
<file path=[Content_Types].xml><?xml version="1.0" encoding="utf-8"?>
<Types xmlns="http://schemas.openxmlformats.org/package/2006/content-types">
  <Override PartName="/ppt/slides/slide12.xml" ContentType="application/vnd.openxmlformats-officedocument.presentationml.slide+xml"/>
  <Override PartName="/ppt/slides/slide4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s/slide22.xml" ContentType="application/vnd.openxmlformats-officedocument.presentationml.slide+xml"/>
  <Override PartName="/ppt/slides/slide28.xml" ContentType="application/vnd.openxmlformats-officedocument.presentationml.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s/slide30.xml" ContentType="application/vnd.openxmlformats-officedocument.presentationml.slide+xml"/>
  <Override PartName="/ppt/slides/slide35.xml" ContentType="application/vnd.openxmlformats-officedocument.presentationml.slide+xml"/>
  <Override PartName="/ppt/slides/slide42.xml" ContentType="application/vnd.openxmlformats-officedocument.presentationml.slide+xml"/>
  <Override PartName="/ppt/slides/slide36.xml" ContentType="application/vnd.openxmlformats-officedocument.presentationml.slide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slides/slide47.xml" ContentType="application/vnd.openxmlformats-officedocument.presentationml.slide+xml"/>
  <Override PartName="/ppt/slides/slide45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23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slides/slide26.xml" ContentType="application/vnd.openxmlformats-officedocument.presentationml.slide+xml"/>
  <Override PartName="/ppt/slideMasters/slideMaster1.xml" ContentType="application/vnd.openxmlformats-officedocument.presentationml.slideMaster+xml"/>
  <Override PartName="/ppt/viewProps.xml" ContentType="application/vnd.openxmlformats-officedocument.presentationml.viewProps+xml"/>
  <Default Extension="wmf" ContentType="image/x-wmf"/>
  <Override PartName="/ppt/slides/slide25.xml" ContentType="application/vnd.openxmlformats-officedocument.presentationml.slide+xml"/>
  <Override PartName="/ppt/embeddings/Microsoft_Equation2.bin" ContentType="application/vnd.openxmlformats-officedocument.oleObject"/>
  <Override PartName="/ppt/embeddings/Microsoft_Equation4.bin" ContentType="application/vnd.openxmlformats-officedocument.oleObject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40.xml" ContentType="application/vnd.openxmlformats-officedocument.presentationml.slide+xml"/>
  <Override PartName="/ppt/slides/slide14.xml" ContentType="application/vnd.openxmlformats-officedocument.presentationml.slide+xml"/>
  <Override PartName="/ppt/slides/slide34.xml" ContentType="application/vnd.openxmlformats-officedocument.presentationml.slide+xml"/>
  <Override PartName="/ppt/embeddings/Microsoft_Equation5.bin" ContentType="application/vnd.openxmlformats-officedocument.oleObject"/>
  <Override PartName="/ppt/slides/slide44.xml" ContentType="application/vnd.openxmlformats-officedocument.presentationml.slide+xml"/>
  <Default Extension="pict" ContentType="image/pict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43.xml" ContentType="application/vnd.openxmlformats-officedocument.presentationml.slide+xml"/>
  <Override PartName="/ppt/slides/slide48.xml" ContentType="application/vnd.openxmlformats-officedocument.presentationml.slide+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37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3.xml" ContentType="application/vnd.openxmlformats-officedocument.presentationml.slide+xml"/>
  <Override PartName="/ppt/presProps.xml" ContentType="application/vnd.openxmlformats-officedocument.presentationml.presProps+xml"/>
  <Default Extension="vml" ContentType="application/vnd.openxmlformats-officedocument.vmlDrawing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embeddings/Microsoft_Equation1.bin" ContentType="application/vnd.openxmlformats-officedocument.oleObject"/>
  <Override PartName="/ppt/slides/slide27.xml" ContentType="application/vnd.openxmlformats-officedocument.presentationml.slide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31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embeddings/Microsoft_Equation3.bin" ContentType="application/vnd.openxmlformats-officedocument.oleObject"/>
  <Override PartName="/ppt/slides/slide24.xml" ContentType="application/vnd.openxmlformats-officedocument.presentationml.slide+xml"/>
  <Override PartName="/ppt/slides/slide39.xml" ContentType="application/vnd.openxmlformats-officedocument.presentationml.slide+xml"/>
  <Override PartName="/ppt/slides/slide32.xml" ContentType="application/vnd.openxmlformats-officedocument.presentationml.slide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38.xml" ContentType="application/vnd.openxmlformats-officedocument.presentationml.slide+xml"/>
  <Override PartName="/ppt/slides/slide19.xml" ContentType="application/vnd.openxmlformats-officedocument.presentationml.slide+xml"/>
  <Override PartName="/ppt/slides/slide41.xml" ContentType="application/vnd.openxmlformats-officedocument.presentationml.slide+xml"/>
  <Override PartName="/ppt/slides/slide29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57" r:id="rId1"/>
  </p:sldMasterIdLst>
  <p:notesMasterIdLst>
    <p:notesMasterId r:id="rId50"/>
  </p:notesMasterIdLst>
  <p:handoutMasterIdLst>
    <p:handoutMasterId r:id="rId51"/>
  </p:handoutMasterIdLst>
  <p:sldIdLst>
    <p:sldId id="482" r:id="rId2"/>
    <p:sldId id="480" r:id="rId3"/>
    <p:sldId id="481" r:id="rId4"/>
    <p:sldId id="483" r:id="rId5"/>
    <p:sldId id="484" r:id="rId6"/>
    <p:sldId id="485" r:id="rId7"/>
    <p:sldId id="486" r:id="rId8"/>
    <p:sldId id="487" r:id="rId9"/>
    <p:sldId id="489" r:id="rId10"/>
    <p:sldId id="474" r:id="rId11"/>
    <p:sldId id="475" r:id="rId12"/>
    <p:sldId id="505" r:id="rId13"/>
    <p:sldId id="490" r:id="rId14"/>
    <p:sldId id="476" r:id="rId15"/>
    <p:sldId id="491" r:id="rId16"/>
    <p:sldId id="477" r:id="rId17"/>
    <p:sldId id="478" r:id="rId18"/>
    <p:sldId id="488" r:id="rId19"/>
    <p:sldId id="506" r:id="rId20"/>
    <p:sldId id="479" r:id="rId21"/>
    <p:sldId id="442" r:id="rId22"/>
    <p:sldId id="492" r:id="rId23"/>
    <p:sldId id="443" r:id="rId24"/>
    <p:sldId id="444" r:id="rId25"/>
    <p:sldId id="445" r:id="rId26"/>
    <p:sldId id="493" r:id="rId27"/>
    <p:sldId id="446" r:id="rId28"/>
    <p:sldId id="447" r:id="rId29"/>
    <p:sldId id="448" r:id="rId30"/>
    <p:sldId id="449" r:id="rId31"/>
    <p:sldId id="494" r:id="rId32"/>
    <p:sldId id="495" r:id="rId33"/>
    <p:sldId id="458" r:id="rId34"/>
    <p:sldId id="496" r:id="rId35"/>
    <p:sldId id="450" r:id="rId36"/>
    <p:sldId id="497" r:id="rId37"/>
    <p:sldId id="498" r:id="rId38"/>
    <p:sldId id="457" r:id="rId39"/>
    <p:sldId id="500" r:id="rId40"/>
    <p:sldId id="499" r:id="rId41"/>
    <p:sldId id="501" r:id="rId42"/>
    <p:sldId id="472" r:id="rId43"/>
    <p:sldId id="459" r:id="rId44"/>
    <p:sldId id="460" r:id="rId45"/>
    <p:sldId id="502" r:id="rId46"/>
    <p:sldId id="503" r:id="rId47"/>
    <p:sldId id="462" r:id="rId48"/>
    <p:sldId id="504" r:id="rId49"/>
  </p:sldIdLst>
  <p:sldSz cx="9144000" cy="6858000" type="screen4x3"/>
  <p:notesSz cx="7315200" cy="96012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Lucida Sans" pitchFamily="-111" charset="0"/>
        <a:ea typeface="ＭＳ Ｐゴシック" pitchFamily="-111" charset="-128"/>
        <a:cs typeface="ＭＳ Ｐゴシック" pitchFamily="-111" charset="-128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lrMru>
    <a:srgbClr val="F4F3EB"/>
    <a:srgbClr val="F0EEEB"/>
    <a:srgbClr val="00A000"/>
    <a:srgbClr val="A40508"/>
    <a:srgbClr val="A50021"/>
    <a:srgbClr val="CC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>
    <p:restoredLeft sz="15620"/>
    <p:restoredTop sz="85997" autoAdjust="0"/>
  </p:normalViewPr>
  <p:slideViewPr>
    <p:cSldViewPr>
      <p:cViewPr>
        <p:scale>
          <a:sx n="100" d="100"/>
          <a:sy n="100" d="100"/>
        </p:scale>
        <p:origin x="-1128" y="-12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6" d="100"/>
          <a:sy n="66" d="100"/>
        </p:scale>
        <p:origin x="65536" y="134578176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9" Type="http://schemas.openxmlformats.org/officeDocument/2006/relationships/slide" Target="slides/slide38.xml"/><Relationship Id="rId7" Type="http://schemas.openxmlformats.org/officeDocument/2006/relationships/slide" Target="slides/slide6.xml"/><Relationship Id="rId43" Type="http://schemas.openxmlformats.org/officeDocument/2006/relationships/slide" Target="slides/slide42.xml"/><Relationship Id="rId25" Type="http://schemas.openxmlformats.org/officeDocument/2006/relationships/slide" Target="slides/slide24.xml"/><Relationship Id="rId10" Type="http://schemas.openxmlformats.org/officeDocument/2006/relationships/slide" Target="slides/slide9.xml"/><Relationship Id="rId50" Type="http://schemas.openxmlformats.org/officeDocument/2006/relationships/notesMaster" Target="notesMasters/notesMaster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27" Type="http://schemas.openxmlformats.org/officeDocument/2006/relationships/slide" Target="slides/slide26.xml"/><Relationship Id="rId14" Type="http://schemas.openxmlformats.org/officeDocument/2006/relationships/slide" Target="slides/slide13.xml"/><Relationship Id="rId4" Type="http://schemas.openxmlformats.org/officeDocument/2006/relationships/slide" Target="slides/slide3.xml"/><Relationship Id="rId28" Type="http://schemas.openxmlformats.org/officeDocument/2006/relationships/slide" Target="slides/slide27.xml"/><Relationship Id="rId45" Type="http://schemas.openxmlformats.org/officeDocument/2006/relationships/slide" Target="slides/slide44.xml"/><Relationship Id="rId42" Type="http://schemas.openxmlformats.org/officeDocument/2006/relationships/slide" Target="slides/slide41.xml"/><Relationship Id="rId6" Type="http://schemas.openxmlformats.org/officeDocument/2006/relationships/slide" Target="slides/slide5.xml"/><Relationship Id="rId49" Type="http://schemas.openxmlformats.org/officeDocument/2006/relationships/slide" Target="slides/slide48.xml"/><Relationship Id="rId44" Type="http://schemas.openxmlformats.org/officeDocument/2006/relationships/slide" Target="slides/slide43.xml"/><Relationship Id="rId19" Type="http://schemas.openxmlformats.org/officeDocument/2006/relationships/slide" Target="slides/slide18.xml"/><Relationship Id="rId38" Type="http://schemas.openxmlformats.org/officeDocument/2006/relationships/slide" Target="slides/slide37.xml"/><Relationship Id="rId20" Type="http://schemas.openxmlformats.org/officeDocument/2006/relationships/slide" Target="slides/slide19.xml"/><Relationship Id="rId2" Type="http://schemas.openxmlformats.org/officeDocument/2006/relationships/slide" Target="slides/slide1.xml"/><Relationship Id="rId46" Type="http://schemas.openxmlformats.org/officeDocument/2006/relationships/slide" Target="slides/slide45.xml"/><Relationship Id="rId35" Type="http://schemas.openxmlformats.org/officeDocument/2006/relationships/slide" Target="slides/slide34.xml"/><Relationship Id="rId51" Type="http://schemas.openxmlformats.org/officeDocument/2006/relationships/handoutMaster" Target="handoutMasters/handoutMaster1.xml"/><Relationship Id="rId55" Type="http://schemas.openxmlformats.org/officeDocument/2006/relationships/theme" Target="theme/theme1.xml"/><Relationship Id="rId31" Type="http://schemas.openxmlformats.org/officeDocument/2006/relationships/slide" Target="slides/slide30.xml"/><Relationship Id="rId34" Type="http://schemas.openxmlformats.org/officeDocument/2006/relationships/slide" Target="slides/slide33.xml"/><Relationship Id="rId40" Type="http://schemas.openxmlformats.org/officeDocument/2006/relationships/slide" Target="slides/slide39.xml"/><Relationship Id="rId36" Type="http://schemas.openxmlformats.org/officeDocument/2006/relationships/slide" Target="slides/slide35.xml"/><Relationship Id="rId1" Type="http://schemas.openxmlformats.org/officeDocument/2006/relationships/slideMaster" Target="slideMasters/slideMaster1.xml"/><Relationship Id="rId24" Type="http://schemas.openxmlformats.org/officeDocument/2006/relationships/slide" Target="slides/slide23.xml"/><Relationship Id="rId47" Type="http://schemas.openxmlformats.org/officeDocument/2006/relationships/slide" Target="slides/slide46.xml"/><Relationship Id="rId56" Type="http://schemas.openxmlformats.org/officeDocument/2006/relationships/tableStyles" Target="tableStyles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2" Type="http://schemas.openxmlformats.org/officeDocument/2006/relationships/printerSettings" Target="printerSettings/printerSettings1.bin"/><Relationship Id="rId54" Type="http://schemas.openxmlformats.org/officeDocument/2006/relationships/viewProps" Target="viewProps.xml"/><Relationship Id="rId12" Type="http://schemas.openxmlformats.org/officeDocument/2006/relationships/slide" Target="slides/slide11.xml"/><Relationship Id="rId3" Type="http://schemas.openxmlformats.org/officeDocument/2006/relationships/slide" Target="slides/slide2.xml"/><Relationship Id="rId23" Type="http://schemas.openxmlformats.org/officeDocument/2006/relationships/slide" Target="slides/slide22.xml"/><Relationship Id="rId53" Type="http://schemas.openxmlformats.org/officeDocument/2006/relationships/presProps" Target="presProps.xml"/><Relationship Id="rId26" Type="http://schemas.openxmlformats.org/officeDocument/2006/relationships/slide" Target="slides/slide25.xml"/><Relationship Id="rId30" Type="http://schemas.openxmlformats.org/officeDocument/2006/relationships/slide" Target="slides/slide29.xml"/><Relationship Id="rId11" Type="http://schemas.openxmlformats.org/officeDocument/2006/relationships/slide" Target="slides/slide10.xml"/><Relationship Id="rId29" Type="http://schemas.openxmlformats.org/officeDocument/2006/relationships/slide" Target="slides/slide28.xml"/><Relationship Id="rId16" Type="http://schemas.openxmlformats.org/officeDocument/2006/relationships/slide" Target="slides/slide15.xml"/><Relationship Id="rId33" Type="http://schemas.openxmlformats.org/officeDocument/2006/relationships/slide" Target="slides/slide32.xml"/><Relationship Id="rId41" Type="http://schemas.openxmlformats.org/officeDocument/2006/relationships/slide" Target="slides/slide4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2" Type="http://schemas.openxmlformats.org/officeDocument/2006/relationships/slide" Target="slides/slide21.xml"/><Relationship Id="rId21" Type="http://schemas.openxmlformats.org/officeDocument/2006/relationships/slide" Target="slides/slide20.xml"/></Relationships>
</file>

<file path=ppt/_rels/viewProps.xml.rels><?xml version="1.0" encoding="UTF-8" standalone="yes"?>
<Relationships xmlns="http://schemas.openxmlformats.org/package/2006/relationships"><Relationship Id="rId1" Type="http://schemas.openxmlformats.org/officeDocument/2006/relationships/slide" Target="slides/slide4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ict"/><Relationship Id="rId3" Type="http://schemas.openxmlformats.org/officeDocument/2006/relationships/image" Target="../media/image17.pict"/><Relationship Id="rId1" Type="http://schemas.openxmlformats.org/officeDocument/2006/relationships/image" Target="../media/image15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ict"/><Relationship Id="rId1" Type="http://schemas.openxmlformats.org/officeDocument/2006/relationships/image" Target="../media/image16.pict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9728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>
                <a:latin typeface="Tahoma" pitchFamily="-111" charset="0"/>
              </a:defRPr>
            </a:lvl1pPr>
          </a:lstStyle>
          <a:p>
            <a:fld id="{BF1A49AB-3092-DD46-89D2-1738E8C61E6E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144963" y="0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endParaRPr lang="en-US"/>
          </a:p>
        </p:txBody>
      </p:sp>
      <p:sp>
        <p:nvSpPr>
          <p:cNvPr id="52228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257300" y="720725"/>
            <a:ext cx="4800600" cy="36004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13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74725" y="4560888"/>
            <a:ext cx="5365750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13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121775"/>
            <a:ext cx="3170238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>
              <a:defRPr sz="1300"/>
            </a:lvl1pPr>
          </a:lstStyle>
          <a:p>
            <a:endParaRPr lang="en-US"/>
          </a:p>
        </p:txBody>
      </p:sp>
      <p:sp>
        <p:nvSpPr>
          <p:cNvPr id="1013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144963" y="9121775"/>
            <a:ext cx="3170237" cy="479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6661" tIns="48331" rIns="96661" bIns="48331" numCol="1" anchor="b" anchorCtr="0" compatLnSpc="1">
            <a:prstTxWarp prst="textNoShape">
              <a:avLst/>
            </a:prstTxWarp>
          </a:bodyPr>
          <a:lstStyle>
            <a:lvl1pPr algn="r">
              <a:defRPr sz="1300"/>
            </a:lvl1pPr>
          </a:lstStyle>
          <a:p>
            <a:fld id="{0D60DCCB-45C7-FB4D-B6B0-2315F06034B2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ＭＳ Ｐゴシック" pitchFamily="-111" charset="-128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pitchFamily="-65" charset="0"/>
        <a:ea typeface="ＭＳ Ｐゴシック" pitchFamily="-6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1026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257300" y="720725"/>
            <a:ext cx="4802188" cy="3600450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Rectangle 1027"/>
          <p:cNvSpPr>
            <a:spLocks noGrp="1" noChangeArrowheads="1"/>
          </p:cNvSpPr>
          <p:nvPr>
            <p:ph type="body" idx="1"/>
          </p:nvPr>
        </p:nvSpPr>
        <p:spPr bwMode="auto">
          <a:xfrm>
            <a:off x="974726" y="4560889"/>
            <a:ext cx="5365750" cy="4319587"/>
          </a:xfrm>
          <a:prstGeom prst="rect">
            <a:avLst/>
          </a:prstGeo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  <p:txBody>
          <a:bodyPr lIns="95227" tIns="47613" rIns="95227" bIns="47613">
            <a:prstTxWarp prst="textNoShape">
              <a:avLst/>
            </a:prstTxWarp>
          </a:bodyPr>
          <a:lstStyle/>
          <a:p>
            <a:endParaRPr lang="en-US">
              <a:latin typeface="Arial" pitchFamily="-111" charset="0"/>
              <a:ea typeface="ＭＳ Ｐゴシック" pitchFamily="-111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 smtClean="0">
                <a:latin typeface="Arial" pitchFamily="-111" charset="0"/>
                <a:ea typeface="ＭＳ Ｐゴシック" pitchFamily="-111" charset="-128"/>
                <a:cs typeface="ＭＳ Ｐゴシック" pitchFamily="-111" charset="-128"/>
              </a:rPr>
              <a:t>For the moment, the search engine market has really coalesced around one dominant style (consistency has strong benefits – Jakob Nielsen.</a:t>
            </a:r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6973C-BC90-F944-AA92-F7F5F9EF9E75}" type="slidenum">
              <a:rPr lang="en-US" smtClean="0"/>
              <a:pPr/>
              <a:t>20</a:t>
            </a:fld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8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914400"/>
            <a:ext cx="7772400" cy="1143000"/>
          </a:xfrm>
        </p:spPr>
        <p:txBody>
          <a:bodyPr/>
          <a:lstStyle>
            <a:lvl1pPr algn="ctr"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5549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4191000"/>
            <a:ext cx="6400800" cy="1752600"/>
          </a:xfrm>
        </p:spPr>
        <p:txBody>
          <a:bodyPr/>
          <a:lstStyle>
            <a:lvl1pPr marL="0" indent="0" algn="ctr">
              <a:buFont typeface="Wingdings" pitchFamily="-65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dt" sz="half" idx="10"/>
          </p:nvPr>
        </p:nvSpPr>
        <p:spPr>
          <a:xfrm>
            <a:off x="9906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5" name="Rectangle 15"/>
          <p:cNvSpPr>
            <a:spLocks noGrp="1" noChangeArrowheads="1"/>
          </p:cNvSpPr>
          <p:nvPr>
            <p:ph type="ftr" sz="quarter" idx="11"/>
          </p:nvPr>
        </p:nvSpPr>
        <p:spPr>
          <a:xfrm>
            <a:off x="3429000" y="6248400"/>
            <a:ext cx="28956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endParaRPr lang="en-US"/>
          </a:p>
        </p:txBody>
      </p:sp>
      <p:sp>
        <p:nvSpPr>
          <p:cNvPr id="6" name="Rectangle 1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858000" y="6248400"/>
            <a:ext cx="1905000" cy="457200"/>
          </a:xfrm>
        </p:spPr>
        <p:txBody>
          <a:bodyPr anchor="b"/>
          <a:lstStyle>
            <a:lvl1pPr>
              <a:defRPr>
                <a:solidFill>
                  <a:schemeClr val="bg2"/>
                </a:solidFill>
                <a:latin typeface="Tahoma" pitchFamily="-111" charset="0"/>
              </a:defRPr>
            </a:lvl1pPr>
          </a:lstStyle>
          <a:p>
            <a:fld id="{DF370F98-5AE8-0A40-840C-0A31A66EABE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E4795A-5010-884F-BA78-3AB8FED16EB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A10D6D2-EB49-7544-8B1E-C251C48AE87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52600"/>
            <a:ext cx="3810000" cy="4876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E8AEE2E-C43D-104C-B146-061E46D1279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96F8256-6C5F-0C49-91C5-36FF68CBC44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7FCD73E-BD44-9646-B652-4C4F25A50B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D0C37F1-815E-4F43-A348-995403707DE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FC522B-FF51-DD48-9D5E-B65FF6D7D93F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524A367-1F8C-8C42-A09C-CB20C2704B8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6DC9F66-C89D-9646-B352-96793694A73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91300" y="381000"/>
            <a:ext cx="2019300" cy="6248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381000"/>
            <a:ext cx="5905500" cy="6248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16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8E79DD9-1538-174D-A1AA-BB17B4894AA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rgbClr val="F4F3E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14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381000"/>
            <a:ext cx="80772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2051" name="Rectangle 15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752600"/>
            <a:ext cx="7772400" cy="487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4528" name="Rectangle 16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29" name="Rectangle 17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latin typeface="Arial" pitchFamily="-111" charset="0"/>
              </a:defRPr>
            </a:lvl1pPr>
          </a:lstStyle>
          <a:p>
            <a:endParaRPr lang="en-US"/>
          </a:p>
        </p:txBody>
      </p:sp>
      <p:sp>
        <p:nvSpPr>
          <p:cNvPr id="64530" name="Rectangle 18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latin typeface="Arial" pitchFamily="-111" charset="0"/>
              </a:defRPr>
            </a:lvl1pPr>
          </a:lstStyle>
          <a:p>
            <a:fld id="{878D5D94-6914-0746-9CF9-7360E72F97A9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64531" name="Rectangle 19"/>
          <p:cNvSpPr>
            <a:spLocks noChangeArrowheads="1"/>
          </p:cNvSpPr>
          <p:nvPr/>
        </p:nvSpPr>
        <p:spPr bwMode="auto">
          <a:xfrm>
            <a:off x="533400" y="1371600"/>
            <a:ext cx="8080375" cy="155575"/>
          </a:xfrm>
          <a:prstGeom prst="rect">
            <a:avLst/>
          </a:prstGeom>
          <a:gradFill rotWithShape="0">
            <a:gsLst>
              <a:gs pos="0">
                <a:srgbClr val="A50021"/>
              </a:gs>
              <a:gs pos="100000">
                <a:schemeClr val="tx1"/>
              </a:gs>
            </a:gsLst>
            <a:lin ang="0" scaled="1"/>
          </a:gra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pPr algn="ctr"/>
            <a:endParaRPr lang="en-US">
              <a:solidFill>
                <a:srgbClr val="A50021"/>
              </a:solidFill>
              <a:latin typeface="Arial" pitchFamily="-111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82" r:id="rId2"/>
    <p:sldLayoutId id="2147483683" r:id="rId3"/>
    <p:sldLayoutId id="2147483684" r:id="rId4"/>
    <p:sldLayoutId id="2147483685" r:id="rId5"/>
    <p:sldLayoutId id="2147483686" r:id="rId6"/>
    <p:sldLayoutId id="2147483687" r:id="rId7"/>
    <p:sldLayoutId id="2147483688" r:id="rId8"/>
    <p:sldLayoutId id="2147483689" r:id="rId9"/>
    <p:sldLayoutId id="2147483690" r:id="rId10"/>
    <p:sldLayoutId id="2147483691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+mj-lt"/>
          <a:ea typeface="ＭＳ Ｐゴシック" pitchFamily="-65" charset="-128"/>
          <a:cs typeface="ＭＳ Ｐゴシック" pitchFamily="-111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111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111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111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  <a:ea typeface="ＭＳ Ｐゴシック" pitchFamily="-65" charset="-128"/>
          <a:cs typeface="ＭＳ Ｐゴシック" pitchFamily="-111" charset="-128"/>
        </a:defRPr>
      </a:lvl5pPr>
      <a:lvl6pPr marL="4572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000">
          <a:solidFill>
            <a:schemeClr val="tx1"/>
          </a:solidFill>
          <a:latin typeface="Arial" pitchFamily="-65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60000"/>
        <a:buFont typeface="Wingdings" pitchFamily="-111" charset="2"/>
        <a:buChar char="n"/>
        <a:defRPr sz="2600">
          <a:solidFill>
            <a:schemeClr val="tx1"/>
          </a:solidFill>
          <a:latin typeface="+mn-lt"/>
          <a:ea typeface="ＭＳ Ｐゴシック" pitchFamily="-65" charset="-128"/>
          <a:cs typeface="ＭＳ Ｐゴシック" pitchFamily="-111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 sz="2400">
          <a:solidFill>
            <a:schemeClr val="tx1"/>
          </a:solidFill>
          <a:latin typeface="+mn-lt"/>
          <a:ea typeface="ＭＳ Ｐゴシック" pitchFamily="-65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 sz="2000">
          <a:solidFill>
            <a:schemeClr val="tx1"/>
          </a:solidFill>
          <a:latin typeface="+mn-lt"/>
          <a:ea typeface="ＭＳ Ｐゴシック" pitchFamily="-65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55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111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A50021"/>
        </a:buClr>
        <a:buSzPct val="50000"/>
        <a:buFont typeface="Wingdings" pitchFamily="-65" charset="2"/>
        <a:buChar char="n"/>
        <a:defRPr>
          <a:solidFill>
            <a:schemeClr val="tx1"/>
          </a:solidFill>
          <a:latin typeface="+mn-lt"/>
          <a:ea typeface="ＭＳ Ｐゴシック" pitchFamily="-65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3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4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://www.searchme.com/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3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3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erriampark.com/ld.htm" TargetMode="Externa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2.bin"/><Relationship Id="rId1" Type="http://schemas.openxmlformats.org/officeDocument/2006/relationships/vmlDrawing" Target="../drawings/vmlDrawing1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1.bin"/><Relationship Id="rId5" Type="http://schemas.openxmlformats.org/officeDocument/2006/relationships/oleObject" Target="../embeddings/Microsoft_Equation3.bin"/></Relationships>
</file>

<file path=ppt/slides/_rels/slide39.xml.rels><?xml version="1.0" encoding="UTF-8" standalone="yes"?>
<Relationships xmlns="http://schemas.openxmlformats.org/package/2006/relationships"><Relationship Id="rId4" Type="http://schemas.openxmlformats.org/officeDocument/2006/relationships/oleObject" Target="../embeddings/Microsoft_Equation5.bin"/><Relationship Id="rId1" Type="http://schemas.openxmlformats.org/officeDocument/2006/relationships/vmlDrawing" Target="../drawings/vmlDrawing2.vml"/><Relationship Id="rId2" Type="http://schemas.openxmlformats.org/officeDocument/2006/relationships/slideLayout" Target="../slideLayouts/slideLayout2.xml"/><Relationship Id="rId3" Type="http://schemas.openxmlformats.org/officeDocument/2006/relationships/oleObject" Target="../embeddings/Microsoft_Equation4.bin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00200"/>
            <a:ext cx="8033993" cy="3035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4800600" y="6096000"/>
            <a:ext cx="33082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800" dirty="0" smtClean="0"/>
              <a:t>http://www.xkcd.com/628/</a:t>
            </a:r>
            <a:endParaRPr lang="en-US" sz="1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ctrTitle" idx="4294967295"/>
          </p:nvPr>
        </p:nvSpPr>
        <p:spPr>
          <a:xfrm>
            <a:off x="685800" y="1676400"/>
            <a:ext cx="7772400" cy="1143000"/>
          </a:xfrm>
        </p:spPr>
        <p:txBody>
          <a:bodyPr/>
          <a:lstStyle/>
          <a:p>
            <a:pPr algn="ctr" eaLnBrk="1" hangingPunct="1"/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Results Summaries</a:t>
            </a:r>
            <a:b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</a:br>
            <a:r>
              <a:rPr lang="en-US" sz="3200" dirty="0" smtClean="0">
                <a:latin typeface="Helvetica" pitchFamily="-111" charset="0"/>
                <a:ea typeface="Times New Roman" pitchFamily="-111" charset="0"/>
                <a:cs typeface="Times New Roman" pitchFamily="-111" charset="0"/>
              </a:rPr>
              <a:t>Spelling Correction</a:t>
            </a:r>
            <a:endParaRPr lang="en-US" sz="3200" dirty="0">
              <a:latin typeface="Helvetica" pitchFamily="-111" charset="0"/>
              <a:ea typeface="Times New Roman" pitchFamily="-111" charset="0"/>
              <a:cs typeface="Times New Roman" pitchFamily="-111" charset="0"/>
            </a:endParaRPr>
          </a:p>
        </p:txBody>
      </p:sp>
      <p:sp>
        <p:nvSpPr>
          <p:cNvPr id="123907" name="Rectangle 3"/>
          <p:cNvSpPr>
            <a:spLocks noGrp="1" noChangeArrowheads="1"/>
          </p:cNvSpPr>
          <p:nvPr>
            <p:ph type="subTitle" idx="4294967295"/>
          </p:nvPr>
        </p:nvSpPr>
        <p:spPr>
          <a:xfrm>
            <a:off x="1371600" y="4191000"/>
            <a:ext cx="6400800" cy="1752600"/>
          </a:xfrm>
        </p:spPr>
        <p:txBody>
          <a:bodyPr/>
          <a:lstStyle/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David </a:t>
            </a:r>
            <a:r>
              <a:rPr lang="en-US" sz="2000" dirty="0" err="1">
                <a:ea typeface="ＭＳ Ｐゴシック" pitchFamily="-111" charset="-128"/>
              </a:rPr>
              <a:t>Kauchak</a:t>
            </a:r>
            <a:endParaRPr lang="en-US" sz="2000" dirty="0">
              <a:ea typeface="ＭＳ Ｐゴシック" pitchFamily="-111" charset="-128"/>
            </a:endParaRP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cs160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2000" dirty="0">
                <a:ea typeface="ＭＳ Ｐゴシック" pitchFamily="-111" charset="-128"/>
              </a:rPr>
              <a:t>Fall 2009</a:t>
            </a:r>
          </a:p>
          <a:p>
            <a:pPr marL="0" indent="0" algn="r" eaLnBrk="1" hangingPunct="1">
              <a:buFont typeface="Wingdings" pitchFamily="-111" charset="2"/>
              <a:buNone/>
            </a:pPr>
            <a: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  <a:t>adapted from:</a:t>
            </a:r>
            <a:br>
              <a:rPr lang="en-US" sz="1000" i="1" dirty="0">
                <a:solidFill>
                  <a:srgbClr val="437085"/>
                </a:solidFill>
                <a:ea typeface="ＭＳ Ｐゴシック" pitchFamily="-111" charset="-128"/>
              </a:rPr>
            </a:br>
            <a:r>
              <a:rPr lang="en-US" sz="1000" dirty="0">
                <a:ea typeface="ＭＳ Ｐゴシック" pitchFamily="-111" charset="-128"/>
              </a:rPr>
              <a:t>http://www.stanford.edu/class/cs276/handouts/</a:t>
            </a:r>
            <a:r>
              <a:rPr lang="en-US" sz="1000" dirty="0" smtClean="0">
                <a:ea typeface="ＭＳ Ｐゴシック" pitchFamily="-111" charset="-128"/>
              </a:rPr>
              <a:t>lecture3-tolerantretrieval.ppt</a:t>
            </a:r>
          </a:p>
          <a:p>
            <a:pPr marL="0" indent="0" algn="r" eaLnBrk="1" hangingPunct="1">
              <a:buNone/>
            </a:pPr>
            <a:r>
              <a:rPr lang="en-US" sz="1000" dirty="0" smtClean="0">
                <a:ea typeface="ＭＳ Ｐゴシック" pitchFamily="-111" charset="-128"/>
              </a:rPr>
              <a:t>http://www.stanford.edu/class/cs276/handouts/lecture8-evaluation.ppt</a:t>
            </a:r>
            <a:endParaRPr lang="en-US" sz="1000" dirty="0" smtClean="0">
              <a:solidFill>
                <a:schemeClr val="accent1"/>
              </a:solidFill>
              <a:ea typeface="ＭＳ Ｐゴシック" pitchFamily="-111" charset="-128"/>
            </a:endParaRPr>
          </a:p>
        </p:txBody>
      </p:sp>
      <p:sp>
        <p:nvSpPr>
          <p:cNvPr id="123908" name="Line 4"/>
          <p:cNvSpPr>
            <a:spLocks noChangeShapeType="1"/>
          </p:cNvSpPr>
          <p:nvPr/>
        </p:nvSpPr>
        <p:spPr bwMode="auto">
          <a:xfrm>
            <a:off x="533400" y="3429000"/>
            <a:ext cx="8077200" cy="0"/>
          </a:xfrm>
          <a:prstGeom prst="line">
            <a:avLst/>
          </a:prstGeom>
          <a:noFill/>
          <a:ln w="76200">
            <a:solidFill>
              <a:schemeClr val="fol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Administrative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Course feedback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7716647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752600" y="2057400"/>
            <a:ext cx="495300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dirty="0" smtClean="0">
                <a:solidFill>
                  <a:srgbClr val="00A000"/>
                </a:solidFill>
              </a:rPr>
              <a:t>www.fordvehicles.com/cars/mustang/</a:t>
            </a:r>
          </a:p>
          <a:p>
            <a:endParaRPr lang="en-US" sz="2000" dirty="0" smtClean="0">
              <a:solidFill>
                <a:srgbClr val="00A000"/>
              </a:solidFill>
            </a:endParaRPr>
          </a:p>
          <a:p>
            <a:r>
              <a:rPr lang="en-US" sz="2000" dirty="0" err="1" smtClean="0">
                <a:solidFill>
                  <a:srgbClr val="00A000"/>
                </a:solidFill>
              </a:rPr>
              <a:t>en.wikipedia.org/wiki/Ford_Mustang</a:t>
            </a:r>
            <a:r>
              <a:rPr lang="en-US" sz="2000" dirty="0" smtClean="0">
                <a:solidFill>
                  <a:srgbClr val="00A000"/>
                </a:solidFill>
              </a:rPr>
              <a:t> </a:t>
            </a:r>
          </a:p>
          <a:p>
            <a:endParaRPr lang="en-US" sz="2000" dirty="0" smtClean="0">
              <a:solidFill>
                <a:srgbClr val="00A000"/>
              </a:solidFill>
            </a:endParaRPr>
          </a:p>
          <a:p>
            <a:r>
              <a:rPr lang="en-US" sz="2000" dirty="0" err="1" smtClean="0">
                <a:solidFill>
                  <a:srgbClr val="00A000"/>
                </a:solidFill>
              </a:rPr>
              <a:t>www.mustangseats.com</a:t>
            </a:r>
            <a:r>
              <a:rPr lang="en-US" sz="2000" dirty="0" smtClean="0">
                <a:solidFill>
                  <a:srgbClr val="00A000"/>
                </a:solidFill>
              </a:rPr>
              <a:t>/ </a:t>
            </a:r>
          </a:p>
          <a:p>
            <a:endParaRPr lang="en-US" sz="2000" dirty="0" smtClean="0">
              <a:solidFill>
                <a:srgbClr val="00A000"/>
              </a:solidFill>
            </a:endParaRPr>
          </a:p>
          <a:p>
            <a:r>
              <a:rPr lang="en-US" sz="2000" dirty="0" err="1" smtClean="0">
                <a:solidFill>
                  <a:srgbClr val="00A000"/>
                </a:solidFill>
              </a:rPr>
              <a:t>www.mustangsurvival.com</a:t>
            </a:r>
            <a:r>
              <a:rPr lang="en-US" sz="2000" dirty="0" smtClean="0">
                <a:solidFill>
                  <a:srgbClr val="00A000"/>
                </a:solidFill>
              </a:rPr>
              <a:t>/</a:t>
            </a:r>
            <a:endParaRPr lang="en-US" sz="2000" dirty="0">
              <a:solidFill>
                <a:srgbClr val="00A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7716647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600200" y="3886200"/>
            <a:ext cx="5486400" cy="28007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 smtClean="0">
                <a:solidFill>
                  <a:srgbClr val="0000FF"/>
                </a:solidFill>
              </a:rPr>
              <a:t>2010 For Mustang | Official Site of the Ford Mustang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www.fordvehicles.com</a:t>
            </a:r>
            <a:r>
              <a:rPr lang="en-US" sz="1600" dirty="0" smtClean="0">
                <a:solidFill>
                  <a:srgbClr val="00A000"/>
                </a:solidFill>
              </a:rPr>
              <a:t>/cars/mustang/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Ford Mustang – Wikipedia, the free encyclopedia</a:t>
            </a:r>
          </a:p>
          <a:p>
            <a:r>
              <a:rPr lang="en-US" sz="1600" dirty="0" err="1" smtClean="0">
                <a:solidFill>
                  <a:srgbClr val="00A000"/>
                </a:solidFill>
              </a:rPr>
              <a:t>en.wikipedia.org/wiki/Ford_Mustang</a:t>
            </a:r>
            <a:r>
              <a:rPr lang="en-US" sz="1600" dirty="0" smtClean="0">
                <a:solidFill>
                  <a:srgbClr val="00A000"/>
                </a:solidFill>
              </a:rPr>
              <a:t> 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Motorcycle Products, Inc.</a:t>
            </a: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www.mustangseats.com</a:t>
            </a:r>
            <a:r>
              <a:rPr lang="en-US" sz="1600" dirty="0" smtClean="0">
                <a:solidFill>
                  <a:srgbClr val="00A000"/>
                </a:solidFill>
              </a:rPr>
              <a:t>/ 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Survival Corporation</a:t>
            </a: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www.mustangsurvival.com</a:t>
            </a:r>
            <a:r>
              <a:rPr lang="en-US" sz="1600" dirty="0" smtClean="0">
                <a:solidFill>
                  <a:srgbClr val="00A000"/>
                </a:solidFill>
              </a:rPr>
              <a:t>/</a:t>
            </a:r>
          </a:p>
        </p:txBody>
      </p:sp>
      <p:sp>
        <p:nvSpPr>
          <p:cNvPr id="7" name="Rectangle 6"/>
          <p:cNvSpPr/>
          <p:nvPr/>
        </p:nvSpPr>
        <p:spPr>
          <a:xfrm>
            <a:off x="1676400" y="1752600"/>
            <a:ext cx="4953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 smtClean="0">
                <a:solidFill>
                  <a:srgbClr val="00A000"/>
                </a:solidFill>
              </a:rPr>
              <a:t>www.fordvehicles.com/cars/mustang/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en.wikipedia.org/wiki/Ford_Mustang</a:t>
            </a:r>
            <a:r>
              <a:rPr lang="en-US" sz="1600" dirty="0" smtClean="0">
                <a:solidFill>
                  <a:srgbClr val="00A000"/>
                </a:solidFill>
              </a:rPr>
              <a:t> 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www.mustangseats.com</a:t>
            </a:r>
            <a:r>
              <a:rPr lang="en-US" sz="1600" dirty="0" smtClean="0">
                <a:solidFill>
                  <a:srgbClr val="00A000"/>
                </a:solidFill>
              </a:rPr>
              <a:t>/ 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www.mustangsurvival.com</a:t>
            </a:r>
            <a:r>
              <a:rPr lang="en-US" sz="1600" dirty="0" smtClean="0">
                <a:solidFill>
                  <a:srgbClr val="00A000"/>
                </a:solidFill>
              </a:rPr>
              <a:t>/</a:t>
            </a:r>
            <a:endParaRPr lang="en-US" sz="1600" dirty="0">
              <a:solidFill>
                <a:srgbClr val="00A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7716647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752600"/>
            <a:ext cx="8534400" cy="452431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 smtClean="0">
                <a:solidFill>
                  <a:srgbClr val="0000FF"/>
                </a:solidFill>
              </a:rPr>
              <a:t>2010 For Mustang | Official Site of the Ford Mustang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/>
              <a:t>2010 Ford Mustang - The official homepage of the Ford Mustang | </a:t>
            </a:r>
            <a:r>
              <a:rPr lang="en-US" sz="1600" dirty="0" err="1" smtClean="0"/>
              <a:t>FordVehicles.com</a:t>
            </a:r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www.fordvehicles.com</a:t>
            </a:r>
            <a:r>
              <a:rPr lang="en-US" sz="1600" dirty="0" smtClean="0">
                <a:solidFill>
                  <a:srgbClr val="00A000"/>
                </a:solidFill>
              </a:rPr>
              <a:t>/cars/mustang/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Ford Mustang – Wikipedia, the free encyclopedia</a:t>
            </a:r>
          </a:p>
          <a:p>
            <a:r>
              <a:rPr lang="en-US" sz="1600" dirty="0" smtClean="0"/>
              <a:t>The Ford Mustang is an automobile manufactured by the Ford Motor Company. It was initially based on the second generation North American Ford Falcon, 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en.wikipedia.org/wiki/Ford_Mustang</a:t>
            </a:r>
            <a:r>
              <a:rPr lang="en-US" sz="1600" dirty="0" smtClean="0">
                <a:solidFill>
                  <a:srgbClr val="00A000"/>
                </a:solidFill>
              </a:rPr>
              <a:t> 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Motorcycle Products, Inc.</a:t>
            </a:r>
          </a:p>
          <a:p>
            <a:r>
              <a:rPr lang="en-US" sz="1600" dirty="0" smtClean="0"/>
              <a:t>What a Difference Comfort Makes! Mustang is the world's leader in comfortable aftermarket motorcycle seats for Harley-Davidson®, Victory and Metric Cruiser 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www.mustangseats.com</a:t>
            </a:r>
            <a:r>
              <a:rPr lang="en-US" sz="1600" dirty="0" smtClean="0">
                <a:solidFill>
                  <a:srgbClr val="00A000"/>
                </a:solidFill>
              </a:rPr>
              <a:t>/ 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Survival Corporation</a:t>
            </a:r>
          </a:p>
          <a:p>
            <a:r>
              <a:rPr lang="en-US" sz="1600" dirty="0" smtClean="0"/>
              <a:t>Design, development, and manufacture of marine and aerospace safety and survival wear. Includes detailed product catalog, sizing charts, </a:t>
            </a:r>
            <a:r>
              <a:rPr lang="en-US" sz="1600" dirty="0" err="1" smtClean="0"/>
              <a:t>FAQs</a:t>
            </a:r>
            <a:r>
              <a:rPr lang="en-US" sz="1600" dirty="0" smtClean="0"/>
              <a:t>, </a:t>
            </a:r>
            <a:r>
              <a:rPr lang="en-US" sz="1600" b="1" dirty="0" smtClean="0"/>
              <a:t>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www.mustangsurvival.com</a:t>
            </a:r>
            <a:r>
              <a:rPr lang="en-US" sz="1600" dirty="0" smtClean="0">
                <a:solidFill>
                  <a:srgbClr val="00A000"/>
                </a:solidFill>
              </a:rPr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228600"/>
            <a:ext cx="7716647" cy="9144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457200" y="1752600"/>
            <a:ext cx="8534400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u="sng" dirty="0" smtClean="0">
                <a:solidFill>
                  <a:srgbClr val="0000FF"/>
                </a:solidFill>
              </a:rPr>
              <a:t>2010 For Mustang | Official Site of the Ford Mustang</a:t>
            </a:r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dirty="0" smtClean="0"/>
              <a:t>Warriors in Pink News SYNC News &amp; Events</a:t>
            </a:r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www.fordvehicles.com</a:t>
            </a:r>
            <a:r>
              <a:rPr lang="en-US" sz="1600" dirty="0" smtClean="0">
                <a:solidFill>
                  <a:srgbClr val="00A000"/>
                </a:solidFill>
              </a:rPr>
              <a:t>/cars/mustang/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Ford Mustang – Wikipedia, the free encyclopedia</a:t>
            </a:r>
          </a:p>
          <a:p>
            <a:r>
              <a:rPr lang="en-US" sz="1600" dirty="0" smtClean="0"/>
              <a:t>I told the team that I wanted the car to appeal to women, </a:t>
            </a:r>
            <a:br>
              <a:rPr lang="en-US" sz="1600" dirty="0" smtClean="0"/>
            </a:br>
            <a:r>
              <a:rPr lang="en-US" sz="1600" dirty="0" smtClean="0"/>
              <a:t>but I wanted men to desire it, too...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en.wikipedia.org/wiki/Ford_Mustang</a:t>
            </a:r>
            <a:r>
              <a:rPr lang="en-US" sz="1600" dirty="0" smtClean="0">
                <a:solidFill>
                  <a:srgbClr val="00A000"/>
                </a:solidFill>
              </a:rPr>
              <a:t> </a:t>
            </a:r>
          </a:p>
          <a:p>
            <a:endParaRPr lang="en-US" sz="1600" dirty="0" smtClean="0">
              <a:solidFill>
                <a:srgbClr val="00A000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Motorcycle Products, Inc.</a:t>
            </a:r>
          </a:p>
          <a:p>
            <a:r>
              <a:rPr lang="en-US" sz="1600" dirty="0" smtClean="0"/>
              <a:t>New Tank Bibs with Pouches 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www.mustangseats.com</a:t>
            </a:r>
            <a:r>
              <a:rPr lang="en-US" sz="1600" dirty="0" smtClean="0">
                <a:solidFill>
                  <a:srgbClr val="00A000"/>
                </a:solidFill>
              </a:rPr>
              <a:t>/ </a:t>
            </a:r>
          </a:p>
          <a:p>
            <a:endParaRPr lang="en-US" sz="1600" dirty="0" smtClean="0">
              <a:solidFill>
                <a:srgbClr val="0000FF"/>
              </a:solidFill>
            </a:endParaRPr>
          </a:p>
          <a:p>
            <a:r>
              <a:rPr lang="en-US" sz="1600" u="sng" dirty="0" smtClean="0">
                <a:solidFill>
                  <a:srgbClr val="0000FF"/>
                </a:solidFill>
              </a:rPr>
              <a:t>Mustang Survival Corporation</a:t>
            </a:r>
          </a:p>
          <a:p>
            <a:r>
              <a:rPr lang="en-US" sz="1600" dirty="0" smtClean="0"/>
              <a:t>Terms of Use | Privacy Policy </a:t>
            </a:r>
            <a:r>
              <a:rPr lang="en-US" sz="1600" b="1" dirty="0" smtClean="0"/>
              <a:t>...</a:t>
            </a:r>
            <a:endParaRPr lang="en-US" sz="1600" u="sng" dirty="0" smtClean="0">
              <a:solidFill>
                <a:srgbClr val="0000FF"/>
              </a:solidFill>
            </a:endParaRPr>
          </a:p>
          <a:p>
            <a:r>
              <a:rPr lang="en-US" sz="1600" dirty="0" err="1" smtClean="0">
                <a:solidFill>
                  <a:srgbClr val="00A000"/>
                </a:solidFill>
              </a:rPr>
              <a:t>www.mustangsurvival.com</a:t>
            </a:r>
            <a:r>
              <a:rPr lang="en-US" sz="1600" dirty="0" smtClean="0">
                <a:solidFill>
                  <a:srgbClr val="00A000"/>
                </a:solidFill>
              </a:rPr>
              <a:t>/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IR Display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752600"/>
            <a:ext cx="8763000" cy="1676400"/>
          </a:xfrm>
        </p:spPr>
        <p:txBody>
          <a:bodyPr/>
          <a:lstStyle/>
          <a:p>
            <a:r>
              <a:rPr lang="en-US" sz="2000" dirty="0" smtClean="0"/>
              <a:t>In many domains, we have metadata about the documents we’re retrieving</a:t>
            </a:r>
          </a:p>
          <a:p>
            <a:r>
              <a:rPr lang="en-US" sz="2000" dirty="0" smtClean="0"/>
              <a:t>For web pages, we have titles and URLs</a:t>
            </a:r>
          </a:p>
          <a:p>
            <a:r>
              <a:rPr lang="en-US" sz="2000" dirty="0" smtClean="0"/>
              <a:t>For other collections, we may have other types of information</a:t>
            </a:r>
          </a:p>
          <a:p>
            <a:r>
              <a:rPr lang="en-US" sz="2000" dirty="0" smtClean="0"/>
              <a:t>For academic articles, what information do we have?</a:t>
            </a: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721100"/>
            <a:ext cx="6783787" cy="3136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352800"/>
          </a:xfrm>
        </p:spPr>
        <p:txBody>
          <a:bodyPr/>
          <a:lstStyle/>
          <a:p>
            <a:r>
              <a:rPr lang="en-US" dirty="0" smtClean="0"/>
              <a:t>Other times, we may not have explicit meta-data, but may still want to provide additional data</a:t>
            </a:r>
          </a:p>
          <a:p>
            <a:pPr lvl="1"/>
            <a:r>
              <a:rPr lang="en-US" dirty="0" smtClean="0"/>
              <a:t>Web pages don’t provide “snippets”/summaries</a:t>
            </a:r>
          </a:p>
          <a:p>
            <a:r>
              <a:rPr lang="en-US" dirty="0" smtClean="0"/>
              <a:t>Even when pages do provide metadata, we may want to ignore this.  Why?</a:t>
            </a:r>
          </a:p>
          <a:p>
            <a:r>
              <a:rPr lang="en-US" dirty="0" smtClean="0"/>
              <a:t>The search engine may have different goals/motives than the webmasters, e.g. ads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029200"/>
            <a:ext cx="2667000" cy="11176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5029200"/>
            <a:ext cx="2844800" cy="1041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BD73-A915-3E45-9F70-D94A3FA89CBD}" type="slidenum">
              <a:rPr lang="en-US" smtClean="0"/>
              <a:pPr/>
              <a:t>10</a:t>
            </a:fld>
            <a:endParaRPr lang="en-US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Summaries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We can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generate these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ourselves!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</a:rPr>
              <a:t>Lots of summarization techniques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</a:rPr>
              <a:t>Most common (and successful) approach is to extract segments from the documents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</a:rPr>
              <a:t>How might we identify good segments?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Text early on in a document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First/last sentence in a document, paragraph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Text formatting (e.g. &lt;h1&gt;)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Document frequency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Distribution in document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Grammatical correctness</a:t>
            </a:r>
          </a:p>
          <a:p>
            <a:pPr lvl="1" eaLnBrk="1" hangingPunct="1"/>
            <a:r>
              <a:rPr lang="en-US" sz="2200" dirty="0" smtClean="0">
                <a:ea typeface="ＭＳ Ｐゴシック" pitchFamily="-111" charset="-128"/>
              </a:rPr>
              <a:t>User query!</a:t>
            </a:r>
            <a:br>
              <a:rPr lang="en-US" sz="2200" dirty="0" smtClean="0">
                <a:ea typeface="ＭＳ Ｐゴシック" pitchFamily="-111" charset="-128"/>
              </a:rPr>
            </a:br>
            <a:endParaRPr lang="en-US" sz="2200" dirty="0" smtClean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5DD664-6803-5C41-B265-1BE7D82C8643}" type="slidenum">
              <a:rPr lang="en-US" smtClean="0"/>
              <a:pPr/>
              <a:t>11</a:t>
            </a:fld>
            <a:endParaRPr lang="en-US" smtClean="0"/>
          </a:p>
        </p:txBody>
      </p:sp>
      <p:sp>
        <p:nvSpPr>
          <p:cNvPr id="20483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  <a:cs typeface="ＭＳ Ｐゴシック" pitchFamily="-111" charset="-128"/>
              </a:rPr>
              <a:t>Summaries</a:t>
            </a:r>
            <a:endParaRPr lang="en-US" dirty="0">
              <a:ea typeface="ＭＳ Ｐゴシック" pitchFamily="-111" charset="-128"/>
              <a:cs typeface="ＭＳ Ｐゴシック" pitchFamily="-111" charset="-128"/>
            </a:endParaRPr>
          </a:p>
        </p:txBody>
      </p:sp>
      <p:sp>
        <p:nvSpPr>
          <p:cNvPr id="20484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3352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In typical systems, the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summary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is a subset of the document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Simplest heuristic: the first 50 (or so – this can be varied) words of the document</a:t>
            </a:r>
            <a:endParaRPr lang="en-US" sz="2400" dirty="0" smtClean="0">
              <a:ea typeface="ＭＳ Ｐゴシック" pitchFamily="-111" charset="-128"/>
              <a:cs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More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sophisticated: extract from each document a set of “key” sentences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Simple NLP heuristics to score each </a:t>
            </a:r>
            <a:r>
              <a:rPr lang="en-US" sz="2000" dirty="0" smtClean="0"/>
              <a:t>sentence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Learning approach based on training data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Summary is made up of top-scoring </a:t>
            </a:r>
            <a:r>
              <a:rPr lang="en-US" sz="2000" dirty="0" smtClean="0"/>
              <a:t>sentences</a:t>
            </a:r>
            <a:endParaRPr lang="en-US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Segment identification</a:t>
            </a:r>
            <a:endParaRPr lang="en-US" dirty="0"/>
          </a:p>
        </p:txBody>
      </p:sp>
      <p:sp>
        <p:nvSpPr>
          <p:cNvPr id="5" name="Rectangle 4"/>
          <p:cNvSpPr/>
          <p:nvPr/>
        </p:nvSpPr>
        <p:spPr bwMode="auto">
          <a:xfrm>
            <a:off x="838200" y="1828800"/>
            <a:ext cx="914400" cy="1219200"/>
          </a:xfrm>
          <a:prstGeom prst="rect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3366FF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6" name="Straight Connector 5"/>
          <p:cNvCxnSpPr/>
          <p:nvPr/>
        </p:nvCxnSpPr>
        <p:spPr bwMode="auto">
          <a:xfrm>
            <a:off x="914400" y="19812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7" name="Straight Connector 6"/>
          <p:cNvCxnSpPr/>
          <p:nvPr/>
        </p:nvCxnSpPr>
        <p:spPr bwMode="auto">
          <a:xfrm>
            <a:off x="914400" y="21336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8" name="Straight Connector 7"/>
          <p:cNvCxnSpPr/>
          <p:nvPr/>
        </p:nvCxnSpPr>
        <p:spPr bwMode="auto">
          <a:xfrm>
            <a:off x="914400" y="22860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914400" y="24384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0" name="Straight Connector 9"/>
          <p:cNvCxnSpPr/>
          <p:nvPr/>
        </p:nvCxnSpPr>
        <p:spPr bwMode="auto">
          <a:xfrm>
            <a:off x="914400" y="25908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1" name="Straight Connector 10"/>
          <p:cNvCxnSpPr/>
          <p:nvPr/>
        </p:nvCxnSpPr>
        <p:spPr bwMode="auto">
          <a:xfrm>
            <a:off x="914400" y="27416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12" name="Straight Connector 11"/>
          <p:cNvCxnSpPr/>
          <p:nvPr/>
        </p:nvCxnSpPr>
        <p:spPr bwMode="auto">
          <a:xfrm>
            <a:off x="914400" y="28940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32" name="Rectangle 31"/>
          <p:cNvSpPr/>
          <p:nvPr/>
        </p:nvSpPr>
        <p:spPr bwMode="auto">
          <a:xfrm>
            <a:off x="838200" y="3276600"/>
            <a:ext cx="914400" cy="1219200"/>
          </a:xfrm>
          <a:prstGeom prst="rect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3366FF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33" name="Straight Connector 32"/>
          <p:cNvCxnSpPr/>
          <p:nvPr/>
        </p:nvCxnSpPr>
        <p:spPr bwMode="auto">
          <a:xfrm>
            <a:off x="914400" y="34290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4" name="Straight Connector 33"/>
          <p:cNvCxnSpPr/>
          <p:nvPr/>
        </p:nvCxnSpPr>
        <p:spPr bwMode="auto">
          <a:xfrm>
            <a:off x="914400" y="35814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5" name="Straight Connector 34"/>
          <p:cNvCxnSpPr/>
          <p:nvPr/>
        </p:nvCxnSpPr>
        <p:spPr bwMode="auto">
          <a:xfrm>
            <a:off x="914400" y="37338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6" name="Straight Connector 35"/>
          <p:cNvCxnSpPr/>
          <p:nvPr/>
        </p:nvCxnSpPr>
        <p:spPr bwMode="auto">
          <a:xfrm>
            <a:off x="914400" y="38862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7" name="Straight Connector 36"/>
          <p:cNvCxnSpPr/>
          <p:nvPr/>
        </p:nvCxnSpPr>
        <p:spPr bwMode="auto">
          <a:xfrm>
            <a:off x="914400" y="40386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8" name="Straight Connector 37"/>
          <p:cNvCxnSpPr/>
          <p:nvPr/>
        </p:nvCxnSpPr>
        <p:spPr bwMode="auto">
          <a:xfrm>
            <a:off x="914400" y="41894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39" name="Straight Connector 38"/>
          <p:cNvCxnSpPr/>
          <p:nvPr/>
        </p:nvCxnSpPr>
        <p:spPr bwMode="auto">
          <a:xfrm>
            <a:off x="914400" y="43418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0" name="Rectangle 39"/>
          <p:cNvSpPr/>
          <p:nvPr/>
        </p:nvSpPr>
        <p:spPr bwMode="auto">
          <a:xfrm>
            <a:off x="838200" y="4724400"/>
            <a:ext cx="914400" cy="1219200"/>
          </a:xfrm>
          <a:prstGeom prst="rect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rgbClr val="3366FF"/>
              </a:solidFill>
              <a:effectLst/>
              <a:latin typeface="Lucida Sans" pitchFamily="-65" charset="0"/>
            </a:endParaRPr>
          </a:p>
        </p:txBody>
      </p:sp>
      <p:cxnSp>
        <p:nvCxnSpPr>
          <p:cNvPr id="41" name="Straight Connector 40"/>
          <p:cNvCxnSpPr/>
          <p:nvPr/>
        </p:nvCxnSpPr>
        <p:spPr bwMode="auto">
          <a:xfrm>
            <a:off x="914400" y="48768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2" name="Straight Connector 41"/>
          <p:cNvCxnSpPr/>
          <p:nvPr/>
        </p:nvCxnSpPr>
        <p:spPr bwMode="auto">
          <a:xfrm>
            <a:off x="914400" y="50292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3" name="Straight Connector 42"/>
          <p:cNvCxnSpPr/>
          <p:nvPr/>
        </p:nvCxnSpPr>
        <p:spPr bwMode="auto">
          <a:xfrm>
            <a:off x="914400" y="51816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4" name="Straight Connector 43"/>
          <p:cNvCxnSpPr/>
          <p:nvPr/>
        </p:nvCxnSpPr>
        <p:spPr bwMode="auto">
          <a:xfrm>
            <a:off x="914400" y="53340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5" name="Straight Connector 44"/>
          <p:cNvCxnSpPr/>
          <p:nvPr/>
        </p:nvCxnSpPr>
        <p:spPr bwMode="auto">
          <a:xfrm>
            <a:off x="914400" y="54864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6" name="Straight Connector 45"/>
          <p:cNvCxnSpPr/>
          <p:nvPr/>
        </p:nvCxnSpPr>
        <p:spPr bwMode="auto">
          <a:xfrm>
            <a:off x="914400" y="56372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47" name="Straight Connector 46"/>
          <p:cNvCxnSpPr/>
          <p:nvPr/>
        </p:nvCxnSpPr>
        <p:spPr bwMode="auto">
          <a:xfrm>
            <a:off x="914400" y="5789612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48" name="Right Arrow 47"/>
          <p:cNvSpPr/>
          <p:nvPr/>
        </p:nvSpPr>
        <p:spPr bwMode="auto">
          <a:xfrm>
            <a:off x="2209800" y="3657600"/>
            <a:ext cx="914400" cy="5334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2057400" y="2667000"/>
            <a:ext cx="139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extract</a:t>
            </a:r>
            <a:br>
              <a:rPr lang="en-US" dirty="0" smtClean="0"/>
            </a:br>
            <a:r>
              <a:rPr lang="en-US" dirty="0" smtClean="0"/>
              <a:t>features</a:t>
            </a:r>
            <a:endParaRPr lang="en-US" dirty="0"/>
          </a:p>
        </p:txBody>
      </p:sp>
      <p:cxnSp>
        <p:nvCxnSpPr>
          <p:cNvPr id="50" name="Straight Connector 49"/>
          <p:cNvCxnSpPr/>
          <p:nvPr/>
        </p:nvCxnSpPr>
        <p:spPr bwMode="auto">
          <a:xfrm>
            <a:off x="3669632" y="21336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1" name="Straight Connector 50"/>
          <p:cNvCxnSpPr/>
          <p:nvPr/>
        </p:nvCxnSpPr>
        <p:spPr bwMode="auto">
          <a:xfrm>
            <a:off x="3657600" y="2512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2" name="Straight Connector 51"/>
          <p:cNvCxnSpPr/>
          <p:nvPr/>
        </p:nvCxnSpPr>
        <p:spPr bwMode="auto">
          <a:xfrm>
            <a:off x="3657600" y="2893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3" name="Straight Connector 52"/>
          <p:cNvCxnSpPr/>
          <p:nvPr/>
        </p:nvCxnSpPr>
        <p:spPr bwMode="auto">
          <a:xfrm>
            <a:off x="3669632" y="3274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4" name="Straight Connector 53"/>
          <p:cNvCxnSpPr/>
          <p:nvPr/>
        </p:nvCxnSpPr>
        <p:spPr bwMode="auto">
          <a:xfrm>
            <a:off x="3657600" y="3655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5" name="Straight Connector 54"/>
          <p:cNvCxnSpPr/>
          <p:nvPr/>
        </p:nvCxnSpPr>
        <p:spPr bwMode="auto">
          <a:xfrm>
            <a:off x="3669632" y="4038600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6" name="Straight Connector 55"/>
          <p:cNvCxnSpPr/>
          <p:nvPr/>
        </p:nvCxnSpPr>
        <p:spPr bwMode="auto">
          <a:xfrm>
            <a:off x="3657600" y="4417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57" name="Straight Connector 56"/>
          <p:cNvCxnSpPr/>
          <p:nvPr/>
        </p:nvCxnSpPr>
        <p:spPr bwMode="auto">
          <a:xfrm>
            <a:off x="3657600" y="4798207"/>
            <a:ext cx="749968" cy="2393"/>
          </a:xfrm>
          <a:prstGeom prst="line">
            <a:avLst/>
          </a:prstGeom>
          <a:noFill/>
          <a:ln w="9525" cap="flat" cmpd="sng" algn="ctr">
            <a:solidFill>
              <a:srgbClr val="3366FF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58" name="TextBox 57"/>
          <p:cNvSpPr txBox="1"/>
          <p:nvPr/>
        </p:nvSpPr>
        <p:spPr>
          <a:xfrm>
            <a:off x="4572000" y="1905000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59" name="TextBox 58"/>
          <p:cNvSpPr txBox="1"/>
          <p:nvPr/>
        </p:nvSpPr>
        <p:spPr>
          <a:xfrm>
            <a:off x="4572000" y="2297668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0" name="TextBox 59"/>
          <p:cNvSpPr txBox="1"/>
          <p:nvPr/>
        </p:nvSpPr>
        <p:spPr>
          <a:xfrm>
            <a:off x="4572000" y="2667000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1" name="TextBox 60"/>
          <p:cNvSpPr txBox="1"/>
          <p:nvPr/>
        </p:nvSpPr>
        <p:spPr>
          <a:xfrm>
            <a:off x="4572000" y="3059668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2" name="TextBox 61"/>
          <p:cNvSpPr txBox="1"/>
          <p:nvPr/>
        </p:nvSpPr>
        <p:spPr>
          <a:xfrm>
            <a:off x="4572000" y="3452336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3" name="TextBox 62"/>
          <p:cNvSpPr txBox="1"/>
          <p:nvPr/>
        </p:nvSpPr>
        <p:spPr>
          <a:xfrm>
            <a:off x="4572000" y="3821668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4" name="TextBox 63"/>
          <p:cNvSpPr txBox="1"/>
          <p:nvPr/>
        </p:nvSpPr>
        <p:spPr>
          <a:xfrm>
            <a:off x="4572000" y="4191000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5" name="TextBox 64"/>
          <p:cNvSpPr txBox="1"/>
          <p:nvPr/>
        </p:nvSpPr>
        <p:spPr>
          <a:xfrm>
            <a:off x="4572000" y="4583668"/>
            <a:ext cx="139845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f</a:t>
            </a:r>
            <a:r>
              <a:rPr lang="en-US" sz="1800" baseline="-25000" dirty="0" smtClean="0"/>
              <a:t>1</a:t>
            </a:r>
            <a:r>
              <a:rPr lang="en-US" sz="1800" dirty="0" smtClean="0"/>
              <a:t>, f</a:t>
            </a:r>
            <a:r>
              <a:rPr lang="en-US" sz="1800" baseline="-25000" dirty="0" smtClean="0"/>
              <a:t>2</a:t>
            </a:r>
            <a:r>
              <a:rPr lang="en-US" sz="1800" dirty="0" smtClean="0"/>
              <a:t>, …, f</a:t>
            </a:r>
            <a:r>
              <a:rPr lang="en-US" sz="1800" baseline="-25000" dirty="0" smtClean="0"/>
              <a:t>n</a:t>
            </a:r>
            <a:endParaRPr lang="en-US" sz="1800" baseline="-25000" dirty="0"/>
          </a:p>
        </p:txBody>
      </p:sp>
      <p:sp>
        <p:nvSpPr>
          <p:cNvPr id="67" name="Right Arrow 66"/>
          <p:cNvSpPr/>
          <p:nvPr/>
        </p:nvSpPr>
        <p:spPr bwMode="auto">
          <a:xfrm>
            <a:off x="6324600" y="3657600"/>
            <a:ext cx="914400" cy="5334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6019800" y="2743200"/>
            <a:ext cx="157567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learning</a:t>
            </a:r>
          </a:p>
          <a:p>
            <a:r>
              <a:rPr lang="en-US" dirty="0" smtClean="0"/>
              <a:t>approach</a:t>
            </a:r>
            <a:endParaRPr lang="en-US" dirty="0"/>
          </a:p>
        </p:txBody>
      </p:sp>
      <p:sp>
        <p:nvSpPr>
          <p:cNvPr id="69" name="TextBox 68"/>
          <p:cNvSpPr txBox="1"/>
          <p:nvPr/>
        </p:nvSpPr>
        <p:spPr>
          <a:xfrm>
            <a:off x="7467600" y="3505200"/>
            <a:ext cx="1533443" cy="830997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segment</a:t>
            </a:r>
            <a:br>
              <a:rPr lang="en-US" dirty="0" smtClean="0"/>
            </a:br>
            <a:r>
              <a:rPr lang="en-US" dirty="0" smtClean="0"/>
              <a:t>identifier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8BBD73-A915-3E45-9F70-D94A3FA89CBD}" type="slidenum">
              <a:rPr lang="en-US" smtClean="0"/>
              <a:pPr/>
              <a:t>13</a:t>
            </a:fld>
            <a:endParaRPr lang="en-US" smtClean="0"/>
          </a:p>
        </p:txBody>
      </p:sp>
      <p:sp>
        <p:nvSpPr>
          <p:cNvPr id="1945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Summaries</a:t>
            </a:r>
          </a:p>
        </p:txBody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A </a:t>
            </a: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static summary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of a document is always the same, regardless of the query that hit the doc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A </a:t>
            </a:r>
            <a:r>
              <a:rPr lang="en-US" sz="2400" b="1" dirty="0" smtClean="0">
                <a:ea typeface="ＭＳ Ｐゴシック" pitchFamily="-111" charset="-128"/>
                <a:cs typeface="ＭＳ Ｐゴシック" pitchFamily="-111" charset="-128"/>
              </a:rPr>
              <a:t>dynamic summary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is a </a:t>
            </a:r>
            <a:r>
              <a:rPr lang="en-US" sz="2400" i="1" dirty="0" smtClean="0">
                <a:ea typeface="ＭＳ Ｐゴシック" pitchFamily="-111" charset="-128"/>
                <a:cs typeface="ＭＳ Ｐゴシック" pitchFamily="-111" charset="-128"/>
              </a:rPr>
              <a:t>query-dependent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attempt to explain why the document was retrieved for the query at hand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962400"/>
            <a:ext cx="6985000" cy="10287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" y="5181600"/>
            <a:ext cx="7023100" cy="10033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Dynamic summaries</a:t>
            </a:r>
          </a:p>
        </p:txBody>
      </p:sp>
      <p:sp>
        <p:nvSpPr>
          <p:cNvPr id="21508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Present one or more “windows” within the document that contain several of the query terms</a:t>
            </a:r>
          </a:p>
          <a:p>
            <a:pPr lvl="1" eaLnBrk="1" hangingPunct="1"/>
            <a:r>
              <a:rPr lang="en-US" sz="2000" dirty="0"/>
              <a:t>“KWIC” snippets: Keyword in Context presentation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Generated in conjunction with scoring</a:t>
            </a:r>
          </a:p>
          <a:p>
            <a:pPr lvl="1" eaLnBrk="1" hangingPunct="1"/>
            <a:r>
              <a:rPr lang="en-US" sz="2000" dirty="0"/>
              <a:t>If query found as a phrase, all or some occurrences of the phrase in the doc</a:t>
            </a:r>
          </a:p>
          <a:p>
            <a:pPr lvl="1" eaLnBrk="1" hangingPunct="1"/>
            <a:r>
              <a:rPr lang="en-US" sz="2000" dirty="0"/>
              <a:t>If not, document windows that contain multiple query terms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The summary itself gives the entire content of the window – all terms, not only the query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terms </a:t>
            </a:r>
            <a:r>
              <a:rPr lang="en-US" sz="2400" dirty="0" smtClean="0">
                <a:solidFill>
                  <a:srgbClr val="000090"/>
                </a:solidFill>
                <a:ea typeface="ＭＳ Ｐゴシック" pitchFamily="-111" charset="-128"/>
                <a:cs typeface="ＭＳ Ｐゴシック" pitchFamily="-111" charset="-128"/>
              </a:rPr>
              <a:t> </a:t>
            </a:r>
            <a:endParaRPr lang="en-US" sz="2400" dirty="0">
              <a:solidFill>
                <a:srgbClr val="000090"/>
              </a:solidFill>
              <a:ea typeface="ＭＳ Ｐゴシック" pitchFamily="-111" charset="-128"/>
              <a:cs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Dynamic vs. Static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are the benefits and challenges of each approach?</a:t>
            </a:r>
          </a:p>
          <a:p>
            <a:r>
              <a:rPr lang="en-US" dirty="0" smtClean="0"/>
              <a:t>Static</a:t>
            </a:r>
          </a:p>
          <a:p>
            <a:pPr lvl="1"/>
            <a:r>
              <a:rPr lang="en-US" dirty="0" smtClean="0"/>
              <a:t>Create the summaries during indexing</a:t>
            </a:r>
          </a:p>
          <a:p>
            <a:pPr lvl="1"/>
            <a:r>
              <a:rPr lang="en-US" dirty="0" smtClean="0"/>
              <a:t>Don’t need to store the documents</a:t>
            </a:r>
          </a:p>
          <a:p>
            <a:r>
              <a:rPr lang="en-US" dirty="0" smtClean="0"/>
              <a:t>Dynamic</a:t>
            </a:r>
          </a:p>
          <a:p>
            <a:pPr lvl="1"/>
            <a:r>
              <a:rPr lang="en-US" dirty="0" smtClean="0"/>
              <a:t>Better user experience</a:t>
            </a:r>
          </a:p>
          <a:p>
            <a:pPr lvl="1"/>
            <a:r>
              <a:rPr lang="en-US" dirty="0" smtClean="0"/>
              <a:t>Makes the summarization process easier</a:t>
            </a:r>
          </a:p>
          <a:p>
            <a:pPr lvl="1"/>
            <a:r>
              <a:rPr lang="en-US" dirty="0" smtClean="0"/>
              <a:t>Unfortunately, must generate summaries on the fly and so must store documents and retrieve documents for every query!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Generating dynamic summaries</a:t>
            </a:r>
          </a:p>
        </p:txBody>
      </p:sp>
      <p:sp>
        <p:nvSpPr>
          <p:cNvPr id="126566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971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If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we </a:t>
            </a:r>
            <a:r>
              <a:rPr lang="en-US" sz="2400" i="1" dirty="0">
                <a:ea typeface="ＭＳ Ｐゴシック" pitchFamily="-111" charset="-128"/>
                <a:cs typeface="ＭＳ Ｐゴシック" pitchFamily="-111" charset="-128"/>
              </a:rPr>
              <a:t>cache the documents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 at index time, can find windows in it, cueing from hits found in the positional index</a:t>
            </a:r>
          </a:p>
          <a:p>
            <a:pPr lvl="1" eaLnBrk="1" hangingPunct="1"/>
            <a:r>
              <a:rPr lang="en-US" sz="2000" dirty="0"/>
              <a:t>E.g., positional index says “the query is a phrase in position 4378” so we go to this position in the cached document and stream out the content</a:t>
            </a:r>
          </a:p>
          <a:p>
            <a:pPr eaLnBrk="1" hangingPunct="1"/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Most often, cache only a fixed-size prefix of the doc</a:t>
            </a:r>
          </a:p>
          <a:p>
            <a:pPr eaLnBrk="1" hangingPunct="1"/>
            <a:r>
              <a:rPr lang="en-US" sz="2200" dirty="0"/>
              <a:t>Note: Cached copy can be outdated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105400"/>
            <a:ext cx="7023100" cy="1003300"/>
          </a:xfrm>
          <a:prstGeom prst="rect">
            <a:avLst/>
          </a:prstGeom>
        </p:spPr>
      </p:pic>
      <p:sp>
        <p:nvSpPr>
          <p:cNvPr id="6" name="Oval 5"/>
          <p:cNvSpPr/>
          <p:nvPr/>
        </p:nvSpPr>
        <p:spPr bwMode="auto">
          <a:xfrm>
            <a:off x="6934200" y="5334000"/>
            <a:ext cx="381000" cy="381000"/>
          </a:xfrm>
          <a:prstGeom prst="ellipse">
            <a:avLst/>
          </a:prstGeom>
          <a:noFill/>
          <a:ln w="28575" cap="flat" cmpd="sng" algn="ctr">
            <a:solidFill>
              <a:srgbClr val="FF0000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BB00AB-5AA0-D741-809C-C0F655C479A9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2355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  <a:cs typeface="ＭＳ Ｐゴシック" pitchFamily="-111" charset="-128"/>
              </a:rPr>
              <a:t>Dynamic summaries</a:t>
            </a:r>
          </a:p>
        </p:txBody>
      </p:sp>
      <p:sp>
        <p:nvSpPr>
          <p:cNvPr id="2355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Producing good dynamic summaries is a tricky optimization problem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The real estate for the summary is normally small and fixed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/>
              <a:t>Want short item, so show as many KWIC matches as possible, and perhaps other things like </a:t>
            </a:r>
            <a:r>
              <a:rPr lang="en-US" sz="2000" dirty="0" smtClean="0"/>
              <a:t>title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But </a:t>
            </a:r>
            <a:r>
              <a:rPr lang="en-US" sz="2400" dirty="0">
                <a:ea typeface="ＭＳ Ｐゴシック" pitchFamily="-111" charset="-128"/>
                <a:cs typeface="ＭＳ Ｐゴシック" pitchFamily="-111" charset="-128"/>
              </a:rPr>
              <a:t>users really like snippets, even if they complicate IR system design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886200"/>
            <a:ext cx="6985000" cy="1028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Challenge…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rcRect t="7557"/>
          <a:stretch>
            <a:fillRect/>
          </a:stretch>
        </p:blipFill>
        <p:spPr>
          <a:xfrm>
            <a:off x="1447800" y="1828800"/>
            <a:ext cx="5851031" cy="46609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Challenge…</a:t>
            </a: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762000" y="1981200"/>
            <a:ext cx="6858000" cy="4154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/>
              <a:t>&lt;!DOCTYPE html PUBLIC "-//W3C//DTD XHTML 1.0 Strict//EN" "http://www.w3.org/TR/xhtml1/DTD/xhtml1-strict.dtd"&gt;&lt;html </a:t>
            </a:r>
            <a:r>
              <a:rPr lang="en-US" sz="1200" dirty="0" err="1" smtClean="0"/>
              <a:t>xmlns</a:t>
            </a:r>
            <a:r>
              <a:rPr lang="en-US" sz="1200" dirty="0" smtClean="0"/>
              <a:t>="http://www.w3.org/1999/xhtml" </a:t>
            </a:r>
            <a:r>
              <a:rPr lang="en-US" sz="1200" dirty="0" err="1" smtClean="0"/>
              <a:t>xml:lang</a:t>
            </a:r>
            <a:r>
              <a:rPr lang="en-US" sz="1200" dirty="0" smtClean="0"/>
              <a:t>="en" </a:t>
            </a:r>
            <a:r>
              <a:rPr lang="en-US" sz="1200" dirty="0" err="1" smtClean="0"/>
              <a:t>lang</a:t>
            </a:r>
            <a:r>
              <a:rPr lang="en-US" sz="1200" dirty="0" smtClean="0"/>
              <a:t>="en"&gt;&lt;head&gt;&lt;script type="text/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"&gt;</a:t>
            </a:r>
            <a:r>
              <a:rPr lang="en-US" sz="1200" dirty="0" err="1" smtClean="0"/>
              <a:t>var</a:t>
            </a:r>
            <a:r>
              <a:rPr lang="en-US" sz="1200" dirty="0" smtClean="0"/>
              <a:t> __</a:t>
            </a:r>
            <a:r>
              <a:rPr lang="en-US" sz="1200" dirty="0" err="1" smtClean="0"/>
              <a:t>params</a:t>
            </a:r>
            <a:r>
              <a:rPr lang="en-US" sz="1200" dirty="0" smtClean="0"/>
              <a:t> = {};__</a:t>
            </a:r>
            <a:r>
              <a:rPr lang="en-US" sz="1200" dirty="0" err="1" smtClean="0"/>
              <a:t>params.site</a:t>
            </a:r>
            <a:r>
              <a:rPr lang="en-US" sz="1200" dirty="0" smtClean="0"/>
              <a:t> = "</a:t>
            </a:r>
            <a:r>
              <a:rPr lang="en-US" sz="1200" dirty="0" err="1" smtClean="0"/>
              <a:t>bs</a:t>
            </a:r>
            <a:r>
              <a:rPr lang="en-US" sz="1200" dirty="0" smtClean="0"/>
              <a:t>"; // Used in DHTML Form library to identify </a:t>
            </a:r>
            <a:r>
              <a:rPr lang="en-US" sz="1200" dirty="0" err="1" smtClean="0"/>
              <a:t>brandsites</a:t>
            </a:r>
            <a:r>
              <a:rPr lang="en-US" sz="1200" dirty="0" smtClean="0"/>
              <a:t> </a:t>
            </a:r>
            <a:r>
              <a:rPr lang="en-US" sz="1200" dirty="0" err="1" smtClean="0"/>
              <a:t>pages__params.model</a:t>
            </a:r>
            <a:r>
              <a:rPr lang="en-US" sz="1200" dirty="0" smtClean="0"/>
              <a:t> = "Mustang2010";__params.modelName = "</a:t>
            </a:r>
            <a:r>
              <a:rPr lang="en-US" sz="1200" dirty="0" err="1" smtClean="0"/>
              <a:t>Mustang";__params.year</a:t>
            </a:r>
            <a:r>
              <a:rPr lang="en-US" sz="1200" dirty="0" smtClean="0"/>
              <a:t> = "2010";__params.make = "</a:t>
            </a:r>
            <a:r>
              <a:rPr lang="en-US" sz="1200" dirty="0" err="1" smtClean="0"/>
              <a:t>Ford";__params.segment</a:t>
            </a:r>
            <a:r>
              <a:rPr lang="en-US" sz="1200" dirty="0" smtClean="0"/>
              <a:t> = "</a:t>
            </a:r>
            <a:r>
              <a:rPr lang="en-US" sz="1200" dirty="0" err="1" smtClean="0"/>
              <a:t>cars";__params.baseURL</a:t>
            </a:r>
            <a:r>
              <a:rPr lang="en-US" sz="1200" dirty="0" smtClean="0"/>
              <a:t> = "http://</a:t>
            </a:r>
            <a:r>
              <a:rPr lang="en-US" sz="1200" dirty="0" err="1" smtClean="0"/>
              <a:t>www.fordvehicles.com";__params.canonicalURL</a:t>
            </a:r>
            <a:r>
              <a:rPr lang="en-US" sz="1200" dirty="0" smtClean="0"/>
              <a:t> = "/cars/mustang/";__</a:t>
            </a:r>
            <a:r>
              <a:rPr lang="en-US" sz="1200" dirty="0" err="1" smtClean="0"/>
              <a:t>params.anchorPage</a:t>
            </a:r>
            <a:r>
              <a:rPr lang="en-US" sz="1200" dirty="0" smtClean="0"/>
              <a:t> = "</a:t>
            </a:r>
            <a:r>
              <a:rPr lang="en-US" sz="1200" dirty="0" err="1" smtClean="0"/>
              <a:t>page";__params.domain</a:t>
            </a:r>
            <a:r>
              <a:rPr lang="en-US" sz="1200" dirty="0" smtClean="0"/>
              <a:t>="</a:t>
            </a:r>
            <a:r>
              <a:rPr lang="en-US" sz="1200" dirty="0" err="1" smtClean="0"/>
              <a:t>fordvehicles.com</a:t>
            </a:r>
            <a:r>
              <a:rPr lang="en-US" sz="1200" dirty="0" smtClean="0"/>
              <a:t>";&lt;/script&gt;&lt;script type="text/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 </a:t>
            </a:r>
            <a:r>
              <a:rPr lang="en-US" sz="1200" dirty="0" err="1" smtClean="0"/>
              <a:t>src</a:t>
            </a:r>
            <a:r>
              <a:rPr lang="en-US" sz="1200" dirty="0" smtClean="0"/>
              <a:t>="http://www.fordvehicles.com/ngtemplates/ngassets/com/forddirect/ng/log4javascript.js?gtmo=</a:t>
            </a:r>
            <a:r>
              <a:rPr lang="en-US" sz="1200" dirty="0" err="1" smtClean="0"/>
              <a:t>ngbs</a:t>
            </a:r>
            <a:r>
              <a:rPr lang="en-US" sz="1200" dirty="0" smtClean="0"/>
              <a:t>"&gt;&lt;/script&gt;&lt;script type="text/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"&gt;log4javascript.setEnabled(false);var log = log || log4javascript.getDefaultLogger();if ( log4javascript.isEnabled() ) {</a:t>
            </a:r>
            <a:r>
              <a:rPr lang="en-US" sz="1200" dirty="0" err="1" smtClean="0"/>
              <a:t>log.info("Log</a:t>
            </a:r>
            <a:r>
              <a:rPr lang="en-US" sz="1200" dirty="0" smtClean="0"/>
              <a:t> initialized");}&lt;/script&gt;&lt;script language="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 type="text/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"&gt;</a:t>
            </a:r>
            <a:r>
              <a:rPr lang="en-US" sz="1200" dirty="0" err="1" smtClean="0"/>
              <a:t>document.domain</a:t>
            </a:r>
            <a:r>
              <a:rPr lang="en-US" sz="1200" dirty="0" smtClean="0"/>
              <a:t> = "</a:t>
            </a:r>
            <a:r>
              <a:rPr lang="en-US" sz="1200" dirty="0" err="1" smtClean="0"/>
              <a:t>fordvehicles.com</a:t>
            </a:r>
            <a:r>
              <a:rPr lang="en-US" sz="1200" dirty="0" smtClean="0"/>
              <a:t>";&lt;/script&gt;&lt;script type="text/</a:t>
            </a:r>
            <a:r>
              <a:rPr lang="en-US" sz="1200" dirty="0" err="1" smtClean="0"/>
              <a:t>javascript</a:t>
            </a:r>
            <a:r>
              <a:rPr lang="en-US" sz="1200" dirty="0" smtClean="0"/>
              <a:t>"&gt;</a:t>
            </a:r>
            <a:r>
              <a:rPr lang="en-US" sz="1200" dirty="0" err="1" smtClean="0"/>
              <a:t>var</a:t>
            </a:r>
            <a:r>
              <a:rPr lang="en-US" sz="1200" dirty="0" smtClean="0"/>
              <a:t> </a:t>
            </a:r>
            <a:r>
              <a:rPr lang="en-US" sz="1200" dirty="0" err="1" smtClean="0"/>
              <a:t>akamaiQueryStringFound</a:t>
            </a:r>
            <a:r>
              <a:rPr lang="en-US" sz="1200" dirty="0" smtClean="0"/>
              <a:t> = </a:t>
            </a:r>
            <a:r>
              <a:rPr lang="en-US" sz="1200" dirty="0" err="1" smtClean="0"/>
              <a:t>false;var</a:t>
            </a:r>
            <a:r>
              <a:rPr lang="en-US" sz="1200" dirty="0" smtClean="0"/>
              <a:t> </a:t>
            </a:r>
            <a:r>
              <a:rPr lang="en-US" sz="1200" dirty="0" err="1" smtClean="0"/>
              <a:t>isCookieEnabled</a:t>
            </a:r>
            <a:r>
              <a:rPr lang="en-US" sz="1200" dirty="0" smtClean="0"/>
              <a:t> = false;/*Checking For </a:t>
            </a:r>
            <a:r>
              <a:rPr lang="en-US" sz="1200" dirty="0" err="1" smtClean="0"/>
              <a:t>QueryString</a:t>
            </a:r>
            <a:r>
              <a:rPr lang="en-US" sz="1200" dirty="0" smtClean="0"/>
              <a:t> Parameters Being Present*/if (__</a:t>
            </a:r>
            <a:r>
              <a:rPr lang="en-US" sz="1200" dirty="0" err="1" smtClean="0"/>
              <a:t>params</a:t>
            </a:r>
            <a:r>
              <a:rPr lang="en-US" sz="1200" dirty="0" smtClean="0"/>
              <a:t> &amp;&amp; __</a:t>
            </a:r>
            <a:r>
              <a:rPr lang="en-US" sz="1200" dirty="0" err="1" smtClean="0"/>
              <a:t>params.gtmo</a:t>
            </a:r>
            <a:r>
              <a:rPr lang="en-US" sz="1200" dirty="0" smtClean="0"/>
              <a:t> &amp;&amp; __</a:t>
            </a:r>
            <a:r>
              <a:rPr lang="en-US" sz="1200" dirty="0" err="1" smtClean="0"/>
              <a:t>params.gtmo</a:t>
            </a:r>
            <a:r>
              <a:rPr lang="en-US" sz="1200" dirty="0" smtClean="0"/>
              <a:t> === "</a:t>
            </a:r>
            <a:r>
              <a:rPr lang="en-US" sz="1200" dirty="0" err="1" smtClean="0"/>
              <a:t>ngbs</a:t>
            </a:r>
            <a:r>
              <a:rPr lang="en-US" sz="1200" dirty="0" smtClean="0"/>
              <a:t>") {</a:t>
            </a:r>
            <a:r>
              <a:rPr lang="en-US" sz="1200" dirty="0" err="1" smtClean="0"/>
              <a:t>akamaiQueryStringFound</a:t>
            </a:r>
            <a:r>
              <a:rPr lang="en-US" sz="1200" dirty="0" smtClean="0"/>
              <a:t> = true;}/*Checking For Cookies Being Enabled*/</a:t>
            </a:r>
            <a:r>
              <a:rPr lang="en-US" sz="1200" dirty="0" err="1" smtClean="0"/>
              <a:t>var</a:t>
            </a:r>
            <a:r>
              <a:rPr lang="en-US" sz="1200" dirty="0" smtClean="0"/>
              <a:t> </a:t>
            </a:r>
            <a:r>
              <a:rPr lang="en-US" sz="1200" dirty="0" err="1" smtClean="0"/>
              <a:t>cookieenabled</a:t>
            </a:r>
            <a:r>
              <a:rPr lang="en-US" sz="1200" dirty="0" smtClean="0"/>
              <a:t> = </a:t>
            </a:r>
            <a:r>
              <a:rPr lang="en-US" sz="1200" dirty="0" err="1" smtClean="0"/>
              <a:t>false;document.cookie</a:t>
            </a:r>
            <a:r>
              <a:rPr lang="en-US" sz="1200" dirty="0" smtClean="0"/>
              <a:t> = "</a:t>
            </a:r>
            <a:r>
              <a:rPr lang="en-US" sz="1200" dirty="0" err="1" smtClean="0"/>
              <a:t>testcookie</a:t>
            </a:r>
            <a:r>
              <a:rPr lang="en-US" sz="1200" dirty="0" smtClean="0"/>
              <a:t>=</a:t>
            </a:r>
            <a:r>
              <a:rPr lang="en-US" sz="1200" dirty="0" err="1" smtClean="0"/>
              <a:t>val";if</a:t>
            </a:r>
            <a:r>
              <a:rPr lang="en-US" sz="1200" dirty="0" smtClean="0"/>
              <a:t> (</a:t>
            </a:r>
            <a:r>
              <a:rPr lang="en-US" sz="1200" dirty="0" err="1" smtClean="0"/>
              <a:t>document.cookie.indexOf("testcookie</a:t>
            </a:r>
            <a:r>
              <a:rPr lang="en-US" sz="1200" dirty="0" smtClean="0"/>
              <a:t>=") === -1) {</a:t>
            </a:r>
            <a:r>
              <a:rPr lang="en-US" sz="1200" dirty="0" err="1" smtClean="0"/>
              <a:t>isCookieEnabled</a:t>
            </a:r>
            <a:r>
              <a:rPr lang="en-US" sz="1200" dirty="0" smtClean="0"/>
              <a:t> = false;} else {</a:t>
            </a:r>
            <a:r>
              <a:rPr lang="en-US" sz="1200" dirty="0" err="1" smtClean="0"/>
              <a:t>isCookieEnabled</a:t>
            </a:r>
            <a:r>
              <a:rPr lang="en-US" sz="1200" dirty="0" smtClean="0"/>
              <a:t> = true;}/*Redirection Check and Redirecting if required*/// Commenting out the redirection logic for v0.27/*if ((!</a:t>
            </a:r>
            <a:r>
              <a:rPr lang="en-US" sz="1200" dirty="0" err="1" smtClean="0"/>
              <a:t>akamaiQueryStringFound</a:t>
            </a:r>
            <a:r>
              <a:rPr lang="en-US" sz="1200" dirty="0" smtClean="0"/>
              <a:t>) &amp;&amp; (!</a:t>
            </a:r>
            <a:r>
              <a:rPr lang="en-US" sz="1200" dirty="0" err="1" smtClean="0"/>
              <a:t>isCookieEnabled</a:t>
            </a:r>
            <a:r>
              <a:rPr lang="en-US" sz="1200" dirty="0" smtClean="0"/>
              <a:t>)) {window.location.replace("http://www2.fordvehicles.com");}</a:t>
            </a:r>
            <a:endParaRPr lang="en-US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>
                <a:ea typeface="ＭＳ Ｐゴシック" pitchFamily="-111" charset="-128"/>
                <a:cs typeface="ＭＳ Ｐゴシック" pitchFamily="-111" charset="-128"/>
              </a:rPr>
              <a:t>Alternative results presentations?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924800" cy="4876800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An active area of HCI research</a:t>
            </a:r>
          </a:p>
          <a:p>
            <a:pPr eaLnBrk="1" hangingPunct="1"/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An alternative: 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  <a:hlinkClick r:id="rId3"/>
              </a:rPr>
              <a:t>http://www.searchme.com/</a:t>
            </a:r>
            <a:r>
              <a:rPr lang="en-US" sz="2400" dirty="0" smtClean="0">
                <a:ea typeface="ＭＳ Ｐゴシック" pitchFamily="-111" charset="-128"/>
                <a:cs typeface="ＭＳ Ｐゴシック" pitchFamily="-111" charset="-128"/>
              </a:rPr>
              <a:t> copies the idea of Apple’s Cover Flow for search results</a:t>
            </a:r>
          </a:p>
          <a:p>
            <a:pPr lvl="1"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DF6A0A-6462-CB45-8B19-17AB72B550A2}" type="slidenum">
              <a:rPr lang="en-US" smtClean="0"/>
              <a:pPr/>
              <a:t>20</a:t>
            </a:fld>
            <a:endParaRPr lang="en-US" smtClean="0"/>
          </a:p>
        </p:txBody>
      </p:sp>
      <p:pic>
        <p:nvPicPr>
          <p:cNvPr id="24581" name="Picture 4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28600" y="3048000"/>
            <a:ext cx="8667750" cy="3662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09600" y="-3048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Spelling correction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rcRect l="2899"/>
          <a:stretch>
            <a:fillRect/>
          </a:stretch>
        </p:blipFill>
        <p:spPr>
          <a:xfrm>
            <a:off x="3124200" y="3276600"/>
            <a:ext cx="2552700" cy="3549758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066800"/>
            <a:ext cx="5562600" cy="212611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Googlle</a:t>
            </a:r>
            <a:r>
              <a:rPr lang="en-US" dirty="0" smtClean="0"/>
              <a:t>?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19200" y="1600200"/>
            <a:ext cx="6350000" cy="17272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000" y="3276600"/>
            <a:ext cx="7442200" cy="353060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819400" y="6596390"/>
            <a:ext cx="6324600" cy="2616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100" dirty="0" smtClean="0">
                <a:solidFill>
                  <a:srgbClr val="0000FF"/>
                </a:solidFill>
              </a:rPr>
              <a:t>http://www.huffingtonpost.com/2009/09/27/googlle-google-logo-spell_n_301123.html</a:t>
            </a:r>
            <a:endParaRPr lang="en-US" sz="11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Spell correction</a:t>
            </a:r>
          </a:p>
        </p:txBody>
      </p:sp>
      <p:sp>
        <p:nvSpPr>
          <p:cNvPr id="127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How might we utilize spelling correction?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Two </a:t>
            </a:r>
            <a:r>
              <a:rPr lang="en-US" dirty="0">
                <a:ea typeface="ＭＳ Ｐゴシック" pitchFamily="-111" charset="-128"/>
              </a:rPr>
              <a:t>principal uses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Correcting user queries to retrieve “right” answers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Correcting documents </a:t>
            </a:r>
            <a:r>
              <a:rPr lang="en-US" dirty="0">
                <a:ea typeface="ＭＳ Ｐゴシック" pitchFamily="-111" charset="-128"/>
              </a:rPr>
              <a:t>being </a:t>
            </a:r>
            <a:r>
              <a:rPr lang="en-US" dirty="0" smtClean="0">
                <a:ea typeface="ＭＳ Ｐゴシック" pitchFamily="-111" charset="-128"/>
              </a:rPr>
              <a:t>indexed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0" y="3644900"/>
            <a:ext cx="2209800" cy="30607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488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Document correction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Especially needed for </a:t>
            </a:r>
            <a:r>
              <a:rPr lang="en-US" dirty="0" err="1">
                <a:ea typeface="ＭＳ Ｐゴシック" pitchFamily="-111" charset="-128"/>
              </a:rPr>
              <a:t>OCR’ed</a:t>
            </a:r>
            <a:r>
              <a:rPr lang="en-US" dirty="0">
                <a:ea typeface="ＭＳ Ｐゴシック" pitchFamily="-111" charset="-128"/>
              </a:rPr>
              <a:t> documents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Correction algorithms are tuned for </a:t>
            </a:r>
            <a:r>
              <a:rPr lang="en-US" dirty="0" smtClean="0">
                <a:ea typeface="ＭＳ Ｐゴシック" pitchFamily="-111" charset="-128"/>
              </a:rPr>
              <a:t>this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Can use domain-specific knowledge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E.g., OCR can confuse O and D more often than it would confuse O and I (adjacent on the QWERTY keyboard, so more likely interchanged in typing).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Web </a:t>
            </a:r>
            <a:r>
              <a:rPr lang="en-US" dirty="0">
                <a:ea typeface="ＭＳ Ｐゴシック" pitchFamily="-111" charset="-128"/>
              </a:rPr>
              <a:t>pages and even printed material </a:t>
            </a:r>
            <a:r>
              <a:rPr lang="en-US" dirty="0" smtClean="0">
                <a:ea typeface="ＭＳ Ｐゴシック" pitchFamily="-111" charset="-128"/>
              </a:rPr>
              <a:t>have </a:t>
            </a:r>
            <a:r>
              <a:rPr lang="en-US" dirty="0">
                <a:ea typeface="ＭＳ Ｐゴシック" pitchFamily="-111" charset="-128"/>
              </a:rPr>
              <a:t>typos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Often </a:t>
            </a:r>
            <a:r>
              <a:rPr lang="en-US" dirty="0">
                <a:ea typeface="ＭＳ Ｐゴシック" pitchFamily="-111" charset="-128"/>
              </a:rPr>
              <a:t>we don’t change the documents but aim to fix the query-document mapping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Query </a:t>
            </a:r>
            <a:r>
              <a:rPr lang="en-US" dirty="0" smtClean="0">
                <a:ea typeface="ＭＳ Ｐゴシック" pitchFamily="-111" charset="-128"/>
              </a:rPr>
              <a:t>misspellings</a:t>
            </a:r>
            <a:endParaRPr lang="en-US" dirty="0">
              <a:ea typeface="ＭＳ Ｐゴシック" pitchFamily="-111" charset="-128"/>
            </a:endParaRPr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Our principal focus here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E.g., the query </a:t>
            </a:r>
            <a:r>
              <a:rPr lang="en-US" b="1" i="1" dirty="0">
                <a:ea typeface="ＭＳ Ｐゴシック" pitchFamily="-111" charset="-128"/>
              </a:rPr>
              <a:t>Alanis </a:t>
            </a:r>
            <a:r>
              <a:rPr lang="en-US" b="1" i="1" dirty="0" err="1" smtClean="0">
                <a:ea typeface="ＭＳ Ｐゴシック" pitchFamily="-111" charset="-128"/>
              </a:rPr>
              <a:t>Morisett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We can either</a:t>
            </a:r>
          </a:p>
          <a:p>
            <a:pPr lvl="1" eaLnBrk="1" hangingPunct="1"/>
            <a:r>
              <a:rPr lang="en-US" dirty="0" smtClean="0">
                <a:ea typeface="ＭＳ Ｐゴシック" pitchFamily="-111" charset="-128"/>
              </a:rPr>
              <a:t>Retrieve </a:t>
            </a:r>
            <a:r>
              <a:rPr lang="en-US" dirty="0">
                <a:ea typeface="ＭＳ Ｐゴシック" pitchFamily="-111" charset="-128"/>
              </a:rPr>
              <a:t>documents indexed by the correct </a:t>
            </a:r>
            <a:r>
              <a:rPr lang="en-US" dirty="0" smtClean="0">
                <a:ea typeface="ＭＳ Ｐゴシック" pitchFamily="-111" charset="-128"/>
              </a:rPr>
              <a:t>spelling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Return several suggested alternative queries with the correct spelling</a:t>
            </a:r>
          </a:p>
          <a:p>
            <a:pPr lvl="2" eaLnBrk="1" hangingPunct="1"/>
            <a:r>
              <a:rPr lang="en-US" i="1" dirty="0">
                <a:ea typeface="ＭＳ Ｐゴシック" pitchFamily="-111" charset="-128"/>
              </a:rPr>
              <a:t>Did you mean … </a:t>
            </a:r>
            <a:r>
              <a:rPr lang="en-US" i="1" dirty="0" smtClean="0">
                <a:ea typeface="ＭＳ Ｐゴシック" pitchFamily="-111" charset="-128"/>
              </a:rPr>
              <a:t>?</a:t>
            </a:r>
          </a:p>
          <a:p>
            <a:pPr lvl="1" eaLnBrk="1" hangingPunct="1"/>
            <a:r>
              <a:rPr lang="en-US" dirty="0" smtClean="0">
                <a:solidFill>
                  <a:srgbClr val="FF0000"/>
                </a:solidFill>
                <a:ea typeface="ＭＳ Ｐゴシック" pitchFamily="-111" charset="-128"/>
              </a:rPr>
              <a:t>Advantages/disadvantages?</a:t>
            </a:r>
            <a:endParaRPr lang="en-US" dirty="0">
              <a:solidFill>
                <a:srgbClr val="FF0000"/>
              </a:solidFill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Spell correction</a:t>
            </a:r>
          </a:p>
        </p:txBody>
      </p:sp>
      <p:sp>
        <p:nvSpPr>
          <p:cNvPr id="1274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Two </a:t>
            </a:r>
            <a:r>
              <a:rPr lang="en-US" dirty="0">
                <a:ea typeface="ＭＳ Ｐゴシック" pitchFamily="-111" charset="-128"/>
              </a:rPr>
              <a:t>main </a:t>
            </a:r>
            <a:r>
              <a:rPr lang="en-US" dirty="0" smtClean="0">
                <a:ea typeface="ＭＳ Ｐゴシック" pitchFamily="-111" charset="-128"/>
              </a:rPr>
              <a:t>flavors/approaches:</a:t>
            </a:r>
            <a:endParaRPr lang="en-US" dirty="0">
              <a:ea typeface="ＭＳ Ｐゴシック" pitchFamily="-111" charset="-128"/>
            </a:endParaRP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Isolated word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Check each word on its own for </a:t>
            </a:r>
            <a:r>
              <a:rPr lang="en-US" dirty="0" smtClean="0">
                <a:ea typeface="ＭＳ Ｐゴシック" pitchFamily="-111" charset="-128"/>
              </a:rPr>
              <a:t>misspelling</a:t>
            </a:r>
          </a:p>
          <a:p>
            <a:pPr lvl="2" eaLnBrk="1" hangingPunct="1"/>
            <a:r>
              <a:rPr lang="en-US" dirty="0" smtClean="0">
                <a:ea typeface="ＭＳ Ｐゴシック" pitchFamily="-111" charset="-128"/>
              </a:rPr>
              <a:t>Which of these is </a:t>
            </a:r>
            <a:r>
              <a:rPr lang="en-US" dirty="0" err="1" smtClean="0">
                <a:ea typeface="ＭＳ Ｐゴシック" pitchFamily="-111" charset="-128"/>
              </a:rPr>
              <a:t>mispelled</a:t>
            </a:r>
            <a:r>
              <a:rPr lang="en-US" dirty="0" smtClean="0">
                <a:ea typeface="ＭＳ Ｐゴシック" pitchFamily="-111" charset="-128"/>
              </a:rPr>
              <a:t>?</a:t>
            </a:r>
          </a:p>
          <a:p>
            <a:pPr lvl="3" eaLnBrk="1" hangingPunct="1"/>
            <a:r>
              <a:rPr lang="en-US" dirty="0" err="1" smtClean="0">
                <a:solidFill>
                  <a:srgbClr val="FF0000"/>
                </a:solidFill>
                <a:ea typeface="ＭＳ Ｐゴシック" pitchFamily="-111" charset="-128"/>
              </a:rPr>
              <a:t>moter</a:t>
            </a:r>
            <a:endParaRPr lang="en-US" dirty="0" smtClean="0">
              <a:solidFill>
                <a:srgbClr val="FF0000"/>
              </a:solidFill>
              <a:ea typeface="ＭＳ Ｐゴシック" pitchFamily="-111" charset="-128"/>
            </a:endParaRPr>
          </a:p>
          <a:p>
            <a:pPr lvl="3" eaLnBrk="1" hangingPunct="1"/>
            <a:r>
              <a:rPr lang="en-US" dirty="0" smtClean="0">
                <a:solidFill>
                  <a:srgbClr val="FF0000"/>
                </a:solidFill>
                <a:ea typeface="ＭＳ Ｐゴシック" pitchFamily="-111" charset="-128"/>
              </a:rPr>
              <a:t>from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Will not catch typos resulting in correctly spelled </a:t>
            </a:r>
            <a:r>
              <a:rPr lang="en-US" dirty="0" smtClean="0">
                <a:ea typeface="ＭＳ Ｐゴシック" pitchFamily="-111" charset="-128"/>
              </a:rPr>
              <a:t>words</a:t>
            </a:r>
            <a:endParaRPr lang="en-US" b="1" i="1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Context-sensitive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Look at surrounding words, 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e.g., </a:t>
            </a:r>
            <a:r>
              <a:rPr lang="en-US" b="1" i="1" dirty="0">
                <a:ea typeface="ＭＳ Ｐゴシック" pitchFamily="-111" charset="-128"/>
              </a:rPr>
              <a:t>I flew </a:t>
            </a:r>
            <a:r>
              <a:rPr lang="en-US" b="1" i="1" u="sng" dirty="0">
                <a:ea typeface="ＭＳ Ｐゴシック" pitchFamily="-111" charset="-128"/>
              </a:rPr>
              <a:t>form</a:t>
            </a:r>
            <a:r>
              <a:rPr lang="en-US" b="1" i="1" dirty="0">
                <a:ea typeface="ＭＳ Ｐゴシック" pitchFamily="-111" charset="-128"/>
              </a:rPr>
              <a:t> Heathrow to Narita.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488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4883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Isolated word correction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5638800" cy="48768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Fundamental premise – there is a lexicon from which the correct spellings come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Two basic choices for this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A standard lexicon such as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Webster’s English Dictionary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An “industry-specific” lexicon – hand-maintained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The lexicon of the indexed corpus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E.g., all words on the web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All names, acronyms etc.</a:t>
            </a:r>
          </a:p>
          <a:p>
            <a:pPr lvl="2" eaLnBrk="1" hangingPunct="1"/>
            <a:r>
              <a:rPr lang="en-US" dirty="0">
                <a:ea typeface="ＭＳ Ｐゴシック" pitchFamily="-111" charset="-128"/>
              </a:rPr>
              <a:t>(Including the </a:t>
            </a:r>
            <a:r>
              <a:rPr lang="en-US" dirty="0" err="1">
                <a:ea typeface="ＭＳ Ｐゴシック" pitchFamily="-111" charset="-128"/>
              </a:rPr>
              <a:t>mis</a:t>
            </a:r>
            <a:r>
              <a:rPr lang="en-US" dirty="0">
                <a:ea typeface="ＭＳ Ｐゴシック" pitchFamily="-111" charset="-128"/>
              </a:rPr>
              <a:t>-spellings)</a:t>
            </a:r>
          </a:p>
        </p:txBody>
      </p:sp>
      <p:sp>
        <p:nvSpPr>
          <p:cNvPr id="4" name="Rectangle 3"/>
          <p:cNvSpPr/>
          <p:nvPr/>
        </p:nvSpPr>
        <p:spPr>
          <a:xfrm>
            <a:off x="7086600" y="1600200"/>
            <a:ext cx="1828800" cy="5078314"/>
          </a:xfrm>
          <a:prstGeom prst="rect">
            <a:avLst/>
          </a:prstGeom>
          <a:ln>
            <a:solidFill>
              <a:srgbClr val="0000FF"/>
            </a:solidFill>
          </a:ln>
        </p:spPr>
        <p:txBody>
          <a:bodyPr wrap="square">
            <a:spAutoFit/>
          </a:bodyPr>
          <a:lstStyle/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able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about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account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acid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across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act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addition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adjustment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advertisement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after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again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against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agreement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air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all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almost</a:t>
            </a:r>
          </a:p>
          <a:p>
            <a:r>
              <a:rPr lang="en-US" sz="1800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Times New Roman"/>
                <a:cs typeface="Times New Roman"/>
              </a:rPr>
              <a:t>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Isolated word correction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z="2400" dirty="0">
                <a:ea typeface="ＭＳ Ｐゴシック" pitchFamily="-111" charset="-128"/>
              </a:rPr>
              <a:t>Given a lexicon and a character sequence Q, return the words in the lexicon </a:t>
            </a:r>
            <a:r>
              <a:rPr lang="en-US" sz="2400" b="1" dirty="0">
                <a:solidFill>
                  <a:srgbClr val="FF0000"/>
                </a:solidFill>
                <a:ea typeface="ＭＳ Ｐゴシック" pitchFamily="-111" charset="-128"/>
              </a:rPr>
              <a:t>closest</a:t>
            </a:r>
            <a:r>
              <a:rPr lang="en-US" sz="2400" dirty="0">
                <a:ea typeface="ＭＳ Ｐゴシック" pitchFamily="-111" charset="-128"/>
              </a:rPr>
              <a:t> to Q</a:t>
            </a:r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endParaRPr lang="en-US" sz="2400" dirty="0" smtClean="0">
              <a:ea typeface="ＭＳ Ｐゴシック" pitchFamily="-111" charset="-128"/>
            </a:endParaRPr>
          </a:p>
          <a:p>
            <a:pPr eaLnBrk="1" hangingPunct="1"/>
            <a:r>
              <a:rPr lang="en-US" sz="2400" dirty="0" smtClean="0">
                <a:ea typeface="ＭＳ Ｐゴシック" pitchFamily="-111" charset="-128"/>
              </a:rPr>
              <a:t>How might we measure “</a:t>
            </a:r>
            <a:r>
              <a:rPr lang="en-US" sz="2400" dirty="0" smtClean="0">
                <a:ea typeface="ＭＳ Ｐゴシック" pitchFamily="-111" charset="-128"/>
              </a:rPr>
              <a:t>closest</a:t>
            </a:r>
            <a:r>
              <a:rPr lang="en-US" sz="2400" dirty="0" smtClean="0">
                <a:ea typeface="ＭＳ Ｐゴシック" pitchFamily="-111" charset="-128"/>
              </a:rPr>
              <a:t>”?</a:t>
            </a:r>
            <a:endParaRPr lang="en-US" sz="2400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sz="2000" dirty="0">
                <a:ea typeface="ＭＳ Ｐゴシック" pitchFamily="-111" charset="-128"/>
              </a:rPr>
              <a:t>Edit distance (</a:t>
            </a:r>
            <a:r>
              <a:rPr lang="en-US" sz="2000" dirty="0" err="1">
                <a:ea typeface="ＭＳ Ｐゴシック" pitchFamily="-111" charset="-128"/>
              </a:rPr>
              <a:t>Levenshtein</a:t>
            </a:r>
            <a:r>
              <a:rPr lang="en-US" sz="2000" dirty="0">
                <a:ea typeface="ＭＳ Ｐゴシック" pitchFamily="-111" charset="-128"/>
              </a:rPr>
              <a:t> distance)</a:t>
            </a:r>
          </a:p>
          <a:p>
            <a:pPr lvl="1" eaLnBrk="1" hangingPunct="1"/>
            <a:r>
              <a:rPr lang="en-US" sz="2000" dirty="0">
                <a:ea typeface="ＭＳ Ｐゴシック" pitchFamily="-111" charset="-128"/>
              </a:rPr>
              <a:t>Weighted edit distance</a:t>
            </a:r>
          </a:p>
          <a:p>
            <a:pPr lvl="1" eaLnBrk="1" hangingPunct="1"/>
            <a:r>
              <a:rPr lang="en-US" sz="2000" i="1" dirty="0" err="1">
                <a:ea typeface="ＭＳ Ｐゴシック" pitchFamily="-111" charset="-128"/>
              </a:rPr>
              <a:t>n</a:t>
            </a:r>
            <a:r>
              <a:rPr lang="en-US" sz="2000" dirty="0">
                <a:ea typeface="ＭＳ Ｐゴシック" pitchFamily="-111" charset="-128"/>
              </a:rPr>
              <a:t>-gram overlap</a:t>
            </a:r>
          </a:p>
        </p:txBody>
      </p:sp>
      <p:grpSp>
        <p:nvGrpSpPr>
          <p:cNvPr id="35" name="Group 34"/>
          <p:cNvGrpSpPr/>
          <p:nvPr/>
        </p:nvGrpSpPr>
        <p:grpSpPr>
          <a:xfrm>
            <a:off x="4038600" y="3124200"/>
            <a:ext cx="914400" cy="1905000"/>
            <a:chOff x="3352800" y="3048000"/>
            <a:chExt cx="914400" cy="1905000"/>
          </a:xfrm>
        </p:grpSpPr>
        <p:sp>
          <p:nvSpPr>
            <p:cNvPr id="4" name="Rectangle 3"/>
            <p:cNvSpPr/>
            <p:nvPr/>
          </p:nvSpPr>
          <p:spPr bwMode="auto">
            <a:xfrm>
              <a:off x="3352800" y="3048000"/>
              <a:ext cx="914400" cy="1905000"/>
            </a:xfrm>
            <a:prstGeom prst="rect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3366FF"/>
                </a:solidFill>
                <a:effectLst/>
                <a:latin typeface="Lucida Sans" pitchFamily="-65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3429000" y="32004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3429000" y="33528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3429000" y="35052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3429000" y="36576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429000" y="38100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3429000" y="3960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3429000" y="4113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429000" y="42656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429000" y="44180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3429000" y="45704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3429000" y="4722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429000" y="4875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33" name="TextBox 32"/>
          <p:cNvSpPr txBox="1"/>
          <p:nvPr/>
        </p:nvSpPr>
        <p:spPr>
          <a:xfrm>
            <a:off x="3810000" y="2590800"/>
            <a:ext cx="1335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Lexicon</a:t>
            </a:r>
            <a:endParaRPr lang="en-US" dirty="0"/>
          </a:p>
        </p:txBody>
      </p:sp>
      <p:sp>
        <p:nvSpPr>
          <p:cNvPr id="36" name="TextBox 35"/>
          <p:cNvSpPr txBox="1"/>
          <p:nvPr/>
        </p:nvSpPr>
        <p:spPr>
          <a:xfrm>
            <a:off x="1828800" y="3733800"/>
            <a:ext cx="152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…</a:t>
            </a:r>
            <a:r>
              <a:rPr lang="en-US" dirty="0" err="1" smtClean="0"/>
              <a:t>q</a:t>
            </a:r>
            <a:r>
              <a:rPr lang="en-US" baseline="-25000" dirty="0" err="1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37" name="TextBox 36"/>
          <p:cNvSpPr txBox="1"/>
          <p:nvPr/>
        </p:nvSpPr>
        <p:spPr>
          <a:xfrm>
            <a:off x="3276600" y="3581400"/>
            <a:ext cx="401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699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Edit distance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Given two strings </a:t>
            </a:r>
            <a:r>
              <a:rPr lang="en-US" i="1" dirty="0">
                <a:ea typeface="ＭＳ Ｐゴシック" pitchFamily="-111" charset="-128"/>
              </a:rPr>
              <a:t>S</a:t>
            </a:r>
            <a:r>
              <a:rPr lang="en-US" i="1" baseline="-25000" dirty="0">
                <a:ea typeface="ＭＳ Ｐゴシック" pitchFamily="-111" charset="-128"/>
              </a:rPr>
              <a:t>1</a:t>
            </a:r>
            <a:r>
              <a:rPr lang="en-US" dirty="0">
                <a:ea typeface="ＭＳ Ｐゴシック" pitchFamily="-111" charset="-128"/>
              </a:rPr>
              <a:t> and </a:t>
            </a:r>
            <a:r>
              <a:rPr lang="en-US" i="1" dirty="0">
                <a:ea typeface="ＭＳ Ｐゴシック" pitchFamily="-111" charset="-128"/>
              </a:rPr>
              <a:t>S</a:t>
            </a:r>
            <a:r>
              <a:rPr lang="en-US" i="1" baseline="-25000" dirty="0">
                <a:ea typeface="ＭＳ Ｐゴシック" pitchFamily="-111" charset="-128"/>
              </a:rPr>
              <a:t>2</a:t>
            </a:r>
            <a:r>
              <a:rPr lang="en-US" dirty="0">
                <a:ea typeface="ＭＳ Ｐゴシック" pitchFamily="-111" charset="-128"/>
              </a:rPr>
              <a:t>, the minimum number of operations to convert one to the other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Operations are typically character-level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Insert, Delete, Replace</a:t>
            </a:r>
            <a:r>
              <a:rPr lang="en-US" dirty="0">
                <a:solidFill>
                  <a:srgbClr val="00A000"/>
                </a:solidFill>
                <a:ea typeface="ＭＳ Ｐゴシック" pitchFamily="-111" charset="-128"/>
              </a:rPr>
              <a:t>, (Transposition)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E.g., the edit distance from </a:t>
            </a:r>
            <a:r>
              <a:rPr lang="en-US" b="1" i="1" dirty="0" err="1">
                <a:ea typeface="ＭＳ Ｐゴシック" pitchFamily="-111" charset="-128"/>
              </a:rPr>
              <a:t>dof</a:t>
            </a:r>
            <a:r>
              <a:rPr lang="en-US" dirty="0">
                <a:ea typeface="ＭＳ Ｐゴシック" pitchFamily="-111" charset="-128"/>
              </a:rPr>
              <a:t> to </a:t>
            </a:r>
            <a:r>
              <a:rPr lang="en-US" b="1" i="1" dirty="0">
                <a:ea typeface="ＭＳ Ｐゴシック" pitchFamily="-111" charset="-128"/>
              </a:rPr>
              <a:t>dog</a:t>
            </a:r>
            <a:r>
              <a:rPr lang="en-US" dirty="0">
                <a:ea typeface="ＭＳ Ｐゴシック" pitchFamily="-111" charset="-128"/>
              </a:rPr>
              <a:t> is 1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f</a:t>
            </a:r>
            <a:r>
              <a:rPr lang="en-US" dirty="0" smtClean="0">
                <a:ea typeface="ＭＳ Ｐゴシック" pitchFamily="-111" charset="-128"/>
              </a:rPr>
              <a:t>rom </a:t>
            </a:r>
            <a:r>
              <a:rPr lang="en-US" b="1" i="1" dirty="0">
                <a:ea typeface="ＭＳ Ｐゴシック" pitchFamily="-111" charset="-128"/>
              </a:rPr>
              <a:t>cat</a:t>
            </a:r>
            <a:r>
              <a:rPr lang="en-US" dirty="0">
                <a:ea typeface="ＭＳ Ｐゴシック" pitchFamily="-111" charset="-128"/>
              </a:rPr>
              <a:t> to </a:t>
            </a:r>
            <a:r>
              <a:rPr lang="en-US" b="1" i="1" dirty="0">
                <a:ea typeface="ＭＳ Ｐゴシック" pitchFamily="-111" charset="-128"/>
              </a:rPr>
              <a:t>act</a:t>
            </a:r>
            <a:r>
              <a:rPr lang="en-US" dirty="0">
                <a:ea typeface="ＭＳ Ｐゴシック" pitchFamily="-111" charset="-128"/>
              </a:rPr>
              <a:t> is</a:t>
            </a:r>
            <a:r>
              <a:rPr lang="en-US" dirty="0" smtClean="0">
                <a:ea typeface="ＭＳ Ｐゴシック" pitchFamily="-111" charset="-128"/>
              </a:rPr>
              <a:t> ?	</a:t>
            </a:r>
            <a:r>
              <a:rPr lang="en-US" dirty="0">
                <a:ea typeface="ＭＳ Ｐゴシック" pitchFamily="-111" charset="-128"/>
              </a:rPr>
              <a:t> </a:t>
            </a:r>
            <a:r>
              <a:rPr lang="en-US" dirty="0">
                <a:solidFill>
                  <a:srgbClr val="00A000"/>
                </a:solidFill>
                <a:ea typeface="ＭＳ Ｐゴシック" pitchFamily="-111" charset="-128"/>
              </a:rPr>
              <a:t>  </a:t>
            </a:r>
            <a:r>
              <a:rPr lang="en-US" dirty="0" smtClean="0">
                <a:solidFill>
                  <a:srgbClr val="00A000"/>
                </a:solidFill>
                <a:ea typeface="ＭＳ Ｐゴシック" pitchFamily="-111" charset="-128"/>
              </a:rPr>
              <a:t>(with transpose?)</a:t>
            </a:r>
            <a:endParaRPr lang="en-US" dirty="0">
              <a:solidFill>
                <a:srgbClr val="00A000"/>
              </a:solidFill>
              <a:ea typeface="ＭＳ Ｐゴシック" pitchFamily="-111" charset="-128"/>
            </a:endParaRP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from </a:t>
            </a:r>
            <a:r>
              <a:rPr lang="en-US" b="1" i="1" dirty="0">
                <a:ea typeface="ＭＳ Ｐゴシック" pitchFamily="-111" charset="-128"/>
              </a:rPr>
              <a:t>cat</a:t>
            </a:r>
            <a:r>
              <a:rPr lang="en-US" dirty="0">
                <a:ea typeface="ＭＳ Ｐゴシック" pitchFamily="-111" charset="-128"/>
              </a:rPr>
              <a:t> to </a:t>
            </a:r>
            <a:r>
              <a:rPr lang="en-US" b="1" i="1" dirty="0">
                <a:ea typeface="ＭＳ Ｐゴシック" pitchFamily="-111" charset="-128"/>
              </a:rPr>
              <a:t>dog</a:t>
            </a:r>
            <a:r>
              <a:rPr lang="en-US" dirty="0">
                <a:ea typeface="ＭＳ Ｐゴシック" pitchFamily="-111" charset="-128"/>
              </a:rPr>
              <a:t> is</a:t>
            </a:r>
            <a:r>
              <a:rPr lang="en-US" dirty="0" smtClean="0">
                <a:ea typeface="ＭＳ Ｐゴシック" pitchFamily="-111" charset="-128"/>
              </a:rPr>
              <a:t> </a:t>
            </a:r>
            <a:r>
              <a:rPr lang="en-US" dirty="0" smtClean="0">
                <a:ea typeface="ＭＳ Ｐゴシック" pitchFamily="-111" charset="-128"/>
              </a:rPr>
              <a:t>?</a:t>
            </a:r>
            <a:r>
              <a:rPr lang="en-US" dirty="0" smtClean="0">
                <a:ea typeface="ＭＳ Ｐゴシック" pitchFamily="-111" charset="-128"/>
              </a:rPr>
              <a:t>	</a:t>
            </a:r>
            <a:endParaRPr lang="en-US" dirty="0">
              <a:ea typeface="ＭＳ Ｐゴシック" pitchFamily="-111" charset="-128"/>
            </a:endParaRP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Generally found by dynamic </a:t>
            </a:r>
            <a:r>
              <a:rPr lang="en-US" dirty="0" smtClean="0">
                <a:ea typeface="ＭＳ Ｐゴシック" pitchFamily="-111" charset="-128"/>
              </a:rPr>
              <a:t>programming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See </a:t>
            </a:r>
            <a:r>
              <a:rPr lang="en-US" dirty="0">
                <a:ea typeface="ＭＳ Ｐゴシック" pitchFamily="-111" charset="-128"/>
                <a:hlinkClick r:id="rId2"/>
              </a:rPr>
              <a:t>http://www.merriampark.com/ld.htm</a:t>
            </a:r>
            <a:r>
              <a:rPr lang="en-US" dirty="0">
                <a:ea typeface="ＭＳ Ｐゴシック" pitchFamily="-111" charset="-128"/>
              </a:rPr>
              <a:t> for a nice example plus an applet.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Weighted edit distance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As above, but the weight of an operation depends on the character(s) involved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Meant to capture OCR or keyboard errors, e.g. </a:t>
            </a:r>
            <a:r>
              <a:rPr lang="en-US" b="1" i="1">
                <a:ea typeface="ＭＳ Ｐゴシック" pitchFamily="-111" charset="-128"/>
              </a:rPr>
              <a:t>m</a:t>
            </a:r>
            <a:r>
              <a:rPr lang="en-US">
                <a:ea typeface="ＭＳ Ｐゴシック" pitchFamily="-111" charset="-128"/>
              </a:rPr>
              <a:t> more likely to be mis-typed as </a:t>
            </a:r>
            <a:r>
              <a:rPr lang="en-US" b="1" i="1">
                <a:ea typeface="ＭＳ Ｐゴシック" pitchFamily="-111" charset="-128"/>
              </a:rPr>
              <a:t>n</a:t>
            </a:r>
            <a:r>
              <a:rPr lang="en-US">
                <a:ea typeface="ＭＳ Ｐゴシック" pitchFamily="-111" charset="-128"/>
              </a:rPr>
              <a:t> than as </a:t>
            </a:r>
            <a:r>
              <a:rPr lang="en-US" b="1" i="1">
                <a:ea typeface="ＭＳ Ｐゴシック" pitchFamily="-111" charset="-128"/>
              </a:rPr>
              <a:t>q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Therefore, replacing </a:t>
            </a:r>
            <a:r>
              <a:rPr lang="en-US" b="1" i="1">
                <a:ea typeface="ＭＳ Ｐゴシック" pitchFamily="-111" charset="-128"/>
              </a:rPr>
              <a:t>m</a:t>
            </a:r>
            <a:r>
              <a:rPr lang="en-US">
                <a:ea typeface="ＭＳ Ｐゴシック" pitchFamily="-111" charset="-128"/>
              </a:rPr>
              <a:t> by </a:t>
            </a:r>
            <a:r>
              <a:rPr lang="en-US" b="1" i="1">
                <a:ea typeface="ＭＳ Ｐゴシック" pitchFamily="-111" charset="-128"/>
              </a:rPr>
              <a:t>n</a:t>
            </a:r>
            <a:r>
              <a:rPr lang="en-US">
                <a:ea typeface="ＭＳ Ｐゴシック" pitchFamily="-111" charset="-128"/>
              </a:rPr>
              <a:t> is a smaller edit distance than by </a:t>
            </a:r>
            <a:r>
              <a:rPr lang="en-US" b="1" i="1">
                <a:ea typeface="ＭＳ Ｐゴシック" pitchFamily="-111" charset="-128"/>
              </a:rPr>
              <a:t>q</a:t>
            </a:r>
            <a:endParaRPr lang="en-US">
              <a:ea typeface="ＭＳ Ｐゴシック" pitchFamily="-111" charset="-128"/>
            </a:endParaRP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This may be formulated as a probability model</a:t>
            </a:r>
          </a:p>
          <a:p>
            <a:pPr eaLnBrk="1" hangingPunct="1"/>
            <a:r>
              <a:rPr lang="en-US">
                <a:ea typeface="ＭＳ Ｐゴシック" pitchFamily="-111" charset="-128"/>
              </a:rPr>
              <a:t>Requires weight matrix as input</a:t>
            </a:r>
          </a:p>
          <a:p>
            <a:pPr eaLnBrk="1" hangingPunct="1"/>
            <a:r>
              <a:rPr lang="en-US">
                <a:ea typeface="ＭＳ Ｐゴシック" pitchFamily="-111" charset="-128"/>
              </a:rPr>
              <a:t>Modify dynamic programming to handle weights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r>
              <a:rPr lang="en-US" dirty="0" smtClean="0"/>
              <a:t>We have a function </a:t>
            </a:r>
            <a:r>
              <a:rPr lang="en-US" i="1" dirty="0" smtClean="0"/>
              <a:t>edit</a:t>
            </a:r>
            <a:r>
              <a:rPr lang="en-US" dirty="0" smtClean="0"/>
              <a:t> that calculates the edit distance between two strings</a:t>
            </a:r>
          </a:p>
          <a:p>
            <a:r>
              <a:rPr lang="en-US" dirty="0" smtClean="0"/>
              <a:t>We have a query word</a:t>
            </a:r>
          </a:p>
          <a:p>
            <a:r>
              <a:rPr lang="en-US" dirty="0" smtClean="0"/>
              <a:t>We have a lexicon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895600" y="4495800"/>
            <a:ext cx="914400" cy="1905000"/>
            <a:chOff x="3352800" y="3048000"/>
            <a:chExt cx="914400" cy="1905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352800" y="3048000"/>
              <a:ext cx="914400" cy="1905000"/>
            </a:xfrm>
            <a:prstGeom prst="rect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3366FF"/>
                </a:solidFill>
                <a:effectLst/>
                <a:latin typeface="Lucida Sans" pitchFamily="-65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3429000" y="32004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3429000" y="33528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3429000" y="35052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3429000" y="36576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429000" y="38100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3429000" y="3960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3429000" y="4113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429000" y="42656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429000" y="44180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3429000" y="45704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3429000" y="4722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429000" y="4875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2667000" y="3962400"/>
            <a:ext cx="1335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Lexicon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0" y="5105400"/>
            <a:ext cx="152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…</a:t>
            </a:r>
            <a:r>
              <a:rPr lang="en-US" dirty="0" err="1" smtClean="0"/>
              <a:t>q</a:t>
            </a:r>
            <a:r>
              <a:rPr lang="en-US" baseline="-25000" dirty="0" err="1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4953000"/>
            <a:ext cx="401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257800" y="4876800"/>
            <a:ext cx="278077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now what?</a:t>
            </a:r>
            <a:endParaRPr lang="en-US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Using edit distance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r>
              <a:rPr lang="en-US" dirty="0" smtClean="0"/>
              <a:t>We have a function </a:t>
            </a:r>
            <a:r>
              <a:rPr lang="en-US" i="1" dirty="0" smtClean="0"/>
              <a:t>edit</a:t>
            </a:r>
            <a:r>
              <a:rPr lang="en-US" dirty="0" smtClean="0"/>
              <a:t> that calculates the edit distance between two strings</a:t>
            </a:r>
          </a:p>
          <a:p>
            <a:r>
              <a:rPr lang="en-US" dirty="0" smtClean="0"/>
              <a:t>We have a query word</a:t>
            </a:r>
          </a:p>
          <a:p>
            <a:r>
              <a:rPr lang="en-US" dirty="0" smtClean="0"/>
              <a:t>We have a lexicon</a:t>
            </a:r>
            <a:endParaRPr lang="en-US" dirty="0"/>
          </a:p>
        </p:txBody>
      </p:sp>
      <p:grpSp>
        <p:nvGrpSpPr>
          <p:cNvPr id="4" name="Group 3"/>
          <p:cNvGrpSpPr/>
          <p:nvPr/>
        </p:nvGrpSpPr>
        <p:grpSpPr>
          <a:xfrm>
            <a:off x="2895600" y="4495800"/>
            <a:ext cx="914400" cy="1905000"/>
            <a:chOff x="3352800" y="3048000"/>
            <a:chExt cx="914400" cy="1905000"/>
          </a:xfrm>
        </p:grpSpPr>
        <p:sp>
          <p:nvSpPr>
            <p:cNvPr id="5" name="Rectangle 4"/>
            <p:cNvSpPr/>
            <p:nvPr/>
          </p:nvSpPr>
          <p:spPr bwMode="auto">
            <a:xfrm>
              <a:off x="3352800" y="3048000"/>
              <a:ext cx="914400" cy="1905000"/>
            </a:xfrm>
            <a:prstGeom prst="rect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sz="2400" b="0" i="0" u="none" strike="noStrike" cap="none" normalizeH="0" baseline="0">
                <a:ln>
                  <a:noFill/>
                </a:ln>
                <a:solidFill>
                  <a:srgbClr val="3366FF"/>
                </a:solidFill>
                <a:effectLst/>
                <a:latin typeface="Lucida Sans" pitchFamily="-65" charset="0"/>
              </a:endParaRPr>
            </a:p>
          </p:txBody>
        </p:sp>
        <p:cxnSp>
          <p:nvCxnSpPr>
            <p:cNvPr id="6" name="Straight Connector 5"/>
            <p:cNvCxnSpPr/>
            <p:nvPr/>
          </p:nvCxnSpPr>
          <p:spPr bwMode="auto">
            <a:xfrm>
              <a:off x="3429000" y="32004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7" name="Straight Connector 6"/>
            <p:cNvCxnSpPr/>
            <p:nvPr/>
          </p:nvCxnSpPr>
          <p:spPr bwMode="auto">
            <a:xfrm>
              <a:off x="3429000" y="33528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8" name="Straight Connector 7"/>
            <p:cNvCxnSpPr/>
            <p:nvPr/>
          </p:nvCxnSpPr>
          <p:spPr bwMode="auto">
            <a:xfrm>
              <a:off x="3429000" y="35052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3429000" y="36576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0" name="Straight Connector 9"/>
            <p:cNvCxnSpPr/>
            <p:nvPr/>
          </p:nvCxnSpPr>
          <p:spPr bwMode="auto">
            <a:xfrm>
              <a:off x="3429000" y="3810000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1" name="Straight Connector 10"/>
            <p:cNvCxnSpPr/>
            <p:nvPr/>
          </p:nvCxnSpPr>
          <p:spPr bwMode="auto">
            <a:xfrm>
              <a:off x="3429000" y="3960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3429000" y="4113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3" name="Straight Connector 12"/>
            <p:cNvCxnSpPr/>
            <p:nvPr/>
          </p:nvCxnSpPr>
          <p:spPr bwMode="auto">
            <a:xfrm>
              <a:off x="3429000" y="42656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4" name="Straight Connector 13"/>
            <p:cNvCxnSpPr/>
            <p:nvPr/>
          </p:nvCxnSpPr>
          <p:spPr bwMode="auto">
            <a:xfrm>
              <a:off x="3429000" y="44180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5" name="Straight Connector 14"/>
            <p:cNvCxnSpPr/>
            <p:nvPr/>
          </p:nvCxnSpPr>
          <p:spPr bwMode="auto">
            <a:xfrm>
              <a:off x="3429000" y="45704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6" name="Straight Connector 15"/>
            <p:cNvCxnSpPr/>
            <p:nvPr/>
          </p:nvCxnSpPr>
          <p:spPr bwMode="auto">
            <a:xfrm>
              <a:off x="3429000" y="47228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17" name="Straight Connector 16"/>
            <p:cNvCxnSpPr/>
            <p:nvPr/>
          </p:nvCxnSpPr>
          <p:spPr bwMode="auto">
            <a:xfrm>
              <a:off x="3429000" y="4875212"/>
              <a:ext cx="749968" cy="2393"/>
            </a:xfrm>
            <a:prstGeom prst="line">
              <a:avLst/>
            </a:prstGeom>
            <a:noFill/>
            <a:ln w="9525" cap="flat" cmpd="sng" algn="ctr">
              <a:solidFill>
                <a:srgbClr val="3366FF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</p:grpSp>
      <p:sp>
        <p:nvSpPr>
          <p:cNvPr id="18" name="TextBox 17"/>
          <p:cNvSpPr txBox="1"/>
          <p:nvPr/>
        </p:nvSpPr>
        <p:spPr>
          <a:xfrm>
            <a:off x="2667000" y="3962400"/>
            <a:ext cx="13356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Lexicon</a:t>
            </a:r>
            <a:endParaRPr lang="en-US" dirty="0"/>
          </a:p>
        </p:txBody>
      </p:sp>
      <p:sp>
        <p:nvSpPr>
          <p:cNvPr id="19" name="TextBox 18"/>
          <p:cNvSpPr txBox="1"/>
          <p:nvPr/>
        </p:nvSpPr>
        <p:spPr>
          <a:xfrm>
            <a:off x="685800" y="5105400"/>
            <a:ext cx="15246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q</a:t>
            </a:r>
            <a:r>
              <a:rPr lang="en-US" baseline="-25000" dirty="0" smtClean="0"/>
              <a:t>1</a:t>
            </a:r>
            <a:r>
              <a:rPr lang="en-US" dirty="0" smtClean="0"/>
              <a:t>q</a:t>
            </a:r>
            <a:r>
              <a:rPr lang="en-US" baseline="-25000" dirty="0" smtClean="0"/>
              <a:t>2</a:t>
            </a:r>
            <a:r>
              <a:rPr lang="en-US" dirty="0" smtClean="0"/>
              <a:t>…</a:t>
            </a:r>
            <a:r>
              <a:rPr lang="en-US" dirty="0" err="1" smtClean="0"/>
              <a:t>q</a:t>
            </a:r>
            <a:r>
              <a:rPr lang="en-US" baseline="-25000" dirty="0" err="1" smtClean="0"/>
              <a:t>m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2133600" y="4953000"/>
            <a:ext cx="40107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>
                <a:solidFill>
                  <a:srgbClr val="FF0000"/>
                </a:solidFill>
              </a:rPr>
              <a:t>?</a:t>
            </a:r>
            <a:endParaRPr lang="en-US" sz="4000" dirty="0">
              <a:solidFill>
                <a:srgbClr val="FF000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5105400" y="3886200"/>
            <a:ext cx="388619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We need to reduce the </a:t>
            </a:r>
            <a:r>
              <a:rPr lang="en-US" dirty="0" smtClean="0">
                <a:solidFill>
                  <a:srgbClr val="0000FF"/>
                </a:solidFill>
              </a:rPr>
              <a:t>candidate lexicon set</a:t>
            </a:r>
          </a:p>
          <a:p>
            <a:endParaRPr lang="en-US" sz="2000" dirty="0" smtClean="0">
              <a:solidFill>
                <a:srgbClr val="0000FF"/>
              </a:solidFill>
            </a:endParaRPr>
          </a:p>
          <a:p>
            <a:r>
              <a:rPr lang="en-US" sz="2000" dirty="0" smtClean="0">
                <a:solidFill>
                  <a:srgbClr val="0000FF"/>
                </a:solidFill>
              </a:rPr>
              <a:t>Ideas?</a:t>
            </a:r>
            <a:endParaRPr lang="en-US" sz="2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050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Enumerating candidate strings</a:t>
            </a:r>
            <a:endParaRPr lang="en-US" dirty="0">
              <a:ea typeface="ＭＳ Ｐゴシック" pitchFamily="-111" charset="-128"/>
            </a:endParaRPr>
          </a:p>
        </p:txBody>
      </p:sp>
      <p:sp>
        <p:nvSpPr>
          <p:cNvPr id="3277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Given query</a:t>
            </a:r>
            <a:r>
              <a:rPr lang="en-US" dirty="0" smtClean="0">
                <a:ea typeface="ＭＳ Ｐゴシック" pitchFamily="-111" charset="-128"/>
              </a:rPr>
              <a:t>, </a:t>
            </a:r>
            <a:r>
              <a:rPr lang="en-US" dirty="0">
                <a:ea typeface="ＭＳ Ｐゴシック" pitchFamily="-111" charset="-128"/>
              </a:rPr>
              <a:t>enumerate all character sequences within a preset (weighted) edit distance (e.g., 2)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Intersect </a:t>
            </a:r>
            <a:r>
              <a:rPr lang="en-US" dirty="0">
                <a:ea typeface="ＭＳ Ｐゴシック" pitchFamily="-111" charset="-128"/>
              </a:rPr>
              <a:t>this set </a:t>
            </a:r>
            <a:r>
              <a:rPr lang="en-US" dirty="0" smtClean="0">
                <a:ea typeface="ＭＳ Ｐゴシック" pitchFamily="-111" charset="-128"/>
              </a:rPr>
              <a:t>with the lexicon</a:t>
            </a:r>
          </a:p>
          <a:p>
            <a:pPr eaLnBrk="1" hangingPunct="1">
              <a:buNone/>
            </a:pPr>
            <a:endParaRPr lang="en-US" dirty="0" smtClean="0">
              <a:ea typeface="ＭＳ Ｐゴシック" pitchFamily="-111" charset="-128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" y="3352800"/>
            <a:ext cx="75934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dog</a:t>
            </a:r>
            <a:endParaRPr lang="en-US" dirty="0"/>
          </a:p>
        </p:txBody>
      </p:sp>
      <p:sp>
        <p:nvSpPr>
          <p:cNvPr id="5" name="Right Arrow 4"/>
          <p:cNvSpPr/>
          <p:nvPr/>
        </p:nvSpPr>
        <p:spPr bwMode="auto">
          <a:xfrm>
            <a:off x="1600200" y="3429000"/>
            <a:ext cx="685800" cy="3810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17258" y="3352800"/>
            <a:ext cx="613701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doa</a:t>
            </a:r>
            <a:r>
              <a:rPr lang="en-US" dirty="0" smtClean="0"/>
              <a:t>, dob, …, do, </a:t>
            </a:r>
            <a:r>
              <a:rPr lang="en-US" dirty="0" err="1" smtClean="0"/>
              <a:t>og</a:t>
            </a:r>
            <a:r>
              <a:rPr lang="en-US" dirty="0" smtClean="0"/>
              <a:t>, …, dogs, </a:t>
            </a:r>
            <a:r>
              <a:rPr lang="en-US" dirty="0" err="1" smtClean="0"/>
              <a:t>dogm</a:t>
            </a:r>
            <a:r>
              <a:rPr lang="en-US" dirty="0" smtClean="0"/>
              <a:t>, …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Character </a:t>
            </a:r>
            <a:r>
              <a:rPr lang="en-US" dirty="0" err="1" smtClean="0"/>
              <a:t>n</a:t>
            </a:r>
            <a:r>
              <a:rPr lang="en-US" dirty="0" smtClean="0"/>
              <a:t>-grams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905000"/>
          </a:xfrm>
        </p:spPr>
        <p:txBody>
          <a:bodyPr/>
          <a:lstStyle/>
          <a:p>
            <a:r>
              <a:rPr lang="en-US" dirty="0" smtClean="0"/>
              <a:t>Just like word </a:t>
            </a:r>
            <a:r>
              <a:rPr lang="en-US" dirty="0" err="1" smtClean="0"/>
              <a:t>n</a:t>
            </a:r>
            <a:r>
              <a:rPr lang="en-US" dirty="0" smtClean="0"/>
              <a:t>-grams, we can talk about character </a:t>
            </a:r>
            <a:r>
              <a:rPr lang="en-US" dirty="0" err="1" smtClean="0"/>
              <a:t>n</a:t>
            </a:r>
            <a:r>
              <a:rPr lang="en-US" dirty="0" smtClean="0"/>
              <a:t>-grams</a:t>
            </a:r>
          </a:p>
          <a:p>
            <a:r>
              <a:rPr lang="en-US" dirty="0" smtClean="0"/>
              <a:t>A character </a:t>
            </a:r>
            <a:r>
              <a:rPr lang="en-US" dirty="0" err="1" smtClean="0"/>
              <a:t>n</a:t>
            </a:r>
            <a:r>
              <a:rPr lang="en-US" dirty="0" smtClean="0"/>
              <a:t>-gram is </a:t>
            </a:r>
            <a:r>
              <a:rPr lang="en-US" i="1" dirty="0" err="1" smtClean="0"/>
              <a:t>n</a:t>
            </a:r>
            <a:r>
              <a:rPr lang="en-US" dirty="0" smtClean="0"/>
              <a:t> contiguous characters in a word</a:t>
            </a:r>
          </a:p>
          <a:p>
            <a:pPr>
              <a:buNone/>
            </a:pP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62000" y="4953000"/>
            <a:ext cx="124505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0000FF"/>
                </a:solidFill>
              </a:rPr>
              <a:t>remote</a:t>
            </a:r>
            <a:endParaRPr lang="en-US" dirty="0">
              <a:solidFill>
                <a:srgbClr val="0000F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43200" y="4267200"/>
            <a:ext cx="472004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</a:t>
            </a:r>
            <a:endParaRPr lang="en-US" dirty="0" smtClean="0"/>
          </a:p>
          <a:p>
            <a:r>
              <a:rPr lang="en-US" dirty="0" err="1" smtClean="0"/>
              <a:t>e</a:t>
            </a:r>
            <a:endParaRPr lang="en-US" dirty="0" smtClean="0"/>
          </a:p>
          <a:p>
            <a:r>
              <a:rPr lang="en-US" dirty="0" err="1" smtClean="0"/>
              <a:t>m</a:t>
            </a:r>
            <a:endParaRPr lang="en-US" dirty="0" smtClean="0"/>
          </a:p>
          <a:p>
            <a:r>
              <a:rPr lang="en-US" dirty="0" err="1" smtClean="0"/>
              <a:t>o</a:t>
            </a:r>
            <a:endParaRPr lang="en-US" dirty="0" smtClean="0"/>
          </a:p>
          <a:p>
            <a:r>
              <a:rPr lang="en-US" dirty="0" err="1" smtClean="0"/>
              <a:t>t</a:t>
            </a:r>
            <a:endParaRPr lang="en-US" dirty="0" smtClean="0"/>
          </a:p>
          <a:p>
            <a:r>
              <a:rPr lang="en-US" dirty="0" err="1" smtClean="0"/>
              <a:t>e</a:t>
            </a:r>
            <a:endParaRPr lang="en-US" dirty="0" smtClean="0"/>
          </a:p>
        </p:txBody>
      </p:sp>
      <p:sp>
        <p:nvSpPr>
          <p:cNvPr id="10" name="TextBox 9"/>
          <p:cNvSpPr txBox="1"/>
          <p:nvPr/>
        </p:nvSpPr>
        <p:spPr>
          <a:xfrm>
            <a:off x="4178300" y="4305300"/>
            <a:ext cx="661058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re</a:t>
            </a:r>
          </a:p>
          <a:p>
            <a:r>
              <a:rPr lang="en-US" dirty="0" err="1" smtClean="0"/>
              <a:t>em</a:t>
            </a:r>
            <a:endParaRPr lang="en-US" dirty="0" smtClean="0"/>
          </a:p>
          <a:p>
            <a:r>
              <a:rPr lang="en-US" dirty="0" smtClean="0"/>
              <a:t>mo</a:t>
            </a:r>
          </a:p>
          <a:p>
            <a:r>
              <a:rPr lang="en-US" dirty="0" err="1" smtClean="0"/>
              <a:t>ot</a:t>
            </a:r>
            <a:endParaRPr lang="en-US" dirty="0" smtClean="0"/>
          </a:p>
          <a:p>
            <a:r>
              <a:rPr lang="en-US" dirty="0" err="1" smtClean="0"/>
              <a:t>te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511800" y="4318000"/>
            <a:ext cx="832530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rem</a:t>
            </a:r>
            <a:endParaRPr lang="en-US" dirty="0" smtClean="0"/>
          </a:p>
          <a:p>
            <a:r>
              <a:rPr lang="en-US" dirty="0" err="1" smtClean="0"/>
              <a:t>emo</a:t>
            </a:r>
            <a:endParaRPr lang="en-US" dirty="0" smtClean="0"/>
          </a:p>
          <a:p>
            <a:r>
              <a:rPr lang="en-US" dirty="0" smtClean="0"/>
              <a:t>mot</a:t>
            </a:r>
          </a:p>
          <a:p>
            <a:r>
              <a:rPr lang="en-US" dirty="0" err="1" smtClean="0"/>
              <a:t>ote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6921500" y="4432300"/>
            <a:ext cx="958465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remo</a:t>
            </a:r>
            <a:endParaRPr lang="en-US" dirty="0" smtClean="0"/>
          </a:p>
          <a:p>
            <a:r>
              <a:rPr lang="en-US" dirty="0" err="1" smtClean="0"/>
              <a:t>emot</a:t>
            </a:r>
            <a:endParaRPr lang="en-US" dirty="0" smtClean="0"/>
          </a:p>
          <a:p>
            <a:r>
              <a:rPr lang="en-US" dirty="0" smtClean="0"/>
              <a:t>mote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362200" y="3733800"/>
            <a:ext cx="123951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A000"/>
                </a:solidFill>
                <a:latin typeface="+mj-lt"/>
              </a:rPr>
              <a:t>unigrams</a:t>
            </a:r>
            <a:endParaRPr lang="en-US" sz="2000" dirty="0">
              <a:solidFill>
                <a:srgbClr val="00A000"/>
              </a:solidFill>
              <a:latin typeface="+mj-lt"/>
            </a:endParaRPr>
          </a:p>
        </p:txBody>
      </p:sp>
      <p:cxnSp>
        <p:nvCxnSpPr>
          <p:cNvPr id="15" name="Straight Connector 14"/>
          <p:cNvCxnSpPr/>
          <p:nvPr/>
        </p:nvCxnSpPr>
        <p:spPr bwMode="auto">
          <a:xfrm>
            <a:off x="2438400" y="4191000"/>
            <a:ext cx="9906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6" name="TextBox 15"/>
          <p:cNvSpPr txBox="1"/>
          <p:nvPr/>
        </p:nvSpPr>
        <p:spPr>
          <a:xfrm>
            <a:off x="3886200" y="3732212"/>
            <a:ext cx="109687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A000"/>
                </a:solidFill>
                <a:latin typeface="+mj-lt"/>
              </a:rPr>
              <a:t>bigrams</a:t>
            </a:r>
            <a:endParaRPr lang="en-US" sz="2000" dirty="0">
              <a:solidFill>
                <a:srgbClr val="00A000"/>
              </a:solidFill>
              <a:latin typeface="+mj-lt"/>
            </a:endParaRPr>
          </a:p>
        </p:txBody>
      </p:sp>
      <p:cxnSp>
        <p:nvCxnSpPr>
          <p:cNvPr id="17" name="Straight Connector 16"/>
          <p:cNvCxnSpPr/>
          <p:nvPr/>
        </p:nvCxnSpPr>
        <p:spPr bwMode="auto">
          <a:xfrm>
            <a:off x="3962400" y="4189412"/>
            <a:ext cx="9906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8" name="TextBox 17"/>
          <p:cNvSpPr txBox="1"/>
          <p:nvPr/>
        </p:nvSpPr>
        <p:spPr>
          <a:xfrm>
            <a:off x="5257800" y="3733800"/>
            <a:ext cx="11109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A000"/>
                </a:solidFill>
                <a:latin typeface="+mj-lt"/>
              </a:rPr>
              <a:t>trigrams</a:t>
            </a:r>
            <a:endParaRPr lang="en-US" sz="2000" dirty="0">
              <a:solidFill>
                <a:srgbClr val="00A000"/>
              </a:solidFill>
              <a:latin typeface="+mj-lt"/>
            </a:endParaRPr>
          </a:p>
        </p:txBody>
      </p:sp>
      <p:cxnSp>
        <p:nvCxnSpPr>
          <p:cNvPr id="19" name="Straight Connector 18"/>
          <p:cNvCxnSpPr/>
          <p:nvPr/>
        </p:nvCxnSpPr>
        <p:spPr bwMode="auto">
          <a:xfrm>
            <a:off x="5334000" y="4191000"/>
            <a:ext cx="9906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20" name="TextBox 19"/>
          <p:cNvSpPr txBox="1"/>
          <p:nvPr/>
        </p:nvSpPr>
        <p:spPr>
          <a:xfrm>
            <a:off x="6799497" y="3733800"/>
            <a:ext cx="112530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>
                <a:solidFill>
                  <a:srgbClr val="00A000"/>
                </a:solidFill>
                <a:latin typeface="+mj-lt"/>
              </a:rPr>
              <a:t>4-grams</a:t>
            </a:r>
            <a:endParaRPr lang="en-US" sz="2000" dirty="0">
              <a:solidFill>
                <a:srgbClr val="00A000"/>
              </a:solidFill>
              <a:latin typeface="+mj-lt"/>
            </a:endParaRPr>
          </a:p>
        </p:txBody>
      </p:sp>
      <p:cxnSp>
        <p:nvCxnSpPr>
          <p:cNvPr id="21" name="Straight Connector 20"/>
          <p:cNvCxnSpPr/>
          <p:nvPr/>
        </p:nvCxnSpPr>
        <p:spPr bwMode="auto">
          <a:xfrm>
            <a:off x="6875697" y="4191000"/>
            <a:ext cx="9906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Character </a:t>
            </a:r>
            <a:r>
              <a:rPr lang="en-US" i="1" dirty="0" err="1" smtClean="0">
                <a:ea typeface="ＭＳ Ｐゴシック" pitchFamily="-111" charset="-128"/>
              </a:rPr>
              <a:t>n</a:t>
            </a:r>
            <a:r>
              <a:rPr lang="en-US" dirty="0">
                <a:ea typeface="ＭＳ Ｐゴシック" pitchFamily="-111" charset="-128"/>
              </a:rPr>
              <a:t>-gram overlap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Enumerate all</a:t>
            </a:r>
            <a:r>
              <a:rPr lang="en-US" dirty="0" smtClean="0">
                <a:ea typeface="ＭＳ Ｐゴシック" pitchFamily="-111" charset="-128"/>
              </a:rPr>
              <a:t> </a:t>
            </a:r>
            <a:r>
              <a:rPr lang="en-US" i="1" dirty="0" err="1" smtClean="0">
                <a:ea typeface="ＭＳ Ｐゴシック" pitchFamily="-111" charset="-128"/>
              </a:rPr>
              <a:t>n</a:t>
            </a:r>
            <a:r>
              <a:rPr lang="en-US" dirty="0">
                <a:ea typeface="ＭＳ Ｐゴシック" pitchFamily="-111" charset="-128"/>
              </a:rPr>
              <a:t>-grams in the query string</a:t>
            </a:r>
            <a:r>
              <a:rPr lang="en-US" dirty="0" smtClean="0">
                <a:ea typeface="ＭＳ Ｐゴシック" pitchFamily="-111" charset="-128"/>
              </a:rPr>
              <a:t> 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Identify all </a:t>
            </a:r>
            <a:r>
              <a:rPr lang="en-US" dirty="0">
                <a:ea typeface="ＭＳ Ｐゴシック" pitchFamily="-111" charset="-128"/>
              </a:rPr>
              <a:t>lexicon terms matching any of the query </a:t>
            </a:r>
            <a:r>
              <a:rPr lang="en-US" i="1" dirty="0" err="1">
                <a:ea typeface="ＭＳ Ｐゴシック" pitchFamily="-111" charset="-128"/>
              </a:rPr>
              <a:t>n</a:t>
            </a:r>
            <a:r>
              <a:rPr lang="en-US" dirty="0">
                <a:ea typeface="ＭＳ Ｐゴシック" pitchFamily="-111" charset="-128"/>
              </a:rPr>
              <a:t>-grams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Threshold by number of matching </a:t>
            </a:r>
            <a:r>
              <a:rPr lang="en-US" i="1" dirty="0" err="1">
                <a:ea typeface="ＭＳ Ｐゴシック" pitchFamily="-111" charset="-128"/>
              </a:rPr>
              <a:t>n</a:t>
            </a:r>
            <a:r>
              <a:rPr lang="en-US" dirty="0">
                <a:ea typeface="ＭＳ Ｐゴシック" pitchFamily="-111" charset="-128"/>
              </a:rPr>
              <a:t>-grams</a:t>
            </a:r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Weight </a:t>
            </a:r>
            <a:r>
              <a:rPr lang="en-US" dirty="0">
                <a:ea typeface="ＭＳ Ｐゴシック" pitchFamily="-111" charset="-128"/>
              </a:rPr>
              <a:t>by keyboard layout, etc</a:t>
            </a:r>
            <a:r>
              <a:rPr lang="en-US" dirty="0" smtClean="0">
                <a:ea typeface="ＭＳ Ｐゴシック" pitchFamily="-111" charset="-128"/>
              </a:rPr>
              <a:t>.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What is the trigram overlap between “</a:t>
            </a:r>
            <a:r>
              <a:rPr lang="en-US" dirty="0" err="1" smtClean="0">
                <a:ea typeface="ＭＳ Ｐゴシック" pitchFamily="-111" charset="-128"/>
              </a:rPr>
              <a:t>november</a:t>
            </a:r>
            <a:r>
              <a:rPr lang="en-US" dirty="0" smtClean="0">
                <a:ea typeface="ＭＳ Ｐゴシック" pitchFamily="-111" charset="-128"/>
              </a:rPr>
              <a:t>” and “</a:t>
            </a:r>
            <a:r>
              <a:rPr lang="en-US" dirty="0" err="1" smtClean="0">
                <a:ea typeface="ＭＳ Ｐゴシック" pitchFamily="-111" charset="-128"/>
              </a:rPr>
              <a:t>december</a:t>
            </a:r>
            <a:r>
              <a:rPr lang="en-US" dirty="0" smtClean="0">
                <a:ea typeface="ＭＳ Ｐゴシック" pitchFamily="-111" charset="-128"/>
              </a:rPr>
              <a:t>”?</a:t>
            </a:r>
            <a:endParaRPr lang="en-US" dirty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r>
              <a:rPr lang="en-US" dirty="0" smtClean="0"/>
              <a:t>What is the trigram overlap between “</a:t>
            </a:r>
            <a:r>
              <a:rPr lang="en-US" dirty="0" err="1" smtClean="0"/>
              <a:t>november</a:t>
            </a:r>
            <a:r>
              <a:rPr lang="en-US" dirty="0" smtClean="0"/>
              <a:t>” and “</a:t>
            </a:r>
            <a:r>
              <a:rPr lang="en-US" dirty="0" err="1" smtClean="0"/>
              <a:t>december</a:t>
            </a:r>
            <a:r>
              <a:rPr lang="en-US" dirty="0" smtClean="0"/>
              <a:t>”?</a:t>
            </a:r>
            <a:endParaRPr lang="en-US" dirty="0"/>
          </a:p>
        </p:txBody>
      </p:sp>
      <p:grpSp>
        <p:nvGrpSpPr>
          <p:cNvPr id="11" name="Group 10"/>
          <p:cNvGrpSpPr/>
          <p:nvPr/>
        </p:nvGrpSpPr>
        <p:grpSpPr>
          <a:xfrm>
            <a:off x="1219200" y="2895600"/>
            <a:ext cx="5774229" cy="3146524"/>
            <a:chOff x="1219200" y="2895600"/>
            <a:chExt cx="5774229" cy="3146524"/>
          </a:xfrm>
        </p:grpSpPr>
        <p:sp>
          <p:nvSpPr>
            <p:cNvPr id="4" name="TextBox 3"/>
            <p:cNvSpPr txBox="1"/>
            <p:nvPr/>
          </p:nvSpPr>
          <p:spPr>
            <a:xfrm>
              <a:off x="1219200" y="2895600"/>
              <a:ext cx="167395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A000"/>
                  </a:solidFill>
                </a:rPr>
                <a:t>november</a:t>
              </a:r>
              <a:endParaRPr lang="en-US" dirty="0">
                <a:solidFill>
                  <a:srgbClr val="00A000"/>
                </a:solidFill>
              </a:endParaRP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5334000" y="2895600"/>
              <a:ext cx="16594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>
                  <a:solidFill>
                    <a:srgbClr val="00A000"/>
                  </a:solidFill>
                </a:rPr>
                <a:t>december</a:t>
              </a:r>
              <a:endParaRPr lang="en-US" dirty="0">
                <a:solidFill>
                  <a:srgbClr val="00A000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1663700" y="3733800"/>
              <a:ext cx="838691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nov</a:t>
              </a:r>
              <a:endParaRPr lang="en-US" dirty="0" smtClean="0"/>
            </a:p>
            <a:p>
              <a:r>
                <a:rPr lang="en-US" dirty="0" err="1" smtClean="0"/>
                <a:t>ove</a:t>
              </a:r>
              <a:endParaRPr lang="en-US" dirty="0" smtClean="0"/>
            </a:p>
            <a:p>
              <a:r>
                <a:rPr lang="en-US" dirty="0" err="1" smtClean="0"/>
                <a:t>vem</a:t>
              </a:r>
              <a:endParaRPr lang="en-US" dirty="0" smtClean="0"/>
            </a:p>
            <a:p>
              <a:r>
                <a:rPr lang="en-US" dirty="0" err="1" smtClean="0"/>
                <a:t>emb</a:t>
              </a:r>
              <a:endParaRPr lang="en-US" dirty="0" smtClean="0"/>
            </a:p>
            <a:p>
              <a:r>
                <a:rPr lang="en-US" dirty="0" err="1" smtClean="0"/>
                <a:t>mbe</a:t>
              </a:r>
              <a:endParaRPr lang="en-US" dirty="0" smtClean="0"/>
            </a:p>
            <a:p>
              <a:r>
                <a:rPr lang="en-US" dirty="0" err="1" smtClean="0"/>
                <a:t>ber</a:t>
              </a:r>
              <a:endParaRPr lang="en-US" dirty="0" smtClean="0"/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1295400" y="3505200"/>
              <a:ext cx="15240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cxnSp>
          <p:nvCxnSpPr>
            <p:cNvPr id="9" name="Straight Connector 8"/>
            <p:cNvCxnSpPr/>
            <p:nvPr/>
          </p:nvCxnSpPr>
          <p:spPr bwMode="auto">
            <a:xfrm>
              <a:off x="5410200" y="3505200"/>
              <a:ext cx="1524000" cy="1588"/>
            </a:xfrm>
            <a:prstGeom prst="line">
              <a:avLst/>
            </a:prstGeom>
            <a:noFill/>
            <a:ln w="9525" cap="flat" cmpd="sng" algn="ctr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</p:spPr>
        </p:cxnSp>
        <p:sp>
          <p:nvSpPr>
            <p:cNvPr id="10" name="TextBox 9"/>
            <p:cNvSpPr txBox="1"/>
            <p:nvPr/>
          </p:nvSpPr>
          <p:spPr>
            <a:xfrm>
              <a:off x="5562600" y="3733800"/>
              <a:ext cx="838691" cy="230832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 err="1" smtClean="0"/>
                <a:t>dec</a:t>
              </a:r>
              <a:endParaRPr lang="en-US" dirty="0" smtClean="0"/>
            </a:p>
            <a:p>
              <a:r>
                <a:rPr lang="en-US" dirty="0" err="1" smtClean="0"/>
                <a:t>ece</a:t>
              </a:r>
              <a:endParaRPr lang="en-US" dirty="0" smtClean="0"/>
            </a:p>
            <a:p>
              <a:r>
                <a:rPr lang="en-US" dirty="0" err="1" smtClean="0"/>
                <a:t>cem</a:t>
              </a:r>
              <a:endParaRPr lang="en-US" dirty="0" smtClean="0"/>
            </a:p>
            <a:p>
              <a:r>
                <a:rPr lang="en-US" dirty="0" err="1" smtClean="0"/>
                <a:t>emb</a:t>
              </a:r>
              <a:endParaRPr lang="en-US" dirty="0" smtClean="0"/>
            </a:p>
            <a:p>
              <a:r>
                <a:rPr lang="en-US" dirty="0" err="1" smtClean="0"/>
                <a:t>mbe</a:t>
              </a:r>
              <a:endParaRPr lang="en-US" dirty="0" smtClean="0"/>
            </a:p>
            <a:p>
              <a:r>
                <a:rPr lang="en-US" dirty="0" err="1" smtClean="0"/>
                <a:t>ber</a:t>
              </a:r>
              <a:endParaRPr lang="en-US" dirty="0" smtClean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1066800"/>
          </a:xfrm>
        </p:spPr>
        <p:txBody>
          <a:bodyPr/>
          <a:lstStyle/>
          <a:p>
            <a:r>
              <a:rPr lang="en-US" dirty="0" smtClean="0"/>
              <a:t>What is the trigram overlap between “</a:t>
            </a:r>
            <a:r>
              <a:rPr lang="en-US" dirty="0" err="1" smtClean="0"/>
              <a:t>november</a:t>
            </a:r>
            <a:r>
              <a:rPr lang="en-US" dirty="0" smtClean="0"/>
              <a:t>” and “</a:t>
            </a:r>
            <a:r>
              <a:rPr lang="en-US" dirty="0" err="1" smtClean="0"/>
              <a:t>december</a:t>
            </a:r>
            <a:r>
              <a:rPr lang="en-US" dirty="0" smtClean="0"/>
              <a:t>”?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219200" y="2895600"/>
            <a:ext cx="167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A000"/>
                </a:solidFill>
              </a:rPr>
              <a:t>november</a:t>
            </a:r>
            <a:endParaRPr lang="en-US" dirty="0">
              <a:solidFill>
                <a:srgbClr val="00A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34000" y="2895600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A000"/>
                </a:solidFill>
              </a:rPr>
              <a:t>december</a:t>
            </a:r>
            <a:endParaRPr lang="en-US" dirty="0">
              <a:solidFill>
                <a:srgbClr val="00A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663700" y="3733800"/>
            <a:ext cx="8386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nov</a:t>
            </a:r>
            <a:endParaRPr lang="en-US" dirty="0" smtClean="0"/>
          </a:p>
          <a:p>
            <a:r>
              <a:rPr lang="en-US" dirty="0" err="1" smtClean="0"/>
              <a:t>ove</a:t>
            </a:r>
            <a:endParaRPr lang="en-US" dirty="0" smtClean="0"/>
          </a:p>
          <a:p>
            <a:r>
              <a:rPr lang="en-US" dirty="0" err="1" smtClean="0"/>
              <a:t>vem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emb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mbe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ber</a:t>
            </a:r>
            <a:endParaRPr lang="en-US" dirty="0" smtClean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295400" y="3505200"/>
            <a:ext cx="15240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5410200" y="3505200"/>
            <a:ext cx="15240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562600" y="3733800"/>
            <a:ext cx="8386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dec</a:t>
            </a:r>
            <a:endParaRPr lang="en-US" dirty="0" smtClean="0"/>
          </a:p>
          <a:p>
            <a:r>
              <a:rPr lang="en-US" dirty="0" err="1" smtClean="0"/>
              <a:t>ece</a:t>
            </a:r>
            <a:endParaRPr lang="en-US" dirty="0" smtClean="0"/>
          </a:p>
          <a:p>
            <a:r>
              <a:rPr lang="en-US" dirty="0" err="1" smtClean="0"/>
              <a:t>cem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emb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mbe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ber</a:t>
            </a:r>
            <a:endParaRPr lang="en-US" dirty="0" smtClean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838200" y="6096000"/>
            <a:ext cx="77929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rgbClr val="FF0000"/>
                </a:solidFill>
              </a:rPr>
              <a:t>3 trigrams of 6 overlap.  How can we quantify this?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One option – Jaccard coefficient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752600"/>
            <a:ext cx="7772400" cy="2667000"/>
          </a:xfrm>
        </p:spPr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A commonly-used measure of overlap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Let </a:t>
            </a:r>
            <a:r>
              <a:rPr lang="en-US" i="1" dirty="0">
                <a:ea typeface="ＭＳ Ｐゴシック" pitchFamily="-111" charset="-128"/>
              </a:rPr>
              <a:t>X</a:t>
            </a:r>
            <a:r>
              <a:rPr lang="en-US" dirty="0">
                <a:ea typeface="ＭＳ Ｐゴシック" pitchFamily="-111" charset="-128"/>
              </a:rPr>
              <a:t> and </a:t>
            </a:r>
            <a:r>
              <a:rPr lang="en-US" i="1" dirty="0">
                <a:ea typeface="ＭＳ Ｐゴシック" pitchFamily="-111" charset="-128"/>
              </a:rPr>
              <a:t>Y</a:t>
            </a:r>
            <a:r>
              <a:rPr lang="en-US" dirty="0">
                <a:ea typeface="ＭＳ Ｐゴシック" pitchFamily="-111" charset="-128"/>
              </a:rPr>
              <a:t> be two sets; then the J.C. is</a:t>
            </a:r>
          </a:p>
          <a:p>
            <a:pPr eaLnBrk="1" hangingPunct="1"/>
            <a:endParaRPr lang="en-US" dirty="0">
              <a:ea typeface="ＭＳ Ｐゴシック" pitchFamily="-111" charset="-128"/>
            </a:endParaRP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What does this mean?</a:t>
            </a:r>
          </a:p>
          <a:p>
            <a:pPr eaLnBrk="1" hangingPunct="1"/>
            <a:endParaRPr lang="en-US" dirty="0">
              <a:ea typeface="ＭＳ Ｐゴシック" pitchFamily="-111" charset="-128"/>
            </a:endParaRPr>
          </a:p>
        </p:txBody>
      </p:sp>
      <p:graphicFrame>
        <p:nvGraphicFramePr>
          <p:cNvPr id="1026" name="Object 2"/>
          <p:cNvGraphicFramePr>
            <a:graphicFrameLocks noChangeAspect="1"/>
          </p:cNvGraphicFramePr>
          <p:nvPr/>
        </p:nvGraphicFramePr>
        <p:xfrm>
          <a:off x="2895600" y="2895600"/>
          <a:ext cx="2735263" cy="709613"/>
        </p:xfrm>
        <a:graphic>
          <a:graphicData uri="http://schemas.openxmlformats.org/presentationml/2006/ole">
            <p:oleObj spid="_x0000_s1026" name="Equation" r:id="rId3" imgW="977760" imgH="253800" progId="Equation.3">
              <p:embed/>
            </p:oleObj>
          </a:graphicData>
        </a:graphic>
      </p:graphicFrame>
      <p:graphicFrame>
        <p:nvGraphicFramePr>
          <p:cNvPr id="1029" name="Object 2"/>
          <p:cNvGraphicFramePr>
            <a:graphicFrameLocks noChangeAspect="1"/>
          </p:cNvGraphicFramePr>
          <p:nvPr/>
        </p:nvGraphicFramePr>
        <p:xfrm>
          <a:off x="1905000" y="4486275"/>
          <a:ext cx="1244600" cy="566737"/>
        </p:xfrm>
        <a:graphic>
          <a:graphicData uri="http://schemas.openxmlformats.org/presentationml/2006/ole">
            <p:oleObj spid="_x0000_s1029" name="Equation" r:id="rId4" imgW="444500" imgH="203200" progId="Equation.3">
              <p:embed/>
            </p:oleObj>
          </a:graphicData>
        </a:graphic>
      </p:graphicFrame>
      <p:graphicFrame>
        <p:nvGraphicFramePr>
          <p:cNvPr id="1030" name="Object 2"/>
          <p:cNvGraphicFramePr>
            <a:graphicFrameLocks noChangeAspect="1"/>
          </p:cNvGraphicFramePr>
          <p:nvPr/>
        </p:nvGraphicFramePr>
        <p:xfrm>
          <a:off x="1905000" y="5299075"/>
          <a:ext cx="1244600" cy="568325"/>
        </p:xfrm>
        <a:graphic>
          <a:graphicData uri="http://schemas.openxmlformats.org/presentationml/2006/ole">
            <p:oleObj spid="_x0000_s1030" name="Equation" r:id="rId5" imgW="444500" imgH="203200" progId="Equation.3">
              <p:embed/>
            </p:oleObj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3429000" y="4495800"/>
            <a:ext cx="48265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number of overlapping </a:t>
            </a:r>
            <a:r>
              <a:rPr lang="en-US" dirty="0" err="1" smtClean="0"/>
              <a:t>ngrams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429000" y="5334000"/>
            <a:ext cx="47458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total </a:t>
            </a:r>
            <a:r>
              <a:rPr lang="en-US" dirty="0" err="1" smtClean="0"/>
              <a:t>n</a:t>
            </a:r>
            <a:r>
              <a:rPr lang="en-US" dirty="0" smtClean="0"/>
              <a:t>-grams between the two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312371" y="1676400"/>
            <a:ext cx="16739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A000"/>
                </a:solidFill>
              </a:rPr>
              <a:t>november</a:t>
            </a:r>
            <a:endParaRPr lang="en-US" dirty="0">
              <a:solidFill>
                <a:srgbClr val="00A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27171" y="1676400"/>
            <a:ext cx="165942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>
                <a:solidFill>
                  <a:srgbClr val="00A000"/>
                </a:solidFill>
              </a:rPr>
              <a:t>december</a:t>
            </a:r>
            <a:endParaRPr lang="en-US" dirty="0">
              <a:solidFill>
                <a:srgbClr val="00A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56871" y="2514600"/>
            <a:ext cx="8386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nov</a:t>
            </a:r>
            <a:endParaRPr lang="en-US" dirty="0" smtClean="0"/>
          </a:p>
          <a:p>
            <a:r>
              <a:rPr lang="en-US" dirty="0" err="1" smtClean="0"/>
              <a:t>ove</a:t>
            </a:r>
            <a:endParaRPr lang="en-US" dirty="0" smtClean="0"/>
          </a:p>
          <a:p>
            <a:r>
              <a:rPr lang="en-US" dirty="0" err="1" smtClean="0"/>
              <a:t>vem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emb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mbe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ber</a:t>
            </a:r>
            <a:endParaRPr lang="en-US" dirty="0" smtClean="0">
              <a:solidFill>
                <a:srgbClr val="FF0000"/>
              </a:solidFill>
            </a:endParaRPr>
          </a:p>
        </p:txBody>
      </p:sp>
      <p:cxnSp>
        <p:nvCxnSpPr>
          <p:cNvPr id="8" name="Straight Connector 7"/>
          <p:cNvCxnSpPr/>
          <p:nvPr/>
        </p:nvCxnSpPr>
        <p:spPr bwMode="auto">
          <a:xfrm>
            <a:off x="1388571" y="2286000"/>
            <a:ext cx="15240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cxnSp>
        <p:nvCxnSpPr>
          <p:cNvPr id="9" name="Straight Connector 8"/>
          <p:cNvCxnSpPr/>
          <p:nvPr/>
        </p:nvCxnSpPr>
        <p:spPr bwMode="auto">
          <a:xfrm>
            <a:off x="5503371" y="2286000"/>
            <a:ext cx="1524000" cy="1588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</p:cxnSp>
      <p:sp>
        <p:nvSpPr>
          <p:cNvPr id="10" name="TextBox 9"/>
          <p:cNvSpPr txBox="1"/>
          <p:nvPr/>
        </p:nvSpPr>
        <p:spPr>
          <a:xfrm>
            <a:off x="5655771" y="2514600"/>
            <a:ext cx="838691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dec</a:t>
            </a:r>
            <a:endParaRPr lang="en-US" dirty="0" smtClean="0"/>
          </a:p>
          <a:p>
            <a:r>
              <a:rPr lang="en-US" dirty="0" err="1" smtClean="0"/>
              <a:t>ece</a:t>
            </a:r>
            <a:endParaRPr lang="en-US" dirty="0" smtClean="0"/>
          </a:p>
          <a:p>
            <a:r>
              <a:rPr lang="en-US" dirty="0" err="1" smtClean="0"/>
              <a:t>cem</a:t>
            </a:r>
            <a:endParaRPr lang="en-US" dirty="0" smtClean="0"/>
          </a:p>
          <a:p>
            <a:r>
              <a:rPr lang="en-US" dirty="0" err="1" smtClean="0">
                <a:solidFill>
                  <a:srgbClr val="FF0000"/>
                </a:solidFill>
              </a:rPr>
              <a:t>emb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mbe</a:t>
            </a:r>
            <a:endParaRPr lang="en-US" dirty="0" smtClean="0">
              <a:solidFill>
                <a:srgbClr val="FF0000"/>
              </a:solidFill>
            </a:endParaRPr>
          </a:p>
          <a:p>
            <a:r>
              <a:rPr lang="en-US" dirty="0" err="1" smtClean="0">
                <a:solidFill>
                  <a:srgbClr val="FF0000"/>
                </a:solidFill>
              </a:rPr>
              <a:t>ber</a:t>
            </a:r>
            <a:endParaRPr lang="en-US" dirty="0" smtClean="0">
              <a:solidFill>
                <a:srgbClr val="FF0000"/>
              </a:solidFill>
            </a:endParaRPr>
          </a:p>
        </p:txBody>
      </p:sp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914400" y="5019675"/>
          <a:ext cx="1244600" cy="566738"/>
        </p:xfrm>
        <a:graphic>
          <a:graphicData uri="http://schemas.openxmlformats.org/presentationml/2006/ole">
            <p:oleObj spid="_x0000_s66562" name="Equation" r:id="rId3" imgW="444500" imgH="203200" progId="Equation.3">
              <p:embed/>
            </p:oleObj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914400" y="5832475"/>
          <a:ext cx="1244600" cy="568325"/>
        </p:xfrm>
        <a:graphic>
          <a:graphicData uri="http://schemas.openxmlformats.org/presentationml/2006/ole">
            <p:oleObj spid="_x0000_s66563" name="Equation" r:id="rId4" imgW="444500" imgH="203200" progId="Equation.3">
              <p:embed/>
            </p:oleObj>
          </a:graphicData>
        </a:graphic>
      </p:graphicFrame>
      <p:sp>
        <p:nvSpPr>
          <p:cNvPr id="14" name="TextBox 13"/>
          <p:cNvSpPr txBox="1"/>
          <p:nvPr/>
        </p:nvSpPr>
        <p:spPr>
          <a:xfrm>
            <a:off x="2438400" y="502920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3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2438400" y="5801380"/>
            <a:ext cx="685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9</a:t>
            </a:r>
            <a:endParaRPr lang="en-US" sz="2800" dirty="0">
              <a:solidFill>
                <a:srgbClr val="0000FF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3962400" y="5344180"/>
            <a:ext cx="2286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rgbClr val="0000FF"/>
                </a:solidFill>
              </a:rPr>
              <a:t>JC = 1/3</a:t>
            </a:r>
            <a:endParaRPr lang="en-US" sz="28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err="1" smtClean="0">
                <a:ea typeface="ＭＳ Ｐゴシック" pitchFamily="-111" charset="-128"/>
              </a:rPr>
              <a:t>Jaccard</a:t>
            </a:r>
            <a:r>
              <a:rPr lang="en-US" dirty="0" smtClean="0">
                <a:ea typeface="ＭＳ Ｐゴシック" pitchFamily="-111" charset="-128"/>
              </a:rPr>
              <a:t> </a:t>
            </a:r>
            <a:r>
              <a:rPr lang="en-US" dirty="0">
                <a:ea typeface="ＭＳ Ｐゴシック" pitchFamily="-111" charset="-128"/>
              </a:rPr>
              <a:t>coefficient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Equals </a:t>
            </a:r>
            <a:r>
              <a:rPr lang="en-US" dirty="0">
                <a:ea typeface="ＭＳ Ｐゴシック" pitchFamily="-111" charset="-128"/>
              </a:rPr>
              <a:t>1 when </a:t>
            </a:r>
            <a:r>
              <a:rPr lang="en-US" i="1" dirty="0">
                <a:ea typeface="ＭＳ Ｐゴシック" pitchFamily="-111" charset="-128"/>
              </a:rPr>
              <a:t>X</a:t>
            </a:r>
            <a:r>
              <a:rPr lang="en-US" dirty="0">
                <a:ea typeface="ＭＳ Ｐゴシック" pitchFamily="-111" charset="-128"/>
              </a:rPr>
              <a:t> and </a:t>
            </a:r>
            <a:r>
              <a:rPr lang="en-US" i="1" dirty="0">
                <a:ea typeface="ＭＳ Ｐゴシック" pitchFamily="-111" charset="-128"/>
              </a:rPr>
              <a:t>Y</a:t>
            </a:r>
            <a:r>
              <a:rPr lang="en-US" dirty="0">
                <a:ea typeface="ＭＳ Ｐゴシック" pitchFamily="-111" charset="-128"/>
              </a:rPr>
              <a:t> have the same elements and zero when they are disjoint</a:t>
            </a:r>
          </a:p>
          <a:p>
            <a:pPr eaLnBrk="1" hangingPunct="1"/>
            <a:r>
              <a:rPr lang="en-US" i="1" dirty="0">
                <a:ea typeface="ＭＳ Ｐゴシック" pitchFamily="-111" charset="-128"/>
              </a:rPr>
              <a:t>X</a:t>
            </a:r>
            <a:r>
              <a:rPr lang="en-US" dirty="0">
                <a:ea typeface="ＭＳ Ｐゴシック" pitchFamily="-111" charset="-128"/>
              </a:rPr>
              <a:t> and </a:t>
            </a:r>
            <a:r>
              <a:rPr lang="en-US" i="1" dirty="0">
                <a:ea typeface="ＭＳ Ｐゴシック" pitchFamily="-111" charset="-128"/>
              </a:rPr>
              <a:t>Y</a:t>
            </a:r>
            <a:r>
              <a:rPr lang="en-US" dirty="0">
                <a:ea typeface="ＭＳ Ｐゴシック" pitchFamily="-111" charset="-128"/>
              </a:rPr>
              <a:t> don’t have to be of the same size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Always assigns a number between 0 and 1</a:t>
            </a:r>
            <a:endParaRPr lang="en-US" dirty="0" smtClean="0">
              <a:ea typeface="ＭＳ Ｐゴシック" pitchFamily="-111" charset="-128"/>
            </a:endParaRPr>
          </a:p>
          <a:p>
            <a:pPr lvl="1"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Threshold </a:t>
            </a:r>
            <a:r>
              <a:rPr lang="en-US" dirty="0">
                <a:ea typeface="ＭＳ Ｐゴシック" pitchFamily="-111" charset="-128"/>
              </a:rPr>
              <a:t>to decide if you have a match</a:t>
            </a:r>
          </a:p>
          <a:p>
            <a:pPr lvl="1" eaLnBrk="1" hangingPunct="1"/>
            <a:r>
              <a:rPr lang="en-US" dirty="0">
                <a:ea typeface="ＭＳ Ｐゴシック" pitchFamily="-111" charset="-128"/>
              </a:rPr>
              <a:t>E.g., if J.C. &gt; 0.8, declare a </a:t>
            </a:r>
            <a:r>
              <a:rPr lang="en-US" dirty="0" smtClean="0">
                <a:ea typeface="ＭＳ Ｐゴシック" pitchFamily="-111" charset="-128"/>
              </a:rPr>
              <a:t>match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52600"/>
            <a:ext cx="7772400" cy="3352800"/>
          </a:xfrm>
        </p:spPr>
        <p:txBody>
          <a:bodyPr/>
          <a:lstStyle/>
          <a:p>
            <a:r>
              <a:rPr lang="en-US" dirty="0" smtClean="0"/>
              <a:t>We </a:t>
            </a:r>
            <a:r>
              <a:rPr lang="en-US" dirty="0" smtClean="0"/>
              <a:t>have all the </a:t>
            </a:r>
            <a:r>
              <a:rPr lang="en-US" dirty="0" err="1" smtClean="0"/>
              <a:t>n</a:t>
            </a:r>
            <a:r>
              <a:rPr lang="en-US" dirty="0" smtClean="0"/>
              <a:t>-grams for our query word</a:t>
            </a:r>
          </a:p>
          <a:p>
            <a:r>
              <a:rPr lang="en-US" dirty="0" smtClean="0"/>
              <a:t>How can we efficiently </a:t>
            </a:r>
            <a:r>
              <a:rPr lang="en-US" dirty="0" smtClean="0"/>
              <a:t>compute </a:t>
            </a:r>
            <a:r>
              <a:rPr lang="en-US" dirty="0" smtClean="0"/>
              <a:t>the words in our lexicon that have non-zero </a:t>
            </a:r>
            <a:r>
              <a:rPr lang="en-US" dirty="0" err="1" smtClean="0"/>
              <a:t>n</a:t>
            </a:r>
            <a:r>
              <a:rPr lang="en-US" dirty="0" smtClean="0"/>
              <a:t>-gram overlap with our query word?</a:t>
            </a:r>
          </a:p>
          <a:p>
            <a:endParaRPr lang="en-US" dirty="0" smtClean="0"/>
          </a:p>
          <a:p>
            <a:r>
              <a:rPr lang="en-US" dirty="0" smtClean="0"/>
              <a:t>Index the words by </a:t>
            </a:r>
            <a:r>
              <a:rPr lang="en-US" dirty="0" err="1" smtClean="0"/>
              <a:t>n</a:t>
            </a:r>
            <a:r>
              <a:rPr lang="en-US" dirty="0" smtClean="0"/>
              <a:t>-grams!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5410200"/>
            <a:ext cx="4626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lo</a:t>
            </a:r>
            <a:endParaRPr lang="en-US" dirty="0"/>
          </a:p>
        </p:txBody>
      </p:sp>
      <p:sp>
        <p:nvSpPr>
          <p:cNvPr id="6" name="Right Arrow 5"/>
          <p:cNvSpPr/>
          <p:nvPr/>
        </p:nvSpPr>
        <p:spPr bwMode="auto">
          <a:xfrm>
            <a:off x="1295400" y="5562600"/>
            <a:ext cx="685800" cy="228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286000" y="5410200"/>
            <a:ext cx="995134" cy="461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alone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3653066" y="5410200"/>
            <a:ext cx="782336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lord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4724400" y="5405735"/>
            <a:ext cx="925704" cy="461665"/>
          </a:xfrm>
          <a:prstGeom prst="rect">
            <a:avLst/>
          </a:prstGeom>
          <a:noFill/>
          <a:ln>
            <a:solidFill>
              <a:srgbClr val="00000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 smtClean="0"/>
              <a:t>sloth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5" grpId="0"/>
      <p:bldP spid="6" grpId="0" animBg="1"/>
      <p:bldP spid="7" grpId="0" animBg="1"/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Matching trigrams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>
                <a:ea typeface="ＭＳ Ｐゴシック" pitchFamily="-111" charset="-128"/>
              </a:rPr>
              <a:t>Consider </a:t>
            </a:r>
            <a:r>
              <a:rPr lang="en-US" dirty="0">
                <a:ea typeface="ＭＳ Ｐゴシック" pitchFamily="-111" charset="-128"/>
              </a:rPr>
              <a:t>the query </a:t>
            </a:r>
            <a:r>
              <a:rPr lang="en-US" b="1" i="1" dirty="0">
                <a:ea typeface="ＭＳ Ｐゴシック" pitchFamily="-111" charset="-128"/>
              </a:rPr>
              <a:t>lord</a:t>
            </a:r>
            <a:r>
              <a:rPr lang="en-US" dirty="0">
                <a:ea typeface="ＭＳ Ｐゴシック" pitchFamily="-111" charset="-128"/>
              </a:rPr>
              <a:t> – we wish to identify words matching 2 of its 3 bigrams (</a:t>
            </a:r>
            <a:r>
              <a:rPr lang="en-US" b="1" i="1" dirty="0">
                <a:ea typeface="ＭＳ Ｐゴシック" pitchFamily="-111" charset="-128"/>
              </a:rPr>
              <a:t>lo, or, rd</a:t>
            </a:r>
            <a:r>
              <a:rPr lang="en-US" dirty="0">
                <a:ea typeface="ＭＳ Ｐゴシック" pitchFamily="-111" charset="-128"/>
              </a:rPr>
              <a:t>)</a:t>
            </a: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1592263" y="3267075"/>
            <a:ext cx="46990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lo</a:t>
            </a: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1592263" y="3800475"/>
            <a:ext cx="50641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or</a:t>
            </a:r>
          </a:p>
        </p:txBody>
      </p:sp>
      <p:sp>
        <p:nvSpPr>
          <p:cNvPr id="36870" name="Text Box 6"/>
          <p:cNvSpPr txBox="1">
            <a:spLocks noChangeArrowheads="1"/>
          </p:cNvSpPr>
          <p:nvPr/>
        </p:nvSpPr>
        <p:spPr bwMode="auto">
          <a:xfrm>
            <a:off x="1592263" y="4333875"/>
            <a:ext cx="51117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rd</a:t>
            </a:r>
          </a:p>
        </p:txBody>
      </p:sp>
      <p:sp>
        <p:nvSpPr>
          <p:cNvPr id="36874" name="Text Box 10"/>
          <p:cNvSpPr txBox="1">
            <a:spLocks noChangeArrowheads="1"/>
          </p:cNvSpPr>
          <p:nvPr/>
        </p:nvSpPr>
        <p:spPr bwMode="auto">
          <a:xfrm>
            <a:off x="3352800" y="3276600"/>
            <a:ext cx="9969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alone</a:t>
            </a:r>
          </a:p>
        </p:txBody>
      </p:sp>
      <p:sp>
        <p:nvSpPr>
          <p:cNvPr id="36875" name="Text Box 11"/>
          <p:cNvSpPr txBox="1">
            <a:spLocks noChangeArrowheads="1"/>
          </p:cNvSpPr>
          <p:nvPr/>
        </p:nvSpPr>
        <p:spPr bwMode="auto">
          <a:xfrm>
            <a:off x="4716463" y="3276600"/>
            <a:ext cx="8604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lord</a:t>
            </a:r>
          </a:p>
        </p:txBody>
      </p:sp>
      <p:sp>
        <p:nvSpPr>
          <p:cNvPr id="36876" name="Text Box 12"/>
          <p:cNvSpPr txBox="1">
            <a:spLocks noChangeArrowheads="1"/>
          </p:cNvSpPr>
          <p:nvPr/>
        </p:nvSpPr>
        <p:spPr bwMode="auto">
          <a:xfrm>
            <a:off x="6011863" y="3276600"/>
            <a:ext cx="928687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sloth</a:t>
            </a:r>
          </a:p>
        </p:txBody>
      </p:sp>
      <p:sp>
        <p:nvSpPr>
          <p:cNvPr id="36877" name="Text Box 13"/>
          <p:cNvSpPr txBox="1">
            <a:spLocks noChangeArrowheads="1"/>
          </p:cNvSpPr>
          <p:nvPr/>
        </p:nvSpPr>
        <p:spPr bwMode="auto">
          <a:xfrm>
            <a:off x="4737100" y="3810000"/>
            <a:ext cx="8604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lord</a:t>
            </a:r>
          </a:p>
        </p:txBody>
      </p:sp>
      <p:sp>
        <p:nvSpPr>
          <p:cNvPr id="36878" name="Text Box 14"/>
          <p:cNvSpPr txBox="1">
            <a:spLocks noChangeArrowheads="1"/>
          </p:cNvSpPr>
          <p:nvPr/>
        </p:nvSpPr>
        <p:spPr bwMode="auto">
          <a:xfrm>
            <a:off x="6011863" y="3810000"/>
            <a:ext cx="1263650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morbid</a:t>
            </a:r>
          </a:p>
        </p:txBody>
      </p:sp>
      <p:sp>
        <p:nvSpPr>
          <p:cNvPr id="36879" name="Text Box 15"/>
          <p:cNvSpPr txBox="1">
            <a:spLocks noChangeArrowheads="1"/>
          </p:cNvSpPr>
          <p:nvPr/>
        </p:nvSpPr>
        <p:spPr bwMode="auto">
          <a:xfrm>
            <a:off x="4792663" y="4400550"/>
            <a:ext cx="11858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border</a:t>
            </a:r>
          </a:p>
        </p:txBody>
      </p:sp>
      <p:sp>
        <p:nvSpPr>
          <p:cNvPr id="36880" name="Text Box 16"/>
          <p:cNvSpPr txBox="1">
            <a:spLocks noChangeArrowheads="1"/>
          </p:cNvSpPr>
          <p:nvPr/>
        </p:nvSpPr>
        <p:spPr bwMode="auto">
          <a:xfrm>
            <a:off x="6170613" y="4400550"/>
            <a:ext cx="8350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card</a:t>
            </a:r>
          </a:p>
        </p:txBody>
      </p:sp>
      <p:cxnSp>
        <p:nvCxnSpPr>
          <p:cNvPr id="36881" name="AutoShape 17"/>
          <p:cNvCxnSpPr>
            <a:cxnSpLocks noChangeShapeType="1"/>
            <a:stCxn id="36874" idx="3"/>
            <a:endCxn id="36875" idx="1"/>
          </p:cNvCxnSpPr>
          <p:nvPr/>
        </p:nvCxnSpPr>
        <p:spPr bwMode="auto">
          <a:xfrm>
            <a:off x="4349750" y="3509963"/>
            <a:ext cx="366713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6882" name="Text Box 18"/>
          <p:cNvSpPr txBox="1">
            <a:spLocks noChangeArrowheads="1"/>
          </p:cNvSpPr>
          <p:nvPr/>
        </p:nvSpPr>
        <p:spPr bwMode="auto">
          <a:xfrm>
            <a:off x="3344863" y="3810000"/>
            <a:ext cx="1185862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border</a:t>
            </a:r>
          </a:p>
        </p:txBody>
      </p:sp>
      <p:cxnSp>
        <p:nvCxnSpPr>
          <p:cNvPr id="36883" name="AutoShape 19"/>
          <p:cNvCxnSpPr>
            <a:cxnSpLocks noChangeShapeType="1"/>
            <a:stCxn id="36882" idx="3"/>
            <a:endCxn id="36877" idx="1"/>
          </p:cNvCxnSpPr>
          <p:nvPr/>
        </p:nvCxnSpPr>
        <p:spPr bwMode="auto">
          <a:xfrm>
            <a:off x="4530725" y="4043363"/>
            <a:ext cx="2063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6884" name="AutoShape 20"/>
          <p:cNvCxnSpPr>
            <a:cxnSpLocks noChangeShapeType="1"/>
            <a:stCxn id="36877" idx="3"/>
            <a:endCxn id="36878" idx="1"/>
          </p:cNvCxnSpPr>
          <p:nvPr/>
        </p:nvCxnSpPr>
        <p:spPr bwMode="auto">
          <a:xfrm>
            <a:off x="5597525" y="4043363"/>
            <a:ext cx="41433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6885" name="AutoShape 21"/>
          <p:cNvCxnSpPr>
            <a:cxnSpLocks noChangeShapeType="1"/>
            <a:stCxn id="36879" idx="3"/>
            <a:endCxn id="36880" idx="1"/>
          </p:cNvCxnSpPr>
          <p:nvPr/>
        </p:nvCxnSpPr>
        <p:spPr bwMode="auto">
          <a:xfrm>
            <a:off x="5978525" y="4633913"/>
            <a:ext cx="192088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cxnSp>
        <p:nvCxnSpPr>
          <p:cNvPr id="36886" name="AutoShape 22"/>
          <p:cNvCxnSpPr>
            <a:cxnSpLocks noChangeShapeType="1"/>
            <a:stCxn id="36875" idx="3"/>
            <a:endCxn id="36876" idx="1"/>
          </p:cNvCxnSpPr>
          <p:nvPr/>
        </p:nvCxnSpPr>
        <p:spPr bwMode="auto">
          <a:xfrm>
            <a:off x="5576888" y="3509963"/>
            <a:ext cx="434975" cy="0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6887" name="Text Box 23"/>
          <p:cNvSpPr txBox="1">
            <a:spLocks noChangeArrowheads="1"/>
          </p:cNvSpPr>
          <p:nvPr/>
        </p:nvSpPr>
        <p:spPr bwMode="auto">
          <a:xfrm>
            <a:off x="3344863" y="4410075"/>
            <a:ext cx="1152525" cy="4667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eaLnBrk="0" hangingPunct="0"/>
            <a:r>
              <a:rPr lang="en-US" b="1" i="1"/>
              <a:t>ardent</a:t>
            </a:r>
          </a:p>
        </p:txBody>
      </p:sp>
      <p:cxnSp>
        <p:nvCxnSpPr>
          <p:cNvPr id="36888" name="AutoShape 24"/>
          <p:cNvCxnSpPr>
            <a:cxnSpLocks noChangeShapeType="1"/>
            <a:stCxn id="36887" idx="3"/>
            <a:endCxn id="36879" idx="1"/>
          </p:cNvCxnSpPr>
          <p:nvPr/>
        </p:nvCxnSpPr>
        <p:spPr bwMode="auto">
          <a:xfrm flipV="1">
            <a:off x="4497388" y="4633913"/>
            <a:ext cx="295275" cy="9525"/>
          </a:xfrm>
          <a:prstGeom prst="straightConnector1">
            <a:avLst/>
          </a:prstGeom>
          <a:noFill/>
          <a:ln w="9525">
            <a:solidFill>
              <a:schemeClr val="tx1"/>
            </a:solidFill>
            <a:miter lim="800000"/>
            <a:headEnd/>
            <a:tailEnd type="triangle" w="med" len="med"/>
          </a:ln>
        </p:spPr>
      </p:cxnSp>
      <p:sp>
        <p:nvSpPr>
          <p:cNvPr id="36896" name="AutoShape 36"/>
          <p:cNvSpPr>
            <a:spLocks noChangeArrowheads="1"/>
          </p:cNvSpPr>
          <p:nvPr/>
        </p:nvSpPr>
        <p:spPr bwMode="auto">
          <a:xfrm>
            <a:off x="977900" y="5294313"/>
            <a:ext cx="6927850" cy="649287"/>
          </a:xfrm>
          <a:prstGeom prst="upArrowCallout">
            <a:avLst>
              <a:gd name="adj1" fmla="val 266748"/>
              <a:gd name="adj2" fmla="val 266748"/>
              <a:gd name="adj3" fmla="val 16667"/>
              <a:gd name="adj4" fmla="val 66667"/>
            </a:avLst>
          </a:prstGeom>
          <a:solidFill>
            <a:schemeClr val="accent1">
              <a:alpha val="50195"/>
            </a:schemeClr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  <a:spAutoFit/>
          </a:bodyPr>
          <a:lstStyle/>
          <a:p>
            <a:pPr algn="ctr"/>
            <a:r>
              <a:rPr lang="en-US" dirty="0"/>
              <a:t>Standard postings “merge” will enumerate … </a:t>
            </a:r>
          </a:p>
        </p:txBody>
      </p:sp>
      <p:sp>
        <p:nvSpPr>
          <p:cNvPr id="1339429" name="Text Box 37"/>
          <p:cNvSpPr txBox="1">
            <a:spLocks noChangeArrowheads="1"/>
          </p:cNvSpPr>
          <p:nvPr/>
        </p:nvSpPr>
        <p:spPr bwMode="auto">
          <a:xfrm>
            <a:off x="898525" y="6096000"/>
            <a:ext cx="7472363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 dirty="0"/>
              <a:t>Adapt this to using </a:t>
            </a:r>
            <a:r>
              <a:rPr lang="en-US" dirty="0" err="1"/>
              <a:t>Jaccard</a:t>
            </a:r>
            <a:r>
              <a:rPr lang="en-US" dirty="0"/>
              <a:t> (or another) measure.</a:t>
            </a:r>
          </a:p>
        </p:txBody>
      </p:sp>
      <p:sp>
        <p:nvSpPr>
          <p:cNvPr id="38" name="Right Arrow 37"/>
          <p:cNvSpPr/>
          <p:nvPr/>
        </p:nvSpPr>
        <p:spPr bwMode="auto">
          <a:xfrm>
            <a:off x="2362200" y="4495800"/>
            <a:ext cx="685800" cy="228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39" name="Right Arrow 38"/>
          <p:cNvSpPr/>
          <p:nvPr/>
        </p:nvSpPr>
        <p:spPr bwMode="auto">
          <a:xfrm>
            <a:off x="2362200" y="3962400"/>
            <a:ext cx="685800" cy="228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  <p:sp>
        <p:nvSpPr>
          <p:cNvPr id="40" name="Right Arrow 39"/>
          <p:cNvSpPr/>
          <p:nvPr/>
        </p:nvSpPr>
        <p:spPr bwMode="auto">
          <a:xfrm>
            <a:off x="2362200" y="3429000"/>
            <a:ext cx="685800" cy="228600"/>
          </a:xfrm>
          <a:prstGeom prst="rightArrow">
            <a:avLst/>
          </a:prstGeom>
          <a:solidFill>
            <a:srgbClr val="0000FF"/>
          </a:solidFill>
          <a:ln w="9525" cap="flat" cmpd="sng" algn="ctr">
            <a:solidFill>
              <a:schemeClr val="tx1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non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Lucida Sans" pitchFamily="-65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394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96" grpId="0" animBg="1"/>
      <p:bldP spid="1339429" grpId="0" autoUpdateAnimBg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Context-sensitive spell correction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>
                <a:ea typeface="ＭＳ Ｐゴシック" pitchFamily="-111" charset="-128"/>
              </a:rPr>
              <a:t>Text: </a:t>
            </a:r>
            <a:r>
              <a:rPr lang="en-US" b="1" i="1" dirty="0">
                <a:ea typeface="ＭＳ Ｐゴシック" pitchFamily="-111" charset="-128"/>
              </a:rPr>
              <a:t>I flew </a:t>
            </a:r>
            <a:r>
              <a:rPr lang="en-US" b="1" i="1" u="sng" dirty="0">
                <a:ea typeface="ＭＳ Ｐゴシック" pitchFamily="-111" charset="-128"/>
              </a:rPr>
              <a:t>from</a:t>
            </a:r>
            <a:r>
              <a:rPr lang="en-US" b="1" i="1" dirty="0">
                <a:ea typeface="ＭＳ Ｐゴシック" pitchFamily="-111" charset="-128"/>
              </a:rPr>
              <a:t> Heathrow to Narita.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Consider the phrase query</a:t>
            </a:r>
            <a:r>
              <a:rPr lang="en-US" dirty="0" smtClean="0">
                <a:ea typeface="ＭＳ Ｐゴシック" pitchFamily="-111" charset="-128"/>
              </a:rPr>
              <a:t> </a:t>
            </a:r>
            <a:br>
              <a:rPr lang="en-US" dirty="0" smtClean="0">
                <a:ea typeface="ＭＳ Ｐゴシック" pitchFamily="-111" charset="-128"/>
              </a:rPr>
            </a:br>
            <a:r>
              <a:rPr lang="en-US" b="1" i="1" dirty="0" smtClean="0">
                <a:ea typeface="ＭＳ Ｐゴシック" pitchFamily="-111" charset="-128"/>
              </a:rPr>
              <a:t>“</a:t>
            </a:r>
            <a:r>
              <a:rPr lang="en-US" b="1" i="1" dirty="0">
                <a:ea typeface="ＭＳ Ｐゴシック" pitchFamily="-111" charset="-128"/>
              </a:rPr>
              <a:t>flew </a:t>
            </a:r>
            <a:r>
              <a:rPr lang="en-US" b="1" i="1" u="sng" dirty="0">
                <a:ea typeface="ＭＳ Ｐゴシック" pitchFamily="-111" charset="-128"/>
              </a:rPr>
              <a:t>form</a:t>
            </a:r>
            <a:r>
              <a:rPr lang="en-US" b="1" i="1" dirty="0">
                <a:ea typeface="ＭＳ Ｐゴシック" pitchFamily="-111" charset="-128"/>
              </a:rPr>
              <a:t> Heathrow”</a:t>
            </a:r>
          </a:p>
          <a:p>
            <a:pPr eaLnBrk="1" hangingPunct="1"/>
            <a:r>
              <a:rPr lang="en-US" dirty="0">
                <a:ea typeface="ＭＳ Ｐゴシック" pitchFamily="-111" charset="-128"/>
              </a:rPr>
              <a:t>We’d like to </a:t>
            </a:r>
            <a:r>
              <a:rPr lang="en-US" dirty="0" smtClean="0">
                <a:ea typeface="ＭＳ Ｐゴシック" pitchFamily="-111" charset="-128"/>
              </a:rPr>
              <a:t>respond: Did </a:t>
            </a:r>
            <a:r>
              <a:rPr lang="en-US" dirty="0">
                <a:ea typeface="ＭＳ Ｐゴシック" pitchFamily="-111" charset="-128"/>
              </a:rPr>
              <a:t>you mean “</a:t>
            </a:r>
            <a:r>
              <a:rPr lang="en-US" b="1" i="1" dirty="0">
                <a:ea typeface="ＭＳ Ｐゴシック" pitchFamily="-111" charset="-128"/>
              </a:rPr>
              <a:t>flew from </a:t>
            </a:r>
            <a:r>
              <a:rPr lang="en-US" b="1" i="1" dirty="0" smtClean="0">
                <a:ea typeface="ＭＳ Ｐゴシック" pitchFamily="-111" charset="-128"/>
              </a:rPr>
              <a:t>Heathrow</a:t>
            </a:r>
            <a:r>
              <a:rPr lang="en-US" dirty="0" smtClean="0">
                <a:ea typeface="ＭＳ Ｐゴシック" pitchFamily="-111" charset="-128"/>
              </a:rPr>
              <a:t>”</a:t>
            </a:r>
            <a:r>
              <a:rPr lang="en-US" dirty="0" smtClean="0">
                <a:ea typeface="ＭＳ Ｐゴシック" pitchFamily="-111" charset="-128"/>
              </a:rPr>
              <a:t>?</a:t>
            </a:r>
          </a:p>
          <a:p>
            <a:pPr eaLnBrk="1" hangingPunct="1"/>
            <a:endParaRPr lang="en-US" dirty="0" smtClean="0">
              <a:ea typeface="ＭＳ Ｐゴシック" pitchFamily="-111" charset="-128"/>
            </a:endParaRPr>
          </a:p>
          <a:p>
            <a:pPr eaLnBrk="1" hangingPunct="1"/>
            <a:r>
              <a:rPr lang="en-US" dirty="0" smtClean="0">
                <a:ea typeface="ＭＳ Ｐゴシック" pitchFamily="-111" charset="-128"/>
              </a:rPr>
              <a:t>How might you do this?</a:t>
            </a:r>
          </a:p>
          <a:p>
            <a:pPr eaLnBrk="1" hangingPunct="1">
              <a:buFont typeface="Wingdings" pitchFamily="-111" charset="2"/>
              <a:buNone/>
            </a:pPr>
            <a:endParaRPr lang="en-US" dirty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Context-sensitive correction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Similar to isolated correction, but incorporate surrounding context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Retrieve </a:t>
            </a:r>
            <a:r>
              <a:rPr lang="en-US" dirty="0">
                <a:ea typeface="ＭＳ Ｐゴシック" pitchFamily="-111" charset="-128"/>
              </a:rPr>
              <a:t>dictionary terms close</a:t>
            </a:r>
            <a:r>
              <a:rPr lang="en-US" dirty="0" smtClean="0">
                <a:ea typeface="ＭＳ Ｐゴシック" pitchFamily="-111" charset="-128"/>
              </a:rPr>
              <a:t> to </a:t>
            </a:r>
            <a:r>
              <a:rPr lang="en-US" dirty="0">
                <a:ea typeface="ＭＳ Ｐゴシック" pitchFamily="-111" charset="-128"/>
              </a:rPr>
              <a:t>each query </a:t>
            </a:r>
            <a:r>
              <a:rPr lang="en-US" dirty="0" smtClean="0">
                <a:ea typeface="ＭＳ Ｐゴシック" pitchFamily="-111" charset="-128"/>
              </a:rPr>
              <a:t>term (e.g. isolated spelling correction)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Try </a:t>
            </a:r>
            <a:r>
              <a:rPr lang="en-US" dirty="0">
                <a:ea typeface="ＭＳ Ｐゴシック" pitchFamily="-111" charset="-128"/>
              </a:rPr>
              <a:t>all possible resulting phrases with one word “fixed” at a time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i="1" dirty="0">
                <a:ea typeface="ＭＳ Ｐゴシック" pitchFamily="-111" charset="-128"/>
              </a:rPr>
              <a:t>flew </a:t>
            </a:r>
            <a:r>
              <a:rPr lang="en-US" b="1" i="1" dirty="0">
                <a:solidFill>
                  <a:srgbClr val="0000FF"/>
                </a:solidFill>
                <a:ea typeface="ＭＳ Ｐゴシック" pitchFamily="-111" charset="-128"/>
              </a:rPr>
              <a:t>from</a:t>
            </a:r>
            <a:r>
              <a:rPr lang="en-US" b="1" i="1" dirty="0">
                <a:ea typeface="ＭＳ Ｐゴシック" pitchFamily="-111" charset="-128"/>
              </a:rPr>
              <a:t> </a:t>
            </a:r>
            <a:r>
              <a:rPr lang="en-US" b="1" i="1" dirty="0" err="1">
                <a:ea typeface="ＭＳ Ｐゴシック" pitchFamily="-111" charset="-128"/>
              </a:rPr>
              <a:t>heathrow</a:t>
            </a:r>
            <a:r>
              <a:rPr lang="en-US" b="1" i="1" dirty="0">
                <a:ea typeface="ＭＳ Ｐゴシック" pitchFamily="-111" charset="-128"/>
              </a:rPr>
              <a:t> 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i="1" dirty="0">
                <a:solidFill>
                  <a:srgbClr val="0000FF"/>
                </a:solidFill>
                <a:ea typeface="ＭＳ Ｐゴシック" pitchFamily="-111" charset="-128"/>
              </a:rPr>
              <a:t>fled</a:t>
            </a:r>
            <a:r>
              <a:rPr lang="en-US" b="1" i="1" dirty="0">
                <a:ea typeface="ＭＳ Ｐゴシック" pitchFamily="-111" charset="-128"/>
              </a:rPr>
              <a:t> form </a:t>
            </a:r>
            <a:r>
              <a:rPr lang="en-US" b="1" i="1" dirty="0" err="1">
                <a:ea typeface="ＭＳ Ｐゴシック" pitchFamily="-111" charset="-128"/>
              </a:rPr>
              <a:t>heathrow</a:t>
            </a:r>
            <a:endParaRPr lang="en-US" b="1" i="1" dirty="0">
              <a:solidFill>
                <a:srgbClr val="0000FF"/>
              </a:solidFill>
              <a:ea typeface="ＭＳ Ｐゴシック" pitchFamily="-111" charset="-128"/>
            </a:endParaRPr>
          </a:p>
          <a:p>
            <a:pPr lvl="1" eaLnBrk="1" hangingPunct="1">
              <a:lnSpc>
                <a:spcPct val="90000"/>
              </a:lnSpc>
            </a:pPr>
            <a:r>
              <a:rPr lang="en-US" b="1" i="1" dirty="0">
                <a:solidFill>
                  <a:srgbClr val="0000FF"/>
                </a:solidFill>
                <a:ea typeface="ＭＳ Ｐゴシック" pitchFamily="-111" charset="-128"/>
              </a:rPr>
              <a:t>flea</a:t>
            </a:r>
            <a:r>
              <a:rPr lang="en-US" b="1" i="1" dirty="0">
                <a:ea typeface="ＭＳ Ｐゴシック" pitchFamily="-111" charset="-128"/>
              </a:rPr>
              <a:t> form </a:t>
            </a:r>
            <a:r>
              <a:rPr lang="en-US" b="1" i="1" dirty="0" err="1">
                <a:ea typeface="ＭＳ Ｐゴシック" pitchFamily="-111" charset="-128"/>
              </a:rPr>
              <a:t>heathrow</a:t>
            </a:r>
            <a:endParaRPr lang="en-US" b="1" i="1" dirty="0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r>
              <a:rPr lang="en-US" b="1" dirty="0" smtClean="0">
                <a:ea typeface="ＭＳ Ｐゴシック" pitchFamily="-111" charset="-128"/>
              </a:rPr>
              <a:t>Rank alternatives based on frequency in corpus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>
                <a:ea typeface="ＭＳ Ｐゴシック" pitchFamily="-111" charset="-128"/>
              </a:rPr>
              <a:t>Can we do this efficiently?</a:t>
            </a:r>
            <a:endParaRPr lang="en-US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endParaRPr lang="en-US" smtClean="0">
              <a:ea typeface="ＭＳ Ｐゴシック" pitchFamily="-111" charset="-128"/>
            </a:endParaRPr>
          </a:p>
          <a:p>
            <a:pPr eaLnBrk="1" hangingPunct="1">
              <a:lnSpc>
                <a:spcPct val="90000"/>
              </a:lnSpc>
            </a:pPr>
            <a:endParaRPr lang="en-US" dirty="0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Another approach?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do you think the search engines actually do?</a:t>
            </a:r>
          </a:p>
          <a:p>
            <a:endParaRPr lang="en-US" dirty="0" smtClean="0"/>
          </a:p>
          <a:p>
            <a:r>
              <a:rPr lang="en-US" dirty="0" smtClean="0"/>
              <a:t>Often a combined approach</a:t>
            </a:r>
          </a:p>
          <a:p>
            <a:r>
              <a:rPr lang="en-US" dirty="0" smtClean="0"/>
              <a:t>Generally, context-sensitive correction</a:t>
            </a:r>
          </a:p>
          <a:p>
            <a:r>
              <a:rPr lang="en-US" dirty="0" smtClean="0"/>
              <a:t>One overlooked resource so far…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Query logs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might we use query logs to assist in spelling correction?</a:t>
            </a:r>
          </a:p>
          <a:p>
            <a:pPr lvl="1"/>
            <a:r>
              <a:rPr lang="en-US" dirty="0" smtClean="0"/>
              <a:t>Find similar queries, e.g. “flew form </a:t>
            </a:r>
            <a:r>
              <a:rPr lang="en-US" dirty="0" err="1" smtClean="0"/>
              <a:t>heathrow</a:t>
            </a:r>
            <a:r>
              <a:rPr lang="en-US" dirty="0" smtClean="0"/>
              <a:t>” and “flew from </a:t>
            </a:r>
            <a:r>
              <a:rPr lang="en-US" dirty="0" err="1" smtClean="0"/>
              <a:t>heathrow</a:t>
            </a:r>
            <a:r>
              <a:rPr lang="en-US" dirty="0" smtClean="0"/>
              <a:t>”</a:t>
            </a:r>
          </a:p>
          <a:p>
            <a:pPr lvl="1"/>
            <a:r>
              <a:rPr lang="en-US" dirty="0" smtClean="0"/>
              <a:t>Query logs contain a temporal component!</a:t>
            </a:r>
          </a:p>
          <a:p>
            <a:pPr lvl="2"/>
            <a:r>
              <a:rPr lang="en-US" dirty="0" smtClean="0"/>
              <a:t>User will type “flew form </a:t>
            </a:r>
            <a:r>
              <a:rPr lang="en-US" dirty="0" err="1" smtClean="0"/>
              <a:t>heathrow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Not get any results (or any relevant results)</a:t>
            </a:r>
          </a:p>
          <a:p>
            <a:pPr lvl="2"/>
            <a:r>
              <a:rPr lang="en-US" dirty="0" smtClean="0"/>
              <a:t>User will issue another query “flew from </a:t>
            </a:r>
            <a:r>
              <a:rPr lang="en-US" dirty="0" err="1" smtClean="0"/>
              <a:t>heathrow</a:t>
            </a:r>
            <a:r>
              <a:rPr lang="en-US" dirty="0" smtClean="0"/>
              <a:t>”</a:t>
            </a:r>
          </a:p>
          <a:p>
            <a:pPr lvl="2"/>
            <a:r>
              <a:rPr lang="en-US" dirty="0" smtClean="0"/>
              <a:t>We can make this connection!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General issues in spell correction</a:t>
            </a:r>
          </a:p>
        </p:txBody>
      </p:sp>
      <p:sp>
        <p:nvSpPr>
          <p:cNvPr id="4198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>
                <a:ea typeface="ＭＳ Ｐゴシック" pitchFamily="-111" charset="-128"/>
              </a:rPr>
              <a:t>We enumerate multiple alternatives for “Did you mean?”</a:t>
            </a:r>
          </a:p>
          <a:p>
            <a:pPr eaLnBrk="1" hangingPunct="1"/>
            <a:r>
              <a:rPr lang="en-US">
                <a:ea typeface="ＭＳ Ｐゴシック" pitchFamily="-111" charset="-128"/>
              </a:rPr>
              <a:t>Need to figure out which to present to the user</a:t>
            </a:r>
          </a:p>
          <a:p>
            <a:pPr eaLnBrk="1" hangingPunct="1"/>
            <a:r>
              <a:rPr lang="en-US">
                <a:ea typeface="ＭＳ Ｐゴシック" pitchFamily="-111" charset="-128"/>
              </a:rPr>
              <a:t>Use heuristics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The alternative hitting most docs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Query log analysis + tweaking</a:t>
            </a:r>
          </a:p>
          <a:p>
            <a:pPr lvl="2" eaLnBrk="1" hangingPunct="1"/>
            <a:r>
              <a:rPr lang="en-US">
                <a:ea typeface="ＭＳ Ｐゴシック" pitchFamily="-111" charset="-128"/>
              </a:rPr>
              <a:t>For especially popular, topical queries</a:t>
            </a:r>
          </a:p>
          <a:p>
            <a:pPr eaLnBrk="1" hangingPunct="1"/>
            <a:r>
              <a:rPr lang="en-US">
                <a:ea typeface="ＭＳ Ｐゴシック" pitchFamily="-111" charset="-128"/>
              </a:rPr>
              <a:t>Spell-correction is computationally expensive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Avoid running routinely on every query?</a:t>
            </a:r>
          </a:p>
          <a:p>
            <a:pPr lvl="1" eaLnBrk="1" hangingPunct="1"/>
            <a:r>
              <a:rPr lang="en-US">
                <a:ea typeface="ＭＳ Ｐゴシック" pitchFamily="-111" charset="-128"/>
              </a:rPr>
              <a:t>Run only on queries that matched few docs</a:t>
            </a:r>
          </a:p>
          <a:p>
            <a:pPr eaLnBrk="1" hangingPunct="1"/>
            <a:endParaRPr lang="en-US">
              <a:ea typeface="ＭＳ Ｐゴシック" pitchFamily="-111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Dictionaries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How do new ways to get information change our information needs?</a:t>
            </a:r>
          </a:p>
          <a:p>
            <a:r>
              <a:rPr lang="en-US" dirty="0" smtClean="0"/>
              <a:t>How does our reliance on Google for all different types of information affect it’s ability to provide specific useful information?</a:t>
            </a:r>
          </a:p>
          <a:p>
            <a:r>
              <a:rPr lang="en-US" dirty="0" smtClean="0"/>
              <a:t>How does the undermining of traditional sources of rules of English (and other languages) affect society’s use of English?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solidFill>
            <a:schemeClr val="tx1"/>
          </a:solidFill>
          <a:prstDash val="solid"/>
          <a:miter lim="800000"/>
          <a:headEnd type="none" w="med" len="med"/>
          <a:tailEnd type="none" w="med" len="med"/>
        </a:ln>
        <a:effectLst/>
      </a:spPr>
      <a:bodyPr vert="horz" wrap="non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>
            <a:ln>
              <a:noFill/>
            </a:ln>
            <a:solidFill>
              <a:schemeClr val="tx1"/>
            </a:solidFill>
            <a:effectLst/>
            <a:latin typeface="Lucida Sans" pitchFamily="-65" charset="0"/>
          </a:defRPr>
        </a:defPPr>
      </a:lstStyle>
    </a:lnDef>
  </a:objectDefaults>
  <a:extraClrSchemeLst>
    <a:extraClrScheme>
      <a:clrScheme name="Default Design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5F5F5F"/>
        </a:lt2>
        <a:accent1>
          <a:srgbClr val="EAEAEA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F3F3F3"/>
        </a:accent5>
        <a:accent6>
          <a:srgbClr val="737373"/>
        </a:accent6>
        <a:hlink>
          <a:srgbClr val="4D4D4D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12357</TotalTime>
  <Words>3047</Words>
  <Application>Microsoft Macintosh PowerPoint</Application>
  <PresentationFormat>On-screen Show (4:3)</PresentationFormat>
  <Paragraphs>443</Paragraphs>
  <Slides>48</Slides>
  <Notes>2</Notes>
  <HiddenSlides>0</HiddenSlides>
  <MMClips>0</MMClips>
  <ScaleCrop>false</ScaleCrop>
  <HeadingPairs>
    <vt:vector size="6" baseType="variant">
      <vt:variant>
        <vt:lpstr>Design Template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48</vt:i4>
      </vt:variant>
    </vt:vector>
  </HeadingPairs>
  <TitlesOfParts>
    <vt:vector size="50" baseType="lpstr">
      <vt:lpstr>Default Design</vt:lpstr>
      <vt:lpstr>Equation</vt:lpstr>
      <vt:lpstr>Slide 1</vt:lpstr>
      <vt:lpstr>Results Summaries Spelling Correction</vt:lpstr>
      <vt:lpstr>Administrative</vt:lpstr>
      <vt:lpstr>Slide 4</vt:lpstr>
      <vt:lpstr>Slide 5</vt:lpstr>
      <vt:lpstr>Slide 6</vt:lpstr>
      <vt:lpstr>Slide 7</vt:lpstr>
      <vt:lpstr>IR Display</vt:lpstr>
      <vt:lpstr>Other information</vt:lpstr>
      <vt:lpstr>Summaries</vt:lpstr>
      <vt:lpstr>Summaries</vt:lpstr>
      <vt:lpstr>Segment identification</vt:lpstr>
      <vt:lpstr>Summaries</vt:lpstr>
      <vt:lpstr>Dynamic summaries</vt:lpstr>
      <vt:lpstr>Dynamic vs. Static</vt:lpstr>
      <vt:lpstr>Generating dynamic summaries</vt:lpstr>
      <vt:lpstr>Dynamic summaries</vt:lpstr>
      <vt:lpstr>Challenge…</vt:lpstr>
      <vt:lpstr>Challenge…</vt:lpstr>
      <vt:lpstr>Alternative results presentations?</vt:lpstr>
      <vt:lpstr>Spelling correction</vt:lpstr>
      <vt:lpstr>Googlle?</vt:lpstr>
      <vt:lpstr>Spell correction</vt:lpstr>
      <vt:lpstr>Document correction</vt:lpstr>
      <vt:lpstr>Query misspellings</vt:lpstr>
      <vt:lpstr>Spell correction</vt:lpstr>
      <vt:lpstr>Isolated word correction</vt:lpstr>
      <vt:lpstr>Isolated word correction</vt:lpstr>
      <vt:lpstr>Edit distance</vt:lpstr>
      <vt:lpstr>Weighted edit distance</vt:lpstr>
      <vt:lpstr>Using edit distance</vt:lpstr>
      <vt:lpstr>Using edit distance</vt:lpstr>
      <vt:lpstr>Enumerating candidate strings</vt:lpstr>
      <vt:lpstr>Character n-grams</vt:lpstr>
      <vt:lpstr>Character n-gram overlap</vt:lpstr>
      <vt:lpstr>Example</vt:lpstr>
      <vt:lpstr>Example</vt:lpstr>
      <vt:lpstr>One option – Jaccard coefficient</vt:lpstr>
      <vt:lpstr>Example</vt:lpstr>
      <vt:lpstr>Jaccard coefficient</vt:lpstr>
      <vt:lpstr>Efficiency</vt:lpstr>
      <vt:lpstr>Matching trigrams</vt:lpstr>
      <vt:lpstr>Context-sensitive spell correction</vt:lpstr>
      <vt:lpstr>Context-sensitive correction</vt:lpstr>
      <vt:lpstr>Another approach?</vt:lpstr>
      <vt:lpstr>Query logs</vt:lpstr>
      <vt:lpstr>General issues in spell correction</vt:lpstr>
      <vt:lpstr>Dictionaries</vt:lpstr>
    </vt:vector>
  </TitlesOfParts>
  <Company>Stanford University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Christopher Manning</dc:creator>
  <cp:lastModifiedBy>Dave Kauchak</cp:lastModifiedBy>
  <cp:revision>465</cp:revision>
  <cp:lastPrinted>1601-01-01T00:00:00Z</cp:lastPrinted>
  <dcterms:created xsi:type="dcterms:W3CDTF">2009-09-28T16:27:24Z</dcterms:created>
  <dcterms:modified xsi:type="dcterms:W3CDTF">2009-09-28T19:18:06Z</dcterms:modified>
</cp:coreProperties>
</file>