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Microsoft_Equation1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2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8" r:id="rId53"/>
    <p:sldId id="309" r:id="rId54"/>
    <p:sldId id="310" r:id="rId55"/>
    <p:sldId id="311" r:id="rId56"/>
    <p:sldId id="312" r:id="rId57"/>
    <p:sldId id="319" r:id="rId58"/>
    <p:sldId id="321" r:id="rId59"/>
    <p:sldId id="313" r:id="rId60"/>
    <p:sldId id="314" r:id="rId61"/>
    <p:sldId id="315" r:id="rId62"/>
    <p:sldId id="316" r:id="rId63"/>
    <p:sldId id="317" r:id="rId64"/>
    <p:sldId id="318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1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D55DF-C5CB-FF4F-B345-856E79FA9DEB}" type="datetimeFigureOut">
              <a:rPr lang="en-US" smtClean="0"/>
              <a:t>9/15/11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BB1D7-A13C-814F-A06A-1ED852980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other data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DAD-BA8D-7044-8BCD-7052A99A8CE6}" type="slidenum">
              <a:rPr lang="en-US"/>
              <a:pPr/>
              <a:t>30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FACF8-40A0-9242-81E8-2494680281FB}" type="slidenum">
              <a:rPr lang="en-US"/>
              <a:pPr/>
              <a:t>32</a:t>
            </a:fld>
            <a:endParaRPr lang="en-US"/>
          </a:p>
        </p:txBody>
      </p:sp>
      <p:sp>
        <p:nvSpPr>
          <p:cNvPr id="13314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9/15/11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xkcd.com/208" TargetMode="External"/><Relationship Id="rId3" Type="http://schemas.openxmlformats.org/officeDocument/2006/relationships/hyperlink" Target="http://www.youtube.com/watch?v=WnzlbyTZsQ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ile:///\\s+" TargetMode="Externa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tutorial/essential/regex/" TargetMode="External"/><Relationship Id="rId4" Type="http://schemas.openxmlformats.org/officeDocument/2006/relationships/hyperlink" Target="http://docs.python.org/library/r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egular-expressions.info/" TargetMode="Externa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perldoc.perl.org/perlre.html" TargetMode="External"/><Relationship Id="rId4" Type="http://schemas.openxmlformats.org/officeDocument/2006/relationships/hyperlink" Target="http://www.panix.com/~elflord/unix/grep.html" TargetMode="External"/><Relationship Id="rId5" Type="http://schemas.openxmlformats.org/officeDocument/2006/relationships/hyperlink" Target="http://www.grymoire.com/Unix/Sed.html" TargetMode="External"/><Relationship Id="rId6" Type="http://schemas.openxmlformats.org/officeDocument/2006/relationships/hyperlink" Target="http://www.panix.com/~elflord/unix/sed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erldoc.perl.org/perlretut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dc.upenn.edu/Catalog/byType.j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xkcd.com</a:t>
            </a:r>
            <a:r>
              <a:rPr lang="en-US" dirty="0" smtClean="0"/>
              <a:t>/208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Regex comic</a:t>
            </a:r>
          </a:p>
          <a:p>
            <a:pPr lvl="1"/>
            <a:r>
              <a:rPr lang="en-US" dirty="0" smtClean="0">
                <a:hlinkClick r:id="rId2"/>
              </a:rPr>
              <a:t>http://xkcd.com</a:t>
            </a:r>
            <a:r>
              <a:rPr lang="en-US" dirty="0">
                <a:hlinkClick r:id="rId2"/>
              </a:rPr>
              <a:t>/</a:t>
            </a:r>
            <a:r>
              <a:rPr lang="en-US" dirty="0" smtClean="0">
                <a:hlinkClick r:id="rId2"/>
              </a:rPr>
              <a:t>208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Cleverbot</a:t>
            </a:r>
            <a:r>
              <a:rPr lang="en-US" dirty="0" smtClean="0"/>
              <a:t> video</a:t>
            </a:r>
          </a:p>
          <a:p>
            <a:pPr lvl="1"/>
            <a:r>
              <a:rPr lang="en-US" u="sng" dirty="0">
                <a:hlinkClick r:id="rId3"/>
              </a:rPr>
              <a:t>http://www.youtube.com/watch?v=WnzlbyTZsQY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16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Monolingual text continued</a:t>
            </a:r>
          </a:p>
          <a:p>
            <a:pPr lvl="1"/>
            <a:r>
              <a:rPr lang="en-US" dirty="0" smtClean="0"/>
              <a:t>Enron e-mails</a:t>
            </a:r>
          </a:p>
          <a:p>
            <a:pPr lvl="2"/>
            <a:r>
              <a:rPr lang="en-US" dirty="0" smtClean="0"/>
              <a:t>517K e-mails</a:t>
            </a:r>
          </a:p>
          <a:p>
            <a:pPr lvl="1"/>
            <a:r>
              <a:rPr lang="en-US" dirty="0" smtClean="0"/>
              <a:t>Twitter</a:t>
            </a:r>
          </a:p>
          <a:p>
            <a:pPr lvl="1"/>
            <a:r>
              <a:rPr lang="en-US" dirty="0" err="1" smtClean="0"/>
              <a:t>Chatroom</a:t>
            </a:r>
            <a:endParaRPr lang="en-US" dirty="0" smtClean="0"/>
          </a:p>
          <a:p>
            <a:pPr lvl="1"/>
            <a:r>
              <a:rPr lang="en-US" dirty="0" smtClean="0"/>
              <a:t>Many non-English resources</a:t>
            </a:r>
          </a:p>
          <a:p>
            <a:r>
              <a:rPr lang="en-US" dirty="0" smtClean="0"/>
              <a:t>Parallel data</a:t>
            </a:r>
          </a:p>
          <a:p>
            <a:pPr lvl="1"/>
            <a:r>
              <a:rPr lang="en-US" dirty="0" smtClean="0"/>
              <a:t>~10M sentences of Chinese-English and Arabic-English</a:t>
            </a:r>
          </a:p>
          <a:p>
            <a:pPr lvl="1"/>
            <a:r>
              <a:rPr lang="en-US" dirty="0" err="1" smtClean="0"/>
              <a:t>Europarl</a:t>
            </a:r>
            <a:endParaRPr lang="en-US" dirty="0" smtClean="0"/>
          </a:p>
          <a:p>
            <a:pPr lvl="2"/>
            <a:r>
              <a:rPr lang="en-US" dirty="0" smtClean="0"/>
              <a:t>~1.5M sentences English with 10 different languages</a:t>
            </a:r>
          </a:p>
        </p:txBody>
      </p:sp>
    </p:spTree>
    <p:extLst>
      <p:ext uri="{BB962C8B-B14F-4D97-AF65-F5344CB8AC3E}">
        <p14:creationId xmlns:p14="http://schemas.microsoft.com/office/powerpoint/2010/main" val="3768945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Annotated</a:t>
            </a:r>
          </a:p>
          <a:p>
            <a:pPr lvl="1"/>
            <a:r>
              <a:rPr lang="en-US" dirty="0" smtClean="0"/>
              <a:t>Brown Corpus</a:t>
            </a:r>
          </a:p>
          <a:p>
            <a:pPr lvl="2"/>
            <a:r>
              <a:rPr lang="en-US" dirty="0" smtClean="0"/>
              <a:t>1M words with part of speech tag</a:t>
            </a:r>
          </a:p>
          <a:p>
            <a:pPr lvl="1"/>
            <a:r>
              <a:rPr lang="en-US" dirty="0" smtClean="0"/>
              <a:t>Penn Treebank</a:t>
            </a:r>
          </a:p>
          <a:p>
            <a:pPr lvl="2"/>
            <a:r>
              <a:rPr lang="en-US" dirty="0" smtClean="0"/>
              <a:t>1M words with full parse trees annotated</a:t>
            </a:r>
          </a:p>
          <a:p>
            <a:pPr lvl="1"/>
            <a:r>
              <a:rPr lang="en-US" dirty="0" smtClean="0"/>
              <a:t>Other </a:t>
            </a:r>
            <a:r>
              <a:rPr lang="en-US" dirty="0" err="1" smtClean="0"/>
              <a:t>treebanks</a:t>
            </a:r>
            <a:endParaRPr lang="en-US" dirty="0" smtClean="0"/>
          </a:p>
          <a:p>
            <a:pPr lvl="2"/>
            <a:r>
              <a:rPr lang="en-US" dirty="0" smtClean="0"/>
              <a:t>Treebank refers to a corpus annotated with trees (usually syntactic)</a:t>
            </a:r>
          </a:p>
          <a:p>
            <a:pPr lvl="2"/>
            <a:r>
              <a:rPr lang="en-US" dirty="0" smtClean="0"/>
              <a:t>Chinese: 51K sentences</a:t>
            </a:r>
          </a:p>
          <a:p>
            <a:pPr lvl="2"/>
            <a:r>
              <a:rPr lang="en-US" dirty="0" smtClean="0"/>
              <a:t>Arabic: 145K words</a:t>
            </a:r>
          </a:p>
          <a:p>
            <a:pPr lvl="2"/>
            <a:r>
              <a:rPr lang="en-US" dirty="0" smtClean="0"/>
              <a:t>many other languages…</a:t>
            </a:r>
          </a:p>
          <a:p>
            <a:pPr lvl="2"/>
            <a:r>
              <a:rPr lang="en-US" dirty="0" smtClean="0"/>
              <a:t>BLIPP: 300M words (automatically annotated)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57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others…</a:t>
            </a:r>
          </a:p>
          <a:p>
            <a:pPr lvl="1"/>
            <a:r>
              <a:rPr lang="en-US" dirty="0" smtClean="0"/>
              <a:t>Spam and other text classification</a:t>
            </a:r>
          </a:p>
          <a:p>
            <a:pPr lvl="1"/>
            <a:r>
              <a:rPr lang="en-US" dirty="0" smtClean="0"/>
              <a:t>Google n-grams</a:t>
            </a:r>
          </a:p>
          <a:p>
            <a:pPr lvl="2"/>
            <a:r>
              <a:rPr lang="en-US" dirty="0" smtClean="0"/>
              <a:t>2006 (24GB compressed!)</a:t>
            </a:r>
          </a:p>
          <a:p>
            <a:pPr lvl="2"/>
            <a:r>
              <a:rPr lang="en-US" dirty="0" smtClean="0"/>
              <a:t>13M unigrams</a:t>
            </a:r>
          </a:p>
          <a:p>
            <a:pPr lvl="2"/>
            <a:r>
              <a:rPr lang="en-US" dirty="0" smtClean="0"/>
              <a:t>300M bigrams</a:t>
            </a:r>
          </a:p>
          <a:p>
            <a:pPr lvl="2"/>
            <a:r>
              <a:rPr lang="en-US" dirty="0" smtClean="0"/>
              <a:t>~1B 3,4 and 5-grams</a:t>
            </a:r>
          </a:p>
          <a:p>
            <a:pPr lvl="1"/>
            <a:r>
              <a:rPr lang="en-US" dirty="0" smtClean="0"/>
              <a:t>Speech</a:t>
            </a:r>
          </a:p>
          <a:p>
            <a:pPr lvl="1"/>
            <a:r>
              <a:rPr lang="en-US" dirty="0" smtClean="0"/>
              <a:t>Video (with transcripts)</a:t>
            </a:r>
          </a:p>
        </p:txBody>
      </p:sp>
    </p:spTree>
    <p:extLst>
      <p:ext uri="{BB962C8B-B14F-4D97-AF65-F5344CB8AC3E}">
        <p14:creationId xmlns:p14="http://schemas.microsoft.com/office/powerpoint/2010/main" val="3447261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Corpora are important resources</a:t>
            </a:r>
          </a:p>
          <a:p>
            <a:r>
              <a:rPr lang="en-US" dirty="0" smtClean="0"/>
              <a:t>Often give examples of an NLP task we’d like to accomplish</a:t>
            </a:r>
          </a:p>
          <a:p>
            <a:r>
              <a:rPr lang="en-US" dirty="0" smtClean="0"/>
              <a:t>Much of NLP is data-driven!</a:t>
            </a:r>
          </a:p>
          <a:p>
            <a:endParaRPr lang="en-US" dirty="0" smtClean="0"/>
          </a:p>
          <a:p>
            <a:r>
              <a:rPr lang="en-US" dirty="0" smtClean="0"/>
              <a:t>A common and important first step to tackling many problems is analyzing the data you’ll be processing</a:t>
            </a:r>
          </a:p>
        </p:txBody>
      </p:sp>
    </p:spTree>
    <p:extLst>
      <p:ext uri="{BB962C8B-B14F-4D97-AF65-F5344CB8AC3E}">
        <p14:creationId xmlns:p14="http://schemas.microsoft.com/office/powerpoint/2010/main" val="371750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14600"/>
            <a:ext cx="81534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many…</a:t>
            </a:r>
          </a:p>
          <a:p>
            <a:pPr lvl="1"/>
            <a:r>
              <a:rPr lang="en-US" dirty="0" smtClean="0"/>
              <a:t>documents, sentences, words</a:t>
            </a:r>
          </a:p>
          <a:p>
            <a:r>
              <a:rPr lang="en-US" dirty="0" smtClean="0"/>
              <a:t>On average, how long are the:</a:t>
            </a:r>
          </a:p>
          <a:p>
            <a:pPr lvl="1"/>
            <a:r>
              <a:rPr lang="en-US" dirty="0" smtClean="0"/>
              <a:t>documents, sentences, words</a:t>
            </a:r>
          </a:p>
          <a:p>
            <a:r>
              <a:rPr lang="en-US" dirty="0" smtClean="0"/>
              <a:t>What are the most frequent words? pairs of words?</a:t>
            </a:r>
          </a:p>
          <a:p>
            <a:r>
              <a:rPr lang="en-US" dirty="0" smtClean="0"/>
              <a:t>How many different words are used?</a:t>
            </a:r>
          </a:p>
          <a:p>
            <a:r>
              <a:rPr lang="en-US" dirty="0" smtClean="0"/>
              <a:t>Data set specifics, e.g. proportion of different classes?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2600"/>
            <a:ext cx="738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types of questions might we want to ask?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64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Somebody gives you a file and says there’s text in it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Issues with obtaining the text?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text encoding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language recognition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formatting (e.g. web, xml, …)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misc. information to be removed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header information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tables, figures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footnotes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22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rose by any other name…</a:t>
            </a:r>
            <a:endParaRPr lang="en-US" dirty="0"/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a unit of language that native speakers can identify</a:t>
            </a:r>
          </a:p>
          <a:p>
            <a:pPr lvl="1"/>
            <a:r>
              <a:rPr lang="en-US" dirty="0" smtClean="0"/>
              <a:t>words are the blocks from which sentences are made</a:t>
            </a:r>
          </a:p>
          <a:p>
            <a:endParaRPr lang="en-US" dirty="0" smtClean="0"/>
          </a:p>
          <a:p>
            <a:r>
              <a:rPr lang="en-US" dirty="0" smtClean="0"/>
              <a:t>Concretely:</a:t>
            </a:r>
          </a:p>
          <a:p>
            <a:pPr lvl="1"/>
            <a:r>
              <a:rPr lang="en-US" dirty="0" smtClean="0"/>
              <a:t>We have a stream of characters</a:t>
            </a:r>
          </a:p>
          <a:p>
            <a:pPr lvl="1"/>
            <a:r>
              <a:rPr lang="en-US" dirty="0" smtClean="0"/>
              <a:t>We need to break into words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is a word?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Issues/problem cases?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Word segmentation/tokenization?</a:t>
            </a:r>
          </a:p>
        </p:txBody>
      </p:sp>
    </p:spTree>
    <p:extLst>
      <p:ext uri="{BB962C8B-B14F-4D97-AF65-F5344CB8AC3E}">
        <p14:creationId xmlns:p14="http://schemas.microsoft.com/office/powerpoint/2010/main" val="415406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6195" name="Rectangle 1027"/>
          <p:cNvSpPr>
            <a:spLocks noChangeArrowheads="1"/>
          </p:cNvSpPr>
          <p:nvPr/>
        </p:nvSpPr>
        <p:spPr bwMode="auto">
          <a:xfrm>
            <a:off x="2209800" y="1828800"/>
            <a:ext cx="37893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Finland’s capital…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3429000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7" name="Line 1029"/>
          <p:cNvSpPr>
            <a:spLocks noChangeShapeType="1"/>
          </p:cNvSpPr>
          <p:nvPr/>
        </p:nvSpPr>
        <p:spPr bwMode="auto">
          <a:xfrm>
            <a:off x="2286000" y="2362200"/>
            <a:ext cx="1209675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7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5171" name="Rectangle 1027"/>
          <p:cNvSpPr>
            <a:spLocks noChangeArrowheads="1"/>
          </p:cNvSpPr>
          <p:nvPr/>
        </p:nvSpPr>
        <p:spPr bwMode="auto">
          <a:xfrm>
            <a:off x="2209800" y="1828800"/>
            <a:ext cx="37893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Finland’s capital…</a:t>
            </a:r>
          </a:p>
        </p:txBody>
      </p:sp>
      <p:sp>
        <p:nvSpPr>
          <p:cNvPr id="135173" name="Line 1029"/>
          <p:cNvSpPr>
            <a:spLocks noChangeShapeType="1"/>
          </p:cNvSpPr>
          <p:nvPr/>
        </p:nvSpPr>
        <p:spPr bwMode="auto">
          <a:xfrm>
            <a:off x="2286000" y="2362200"/>
            <a:ext cx="1209675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5174" name="Text Box 1030"/>
          <p:cNvSpPr txBox="1">
            <a:spLocks noChangeArrowheads="1"/>
          </p:cNvSpPr>
          <p:nvPr/>
        </p:nvSpPr>
        <p:spPr bwMode="auto">
          <a:xfrm>
            <a:off x="1828800" y="2971800"/>
            <a:ext cx="126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</a:t>
            </a:r>
          </a:p>
        </p:txBody>
      </p:sp>
      <p:sp>
        <p:nvSpPr>
          <p:cNvPr id="135175" name="Text Box 1031"/>
          <p:cNvSpPr txBox="1">
            <a:spLocks noChangeArrowheads="1"/>
          </p:cNvSpPr>
          <p:nvPr/>
        </p:nvSpPr>
        <p:spPr bwMode="auto">
          <a:xfrm>
            <a:off x="4648200" y="2895600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 ‘ s</a:t>
            </a:r>
          </a:p>
        </p:txBody>
      </p:sp>
      <p:sp>
        <p:nvSpPr>
          <p:cNvPr id="135176" name="Text Box 1032"/>
          <p:cNvSpPr txBox="1">
            <a:spLocks noChangeArrowheads="1"/>
          </p:cNvSpPr>
          <p:nvPr/>
        </p:nvSpPr>
        <p:spPr bwMode="auto">
          <a:xfrm>
            <a:off x="1828800" y="3962400"/>
            <a:ext cx="1611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 ‘s</a:t>
            </a:r>
          </a:p>
        </p:txBody>
      </p:sp>
      <p:sp>
        <p:nvSpPr>
          <p:cNvPr id="135177" name="Text Box 1033"/>
          <p:cNvSpPr txBox="1">
            <a:spLocks noChangeArrowheads="1"/>
          </p:cNvSpPr>
          <p:nvPr/>
        </p:nvSpPr>
        <p:spPr bwMode="auto">
          <a:xfrm>
            <a:off x="4648200" y="3962400"/>
            <a:ext cx="141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Finlands</a:t>
            </a:r>
          </a:p>
        </p:txBody>
      </p:sp>
      <p:sp>
        <p:nvSpPr>
          <p:cNvPr id="135178" name="Text Box 1034"/>
          <p:cNvSpPr txBox="1">
            <a:spLocks noChangeArrowheads="1"/>
          </p:cNvSpPr>
          <p:nvPr/>
        </p:nvSpPr>
        <p:spPr bwMode="auto">
          <a:xfrm>
            <a:off x="4648200" y="48768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Finland’s</a:t>
            </a:r>
          </a:p>
        </p:txBody>
      </p:sp>
      <p:sp>
        <p:nvSpPr>
          <p:cNvPr id="135179" name="Text Box 1035"/>
          <p:cNvSpPr txBox="1">
            <a:spLocks noChangeArrowheads="1"/>
          </p:cNvSpPr>
          <p:nvPr/>
        </p:nvSpPr>
        <p:spPr bwMode="auto">
          <a:xfrm>
            <a:off x="1752600" y="5791200"/>
            <a:ext cx="596509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What are the benefits/drawbacks?</a:t>
            </a:r>
          </a:p>
        </p:txBody>
      </p:sp>
      <p:sp>
        <p:nvSpPr>
          <p:cNvPr id="135180" name="Text Box 1036"/>
          <p:cNvSpPr txBox="1">
            <a:spLocks noChangeArrowheads="1"/>
          </p:cNvSpPr>
          <p:nvPr/>
        </p:nvSpPr>
        <p:spPr bwMode="auto">
          <a:xfrm>
            <a:off x="1828800" y="48768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Finland </a:t>
            </a:r>
            <a:r>
              <a:rPr lang="en-US" dirty="0" err="1">
                <a:solidFill>
                  <a:srgbClr val="192CC9"/>
                </a:solidFill>
              </a:rPr>
              <a:t>s</a:t>
            </a:r>
            <a:endParaRPr lang="en-US" dirty="0">
              <a:solidFill>
                <a:srgbClr val="192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9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2209800" y="1828800"/>
            <a:ext cx="257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Aren’t we …</a:t>
            </a:r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>
            <a:off x="2286000" y="236220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3429000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36549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CORpus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NLP </a:t>
            </a:r>
            <a:r>
              <a:rPr lang="en-US" dirty="0" smtClean="0"/>
              <a:t>– </a:t>
            </a:r>
            <a:r>
              <a:rPr lang="en-US" dirty="0" smtClean="0"/>
              <a:t>Fall </a:t>
            </a:r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43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2209800" y="1828800"/>
            <a:ext cx="257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Aren’t we …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828800" y="2971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Aren’t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4648200" y="2895600"/>
            <a:ext cx="992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Arent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893888" y="4114800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Are </a:t>
            </a:r>
            <a:r>
              <a:rPr lang="en-US" dirty="0" err="1">
                <a:solidFill>
                  <a:srgbClr val="192CC9"/>
                </a:solidFill>
              </a:rPr>
              <a:t>n’t</a:t>
            </a:r>
            <a:endParaRPr lang="en-US" dirty="0">
              <a:solidFill>
                <a:srgbClr val="192CC9"/>
              </a:solidFill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4800600" y="4114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192CC9"/>
                </a:solidFill>
              </a:rPr>
              <a:t>Aren</a:t>
            </a:r>
            <a:r>
              <a:rPr lang="en-US" dirty="0">
                <a:solidFill>
                  <a:srgbClr val="192CC9"/>
                </a:solidFill>
              </a:rPr>
              <a:t> </a:t>
            </a:r>
            <a:r>
              <a:rPr lang="en-US" dirty="0" err="1">
                <a:solidFill>
                  <a:srgbClr val="192CC9"/>
                </a:solidFill>
              </a:rPr>
              <a:t>t</a:t>
            </a:r>
            <a:endParaRPr lang="en-US" dirty="0">
              <a:solidFill>
                <a:srgbClr val="192CC9"/>
              </a:solidFill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286000" y="236220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00" y="50292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Are </a:t>
            </a:r>
            <a:r>
              <a:rPr lang="en-US" dirty="0" smtClean="0">
                <a:solidFill>
                  <a:srgbClr val="192CC9"/>
                </a:solidFill>
              </a:rPr>
              <a:t>not</a:t>
            </a:r>
            <a:endParaRPr lang="en-US" dirty="0">
              <a:solidFill>
                <a:srgbClr val="192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37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hyphens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09600" y="1828800"/>
            <a:ext cx="3375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Hewlett-Packard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3432271" y="4780508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4876800" y="1828800"/>
            <a:ext cx="310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state-of-the-art</a:t>
            </a: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685800" y="2879725"/>
            <a:ext cx="2644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ea typeface="ＭＳ Ｐゴシック" charset="-128"/>
                <a:cs typeface="ＭＳ Ｐゴシック" charset="-128"/>
              </a:rPr>
              <a:t>co-education</a:t>
            </a:r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auto">
          <a:xfrm>
            <a:off x="5029200" y="2819400"/>
            <a:ext cx="223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lower-case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8025" y="3946525"/>
            <a:ext cx="283347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 smtClean="0">
                <a:ea typeface="ＭＳ Ｐゴシック" charset="-128"/>
                <a:cs typeface="ＭＳ Ｐゴシック" charset="-128"/>
              </a:rPr>
              <a:t>take-it-or-leave-it</a:t>
            </a:r>
            <a:endParaRPr lang="en-US" sz="3000" b="1" i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029200" y="4098925"/>
            <a:ext cx="200692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 smtClean="0">
                <a:ea typeface="ＭＳ Ｐゴシック" charset="-128"/>
                <a:cs typeface="ＭＳ Ｐゴシック" charset="-128"/>
              </a:rPr>
              <a:t>26-year-old</a:t>
            </a:r>
            <a:endParaRPr lang="en-US" sz="3000" b="1" i="1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8027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hyphens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609600" y="1828800"/>
            <a:ext cx="3375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Hewlett-Packard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4876800" y="1828800"/>
            <a:ext cx="310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state-of-the-art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85800" y="2819400"/>
            <a:ext cx="2644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co-education</a:t>
            </a: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5029200" y="2819400"/>
            <a:ext cx="223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lower-case</a:t>
            </a:r>
          </a:p>
        </p:txBody>
      </p:sp>
      <p:sp>
        <p:nvSpPr>
          <p:cNvPr id="140296" name="Rectangle 2051"/>
          <p:cNvSpPr>
            <a:spLocks noChangeArrowheads="1"/>
          </p:cNvSpPr>
          <p:nvPr/>
        </p:nvSpPr>
        <p:spPr bwMode="auto">
          <a:xfrm>
            <a:off x="685800" y="3810000"/>
            <a:ext cx="777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charset="2"/>
              <a:buChar char="n"/>
            </a:pPr>
            <a:r>
              <a:rPr lang="en-US" sz="2200">
                <a:ea typeface="ＭＳ Ｐゴシック" charset="-128"/>
                <a:cs typeface="ＭＳ Ｐゴシック" charset="-128"/>
                <a:sym typeface="Symbol" charset="2"/>
              </a:rPr>
              <a:t>Keep as is</a:t>
            </a:r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charset="2"/>
              <a:buChar char="n"/>
            </a:pPr>
            <a:r>
              <a:rPr lang="en-US" sz="2200">
                <a:ea typeface="ＭＳ Ｐゴシック" charset="-128"/>
                <a:cs typeface="ＭＳ Ｐゴシック" charset="-128"/>
                <a:sym typeface="Symbol" charset="2"/>
              </a:rPr>
              <a:t>merge together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sz="2000">
                <a:ea typeface="ＭＳ Ｐゴシック" charset="-128"/>
                <a:sym typeface="Symbol" charset="2"/>
              </a:rPr>
              <a:t>HewlettPackard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sz="2000">
                <a:ea typeface="ＭＳ Ｐゴシック" charset="-128"/>
                <a:sym typeface="Symbol" charset="2"/>
              </a:rPr>
              <a:t>stateoftheart</a:t>
            </a:r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charset="2"/>
              <a:buChar char="n"/>
            </a:pPr>
            <a:r>
              <a:rPr lang="en-US" sz="2200">
                <a:ea typeface="ＭＳ Ｐゴシック" charset="-128"/>
                <a:cs typeface="ＭＳ Ｐゴシック" charset="-128"/>
                <a:sym typeface="Symbol" charset="2"/>
              </a:rPr>
              <a:t>Split on hyphen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sz="2000">
                <a:ea typeface="ＭＳ Ｐゴシック" charset="-128"/>
                <a:sym typeface="Symbol" charset="2"/>
              </a:rPr>
              <a:t>lower case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sz="2000">
                <a:ea typeface="ＭＳ Ｐゴシック" charset="-128"/>
                <a:sym typeface="Symbol" charset="2"/>
              </a:rPr>
              <a:t>co education</a:t>
            </a:r>
          </a:p>
        </p:txBody>
      </p: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4876800" y="4800600"/>
            <a:ext cx="327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What are the benefits/drawbacks?</a:t>
            </a:r>
          </a:p>
        </p:txBody>
      </p:sp>
    </p:spTree>
    <p:extLst>
      <p:ext uri="{BB962C8B-B14F-4D97-AF65-F5344CB8AC3E}">
        <p14:creationId xmlns:p14="http://schemas.microsoft.com/office/powerpoint/2010/main" val="2028104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More tokenization issues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Compound nouns: San Francisco, Los </a:t>
            </a:r>
            <a:r>
              <a:rPr lang="en-US" sz="3200" dirty="0" err="1"/>
              <a:t>Angelos</a:t>
            </a:r>
            <a:r>
              <a:rPr lang="en-US" sz="3200" dirty="0"/>
              <a:t>, …</a:t>
            </a:r>
          </a:p>
          <a:p>
            <a:pPr lvl="1"/>
            <a:r>
              <a:rPr lang="en-US" sz="2800" dirty="0">
                <a:ea typeface="ＭＳ Ｐゴシック" charset="-128"/>
              </a:rPr>
              <a:t>One token or two?</a:t>
            </a:r>
            <a:endParaRPr lang="en-US" sz="2400" b="1" i="1" dirty="0">
              <a:ea typeface="ＭＳ Ｐゴシック" charset="-128"/>
            </a:endParaRPr>
          </a:p>
          <a:p>
            <a:pPr eaLnBrk="1" hangingPunct="1"/>
            <a:r>
              <a:rPr lang="en-US" sz="2800" dirty="0"/>
              <a:t>Numbers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Examples</a:t>
            </a:r>
            <a:endParaRPr lang="en-US" sz="2400" b="1" i="1" dirty="0">
              <a:ea typeface="ＭＳ Ｐゴシック" charset="-128"/>
            </a:endParaRP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Dates: 3/12/91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Model numbers: B-52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Domain specific numbers: PGP key - 324a3df234cb23e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Phone numbers: (800) 234-2333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Scientific notation: 1.456 e-10</a:t>
            </a:r>
            <a:endParaRPr lang="en-US" sz="24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013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685800" y="3810000"/>
            <a:ext cx="7772400" cy="2819400"/>
          </a:xfrm>
        </p:spPr>
        <p:txBody>
          <a:bodyPr/>
          <a:lstStyle/>
          <a:p>
            <a:pPr eaLnBrk="1" hangingPunct="1"/>
            <a:r>
              <a:rPr lang="en-US" sz="3000">
                <a:sym typeface="Symbol" charset="2"/>
              </a:rPr>
              <a:t>Opposite problem we saw with English (San Francisco)</a:t>
            </a:r>
          </a:p>
          <a:p>
            <a:pPr eaLnBrk="1" hangingPunct="1"/>
            <a:r>
              <a:rPr lang="en-US" sz="3000">
                <a:sym typeface="Symbol" charset="2"/>
              </a:rPr>
              <a:t>German compound nouns are not segmented</a:t>
            </a:r>
            <a:endParaRPr lang="en-US">
              <a:sym typeface="Symbol" charset="2"/>
            </a:endParaRPr>
          </a:p>
          <a:p>
            <a:pPr eaLnBrk="1" hangingPunct="1"/>
            <a:r>
              <a:rPr lang="en-US">
                <a:sym typeface="Symbol" charset="2"/>
              </a:rPr>
              <a:t>German retrieval systems frequently use a </a:t>
            </a:r>
            <a:r>
              <a:rPr lang="en-US" b="1">
                <a:sym typeface="Symbol" charset="2"/>
              </a:rPr>
              <a:t>compound splitter </a:t>
            </a:r>
            <a:r>
              <a:rPr lang="en-US">
                <a:sym typeface="Symbol" charset="2"/>
              </a:rPr>
              <a:t>module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9600" y="2057400"/>
            <a:ext cx="7918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b="1" i="1">
                <a:ea typeface="ＭＳ Ｐゴシック" charset="-128"/>
                <a:cs typeface="ＭＳ Ｐゴシック" charset="-128"/>
                <a:sym typeface="Symbol" charset="2"/>
              </a:rPr>
              <a:t>Lebensversicherungsgesellschaftsangestellter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371600" y="2743200"/>
            <a:ext cx="5738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chemeClr val="folHlink"/>
                </a:solidFill>
                <a:ea typeface="ＭＳ Ｐゴシック" charset="-128"/>
                <a:cs typeface="ＭＳ Ｐゴシック" charset="-128"/>
                <a:sym typeface="Symbol" charset="2"/>
              </a:rPr>
              <a:t>‘life insurance company employee’</a:t>
            </a:r>
          </a:p>
        </p:txBody>
      </p:sp>
    </p:spTree>
    <p:extLst>
      <p:ext uri="{BB962C8B-B14F-4D97-AF65-F5344CB8AC3E}">
        <p14:creationId xmlns:p14="http://schemas.microsoft.com/office/powerpoint/2010/main" val="19427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1255427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04800" y="4038600"/>
            <a:ext cx="8461248" cy="2438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Many character based languages (e.g. Chinese) have </a:t>
            </a:r>
            <a:r>
              <a:rPr lang="en-US" sz="2400" dirty="0">
                <a:sym typeface="Symbol" charset="2"/>
              </a:rPr>
              <a:t>no spaces between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A word can be made up of one or more characters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There is ambiguity about the tokenization, i.e. more than one way to break the characters into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Word segmentation </a:t>
            </a:r>
            <a:r>
              <a:rPr lang="en-US" sz="2000" dirty="0" smtClean="0">
                <a:ea typeface="ＭＳ Ｐゴシック" charset="-128"/>
                <a:sym typeface="Symbol" charset="2"/>
              </a:rPr>
              <a:t>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  <a:sym typeface="Symbol" charset="2"/>
              </a:rPr>
              <a:t>can also come up in speech recognition</a:t>
            </a:r>
            <a:endParaRPr lang="en-US" sz="2000" dirty="0">
              <a:ea typeface="ＭＳ Ｐゴシック" charset="-128"/>
              <a:sym typeface="Symbol" charset="2"/>
            </a:endParaRP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1143000" y="1752600"/>
            <a:ext cx="66770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莎拉波娃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现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在居住在美国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东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南部的佛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罗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里达。</a:t>
            </a:r>
            <a:endParaRPr lang="en-US" sz="2600">
              <a:ea typeface="ＭＳ Ｐゴシック" charset="-128"/>
              <a:cs typeface="ＭＳ Ｐゴシック" charset="-128"/>
              <a:sym typeface="Symbol" charset="2"/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514600" y="2362200"/>
            <a:ext cx="2936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Where are the words?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170237" y="3124200"/>
            <a:ext cx="170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60DB8"/>
                </a:solidFill>
              </a:rPr>
              <a:t>thisissue</a:t>
            </a:r>
            <a:endParaRPr lang="en-US" sz="2800" dirty="0">
              <a:solidFill>
                <a:srgbClr val="060D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534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542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Tom Sawyer</a:t>
            </a:r>
          </a:p>
          <a:p>
            <a:pPr lvl="1"/>
            <a:r>
              <a:rPr lang="en-US" dirty="0" smtClean="0"/>
              <a:t>How many words?</a:t>
            </a:r>
          </a:p>
          <a:p>
            <a:pPr lvl="2"/>
            <a:r>
              <a:rPr lang="en-US" dirty="0" smtClean="0"/>
              <a:t>71,370 total</a:t>
            </a:r>
          </a:p>
          <a:p>
            <a:pPr lvl="2"/>
            <a:r>
              <a:rPr lang="en-US" dirty="0" smtClean="0"/>
              <a:t>8,018 unique</a:t>
            </a:r>
          </a:p>
          <a:p>
            <a:pPr lvl="1"/>
            <a:r>
              <a:rPr lang="en-US" dirty="0" smtClean="0"/>
              <a:t>Is this a lot or a little?  How might we find this out?</a:t>
            </a:r>
          </a:p>
          <a:p>
            <a:pPr lvl="2"/>
            <a:r>
              <a:rPr lang="en-US" dirty="0" smtClean="0"/>
              <a:t>Random sample of news articles: 11K unique words</a:t>
            </a:r>
          </a:p>
          <a:p>
            <a:pPr lvl="1"/>
            <a:r>
              <a:rPr lang="en-US" dirty="0" smtClean="0"/>
              <a:t>What does this say about </a:t>
            </a:r>
            <a:r>
              <a:rPr lang="en-US" i="1" dirty="0" smtClean="0"/>
              <a:t>Tom Sawyer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Simpler vocabulary (colloquial, audience target, etc.)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3607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counts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175000" y="1600200"/>
          <a:ext cx="5435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Frequency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</a:t>
                      </a:r>
                    </a:p>
                    <a:p>
                      <a:r>
                        <a:rPr lang="en-US" sz="2000" dirty="0" smtClean="0"/>
                        <a:t>and</a:t>
                      </a:r>
                    </a:p>
                    <a:p>
                      <a:r>
                        <a:rPr lang="en-US" sz="2000" dirty="0" smtClean="0"/>
                        <a:t>a</a:t>
                      </a:r>
                    </a:p>
                    <a:p>
                      <a:r>
                        <a:rPr lang="en-US" sz="2000" dirty="0" smtClean="0"/>
                        <a:t>to</a:t>
                      </a:r>
                    </a:p>
                    <a:p>
                      <a:r>
                        <a:rPr lang="en-US" sz="2000" dirty="0" smtClean="0"/>
                        <a:t>of</a:t>
                      </a:r>
                    </a:p>
                    <a:p>
                      <a:r>
                        <a:rPr lang="en-US" sz="2000" dirty="0" smtClean="0"/>
                        <a:t>was</a:t>
                      </a:r>
                    </a:p>
                    <a:p>
                      <a:r>
                        <a:rPr lang="en-US" sz="2000" dirty="0" smtClean="0"/>
                        <a:t>it</a:t>
                      </a:r>
                    </a:p>
                    <a:p>
                      <a:r>
                        <a:rPr lang="en-US" sz="2000" dirty="0" smtClean="0"/>
                        <a:t>in</a:t>
                      </a:r>
                    </a:p>
                    <a:p>
                      <a:r>
                        <a:rPr lang="en-US" sz="2000" dirty="0" smtClean="0"/>
                        <a:t>that</a:t>
                      </a:r>
                    </a:p>
                    <a:p>
                      <a:r>
                        <a:rPr lang="en-US" sz="2000" dirty="0" smtClean="0"/>
                        <a:t>he</a:t>
                      </a:r>
                    </a:p>
                    <a:p>
                      <a:r>
                        <a:rPr lang="en-US" sz="2000" dirty="0" smtClean="0"/>
                        <a:t>I</a:t>
                      </a:r>
                    </a:p>
                    <a:p>
                      <a:r>
                        <a:rPr lang="en-US" sz="2000" dirty="0" smtClean="0"/>
                        <a:t>his</a:t>
                      </a:r>
                    </a:p>
                    <a:p>
                      <a:r>
                        <a:rPr lang="en-US" sz="2000" dirty="0" smtClean="0"/>
                        <a:t>you</a:t>
                      </a:r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Tom</a:t>
                      </a:r>
                    </a:p>
                    <a:p>
                      <a:r>
                        <a:rPr lang="en-US" sz="2000" baseline="0" dirty="0" smtClean="0"/>
                        <a:t>with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3332</a:t>
                      </a:r>
                    </a:p>
                    <a:p>
                      <a:r>
                        <a:rPr lang="en-US" sz="2000" dirty="0" smtClean="0"/>
                        <a:t>2972</a:t>
                      </a:r>
                    </a:p>
                    <a:p>
                      <a:r>
                        <a:rPr lang="en-US" sz="2000" dirty="0" smtClean="0"/>
                        <a:t>1775</a:t>
                      </a:r>
                    </a:p>
                    <a:p>
                      <a:r>
                        <a:rPr lang="en-US" sz="2000" dirty="0" smtClean="0"/>
                        <a:t>1725</a:t>
                      </a:r>
                    </a:p>
                    <a:p>
                      <a:r>
                        <a:rPr lang="en-US" sz="2000" dirty="0" smtClean="0"/>
                        <a:t>1440</a:t>
                      </a:r>
                    </a:p>
                    <a:p>
                      <a:r>
                        <a:rPr lang="en-US" sz="2000" dirty="0" smtClean="0"/>
                        <a:t>1161</a:t>
                      </a:r>
                    </a:p>
                    <a:p>
                      <a:r>
                        <a:rPr lang="en-US" sz="2000" dirty="0" smtClean="0"/>
                        <a:t>1027</a:t>
                      </a:r>
                    </a:p>
                    <a:p>
                      <a:r>
                        <a:rPr lang="en-US" sz="2000" dirty="0" smtClean="0"/>
                        <a:t>906</a:t>
                      </a:r>
                    </a:p>
                    <a:p>
                      <a:r>
                        <a:rPr lang="en-US" sz="2000" dirty="0" smtClean="0"/>
                        <a:t>877</a:t>
                      </a:r>
                    </a:p>
                    <a:p>
                      <a:r>
                        <a:rPr lang="en-US" sz="2000" dirty="0" smtClean="0"/>
                        <a:t>877</a:t>
                      </a:r>
                    </a:p>
                    <a:p>
                      <a:r>
                        <a:rPr lang="en-US" sz="2000" dirty="0" smtClean="0"/>
                        <a:t>783</a:t>
                      </a:r>
                    </a:p>
                    <a:p>
                      <a:r>
                        <a:rPr lang="en-US" sz="2000" dirty="0" smtClean="0"/>
                        <a:t>772</a:t>
                      </a:r>
                    </a:p>
                    <a:p>
                      <a:r>
                        <a:rPr lang="en-US" sz="2000" dirty="0" smtClean="0"/>
                        <a:t>686</a:t>
                      </a:r>
                    </a:p>
                    <a:p>
                      <a:r>
                        <a:rPr lang="en-US" sz="2000" dirty="0" smtClean="0"/>
                        <a:t>679</a:t>
                      </a:r>
                    </a:p>
                    <a:p>
                      <a:r>
                        <a:rPr lang="en-US" sz="2000" dirty="0" smtClean="0"/>
                        <a:t>642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590800"/>
            <a:ext cx="243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the most frequent words?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What types of words are most frequent?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5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counts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508375" y="1645920"/>
          <a:ext cx="525462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539"/>
                <a:gridCol w="36360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Word Frequency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Frequency of frequency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</a:p>
                    <a:p>
                      <a:r>
                        <a:rPr lang="en-US" sz="2000" dirty="0" smtClean="0"/>
                        <a:t>2</a:t>
                      </a:r>
                    </a:p>
                    <a:p>
                      <a:r>
                        <a:rPr lang="en-US" sz="2000" dirty="0" smtClean="0"/>
                        <a:t>3</a:t>
                      </a:r>
                    </a:p>
                    <a:p>
                      <a:r>
                        <a:rPr lang="en-US" sz="2000" dirty="0" smtClean="0"/>
                        <a:t>4</a:t>
                      </a:r>
                    </a:p>
                    <a:p>
                      <a:r>
                        <a:rPr lang="en-US" sz="2000" dirty="0" smtClean="0"/>
                        <a:t>5</a:t>
                      </a:r>
                    </a:p>
                    <a:p>
                      <a:r>
                        <a:rPr lang="en-US" sz="2000" dirty="0" smtClean="0"/>
                        <a:t>6</a:t>
                      </a:r>
                    </a:p>
                    <a:p>
                      <a:r>
                        <a:rPr lang="en-US" sz="2000" dirty="0" smtClean="0"/>
                        <a:t>7</a:t>
                      </a:r>
                    </a:p>
                    <a:p>
                      <a:r>
                        <a:rPr lang="en-US" sz="2000" dirty="0" smtClean="0"/>
                        <a:t>8</a:t>
                      </a:r>
                    </a:p>
                    <a:p>
                      <a:r>
                        <a:rPr lang="en-US" sz="2000" dirty="0" smtClean="0"/>
                        <a:t>9</a:t>
                      </a:r>
                    </a:p>
                    <a:p>
                      <a:r>
                        <a:rPr lang="en-US" sz="2000" dirty="0" smtClean="0"/>
                        <a:t>10</a:t>
                      </a:r>
                    </a:p>
                    <a:p>
                      <a:r>
                        <a:rPr lang="en-US" sz="2000" dirty="0" smtClean="0"/>
                        <a:t>11-50</a:t>
                      </a:r>
                    </a:p>
                    <a:p>
                      <a:r>
                        <a:rPr lang="en-US" sz="2000" dirty="0" smtClean="0"/>
                        <a:t>51-100</a:t>
                      </a:r>
                    </a:p>
                    <a:p>
                      <a:r>
                        <a:rPr lang="en-US" sz="2000" dirty="0" smtClean="0"/>
                        <a:t>&gt;</a:t>
                      </a:r>
                      <a:r>
                        <a:rPr lang="en-US" sz="2000" baseline="0" dirty="0" smtClean="0"/>
                        <a:t> 100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3993</a:t>
                      </a:r>
                    </a:p>
                    <a:p>
                      <a:r>
                        <a:rPr lang="en-US" sz="2000" dirty="0" smtClean="0"/>
                        <a:t>1292</a:t>
                      </a:r>
                    </a:p>
                    <a:p>
                      <a:r>
                        <a:rPr lang="en-US" sz="2000" dirty="0" smtClean="0"/>
                        <a:t>664</a:t>
                      </a:r>
                    </a:p>
                    <a:p>
                      <a:r>
                        <a:rPr lang="en-US" sz="2000" dirty="0" smtClean="0"/>
                        <a:t>410</a:t>
                      </a:r>
                    </a:p>
                    <a:p>
                      <a:r>
                        <a:rPr lang="en-US" sz="2000" dirty="0" smtClean="0"/>
                        <a:t>243</a:t>
                      </a:r>
                    </a:p>
                    <a:p>
                      <a:r>
                        <a:rPr lang="en-US" sz="2000" dirty="0" smtClean="0"/>
                        <a:t>199</a:t>
                      </a:r>
                    </a:p>
                    <a:p>
                      <a:r>
                        <a:rPr lang="en-US" sz="2000" dirty="0" smtClean="0"/>
                        <a:t>172</a:t>
                      </a:r>
                    </a:p>
                    <a:p>
                      <a:r>
                        <a:rPr lang="en-US" sz="2000" dirty="0" smtClean="0"/>
                        <a:t>131</a:t>
                      </a:r>
                    </a:p>
                    <a:p>
                      <a:r>
                        <a:rPr lang="en-US" sz="2000" dirty="0" smtClean="0"/>
                        <a:t>82</a:t>
                      </a:r>
                    </a:p>
                    <a:p>
                      <a:r>
                        <a:rPr lang="en-US" sz="2000" dirty="0" smtClean="0"/>
                        <a:t>91</a:t>
                      </a:r>
                    </a:p>
                    <a:p>
                      <a:r>
                        <a:rPr lang="en-US" sz="2000" dirty="0" smtClean="0"/>
                        <a:t>540</a:t>
                      </a:r>
                    </a:p>
                    <a:p>
                      <a:r>
                        <a:rPr lang="en-US" sz="2000" dirty="0" smtClean="0"/>
                        <a:t>99</a:t>
                      </a:r>
                    </a:p>
                    <a:p>
                      <a:r>
                        <a:rPr lang="en-US" sz="2000" dirty="0" smtClean="0"/>
                        <a:t>102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568476"/>
            <a:ext cx="274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8K words in </a:t>
            </a:r>
            <a:r>
              <a:rPr lang="en-US" sz="2400" dirty="0" err="1" smtClean="0">
                <a:solidFill>
                  <a:srgbClr val="FF0000"/>
                </a:solidFill>
              </a:rPr>
              <a:t>vocab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71K total occurrences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many occur once? twice? </a:t>
            </a:r>
          </a:p>
        </p:txBody>
      </p:sp>
    </p:spTree>
    <p:extLst>
      <p:ext uri="{BB962C8B-B14F-4D97-AF65-F5344CB8AC3E}">
        <p14:creationId xmlns:p14="http://schemas.microsoft.com/office/powerpoint/2010/main" val="2874757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“Law”</a:t>
            </a:r>
            <a:endParaRPr lang="en-US" dirty="0"/>
          </a:p>
        </p:txBody>
      </p:sp>
      <p:pic>
        <p:nvPicPr>
          <p:cNvPr id="5" name="Picture 4" descr="George_Kingsley_Zip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7" y="1828800"/>
            <a:ext cx="2195513" cy="3048000"/>
          </a:xfrm>
          <a:prstGeom prst="rect">
            <a:avLst/>
          </a:prstGeom>
          <a:noFill/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0087" y="5029200"/>
            <a:ext cx="251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663300"/>
                </a:solidFill>
              </a:rPr>
              <a:t>George Kingsley Zipf </a:t>
            </a:r>
          </a:p>
          <a:p>
            <a:pPr algn="ctr"/>
            <a:r>
              <a:rPr lang="en-US" sz="1600">
                <a:solidFill>
                  <a:srgbClr val="663300"/>
                </a:solidFill>
              </a:rPr>
              <a:t>1902-1950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67087" y="2438400"/>
            <a:ext cx="50911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4163" indent="-284163"/>
            <a:r>
              <a:rPr lang="en-US" sz="2000" dirty="0"/>
              <a:t>･ </a:t>
            </a:r>
            <a:r>
              <a:rPr lang="en-US" sz="2000" dirty="0" smtClean="0"/>
              <a:t>The </a:t>
            </a:r>
            <a:r>
              <a:rPr lang="en-US" sz="2400" dirty="0"/>
              <a:t>f</a:t>
            </a:r>
            <a:r>
              <a:rPr lang="en-US" sz="2400" dirty="0" smtClean="0"/>
              <a:t>requency </a:t>
            </a:r>
            <a:r>
              <a:rPr lang="en-US" sz="2400" dirty="0"/>
              <a:t>of </a:t>
            </a:r>
            <a:r>
              <a:rPr lang="en-US" sz="2400" dirty="0" smtClean="0"/>
              <a:t>the occurrence </a:t>
            </a:r>
            <a:r>
              <a:rPr lang="en-US" sz="2400" dirty="0"/>
              <a:t>of </a:t>
            </a:r>
            <a:r>
              <a:rPr lang="en-US" sz="2400" dirty="0" smtClean="0"/>
              <a:t>a word </a:t>
            </a:r>
            <a:r>
              <a:rPr lang="en-US" sz="2400" dirty="0"/>
              <a:t>is inversely proportional to </a:t>
            </a:r>
            <a:r>
              <a:rPr lang="en-US" sz="2400" dirty="0" smtClean="0"/>
              <a:t>it’s frequency of occurrence ranking</a:t>
            </a:r>
            <a:endParaRPr lang="en-US" sz="2400" dirty="0" smtClean="0"/>
          </a:p>
          <a:p>
            <a:pPr marL="284163" indent="-284163"/>
            <a:endParaRPr lang="en-US" sz="2400" dirty="0" smtClean="0"/>
          </a:p>
          <a:p>
            <a:pPr marL="284163" indent="-284163"/>
            <a:r>
              <a:rPr lang="en-US" sz="2400" dirty="0" err="1"/>
              <a:t>･</a:t>
            </a:r>
            <a:r>
              <a:rPr lang="en-US" sz="2400" dirty="0"/>
              <a:t>  When both are plotted on a log scale, the graph is a straight </a:t>
            </a:r>
            <a:r>
              <a:rPr lang="en-US" sz="2400" dirty="0" smtClean="0"/>
              <a:t>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017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 </a:t>
            </a:r>
            <a:r>
              <a:rPr lang="en-US" dirty="0" smtClean="0"/>
              <a:t>0</a:t>
            </a:r>
            <a:endParaRPr lang="en-US" dirty="0" smtClean="0"/>
          </a:p>
          <a:p>
            <a:pPr lvl="1"/>
            <a:r>
              <a:rPr lang="en-US" dirty="0" smtClean="0"/>
              <a:t>submit script</a:t>
            </a:r>
            <a:endParaRPr lang="en-US" dirty="0" smtClean="0"/>
          </a:p>
          <a:p>
            <a:pPr lvl="1"/>
            <a:r>
              <a:rPr lang="en-US" dirty="0" smtClean="0"/>
              <a:t>article discussion</a:t>
            </a:r>
            <a:endParaRPr lang="en-US" dirty="0" smtClean="0"/>
          </a:p>
          <a:p>
            <a:r>
              <a:rPr lang="en-US" dirty="0" smtClean="0"/>
              <a:t>Assignment 1 </a:t>
            </a:r>
            <a:r>
              <a:rPr lang="en-US" dirty="0" smtClean="0"/>
              <a:t>out</a:t>
            </a:r>
            <a:endParaRPr lang="en-US" dirty="0" smtClean="0"/>
          </a:p>
          <a:p>
            <a:pPr lvl="1"/>
            <a:r>
              <a:rPr lang="en-US" dirty="0" smtClean="0"/>
              <a:t>due </a:t>
            </a:r>
            <a:r>
              <a:rPr lang="en-US" dirty="0" smtClean="0"/>
              <a:t>Sunday 25th by midnight</a:t>
            </a:r>
            <a:endParaRPr lang="en-US" dirty="0" smtClean="0"/>
          </a:p>
          <a:p>
            <a:pPr lvl="1"/>
            <a:r>
              <a:rPr lang="en-US" dirty="0" smtClean="0"/>
              <a:t>no code submitted, but will require coding</a:t>
            </a:r>
          </a:p>
          <a:p>
            <a:r>
              <a:rPr lang="en-US" dirty="0" smtClean="0"/>
              <a:t>Send me an e-mail if you’d like me to e-mail announcements to another account besides your school account</a:t>
            </a:r>
          </a:p>
          <a:p>
            <a:r>
              <a:rPr lang="en-US" dirty="0" smtClean="0"/>
              <a:t>Send videos…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01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 lvl="1">
              <a:buFontTx/>
              <a:buNone/>
            </a:pPr>
            <a:endParaRPr lang="en-US" sz="3200" dirty="0" smtClean="0"/>
          </a:p>
          <a:p>
            <a:r>
              <a:rPr lang="en-US" sz="3600" dirty="0" smtClean="0"/>
              <a:t>At a high level:</a:t>
            </a:r>
            <a:endParaRPr lang="en-US" sz="3600" dirty="0"/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chemeClr val="tx2"/>
                </a:solidFill>
              </a:rPr>
              <a:t>few</a:t>
            </a:r>
            <a:r>
              <a:rPr lang="en-US" dirty="0" smtClean="0"/>
              <a:t> words </a:t>
            </a:r>
            <a:r>
              <a:rPr lang="en-US" dirty="0"/>
              <a:t>occur </a:t>
            </a:r>
            <a:r>
              <a:rPr lang="en-US" i="1" dirty="0">
                <a:solidFill>
                  <a:schemeClr val="tx2"/>
                </a:solidFill>
              </a:rPr>
              <a:t>very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frequently</a:t>
            </a:r>
          </a:p>
          <a:p>
            <a:pPr lvl="1"/>
            <a:r>
              <a:rPr lang="en-US" dirty="0"/>
              <a:t>a medium number of elements have medium frequency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many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words</a:t>
            </a:r>
            <a:r>
              <a:rPr lang="en-US" dirty="0" smtClean="0"/>
              <a:t> </a:t>
            </a:r>
            <a:r>
              <a:rPr lang="en-US" dirty="0"/>
              <a:t>occur </a:t>
            </a:r>
            <a:r>
              <a:rPr lang="en-US" i="1" dirty="0">
                <a:solidFill>
                  <a:schemeClr val="tx2"/>
                </a:solidFill>
              </a:rPr>
              <a:t>very infrequently</a:t>
            </a:r>
            <a:endParaRPr lang="en-US" sz="32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9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pic>
        <p:nvPicPr>
          <p:cNvPr id="4" name="Picture 7" descr="zip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951037"/>
            <a:ext cx="4495800" cy="4297363"/>
          </a:xfrm>
          <a:prstGeom prst="rect">
            <a:avLst/>
          </a:prstGeom>
          <a:noFill/>
        </p:spPr>
      </p:pic>
      <p:graphicFrame>
        <p:nvGraphicFramePr>
          <p:cNvPr id="1894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113100"/>
              </p:ext>
            </p:extLst>
          </p:nvPr>
        </p:nvGraphicFramePr>
        <p:xfrm>
          <a:off x="1199528" y="2158090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4" imgW="546100" imgH="393700" progId="Equation.3">
                  <p:embed/>
                </p:oleObj>
              </mc:Choice>
              <mc:Fallback>
                <p:oleObj name="Equation" r:id="rId4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9528" y="2158090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4244" y="3666372"/>
            <a:ext cx="399055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indent="3175" eaLnBrk="1" hangingPunct="1">
              <a:spcBef>
                <a:spcPct val="20000"/>
              </a:spcBef>
            </a:pPr>
            <a:r>
              <a:rPr lang="en-US" sz="2400" dirty="0"/>
              <a:t>The product of the frequency of words (f) and their rank (r) is approximately </a:t>
            </a:r>
            <a:r>
              <a:rPr lang="en-US" sz="2400" dirty="0" smtClean="0"/>
              <a:t>constant</a:t>
            </a:r>
          </a:p>
          <a:p>
            <a:pPr indent="3175" eaLnBrk="1" hangingPunct="1">
              <a:spcBef>
                <a:spcPct val="20000"/>
              </a:spcBef>
            </a:pPr>
            <a:endParaRPr lang="en-US" sz="2400" dirty="0" smtClean="0"/>
          </a:p>
          <a:p>
            <a:pPr indent="3175" eaLnBrk="1" hangingPunct="1">
              <a:spcBef>
                <a:spcPct val="20000"/>
              </a:spcBef>
            </a:pPr>
            <a:r>
              <a:rPr lang="en-US" sz="2400" dirty="0" smtClean="0"/>
              <a:t>Constant is corpus dependent, but generally grows roughly linearly with the amount of data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3008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Illustration by Jacob Nielsen</a:t>
            </a:r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dirty="0" err="1"/>
              <a:t>Zipf</a:t>
            </a:r>
            <a:r>
              <a:rPr lang="en-US" dirty="0"/>
              <a:t> Distribution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2291" name="Picture 3" descr="zipf_line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81200"/>
            <a:ext cx="3330575" cy="2965450"/>
          </a:xfrm>
          <a:prstGeom prst="rect">
            <a:avLst/>
          </a:prstGeom>
          <a:noFill/>
        </p:spPr>
      </p:pic>
      <p:pic>
        <p:nvPicPr>
          <p:cNvPr id="12292" name="Picture 4" descr="zipf_lo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981200"/>
            <a:ext cx="3406775" cy="3033713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88925" y="52990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3632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law: Brown corpus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752600"/>
            <a:ext cx="5334000" cy="46658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3429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log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400" y="63347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log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15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law: </a:t>
            </a:r>
            <a:r>
              <a:rPr lang="en-US" i="1" dirty="0" smtClean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55795841"/>
              </p:ext>
            </p:extLst>
          </p:nvPr>
        </p:nvGraphicFramePr>
        <p:xfrm>
          <a:off x="612775" y="1600200"/>
          <a:ext cx="81534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</a:t>
                      </a:r>
                      <a:r>
                        <a:rPr lang="en-US" dirty="0" smtClean="0"/>
                        <a:t> * </a:t>
                      </a:r>
                      <a:r>
                        <a:rPr lang="en-US" dirty="0" err="1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  <a:p>
                      <a:r>
                        <a:rPr lang="en-US" dirty="0" smtClean="0"/>
                        <a:t>and</a:t>
                      </a:r>
                    </a:p>
                    <a:p>
                      <a:r>
                        <a:rPr lang="en-US" dirty="0" smtClean="0"/>
                        <a:t>a</a:t>
                      </a:r>
                    </a:p>
                    <a:p>
                      <a:r>
                        <a:rPr lang="en-US" dirty="0" smtClean="0"/>
                        <a:t>he</a:t>
                      </a:r>
                    </a:p>
                    <a:p>
                      <a:r>
                        <a:rPr lang="en-US" dirty="0" smtClean="0"/>
                        <a:t>but</a:t>
                      </a:r>
                    </a:p>
                    <a:p>
                      <a:r>
                        <a:rPr lang="en-US" dirty="0" smtClean="0"/>
                        <a:t>be</a:t>
                      </a:r>
                    </a:p>
                    <a:p>
                      <a:r>
                        <a:rPr lang="en-US" dirty="0" smtClean="0"/>
                        <a:t>Oh</a:t>
                      </a:r>
                    </a:p>
                    <a:p>
                      <a:r>
                        <a:rPr lang="en-US" dirty="0" smtClean="0"/>
                        <a:t>two</a:t>
                      </a:r>
                    </a:p>
                    <a:p>
                      <a:r>
                        <a:rPr lang="en-US" dirty="0" smtClean="0"/>
                        <a:t>name</a:t>
                      </a:r>
                    </a:p>
                    <a:p>
                      <a:r>
                        <a:rPr lang="en-US" dirty="0" smtClean="0"/>
                        <a:t>group</a:t>
                      </a:r>
                    </a:p>
                    <a:p>
                      <a:r>
                        <a:rPr lang="en-US" dirty="0" smtClean="0"/>
                        <a:t>friends</a:t>
                      </a:r>
                    </a:p>
                    <a:p>
                      <a:r>
                        <a:rPr lang="en-US" dirty="0" smtClean="0"/>
                        <a:t>family</a:t>
                      </a:r>
                    </a:p>
                    <a:p>
                      <a:r>
                        <a:rPr lang="en-US" dirty="0" smtClean="0"/>
                        <a:t>sins</a:t>
                      </a:r>
                    </a:p>
                    <a:p>
                      <a:r>
                        <a:rPr lang="en-US" dirty="0" smtClean="0"/>
                        <a:t>Applausive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3332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2972</a:t>
                      </a:r>
                    </a:p>
                    <a:p>
                      <a:r>
                        <a:rPr lang="en-US" dirty="0" smtClean="0"/>
                        <a:t>1775</a:t>
                      </a:r>
                    </a:p>
                    <a:p>
                      <a:r>
                        <a:rPr lang="en-US" dirty="0" smtClean="0"/>
                        <a:t>877</a:t>
                      </a:r>
                    </a:p>
                    <a:p>
                      <a:r>
                        <a:rPr lang="en-US" dirty="0" smtClean="0"/>
                        <a:t>410</a:t>
                      </a:r>
                    </a:p>
                    <a:p>
                      <a:r>
                        <a:rPr lang="en-US" dirty="0" smtClean="0"/>
                        <a:t>294</a:t>
                      </a:r>
                    </a:p>
                    <a:p>
                      <a:r>
                        <a:rPr lang="en-US" dirty="0" smtClean="0"/>
                        <a:t>116</a:t>
                      </a:r>
                    </a:p>
                    <a:p>
                      <a:r>
                        <a:rPr lang="en-US" dirty="0" smtClean="0"/>
                        <a:t>104</a:t>
                      </a:r>
                    </a:p>
                    <a:p>
                      <a:r>
                        <a:rPr lang="en-US" dirty="0" smtClean="0"/>
                        <a:t>21</a:t>
                      </a:r>
                    </a:p>
                    <a:p>
                      <a:r>
                        <a:rPr lang="en-US" dirty="0" smtClean="0"/>
                        <a:t>13</a:t>
                      </a:r>
                    </a:p>
                    <a:p>
                      <a:r>
                        <a:rPr lang="en-US" dirty="0" smtClean="0"/>
                        <a:t>10</a:t>
                      </a:r>
                    </a:p>
                    <a:p>
                      <a:r>
                        <a:rPr lang="en-US" dirty="0" smtClean="0"/>
                        <a:t>8</a:t>
                      </a:r>
                    </a:p>
                    <a:p>
                      <a:r>
                        <a:rPr lang="en-US" dirty="0" smtClean="0"/>
                        <a:t>2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  <a:p>
                      <a:r>
                        <a:rPr lang="en-US" dirty="0" smtClean="0"/>
                        <a:t>2</a:t>
                      </a:r>
                    </a:p>
                    <a:p>
                      <a:r>
                        <a:rPr lang="en-US" dirty="0" smtClean="0"/>
                        <a:t>3</a:t>
                      </a:r>
                    </a:p>
                    <a:p>
                      <a:r>
                        <a:rPr lang="en-US" dirty="0" smtClean="0"/>
                        <a:t>10</a:t>
                      </a:r>
                    </a:p>
                    <a:p>
                      <a:r>
                        <a:rPr lang="en-US" dirty="0" smtClean="0"/>
                        <a:t>20</a:t>
                      </a:r>
                    </a:p>
                    <a:p>
                      <a:r>
                        <a:rPr lang="en-US" dirty="0" smtClean="0"/>
                        <a:t>30</a:t>
                      </a:r>
                    </a:p>
                    <a:p>
                      <a:r>
                        <a:rPr lang="en-US" dirty="0" smtClean="0"/>
                        <a:t>90</a:t>
                      </a:r>
                    </a:p>
                    <a:p>
                      <a:r>
                        <a:rPr lang="en-US" dirty="0" smtClean="0"/>
                        <a:t>100</a:t>
                      </a:r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600</a:t>
                      </a:r>
                    </a:p>
                    <a:p>
                      <a:r>
                        <a:rPr lang="en-US" dirty="0" smtClean="0"/>
                        <a:t>800</a:t>
                      </a:r>
                    </a:p>
                    <a:p>
                      <a:r>
                        <a:rPr lang="en-US" dirty="0" smtClean="0"/>
                        <a:t>1000</a:t>
                      </a:r>
                    </a:p>
                    <a:p>
                      <a:r>
                        <a:rPr lang="en-US" dirty="0" smtClean="0"/>
                        <a:t>3000</a:t>
                      </a:r>
                    </a:p>
                    <a:p>
                      <a:r>
                        <a:rPr lang="en-US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3332</a:t>
                      </a:r>
                    </a:p>
                    <a:p>
                      <a:r>
                        <a:rPr lang="en-US" dirty="0" smtClean="0"/>
                        <a:t>5944</a:t>
                      </a:r>
                    </a:p>
                    <a:p>
                      <a:r>
                        <a:rPr lang="en-US" dirty="0" smtClean="0"/>
                        <a:t>5235</a:t>
                      </a:r>
                    </a:p>
                    <a:p>
                      <a:r>
                        <a:rPr lang="en-US" dirty="0" smtClean="0"/>
                        <a:t>8770</a:t>
                      </a:r>
                    </a:p>
                    <a:p>
                      <a:r>
                        <a:rPr lang="en-US" dirty="0" smtClean="0"/>
                        <a:t>8400</a:t>
                      </a:r>
                    </a:p>
                    <a:p>
                      <a:r>
                        <a:rPr lang="en-US" dirty="0" smtClean="0"/>
                        <a:t>8820</a:t>
                      </a:r>
                    </a:p>
                    <a:p>
                      <a:r>
                        <a:rPr lang="en-US" dirty="0" smtClean="0"/>
                        <a:t>10440</a:t>
                      </a:r>
                    </a:p>
                    <a:p>
                      <a:r>
                        <a:rPr lang="en-US" dirty="0" smtClean="0"/>
                        <a:t>10400</a:t>
                      </a:r>
                    </a:p>
                    <a:p>
                      <a:r>
                        <a:rPr lang="en-US" dirty="0" smtClean="0"/>
                        <a:t>8400</a:t>
                      </a:r>
                    </a:p>
                    <a:p>
                      <a:r>
                        <a:rPr lang="en-US" dirty="0" smtClean="0"/>
                        <a:t>7800</a:t>
                      </a:r>
                    </a:p>
                    <a:p>
                      <a:r>
                        <a:rPr lang="en-US" dirty="0" smtClean="0"/>
                        <a:t>8000</a:t>
                      </a:r>
                    </a:p>
                    <a:p>
                      <a:r>
                        <a:rPr lang="en-US" dirty="0" smtClean="0"/>
                        <a:t>8000</a:t>
                      </a:r>
                    </a:p>
                    <a:p>
                      <a:r>
                        <a:rPr lang="en-US" dirty="0" smtClean="0"/>
                        <a:t>6000</a:t>
                      </a:r>
                    </a:p>
                    <a:p>
                      <a:r>
                        <a:rPr lang="en-US" dirty="0" smtClean="0"/>
                        <a:t>8000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045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Sentences</a:t>
            </a:r>
            <a:endParaRPr lang="en-US" dirty="0"/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Sentence</a:t>
            </a:r>
          </a:p>
          <a:p>
            <a:pPr lvl="1"/>
            <a:r>
              <a:rPr lang="en-US" dirty="0" smtClean="0"/>
              <a:t>a string of words satisfying the grammatical rules of a language</a:t>
            </a:r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Sentence segmentation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How do we identify a sentence?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Issues/problem cases?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Approach?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2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segmentation: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r>
              <a:rPr lang="en-US" dirty="0" smtClean="0"/>
              <a:t>A first answer:</a:t>
            </a:r>
          </a:p>
          <a:p>
            <a:pPr lvl="1"/>
            <a:r>
              <a:rPr lang="en-US" dirty="0" smtClean="0"/>
              <a:t>something ending in a: . ? !</a:t>
            </a:r>
          </a:p>
          <a:p>
            <a:pPr lvl="1"/>
            <a:r>
              <a:rPr lang="en-US" dirty="0" smtClean="0"/>
              <a:t>gets 90% accuracy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22248" y="4038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Dr. Kauchak gives us just the right amount of homework.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52533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Abbreviations can cause problems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137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segmentation: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r>
              <a:rPr lang="en-US" dirty="0" smtClean="0"/>
              <a:t>A first answer:</a:t>
            </a:r>
          </a:p>
          <a:p>
            <a:pPr lvl="1"/>
            <a:r>
              <a:rPr lang="en-US" dirty="0" smtClean="0"/>
              <a:t>something ending in a: . ? !</a:t>
            </a:r>
          </a:p>
          <a:p>
            <a:pPr lvl="1"/>
            <a:r>
              <a:rPr lang="en-US" dirty="0" smtClean="0"/>
              <a:t>gets 90% accuracy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40386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scene is written with a combination of unbridled passion and sure-handed control:  In the exchanges of the three characters and the rise and fall of emotions, Mr. Weller has captured the heartbreaking inexorability of separation.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5943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sometimes: </a:t>
            </a:r>
            <a:r>
              <a:rPr lang="en-US" sz="2400" dirty="0" smtClean="0">
                <a:solidFill>
                  <a:srgbClr val="008000"/>
                </a:solidFill>
              </a:rPr>
              <a:t>: ; </a:t>
            </a:r>
            <a:r>
              <a:rPr lang="en-US" sz="2400" dirty="0" smtClean="0">
                <a:solidFill>
                  <a:srgbClr val="FF0000"/>
                </a:solidFill>
              </a:rPr>
              <a:t>and </a:t>
            </a:r>
            <a:r>
              <a:rPr lang="en-US" sz="2400" dirty="0" smtClean="0">
                <a:solidFill>
                  <a:srgbClr val="008000"/>
                </a:solidFill>
              </a:rPr>
              <a:t>–</a:t>
            </a:r>
            <a:r>
              <a:rPr lang="en-US" sz="2400" dirty="0" smtClean="0">
                <a:solidFill>
                  <a:srgbClr val="FF0000"/>
                </a:solidFill>
              </a:rPr>
              <a:t> might also denote a sentence split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4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segmentation: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r>
              <a:rPr lang="en-US" dirty="0" smtClean="0"/>
              <a:t>A first answer:</a:t>
            </a:r>
          </a:p>
          <a:p>
            <a:pPr lvl="1"/>
            <a:r>
              <a:rPr lang="en-US" dirty="0" smtClean="0"/>
              <a:t>something ending in a: . ? !</a:t>
            </a:r>
          </a:p>
          <a:p>
            <a:pPr lvl="1"/>
            <a:r>
              <a:rPr lang="en-US" dirty="0" smtClean="0"/>
              <a:t>gets 90% accuracy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4038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“You remind me,” she remarked, “of your mother.”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5943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Quotes often appear outside the ending marks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57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Place initial boundaries after: . ? !</a:t>
            </a:r>
          </a:p>
          <a:p>
            <a:r>
              <a:rPr lang="en-US" dirty="0" smtClean="0"/>
              <a:t>Move the boundaries after the quotation marks, if they follow a break</a:t>
            </a:r>
          </a:p>
          <a:p>
            <a:r>
              <a:rPr lang="en-US" dirty="0" smtClean="0"/>
              <a:t>Remove a boundary following a period if:</a:t>
            </a:r>
          </a:p>
          <a:p>
            <a:pPr lvl="1"/>
            <a:r>
              <a:rPr lang="en-US" dirty="0" smtClean="0"/>
              <a:t>it is a known abbreviation that doesn’t tend to occur at the end of a sentence (Prof., vs.)</a:t>
            </a:r>
          </a:p>
          <a:p>
            <a:pPr lvl="1"/>
            <a:r>
              <a:rPr lang="en-US" dirty="0" smtClean="0"/>
              <a:t>it is preceded by a known abbreviation and not followed by an uppercase word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06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NLP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do people learn/acquire language?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18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length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2366665"/>
          <a:ext cx="81534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Length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percent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cumul</a:t>
                      </a:r>
                      <a:r>
                        <a:rPr lang="en-US" sz="2000" dirty="0" smtClean="0"/>
                        <a:t>. percent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1-5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6-10</a:t>
                      </a:r>
                    </a:p>
                    <a:p>
                      <a:r>
                        <a:rPr lang="en-US" sz="2000" dirty="0" smtClean="0"/>
                        <a:t>11-15</a:t>
                      </a:r>
                    </a:p>
                    <a:p>
                      <a:r>
                        <a:rPr lang="en-US" sz="2000" dirty="0" smtClean="0"/>
                        <a:t>16-20</a:t>
                      </a:r>
                    </a:p>
                    <a:p>
                      <a:r>
                        <a:rPr lang="en-US" sz="2000" dirty="0" smtClean="0"/>
                        <a:t>21-25</a:t>
                      </a:r>
                    </a:p>
                    <a:p>
                      <a:r>
                        <a:rPr lang="en-US" sz="2000" dirty="0" smtClean="0"/>
                        <a:t>26-30</a:t>
                      </a:r>
                    </a:p>
                    <a:p>
                      <a:r>
                        <a:rPr lang="en-US" sz="2000" dirty="0" smtClean="0"/>
                        <a:t>31-35</a:t>
                      </a:r>
                    </a:p>
                    <a:p>
                      <a:r>
                        <a:rPr lang="en-US" sz="2000" dirty="0" smtClean="0"/>
                        <a:t>36-40</a:t>
                      </a:r>
                    </a:p>
                    <a:p>
                      <a:r>
                        <a:rPr lang="en-US" sz="2000" dirty="0" smtClean="0"/>
                        <a:t>41-45</a:t>
                      </a:r>
                    </a:p>
                    <a:p>
                      <a:r>
                        <a:rPr lang="en-US" sz="2000" dirty="0" smtClean="0"/>
                        <a:t>46-50</a:t>
                      </a:r>
                    </a:p>
                    <a:p>
                      <a:r>
                        <a:rPr lang="en-US" sz="2000" dirty="0" smtClean="0"/>
                        <a:t>51-100</a:t>
                      </a:r>
                    </a:p>
                    <a:p>
                      <a:r>
                        <a:rPr lang="en-US" sz="2000" dirty="0" smtClean="0"/>
                        <a:t>101+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</a:p>
                    <a:p>
                      <a:r>
                        <a:rPr lang="en-US" sz="2000" dirty="0" smtClean="0"/>
                        <a:t>8</a:t>
                      </a:r>
                    </a:p>
                    <a:p>
                      <a:r>
                        <a:rPr lang="en-US" sz="2000" dirty="0" smtClean="0"/>
                        <a:t>14</a:t>
                      </a:r>
                    </a:p>
                    <a:p>
                      <a:r>
                        <a:rPr lang="en-US" sz="2000" dirty="0" smtClean="0"/>
                        <a:t>17</a:t>
                      </a:r>
                    </a:p>
                    <a:p>
                      <a:r>
                        <a:rPr lang="en-US" sz="2000" dirty="0" smtClean="0"/>
                        <a:t>17</a:t>
                      </a:r>
                    </a:p>
                    <a:p>
                      <a:r>
                        <a:rPr lang="en-US" sz="2000" dirty="0" smtClean="0"/>
                        <a:t>15</a:t>
                      </a:r>
                    </a:p>
                    <a:p>
                      <a:r>
                        <a:rPr lang="en-US" sz="2000" dirty="0" smtClean="0"/>
                        <a:t>11</a:t>
                      </a:r>
                    </a:p>
                    <a:p>
                      <a:r>
                        <a:rPr lang="en-US" sz="2000" dirty="0" smtClean="0"/>
                        <a:t>7</a:t>
                      </a:r>
                    </a:p>
                    <a:p>
                      <a:r>
                        <a:rPr lang="en-US" sz="2000" dirty="0" smtClean="0"/>
                        <a:t>4</a:t>
                      </a:r>
                    </a:p>
                    <a:p>
                      <a:r>
                        <a:rPr lang="en-US" sz="2000" dirty="0" smtClean="0"/>
                        <a:t>2</a:t>
                      </a:r>
                    </a:p>
                    <a:p>
                      <a:r>
                        <a:rPr lang="en-US" sz="2000" dirty="0" smtClean="0"/>
                        <a:t>1</a:t>
                      </a:r>
                    </a:p>
                    <a:p>
                      <a:r>
                        <a:rPr lang="en-US" sz="2000" dirty="0" smtClean="0"/>
                        <a:t>0.01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</a:p>
                    <a:p>
                      <a:r>
                        <a:rPr lang="en-US" sz="2000" dirty="0" smtClean="0"/>
                        <a:t>11</a:t>
                      </a:r>
                    </a:p>
                    <a:p>
                      <a:r>
                        <a:rPr lang="en-US" sz="2000" dirty="0" smtClean="0"/>
                        <a:t>25</a:t>
                      </a:r>
                    </a:p>
                    <a:p>
                      <a:r>
                        <a:rPr lang="en-US" sz="2000" dirty="0" smtClean="0"/>
                        <a:t>42</a:t>
                      </a:r>
                    </a:p>
                    <a:p>
                      <a:r>
                        <a:rPr lang="en-US" sz="2000" dirty="0" smtClean="0"/>
                        <a:t>59</a:t>
                      </a:r>
                    </a:p>
                    <a:p>
                      <a:r>
                        <a:rPr lang="en-US" sz="2000" dirty="0" smtClean="0"/>
                        <a:t>74</a:t>
                      </a:r>
                    </a:p>
                    <a:p>
                      <a:r>
                        <a:rPr lang="en-US" sz="2000" dirty="0" smtClean="0"/>
                        <a:t>86</a:t>
                      </a:r>
                    </a:p>
                    <a:p>
                      <a:r>
                        <a:rPr lang="en-US" sz="2000" dirty="0" smtClean="0"/>
                        <a:t>92</a:t>
                      </a:r>
                    </a:p>
                    <a:p>
                      <a:r>
                        <a:rPr lang="en-US" sz="2000" dirty="0" smtClean="0"/>
                        <a:t>96</a:t>
                      </a:r>
                    </a:p>
                    <a:p>
                      <a:r>
                        <a:rPr lang="en-US" sz="2000" dirty="0" smtClean="0"/>
                        <a:t>98</a:t>
                      </a:r>
                    </a:p>
                    <a:p>
                      <a:r>
                        <a:rPr lang="en-US" sz="2000" dirty="0" smtClean="0"/>
                        <a:t>99.99</a:t>
                      </a:r>
                    </a:p>
                    <a:p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674167"/>
            <a:ext cx="738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average sentence length, say for news text?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0625" y="1674167"/>
            <a:ext cx="106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23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242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Regular expressions are a very powerful tool to do string matching and processing</a:t>
            </a:r>
          </a:p>
          <a:p>
            <a:pPr>
              <a:lnSpc>
                <a:spcPct val="90000"/>
              </a:lnSpc>
            </a:pPr>
            <a:r>
              <a:rPr lang="en-US" dirty="0"/>
              <a:t>Allows you to do things like: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Tell me if a string starts with a lowercase letter, then is followed by 2 numbers and ends with “</a:t>
            </a:r>
            <a:r>
              <a:rPr lang="en-US" dirty="0" err="1">
                <a:ea typeface="ＭＳ Ｐゴシック" charset="-128"/>
              </a:rPr>
              <a:t>ing</a:t>
            </a:r>
            <a:r>
              <a:rPr lang="en-US" dirty="0">
                <a:ea typeface="ＭＳ Ｐゴシック" charset="-128"/>
              </a:rPr>
              <a:t>” or “ion”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Replace all occurrences of one or more spaces with a single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Split up a string based on whitespace or periods or commas or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Give me all parts of the string where a digit is proceeded by a letter and then the ‘#’ sign</a:t>
            </a:r>
          </a:p>
        </p:txBody>
      </p:sp>
    </p:spTree>
    <p:extLst>
      <p:ext uri="{BB962C8B-B14F-4D97-AF65-F5344CB8AC3E}">
        <p14:creationId xmlns:p14="http://schemas.microsoft.com/office/powerpoint/2010/main" val="1678669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We can put any string in a regular expression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matches any string that has “test” in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/this class/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matches any string that has “this class” in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case sensitive: matches any string that has “Test” in it</a:t>
            </a:r>
          </a:p>
        </p:txBody>
      </p:sp>
    </p:spTree>
    <p:extLst>
      <p:ext uri="{BB962C8B-B14F-4D97-AF65-F5344CB8AC3E}">
        <p14:creationId xmlns:p14="http://schemas.microsoft.com/office/powerpoint/2010/main" val="295908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expressions: character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set of characters to match:</a:t>
            </a:r>
          </a:p>
          <a:p>
            <a:pPr lvl="1"/>
            <a:r>
              <a:rPr lang="en-US" dirty="0" smtClean="0"/>
              <a:t>put in brackets: []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abc</a:t>
            </a:r>
            <a:r>
              <a:rPr lang="en-US" dirty="0" smtClean="0"/>
              <a:t>] matches a single character a or </a:t>
            </a:r>
            <a:r>
              <a:rPr lang="en-US" dirty="0" err="1" smtClean="0"/>
              <a:t>b</a:t>
            </a:r>
            <a:r>
              <a:rPr lang="en-US" dirty="0" smtClean="0"/>
              <a:t> or </a:t>
            </a:r>
            <a:r>
              <a:rPr lang="en-US" dirty="0" err="1" smtClean="0"/>
              <a:t>c</a:t>
            </a:r>
            <a:endParaRPr lang="en-US" dirty="0" smtClean="0"/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/[</a:t>
            </a:r>
            <a:r>
              <a:rPr lang="en-US" dirty="0" err="1" smtClean="0"/>
              <a:t>Tt]est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matches any string with “Test” or “test” in it</a:t>
            </a:r>
          </a:p>
          <a:p>
            <a:r>
              <a:rPr lang="en-US" dirty="0" smtClean="0"/>
              <a:t>Can use – to represent ranges</a:t>
            </a:r>
          </a:p>
          <a:p>
            <a:pPr lvl="2"/>
            <a:r>
              <a:rPr lang="en-US" dirty="0" smtClean="0"/>
              <a:t>[a-</a:t>
            </a:r>
            <a:r>
              <a:rPr lang="en-US" dirty="0" err="1" smtClean="0"/>
              <a:t>z</a:t>
            </a:r>
            <a:r>
              <a:rPr lang="en-US" dirty="0" smtClean="0"/>
              <a:t>] is equivalent to [</a:t>
            </a:r>
            <a:r>
              <a:rPr lang="en-US" dirty="0" err="1" smtClean="0"/>
              <a:t>abcdefghijklmnopqrstuvwxyz</a:t>
            </a:r>
            <a:r>
              <a:rPr lang="en-US" dirty="0" smtClean="0"/>
              <a:t>]</a:t>
            </a:r>
          </a:p>
          <a:p>
            <a:pPr lvl="2"/>
            <a:r>
              <a:rPr lang="en-US" dirty="0" smtClean="0"/>
              <a:t>[A-D] is equivalent to [ABCD]</a:t>
            </a:r>
          </a:p>
          <a:p>
            <a:pPr lvl="2"/>
            <a:r>
              <a:rPr lang="en-US" dirty="0" smtClean="0"/>
              <a:t>[0-9] is equivalent to [0123456789]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38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expressions: character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/[0-9][0-9][0-9][0-9]/</a:t>
            </a:r>
          </a:p>
          <a:p>
            <a:pPr lvl="2"/>
            <a:r>
              <a:rPr lang="en-US" dirty="0" smtClean="0"/>
              <a:t>matches any four digits, e.g. a year</a:t>
            </a:r>
          </a:p>
          <a:p>
            <a:r>
              <a:rPr lang="en-US" dirty="0" smtClean="0"/>
              <a:t>Can also specify a set NOT to match</a:t>
            </a:r>
          </a:p>
          <a:p>
            <a:pPr lvl="1"/>
            <a:r>
              <a:rPr lang="en-US" dirty="0" smtClean="0"/>
              <a:t>^ means all character EXCEPT those specified</a:t>
            </a:r>
          </a:p>
          <a:p>
            <a:pPr lvl="1"/>
            <a:r>
              <a:rPr lang="en-US" dirty="0" smtClean="0"/>
              <a:t>[^a]  all characters except ‘a’</a:t>
            </a:r>
          </a:p>
          <a:p>
            <a:pPr lvl="1"/>
            <a:r>
              <a:rPr lang="en-US" dirty="0" smtClean="0"/>
              <a:t>[^0-9] all characters except numbers</a:t>
            </a:r>
          </a:p>
          <a:p>
            <a:pPr lvl="1"/>
            <a:r>
              <a:rPr lang="en-US" dirty="0" smtClean="0"/>
              <a:t>[^A-Z] not an upper case letter</a:t>
            </a:r>
          </a:p>
        </p:txBody>
      </p:sp>
    </p:spTree>
    <p:extLst>
      <p:ext uri="{BB962C8B-B14F-4D97-AF65-F5344CB8AC3E}">
        <p14:creationId xmlns:p14="http://schemas.microsoft.com/office/powerpoint/2010/main" val="1518398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expressions: character classes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Meta</a:t>
            </a:r>
            <a:r>
              <a:rPr lang="en-US" dirty="0"/>
              <a:t>-</a:t>
            </a:r>
            <a:r>
              <a:rPr lang="en-US" dirty="0" smtClean="0"/>
              <a:t>characters (not always available)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</a:t>
            </a:r>
            <a:r>
              <a:rPr lang="en-US" dirty="0" err="1">
                <a:ea typeface="ＭＳ Ｐゴシック" charset="-128"/>
              </a:rPr>
              <a:t>w</a:t>
            </a:r>
            <a:r>
              <a:rPr lang="en-US" dirty="0">
                <a:ea typeface="ＭＳ Ｐゴシック" charset="-128"/>
              </a:rPr>
              <a:t> - word character (a-zA-Z_0-9)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\W - non word-character (i.e. everything else)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</a:t>
            </a:r>
            <a:r>
              <a:rPr lang="en-US" dirty="0" err="1"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 - digit (0-9)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</a:t>
            </a: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 - whitespace character (space, tab, </a:t>
            </a:r>
            <a:r>
              <a:rPr lang="en-US" dirty="0" err="1">
                <a:ea typeface="ＭＳ Ｐゴシック" charset="-128"/>
              </a:rPr>
              <a:t>endline</a:t>
            </a:r>
            <a:r>
              <a:rPr lang="en-US" dirty="0">
                <a:ea typeface="ＭＳ Ｐゴシック" charset="-128"/>
              </a:rPr>
              <a:t>, …)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\S - non-</a:t>
            </a:r>
            <a:r>
              <a:rPr lang="en-US" dirty="0" smtClean="0">
                <a:ea typeface="ＭＳ Ｐゴシック" charset="-128"/>
              </a:rPr>
              <a:t>whitespace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\</a:t>
            </a:r>
            <a:r>
              <a:rPr lang="en-US" dirty="0" err="1" smtClean="0">
                <a:ea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</a:rPr>
              <a:t> matches a word boundary (whitespace, beginning or end of line)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. - matches any </a:t>
            </a:r>
            <a:r>
              <a:rPr lang="en-US" dirty="0" smtClean="0">
                <a:ea typeface="ＭＳ Ｐゴシック" charset="-128"/>
              </a:rPr>
              <a:t>character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855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</a:t>
            </a:r>
            <a:endParaRPr lang="en-US" dirty="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/19</a:t>
            </a:r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\d\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d/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would match 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any 4 digits 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starting with 19</a:t>
            </a:r>
          </a:p>
          <a:p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/\</a:t>
            </a:r>
            <a:r>
              <a:rPr lang="en-US" dirty="0" err="1" smtClean="0">
                <a:solidFill>
                  <a:srgbClr val="000000"/>
                </a:solidFill>
                <a:ea typeface="ＭＳ Ｐゴシック" charset="-128"/>
              </a:rPr>
              <a:t>s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/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matches anything with a 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whitespace (space, tab, </a:t>
            </a:r>
            <a:r>
              <a:rPr lang="en-US" dirty="0" err="1" smtClean="0">
                <a:solidFill>
                  <a:srgbClr val="000000"/>
                </a:solidFill>
                <a:ea typeface="ＭＳ Ｐゴシック" charset="-128"/>
              </a:rPr>
              <a:t>etc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)</a:t>
            </a:r>
            <a:endParaRPr lang="en-US" dirty="0" smtClean="0">
              <a:solidFill>
                <a:srgbClr val="000000"/>
              </a:solidFill>
              <a:ea typeface="ＭＳ Ｐゴシック" charset="-128"/>
            </a:endParaRPr>
          </a:p>
          <a:p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/\S/ or /[^\</a:t>
            </a:r>
            <a:r>
              <a:rPr lang="en-US" dirty="0" err="1" smtClean="0">
                <a:solidFill>
                  <a:srgbClr val="000000"/>
                </a:solidFill>
                <a:ea typeface="ＭＳ Ｐゴシック" charset="-128"/>
              </a:rPr>
              <a:t>s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]/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matches anything with at least 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one 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non-space character</a:t>
            </a:r>
          </a:p>
        </p:txBody>
      </p:sp>
    </p:spTree>
    <p:extLst>
      <p:ext uri="{BB962C8B-B14F-4D97-AF65-F5344CB8AC3E}">
        <p14:creationId xmlns:p14="http://schemas.microsoft.com/office/powerpoint/2010/main" val="251535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* matches zero or more of the preceding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ba</a:t>
            </a:r>
            <a:r>
              <a:rPr lang="en-US" dirty="0" smtClean="0"/>
              <a:t>*</a:t>
            </a:r>
            <a:r>
              <a:rPr lang="en-US" dirty="0" err="1" smtClean="0"/>
              <a:t>d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matches any string with:</a:t>
            </a:r>
          </a:p>
          <a:p>
            <a:pPr lvl="3"/>
            <a:r>
              <a:rPr lang="en-US" dirty="0" err="1" smtClean="0"/>
              <a:t>bd</a:t>
            </a:r>
            <a:endParaRPr lang="en-US" dirty="0" smtClean="0"/>
          </a:p>
          <a:p>
            <a:pPr lvl="3"/>
            <a:r>
              <a:rPr lang="en-US" dirty="0" smtClean="0"/>
              <a:t>bad</a:t>
            </a:r>
          </a:p>
          <a:p>
            <a:pPr lvl="3"/>
            <a:r>
              <a:rPr lang="en-US" dirty="0" err="1" smtClean="0"/>
              <a:t>baad</a:t>
            </a:r>
            <a:endParaRPr lang="en-US" dirty="0" smtClean="0"/>
          </a:p>
          <a:p>
            <a:pPr lvl="3"/>
            <a:r>
              <a:rPr lang="en-US" dirty="0" err="1" smtClean="0"/>
              <a:t>baaad</a:t>
            </a:r>
            <a:endParaRPr lang="en-US" dirty="0" smtClean="0"/>
          </a:p>
          <a:p>
            <a:pPr lvl="1"/>
            <a:r>
              <a:rPr lang="en-US" dirty="0" smtClean="0"/>
              <a:t>/A.*A/</a:t>
            </a:r>
          </a:p>
          <a:p>
            <a:pPr lvl="2"/>
            <a:r>
              <a:rPr lang="en-US" dirty="0" smtClean="0"/>
              <a:t>matches any string </a:t>
            </a:r>
            <a:r>
              <a:rPr lang="en-US" dirty="0" smtClean="0"/>
              <a:t>starts and ends with A</a:t>
            </a:r>
            <a:endParaRPr lang="en-US" dirty="0" smtClean="0"/>
          </a:p>
          <a:p>
            <a:r>
              <a:rPr lang="en-US" dirty="0" smtClean="0"/>
              <a:t>+ matches </a:t>
            </a:r>
            <a:r>
              <a:rPr lang="en-US" b="1" dirty="0" smtClean="0"/>
              <a:t>one</a:t>
            </a:r>
            <a:r>
              <a:rPr lang="en-US" dirty="0" smtClean="0"/>
              <a:t> or more of the preceding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ba+d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matches any string with</a:t>
            </a:r>
          </a:p>
          <a:p>
            <a:pPr lvl="3"/>
            <a:r>
              <a:rPr lang="en-US" dirty="0" smtClean="0"/>
              <a:t>bad</a:t>
            </a:r>
          </a:p>
          <a:p>
            <a:pPr lvl="3"/>
            <a:r>
              <a:rPr lang="en-US" dirty="0" err="1" smtClean="0"/>
              <a:t>baad</a:t>
            </a:r>
            <a:endParaRPr lang="en-US" dirty="0" smtClean="0"/>
          </a:p>
          <a:p>
            <a:pPr lvl="3"/>
            <a:r>
              <a:rPr lang="en-US" dirty="0" err="1" smtClean="0"/>
              <a:t>baaad</a:t>
            </a:r>
            <a:endParaRPr lang="en-US" dirty="0" smtClean="0"/>
          </a:p>
          <a:p>
            <a:pPr lvl="3"/>
            <a:r>
              <a:rPr lang="en-US" dirty="0" err="1" smtClean="0"/>
              <a:t>baaaad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98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? zero or 1 occurrence of the preceding</a:t>
            </a:r>
          </a:p>
          <a:p>
            <a:pPr lvl="1"/>
            <a:r>
              <a:rPr lang="en-US" dirty="0" smtClean="0"/>
              <a:t>/fights?/</a:t>
            </a:r>
          </a:p>
          <a:p>
            <a:pPr lvl="2"/>
            <a:r>
              <a:rPr lang="en-US" dirty="0" smtClean="0"/>
              <a:t>matches any string with “fight” or “fights” in it</a:t>
            </a:r>
          </a:p>
          <a:p>
            <a:r>
              <a:rPr lang="en-US" dirty="0" smtClean="0"/>
              <a:t>{</a:t>
            </a:r>
            <a:r>
              <a:rPr lang="en-US" dirty="0" err="1" smtClean="0"/>
              <a:t>n,m</a:t>
            </a:r>
            <a:r>
              <a:rPr lang="en-US" dirty="0" smtClean="0"/>
              <a:t>} matches </a:t>
            </a:r>
            <a:r>
              <a:rPr lang="en-US" dirty="0" err="1" smtClean="0"/>
              <a:t>n</a:t>
            </a:r>
            <a:r>
              <a:rPr lang="en-US" dirty="0" smtClean="0"/>
              <a:t> to </a:t>
            </a:r>
            <a:r>
              <a:rPr lang="en-US" dirty="0" err="1" smtClean="0"/>
              <a:t>m</a:t>
            </a:r>
            <a:r>
              <a:rPr lang="en-US" dirty="0" smtClean="0"/>
              <a:t> inclusive</a:t>
            </a:r>
          </a:p>
          <a:p>
            <a:pPr lvl="1"/>
            <a:r>
              <a:rPr lang="en-US" dirty="0" smtClean="0"/>
              <a:t>/ba{3,4}d/</a:t>
            </a:r>
          </a:p>
          <a:p>
            <a:pPr lvl="1"/>
            <a:r>
              <a:rPr lang="en-US" dirty="0" smtClean="0"/>
              <a:t>matches any string with</a:t>
            </a:r>
          </a:p>
          <a:p>
            <a:pPr lvl="2"/>
            <a:r>
              <a:rPr lang="en-US" dirty="0" err="1" smtClean="0"/>
              <a:t>baaad</a:t>
            </a:r>
            <a:endParaRPr lang="en-US" dirty="0" smtClean="0"/>
          </a:p>
          <a:p>
            <a:pPr lvl="2"/>
            <a:r>
              <a:rPr lang="en-US" dirty="0" err="1" smtClean="0"/>
              <a:t>baaaad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8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57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Regular expressions: </a:t>
            </a:r>
            <a:br>
              <a:rPr lang="en-US" dirty="0" smtClean="0"/>
            </a:br>
            <a:r>
              <a:rPr lang="en-US" dirty="0" smtClean="0"/>
              <a:t>beginning and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^ marks the beginning of the line</a:t>
            </a:r>
          </a:p>
          <a:p>
            <a:r>
              <a:rPr lang="en-US" dirty="0" smtClean="0"/>
              <a:t>$ marks the end of the line</a:t>
            </a:r>
          </a:p>
          <a:p>
            <a:endParaRPr lang="en-US" dirty="0" smtClean="0"/>
          </a:p>
          <a:p>
            <a:r>
              <a:rPr lang="en-US" dirty="0" smtClean="0"/>
              <a:t>/test/</a:t>
            </a:r>
          </a:p>
          <a:p>
            <a:pPr lvl="1"/>
            <a:r>
              <a:rPr lang="en-US" dirty="0" smtClean="0"/>
              <a:t>test can occur anywhere</a:t>
            </a:r>
          </a:p>
          <a:p>
            <a:r>
              <a:rPr lang="en-US" dirty="0" smtClean="0"/>
              <a:t>/^test/</a:t>
            </a:r>
          </a:p>
          <a:p>
            <a:pPr lvl="1"/>
            <a:r>
              <a:rPr lang="en-US" dirty="0" smtClean="0"/>
              <a:t>must start with test</a:t>
            </a:r>
          </a:p>
          <a:p>
            <a:r>
              <a:rPr lang="en-US" dirty="0" smtClean="0"/>
              <a:t>/test$/</a:t>
            </a:r>
          </a:p>
          <a:p>
            <a:pPr lvl="1"/>
            <a:r>
              <a:rPr lang="en-US" dirty="0" smtClean="0"/>
              <a:t>must end with test</a:t>
            </a:r>
          </a:p>
          <a:p>
            <a:r>
              <a:rPr lang="en-US" dirty="0" smtClean="0"/>
              <a:t>/^test$/</a:t>
            </a:r>
          </a:p>
          <a:p>
            <a:pPr lvl="1"/>
            <a:r>
              <a:rPr lang="en-US" dirty="0" smtClean="0"/>
              <a:t>must be exactly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19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NLP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lot of debate about how human’s learn language</a:t>
            </a:r>
          </a:p>
          <a:p>
            <a:pPr lvl="1"/>
            <a:r>
              <a:rPr lang="en-US" dirty="0" smtClean="0"/>
              <a:t>Rationalist (e.g. Chomsky)</a:t>
            </a:r>
          </a:p>
          <a:p>
            <a:pPr lvl="1"/>
            <a:r>
              <a:rPr lang="en-US" dirty="0" smtClean="0"/>
              <a:t>Empiricist</a:t>
            </a:r>
          </a:p>
          <a:p>
            <a:r>
              <a:rPr lang="en-US" dirty="0" smtClean="0"/>
              <a:t>From my perspective (and many people who study NLP)…</a:t>
            </a:r>
          </a:p>
          <a:p>
            <a:pPr lvl="1"/>
            <a:r>
              <a:rPr lang="en-US" dirty="0" smtClean="0"/>
              <a:t>I don’t care :)</a:t>
            </a:r>
          </a:p>
          <a:p>
            <a:r>
              <a:rPr lang="en-US" dirty="0" smtClean="0"/>
              <a:t>Strong AI vs. weak AI: don’t need to accomplish the task the same way people do, just the same task</a:t>
            </a:r>
          </a:p>
          <a:p>
            <a:pPr lvl="1"/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Statistical NLP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181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Regular expressions: repetition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if we wanted to match:</a:t>
            </a:r>
          </a:p>
          <a:p>
            <a:pPr lvl="1"/>
            <a:r>
              <a:rPr lang="en-US" dirty="0" smtClean="0"/>
              <a:t>This is very interesting</a:t>
            </a:r>
          </a:p>
          <a:p>
            <a:pPr lvl="1"/>
            <a:r>
              <a:rPr lang="en-US" dirty="0" smtClean="0"/>
              <a:t>This is very very interesting</a:t>
            </a:r>
          </a:p>
          <a:p>
            <a:pPr lvl="1"/>
            <a:r>
              <a:rPr lang="en-US" dirty="0" smtClean="0"/>
              <a:t>This is very very very interesting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Would /This is very+ interesting/ work?</a:t>
            </a:r>
          </a:p>
          <a:p>
            <a:pPr lvl="1"/>
            <a:r>
              <a:rPr lang="en-US" dirty="0" smtClean="0"/>
              <a:t>No… + only corresponds to the ‘</a:t>
            </a:r>
            <a:r>
              <a:rPr lang="en-US" dirty="0" err="1" smtClean="0"/>
              <a:t>y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/This is (very )+interesting/</a:t>
            </a:r>
          </a:p>
        </p:txBody>
      </p:sp>
    </p:spTree>
    <p:extLst>
      <p:ext uri="{BB962C8B-B14F-4D97-AF65-F5344CB8AC3E}">
        <p14:creationId xmlns:p14="http://schemas.microsoft.com/office/powerpoint/2010/main" val="1286429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disjunction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| has the lowest precedence and can be used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cats|dogs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matches:</a:t>
            </a:r>
          </a:p>
          <a:p>
            <a:pPr lvl="3"/>
            <a:r>
              <a:rPr lang="en-US" dirty="0" smtClean="0"/>
              <a:t>cats</a:t>
            </a:r>
          </a:p>
          <a:p>
            <a:pPr lvl="3"/>
            <a:r>
              <a:rPr lang="en-US" dirty="0" smtClean="0"/>
              <a:t>dogs</a:t>
            </a:r>
          </a:p>
          <a:p>
            <a:pPr lvl="2"/>
            <a:r>
              <a:rPr lang="en-US" dirty="0" smtClean="0"/>
              <a:t>does NOT match:</a:t>
            </a:r>
          </a:p>
          <a:p>
            <a:pPr lvl="3"/>
            <a:r>
              <a:rPr lang="en-US" dirty="0" err="1" smtClean="0"/>
              <a:t>catsogs</a:t>
            </a:r>
            <a:endParaRPr lang="en-US" dirty="0" smtClean="0"/>
          </a:p>
          <a:p>
            <a:pPr lvl="1"/>
            <a:r>
              <a:rPr lang="en-US" dirty="0" smtClean="0"/>
              <a:t>/^I like (</a:t>
            </a:r>
            <a:r>
              <a:rPr lang="en-US" dirty="0" err="1" smtClean="0"/>
              <a:t>cats|dogs</a:t>
            </a:r>
            <a:r>
              <a:rPr lang="en-US" dirty="0" smtClean="0"/>
              <a:t>)$/</a:t>
            </a:r>
          </a:p>
          <a:p>
            <a:pPr lvl="2"/>
            <a:r>
              <a:rPr lang="en-US" dirty="0" smtClean="0"/>
              <a:t>matches:</a:t>
            </a:r>
          </a:p>
          <a:p>
            <a:pPr lvl="3"/>
            <a:r>
              <a:rPr lang="en-US" dirty="0" smtClean="0"/>
              <a:t>I like cats</a:t>
            </a:r>
          </a:p>
          <a:p>
            <a:pPr lvl="3"/>
            <a:r>
              <a:rPr lang="en-US" dirty="0" smtClean="0"/>
              <a:t>I like dogs</a:t>
            </a:r>
          </a:p>
          <a:p>
            <a:pPr lvl="3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091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strings that start with a capital letter</a:t>
            </a:r>
          </a:p>
          <a:p>
            <a:r>
              <a:rPr lang="en-US" dirty="0" smtClean="0"/>
              <a:t>IP addresses</a:t>
            </a:r>
          </a:p>
          <a:p>
            <a:pPr lvl="1"/>
            <a:r>
              <a:rPr lang="en-US" dirty="0" smtClean="0"/>
              <a:t>255.255.122.122</a:t>
            </a:r>
          </a:p>
          <a:p>
            <a:r>
              <a:rPr lang="en-US" dirty="0" smtClean="0"/>
              <a:t>Matching a decimal number</a:t>
            </a:r>
          </a:p>
          <a:p>
            <a:r>
              <a:rPr lang="en-US" dirty="0" smtClean="0"/>
              <a:t>All strings that end in </a:t>
            </a:r>
            <a:r>
              <a:rPr lang="en-US" dirty="0" err="1" smtClean="0"/>
              <a:t>ing</a:t>
            </a:r>
            <a:endParaRPr lang="en-US" dirty="0" smtClean="0"/>
          </a:p>
          <a:p>
            <a:r>
              <a:rPr lang="en-US" dirty="0" smtClean="0"/>
              <a:t>All strings that end in </a:t>
            </a:r>
            <a:r>
              <a:rPr lang="en-US" dirty="0" err="1" smtClean="0"/>
              <a:t>ing</a:t>
            </a:r>
            <a:r>
              <a:rPr lang="en-US" dirty="0" smtClean="0"/>
              <a:t> or </a:t>
            </a:r>
            <a:r>
              <a:rPr lang="en-US" dirty="0" err="1" smtClean="0"/>
              <a:t>ed</a:t>
            </a:r>
            <a:endParaRPr lang="en-US" dirty="0" smtClean="0"/>
          </a:p>
          <a:p>
            <a:r>
              <a:rPr lang="en-US" dirty="0" smtClean="0"/>
              <a:t>All strings that begin and end with the same character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15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strings that start with a capital letter</a:t>
            </a:r>
          </a:p>
          <a:p>
            <a:pPr lvl="1"/>
            <a:r>
              <a:rPr lang="en-US" dirty="0" smtClean="0"/>
              <a:t>/^[A-Z]/</a:t>
            </a:r>
          </a:p>
          <a:p>
            <a:r>
              <a:rPr lang="en-US" dirty="0" smtClean="0"/>
              <a:t>IP addresses</a:t>
            </a:r>
          </a:p>
          <a:p>
            <a:pPr lvl="1"/>
            <a:r>
              <a:rPr lang="en-US" dirty="0" smtClean="0"/>
              <a:t>/\b\d{1,3}\.\d{1,3}\.\d{1,3}\.\d{1,3}\b/</a:t>
            </a:r>
          </a:p>
          <a:p>
            <a:r>
              <a:rPr lang="en-US" dirty="0" smtClean="0"/>
              <a:t>Matching a decimal number</a:t>
            </a:r>
          </a:p>
          <a:p>
            <a:pPr lvl="1"/>
            <a:r>
              <a:rPr lang="en-US" dirty="0" smtClean="0"/>
              <a:t>/[-+]?[0-9]*\.?[0-9]+/</a:t>
            </a:r>
          </a:p>
          <a:p>
            <a:r>
              <a:rPr lang="en-US" dirty="0" smtClean="0"/>
              <a:t>All strings that end in </a:t>
            </a:r>
            <a:r>
              <a:rPr lang="en-US" dirty="0" err="1" smtClean="0"/>
              <a:t>ing</a:t>
            </a:r>
            <a:endParaRPr lang="en-US" dirty="0" smtClean="0"/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ing</a:t>
            </a:r>
            <a:r>
              <a:rPr lang="en-US" dirty="0" smtClean="0"/>
              <a:t>$/</a:t>
            </a:r>
          </a:p>
          <a:p>
            <a:r>
              <a:rPr lang="en-US" dirty="0" smtClean="0"/>
              <a:t>All strings that end in </a:t>
            </a:r>
            <a:r>
              <a:rPr lang="en-US" dirty="0" err="1" smtClean="0"/>
              <a:t>ing</a:t>
            </a:r>
            <a:r>
              <a:rPr lang="en-US" dirty="0" smtClean="0"/>
              <a:t> or </a:t>
            </a:r>
            <a:r>
              <a:rPr lang="en-US" dirty="0" err="1" smtClean="0"/>
              <a:t>ed</a:t>
            </a:r>
            <a:endParaRPr lang="en-US" dirty="0" smtClean="0"/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ing|ed</a:t>
            </a:r>
            <a:r>
              <a:rPr lang="en-US" dirty="0" smtClean="0"/>
              <a:t>$/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9130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strings that begin and end with the same character</a:t>
            </a:r>
          </a:p>
          <a:p>
            <a:r>
              <a:rPr lang="en-US" dirty="0" smtClean="0"/>
              <a:t>Requires us to know what we matched already</a:t>
            </a:r>
          </a:p>
          <a:p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used for precedence</a:t>
            </a:r>
          </a:p>
          <a:p>
            <a:pPr lvl="1"/>
            <a:r>
              <a:rPr lang="en-US" dirty="0" smtClean="0"/>
              <a:t>also records a matched grouping, which can be referenced later</a:t>
            </a:r>
          </a:p>
          <a:p>
            <a:r>
              <a:rPr lang="en-US" dirty="0" smtClean="0"/>
              <a:t>/^(</a:t>
            </a:r>
            <a:r>
              <a:rPr lang="en-US" dirty="0" smtClean="0"/>
              <a:t>.).*\</a:t>
            </a:r>
            <a:r>
              <a:rPr lang="en-US" dirty="0" smtClean="0"/>
              <a:t>1$/</a:t>
            </a:r>
            <a:endParaRPr lang="en-US" dirty="0" smtClean="0"/>
          </a:p>
          <a:p>
            <a:pPr lvl="1"/>
            <a:r>
              <a:rPr lang="en-US" dirty="0" smtClean="0"/>
              <a:t>all strings that begin and end with the same character</a:t>
            </a:r>
          </a:p>
        </p:txBody>
      </p:sp>
    </p:spTree>
    <p:extLst>
      <p:ext uri="{BB962C8B-B14F-4D97-AF65-F5344CB8AC3E}">
        <p14:creationId xmlns:p14="http://schemas.microsoft.com/office/powerpoint/2010/main" val="348845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expression: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/She likes (\</a:t>
            </a:r>
            <a:r>
              <a:rPr lang="en-US" sz="2800" dirty="0" err="1" smtClean="0"/>
              <a:t>w</a:t>
            </a:r>
            <a:r>
              <a:rPr lang="en-US" sz="2800" dirty="0" smtClean="0"/>
              <a:t>+) and he likes \1/</a:t>
            </a:r>
          </a:p>
          <a:p>
            <a:endParaRPr lang="en-US" sz="2800" dirty="0" smtClean="0"/>
          </a:p>
          <a:p>
            <a:r>
              <a:rPr lang="en-US" sz="2800" dirty="0" smtClean="0"/>
              <a:t>We can use multiple matches</a:t>
            </a:r>
          </a:p>
          <a:p>
            <a:pPr lvl="1"/>
            <a:r>
              <a:rPr lang="en-US" sz="2400" dirty="0" smtClean="0"/>
              <a:t>/She likes (\</a:t>
            </a:r>
            <a:r>
              <a:rPr lang="en-US" sz="2400" dirty="0" err="1" smtClean="0"/>
              <a:t>w</a:t>
            </a:r>
            <a:r>
              <a:rPr lang="en-US" sz="2400" dirty="0" smtClean="0"/>
              <a:t>+) and (\</a:t>
            </a:r>
            <a:r>
              <a:rPr lang="en-US" sz="2400" dirty="0" err="1" smtClean="0"/>
              <a:t>w</a:t>
            </a:r>
            <a:r>
              <a:rPr lang="en-US" sz="2400" dirty="0" smtClean="0"/>
              <a:t>+) and he also likes \1 and \2/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7069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languages also allow for substitution</a:t>
            </a:r>
          </a:p>
          <a:p>
            <a:pPr lvl="1"/>
            <a:r>
              <a:rPr lang="en-US" dirty="0" err="1" smtClean="0"/>
              <a:t>s</a:t>
            </a:r>
            <a:r>
              <a:rPr lang="en-US" dirty="0" smtClean="0"/>
              <a:t>/banana/apple/</a:t>
            </a:r>
          </a:p>
          <a:p>
            <a:pPr lvl="2"/>
            <a:r>
              <a:rPr lang="en-US" dirty="0" smtClean="0"/>
              <a:t>substitute first occurrence banana for apple</a:t>
            </a:r>
          </a:p>
          <a:p>
            <a:pPr lvl="1"/>
            <a:r>
              <a:rPr lang="en-US" dirty="0" err="1" smtClean="0"/>
              <a:t>s/banana/apple/g</a:t>
            </a:r>
            <a:endParaRPr lang="en-US" dirty="0" smtClean="0"/>
          </a:p>
          <a:p>
            <a:pPr lvl="2"/>
            <a:r>
              <a:rPr lang="en-US" dirty="0" smtClean="0"/>
              <a:t>substitute all occurrences (globally)</a:t>
            </a:r>
          </a:p>
          <a:p>
            <a:pPr lvl="1"/>
            <a:r>
              <a:rPr lang="en-US" dirty="0" err="1" smtClean="0"/>
              <a:t>s</a:t>
            </a:r>
            <a:r>
              <a:rPr lang="en-US" dirty="0" smtClean="0"/>
              <a:t>/^(.*)$/\1 \1/</a:t>
            </a:r>
          </a:p>
          <a:p>
            <a:pPr lvl="1"/>
            <a:r>
              <a:rPr lang="en-US" dirty="0" err="1" smtClean="0"/>
              <a:t>s/\s</a:t>
            </a:r>
            <a:r>
              <a:rPr lang="en-US" dirty="0" smtClean="0"/>
              <a:t>+/ /</a:t>
            </a:r>
            <a:r>
              <a:rPr lang="en-US" dirty="0" err="1" smtClean="0"/>
              <a:t>g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389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by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0360"/>
          </a:xfrm>
        </p:spPr>
        <p:txBody>
          <a:bodyPr>
            <a:normAutofit/>
          </a:bodyPr>
          <a:lstStyle/>
          <a:p>
            <a:r>
              <a:rPr lang="en-US" dirty="0" smtClean="0"/>
              <a:t>Java: as part of the String class</a:t>
            </a:r>
            <a:endParaRPr lang="en-US" dirty="0" smtClean="0"/>
          </a:p>
          <a:p>
            <a:pPr lvl="1"/>
            <a:r>
              <a:rPr lang="en-US" dirty="0" smtClean="0"/>
              <a:t>String s = “this is a test”</a:t>
            </a:r>
          </a:p>
          <a:p>
            <a:pPr lvl="1"/>
            <a:r>
              <a:rPr lang="en-US" dirty="0" err="1" smtClean="0"/>
              <a:t>s.matches</a:t>
            </a:r>
            <a:r>
              <a:rPr lang="en-US" dirty="0" smtClean="0"/>
              <a:t>(“test”)</a:t>
            </a:r>
          </a:p>
          <a:p>
            <a:pPr lvl="1"/>
            <a:r>
              <a:rPr lang="en-US" dirty="0" err="1" smtClean="0"/>
              <a:t>s.matches</a:t>
            </a:r>
            <a:r>
              <a:rPr lang="en-US" dirty="0" smtClean="0"/>
              <a:t>(“.*test.*”)</a:t>
            </a:r>
          </a:p>
          <a:p>
            <a:pPr lvl="1"/>
            <a:r>
              <a:rPr lang="en-US" dirty="0" err="1" smtClean="0"/>
              <a:t>s.matches</a:t>
            </a:r>
            <a:r>
              <a:rPr lang="en-US" dirty="0" smtClean="0"/>
              <a:t>(“this\\sis .* test”)</a:t>
            </a:r>
          </a:p>
          <a:p>
            <a:pPr lvl="1"/>
            <a:r>
              <a:rPr lang="en-US" dirty="0" err="1" smtClean="0"/>
              <a:t>s.split</a:t>
            </a:r>
            <a:r>
              <a:rPr lang="en-US" dirty="0" smtClean="0"/>
              <a:t>(</a:t>
            </a:r>
            <a:r>
              <a:rPr lang="en-US" dirty="0" smtClean="0">
                <a:hlinkClick r:id="rId2" action="ppaction://hlinkfile"/>
              </a:rPr>
              <a:t>“\\s+</a:t>
            </a:r>
            <a:r>
              <a:rPr lang="en-US" dirty="0" smtClean="0"/>
              <a:t>”)</a:t>
            </a:r>
          </a:p>
          <a:p>
            <a:pPr lvl="1"/>
            <a:r>
              <a:rPr lang="en-US" dirty="0" err="1" smtClean="0"/>
              <a:t>s.replaceAll</a:t>
            </a:r>
            <a:r>
              <a:rPr lang="en-US" dirty="0" smtClean="0"/>
              <a:t>(</a:t>
            </a:r>
            <a:r>
              <a:rPr lang="en-US" dirty="0" smtClean="0">
                <a:hlinkClick r:id="rId2" action="ppaction://hlinkfile"/>
              </a:rPr>
              <a:t>“\\s+</a:t>
            </a:r>
            <a:r>
              <a:rPr lang="en-US" dirty="0" smtClean="0"/>
              <a:t>”, “ “)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Be careful, matches must match the whole string (i.e. an implicit ^ and $)</a:t>
            </a:r>
          </a:p>
        </p:txBody>
      </p:sp>
    </p:spTree>
    <p:extLst>
      <p:ext uri="{BB962C8B-B14F-4D97-AF65-F5344CB8AC3E}">
        <p14:creationId xmlns:p14="http://schemas.microsoft.com/office/powerpoint/2010/main" val="272306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by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956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Java: </a:t>
            </a:r>
            <a:r>
              <a:rPr lang="en-US" dirty="0" err="1" smtClean="0"/>
              <a:t>java.util.regex</a:t>
            </a:r>
            <a:endParaRPr lang="en-US" dirty="0"/>
          </a:p>
          <a:p>
            <a:pPr lvl="1"/>
            <a:r>
              <a:rPr lang="en-US" dirty="0"/>
              <a:t>Full regular expression capabilities</a:t>
            </a:r>
          </a:p>
          <a:p>
            <a:pPr lvl="1"/>
            <a:r>
              <a:rPr lang="en-US" dirty="0"/>
              <a:t>Matcher class: create a matcher and then can use it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2146" y="3050169"/>
            <a:ext cx="63144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String s = “this is a test”</a:t>
            </a:r>
          </a:p>
          <a:p>
            <a:pPr lvl="1"/>
            <a:r>
              <a:rPr lang="en-US" sz="2400" dirty="0"/>
              <a:t>Pattern pattern = </a:t>
            </a:r>
            <a:r>
              <a:rPr lang="en-US" sz="2400" dirty="0" err="1"/>
              <a:t>Pattern.compile</a:t>
            </a:r>
            <a:r>
              <a:rPr lang="en-US" sz="2400" dirty="0"/>
              <a:t>(“is\\s+”)</a:t>
            </a:r>
          </a:p>
          <a:p>
            <a:pPr lvl="1"/>
            <a:r>
              <a:rPr lang="en-US" sz="2400" dirty="0"/>
              <a:t>Matcher matcher = </a:t>
            </a:r>
            <a:r>
              <a:rPr lang="en-US" sz="2400" dirty="0" err="1"/>
              <a:t>pattern.matcher</a:t>
            </a:r>
            <a:r>
              <a:rPr lang="en-US" sz="2400" dirty="0"/>
              <a:t>(s</a:t>
            </a:r>
            <a:r>
              <a:rPr lang="en-US" sz="2400" dirty="0" smtClean="0"/>
              <a:t>)</a:t>
            </a:r>
          </a:p>
          <a:p>
            <a:pPr lvl="1"/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matcher.matches</a:t>
            </a:r>
            <a:r>
              <a:rPr lang="en-US" sz="2400" dirty="0" smtClean="0"/>
              <a:t>()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matcher.find</a:t>
            </a:r>
            <a:r>
              <a:rPr lang="en-US" sz="2400" dirty="0" smtClean="0"/>
              <a:t>()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matcher.replaceAll</a:t>
            </a:r>
            <a:r>
              <a:rPr lang="en-US" sz="2400" dirty="0" smtClean="0"/>
              <a:t>(“blah”)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matcher.group</a:t>
            </a:r>
            <a:r>
              <a:rPr lang="en-US" sz="2400" dirty="0" smtClean="0"/>
              <a:t>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08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by language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perl</a:t>
            </a:r>
            <a:r>
              <a:rPr lang="en-US" dirty="0" smtClean="0">
                <a:ea typeface="ＭＳ Ｐゴシック" charset="-128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$s </a:t>
            </a:r>
            <a:r>
              <a:rPr lang="en-US" dirty="0" smtClean="0">
                <a:ea typeface="ＭＳ Ｐゴシック" charset="-128"/>
              </a:rPr>
              <a:t>= “this is a test”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$s </a:t>
            </a:r>
            <a:r>
              <a:rPr lang="en-US" dirty="0" smtClean="0">
                <a:ea typeface="ＭＳ Ｐゴシック" charset="-128"/>
              </a:rPr>
              <a:t>=~ /</a:t>
            </a:r>
            <a:r>
              <a:rPr lang="en-US" dirty="0" smtClean="0">
                <a:solidFill>
                  <a:schemeClr val="hlink"/>
                </a:solidFill>
                <a:ea typeface="ＭＳ Ｐゴシック" charset="-128"/>
              </a:rPr>
              <a:t>test</a:t>
            </a:r>
            <a:r>
              <a:rPr lang="en-US" dirty="0" smtClean="0">
                <a:ea typeface="ＭＳ Ｐゴシック" charset="-128"/>
              </a:rPr>
              <a:t>/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$s </a:t>
            </a:r>
            <a:r>
              <a:rPr lang="en-US" dirty="0" smtClean="0">
                <a:ea typeface="ＭＳ Ｐゴシック" charset="-128"/>
              </a:rPr>
              <a:t>=~ /^test$/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$s </a:t>
            </a:r>
            <a:r>
              <a:rPr lang="en-US" dirty="0" smtClean="0">
                <a:ea typeface="ＭＳ Ｐゴシック" charset="-128"/>
              </a:rPr>
              <a:t>=~ /this\sis .* test/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split /\s+/, </a:t>
            </a:r>
            <a:r>
              <a:rPr lang="en-US" dirty="0" smtClean="0">
                <a:ea typeface="ＭＳ Ｐゴシック" charset="-128"/>
              </a:rPr>
              <a:t>$s</a:t>
            </a: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$</a:t>
            </a:r>
            <a:r>
              <a:rPr lang="en-US" dirty="0" smtClean="0">
                <a:ea typeface="ＭＳ Ｐゴシック" charset="-128"/>
              </a:rPr>
              <a:t>s </a:t>
            </a:r>
            <a:r>
              <a:rPr lang="en-US" dirty="0" smtClean="0">
                <a:ea typeface="ＭＳ Ｐゴシック" charset="-128"/>
              </a:rPr>
              <a:t>=~ s/\s+/ /g</a:t>
            </a:r>
          </a:p>
        </p:txBody>
      </p:sp>
    </p:spTree>
    <p:extLst>
      <p:ext uri="{BB962C8B-B14F-4D97-AF65-F5344CB8AC3E}">
        <p14:creationId xmlns:p14="http://schemas.microsoft.com/office/powerpoint/2010/main" val="2090918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a unit of language that native speakers can identify</a:t>
            </a:r>
          </a:p>
          <a:p>
            <a:pPr lvl="1"/>
            <a:r>
              <a:rPr lang="en-US" dirty="0" smtClean="0"/>
              <a:t>words are the blocks from which sentences are made</a:t>
            </a:r>
          </a:p>
          <a:p>
            <a:r>
              <a:rPr lang="en-US" dirty="0" smtClean="0"/>
              <a:t>Sentence</a:t>
            </a:r>
          </a:p>
          <a:p>
            <a:pPr lvl="1"/>
            <a:r>
              <a:rPr lang="en-US" dirty="0" smtClean="0"/>
              <a:t>a string of words satisfying the grammatical rules of a language</a:t>
            </a:r>
          </a:p>
          <a:p>
            <a:r>
              <a:rPr lang="en-US" dirty="0" smtClean="0"/>
              <a:t>Document</a:t>
            </a:r>
          </a:p>
          <a:p>
            <a:pPr lvl="1"/>
            <a:r>
              <a:rPr lang="en-US" dirty="0" smtClean="0"/>
              <a:t>A collection of sentences</a:t>
            </a:r>
          </a:p>
          <a:p>
            <a:r>
              <a:rPr lang="en-US" dirty="0" smtClean="0"/>
              <a:t>Corpus</a:t>
            </a:r>
          </a:p>
          <a:p>
            <a:pPr lvl="1"/>
            <a:r>
              <a:rPr lang="en-US" dirty="0" smtClean="0"/>
              <a:t>A collection of related 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41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by language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Python: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import re</a:t>
            </a:r>
          </a:p>
          <a:p>
            <a:pPr lvl="2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= “this is a test”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p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n-US" dirty="0" err="1" smtClean="0">
                <a:ea typeface="ＭＳ Ｐゴシック" charset="-128"/>
              </a:rPr>
              <a:t>re.compile(“test</a:t>
            </a:r>
            <a:r>
              <a:rPr lang="en-US" dirty="0" smtClean="0">
                <a:ea typeface="ＭＳ Ｐゴシック" charset="-128"/>
              </a:rPr>
              <a:t>”)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p.match(s</a:t>
            </a:r>
            <a:r>
              <a:rPr lang="en-US" dirty="0" smtClean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p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n-US" dirty="0" err="1" smtClean="0">
                <a:ea typeface="ＭＳ Ｐゴシック" charset="-128"/>
              </a:rPr>
              <a:t>re.compile</a:t>
            </a:r>
            <a:r>
              <a:rPr lang="en-US" dirty="0" smtClean="0">
                <a:ea typeface="ＭＳ Ｐゴシック" charset="-128"/>
              </a:rPr>
              <a:t>(“.*test.*”)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re.split(‘\s</a:t>
            </a:r>
            <a:r>
              <a:rPr lang="en-US" dirty="0" smtClean="0">
                <a:ea typeface="ＭＳ Ｐゴシック" charset="-128"/>
              </a:rPr>
              <a:t>+’, </a:t>
            </a: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re.sub(‘\s</a:t>
            </a:r>
            <a:r>
              <a:rPr lang="en-US" dirty="0" smtClean="0">
                <a:ea typeface="ＭＳ Ｐゴシック" charset="-128"/>
              </a:rPr>
              <a:t>+’, ‘ ‘, </a:t>
            </a: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6092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by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grep</a:t>
            </a:r>
            <a:endParaRPr lang="en-US" dirty="0" smtClean="0"/>
          </a:p>
          <a:p>
            <a:pPr lvl="1"/>
            <a:r>
              <a:rPr lang="en-US" dirty="0" smtClean="0"/>
              <a:t>command-line tool for regular expressions (general regular expression print/parser)</a:t>
            </a:r>
          </a:p>
          <a:p>
            <a:pPr lvl="1"/>
            <a:r>
              <a:rPr lang="en-US" dirty="0" smtClean="0"/>
              <a:t>returns all lines that match a regular expression</a:t>
            </a:r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“@” </a:t>
            </a:r>
            <a:r>
              <a:rPr lang="en-US" dirty="0" err="1" smtClean="0"/>
              <a:t>twitter.posts</a:t>
            </a:r>
            <a:endParaRPr lang="en-US" dirty="0" smtClean="0"/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“http:” </a:t>
            </a:r>
            <a:r>
              <a:rPr lang="en-US" dirty="0" err="1" smtClean="0"/>
              <a:t>twiter.posts</a:t>
            </a:r>
            <a:endParaRPr lang="en-US" dirty="0" smtClean="0"/>
          </a:p>
          <a:p>
            <a:pPr lvl="1"/>
            <a:r>
              <a:rPr lang="en-US" dirty="0" smtClean="0"/>
              <a:t>can’t used </a:t>
            </a:r>
            <a:r>
              <a:rPr lang="en-US" dirty="0" err="1" smtClean="0"/>
              <a:t>metacharacters</a:t>
            </a:r>
            <a:r>
              <a:rPr lang="en-US" dirty="0" smtClean="0"/>
              <a:t> (\d, \w), use [] </a:t>
            </a:r>
            <a:r>
              <a:rPr lang="en-US" dirty="0" smtClean="0"/>
              <a:t>instead</a:t>
            </a:r>
          </a:p>
          <a:p>
            <a:pPr lvl="1"/>
            <a:r>
              <a:rPr lang="en-US" dirty="0" smtClean="0"/>
              <a:t>Often want to use “</a:t>
            </a:r>
            <a:r>
              <a:rPr lang="en-US" dirty="0" err="1" smtClean="0"/>
              <a:t>grep</a:t>
            </a:r>
            <a:r>
              <a:rPr lang="en-US" dirty="0" smtClean="0"/>
              <a:t> –E” (for extended syntax)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89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by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sed</a:t>
            </a:r>
            <a:endParaRPr lang="en-US" dirty="0" smtClean="0"/>
          </a:p>
          <a:p>
            <a:pPr lvl="1"/>
            <a:r>
              <a:rPr lang="en-US" dirty="0" smtClean="0"/>
              <a:t>another command-line tool </a:t>
            </a:r>
            <a:r>
              <a:rPr lang="en-US" dirty="0" smtClean="0"/>
              <a:t>that uses</a:t>
            </a:r>
            <a:r>
              <a:rPr lang="en-US" dirty="0" smtClean="0"/>
              <a:t> </a:t>
            </a:r>
            <a:r>
              <a:rPr lang="en-US" dirty="0" err="1" smtClean="0"/>
              <a:t>regexs</a:t>
            </a:r>
            <a:r>
              <a:rPr lang="en-US" dirty="0" smtClean="0"/>
              <a:t> to print and manipulate strings</a:t>
            </a:r>
          </a:p>
          <a:p>
            <a:pPr lvl="1"/>
            <a:r>
              <a:rPr lang="en-US" dirty="0" smtClean="0"/>
              <a:t>very powerful, though we’ll just play with it</a:t>
            </a:r>
          </a:p>
          <a:p>
            <a:pPr lvl="1"/>
            <a:r>
              <a:rPr lang="en-US" dirty="0" smtClean="0"/>
              <a:t>Most common is substitution:</a:t>
            </a:r>
          </a:p>
          <a:p>
            <a:pPr lvl="2"/>
            <a:r>
              <a:rPr lang="en-US" dirty="0" err="1" smtClean="0"/>
              <a:t>sed</a:t>
            </a:r>
            <a:r>
              <a:rPr lang="en-US" dirty="0" smtClean="0"/>
              <a:t> “s/ is a / is not a</a:t>
            </a:r>
            <a:r>
              <a:rPr lang="en-US" dirty="0" smtClean="0"/>
              <a:t>/g” </a:t>
            </a:r>
            <a:r>
              <a:rPr lang="en-US" dirty="0" err="1" smtClean="0"/>
              <a:t>twitter.posts</a:t>
            </a:r>
            <a:endParaRPr lang="en-US" dirty="0" smtClean="0"/>
          </a:p>
          <a:p>
            <a:pPr lvl="2"/>
            <a:r>
              <a:rPr lang="en-US" dirty="0" err="1" smtClean="0"/>
              <a:t>sed</a:t>
            </a:r>
            <a:r>
              <a:rPr lang="en-US" dirty="0" smtClean="0"/>
              <a:t> “s/ </a:t>
            </a:r>
            <a:r>
              <a:rPr lang="en-US" dirty="0" smtClean="0"/>
              <a:t> */ /g” </a:t>
            </a:r>
            <a:r>
              <a:rPr lang="en-US" dirty="0" err="1" smtClean="0"/>
              <a:t>twitter.posts</a:t>
            </a:r>
            <a:endParaRPr lang="en-US" dirty="0" smtClean="0"/>
          </a:p>
          <a:p>
            <a:pPr lvl="3"/>
            <a:r>
              <a:rPr lang="en-US" dirty="0" err="1" smtClean="0"/>
              <a:t>sed</a:t>
            </a:r>
            <a:r>
              <a:rPr lang="en-US" dirty="0" smtClean="0"/>
              <a:t> doesn’t have +, but does have *</a:t>
            </a:r>
            <a:endParaRPr lang="en-US" dirty="0" smtClean="0"/>
          </a:p>
          <a:p>
            <a:pPr lvl="1"/>
            <a:r>
              <a:rPr lang="en-US" dirty="0" smtClean="0"/>
              <a:t>Can also do things like delete all that match, etc.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46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General regular expressions:</a:t>
            </a:r>
          </a:p>
          <a:p>
            <a:pPr lvl="1"/>
            <a:r>
              <a:rPr lang="en-US" sz="2000" dirty="0" smtClean="0"/>
              <a:t>Ch 2.1 of the book</a:t>
            </a:r>
          </a:p>
          <a:p>
            <a:pPr lvl="1"/>
            <a:r>
              <a:rPr lang="en-US" sz="2000" dirty="0" smtClean="0">
                <a:hlinkClick r:id="rId2"/>
              </a:rPr>
              <a:t>http://www.regular-expressions.info/</a:t>
            </a:r>
            <a:endParaRPr lang="en-US" sz="2000" dirty="0" smtClean="0"/>
          </a:p>
          <a:p>
            <a:pPr lvl="2"/>
            <a:r>
              <a:rPr lang="en-US" sz="1700" dirty="0" smtClean="0"/>
              <a:t>good general tutorials</a:t>
            </a:r>
          </a:p>
          <a:p>
            <a:pPr lvl="2"/>
            <a:r>
              <a:rPr lang="en-US" sz="1700" dirty="0" smtClean="0"/>
              <a:t>many language specific examples as well</a:t>
            </a:r>
          </a:p>
          <a:p>
            <a:r>
              <a:rPr lang="en-US" sz="2400" dirty="0" smtClean="0"/>
              <a:t>Java</a:t>
            </a:r>
          </a:p>
          <a:p>
            <a:pPr lvl="1"/>
            <a:r>
              <a:rPr lang="en-US" sz="2000" dirty="0" smtClean="0">
                <a:hlinkClick r:id="rId3"/>
              </a:rPr>
              <a:t>http://download.oracle.com/javase/tutorial/essential/regex/</a:t>
            </a:r>
            <a:endParaRPr lang="en-US" sz="2000" dirty="0" smtClean="0"/>
          </a:p>
          <a:p>
            <a:pPr lvl="1"/>
            <a:r>
              <a:rPr lang="en-US" sz="2000" dirty="0" smtClean="0"/>
              <a:t>See also the documentation for </a:t>
            </a:r>
            <a:r>
              <a:rPr lang="en-US" sz="2000" dirty="0" err="1" smtClean="0"/>
              <a:t>java.util.regex</a:t>
            </a:r>
            <a:endParaRPr lang="en-US" sz="2000" dirty="0" smtClean="0"/>
          </a:p>
          <a:p>
            <a:r>
              <a:rPr lang="en-US" sz="2300" dirty="0" smtClean="0"/>
              <a:t>Python</a:t>
            </a:r>
          </a:p>
          <a:p>
            <a:pPr lvl="1"/>
            <a:r>
              <a:rPr lang="en-US" sz="2000" dirty="0" smtClean="0">
                <a:hlinkClick r:id="rId4"/>
              </a:rPr>
              <a:t>http://docs.python.org/howto/regex.html</a:t>
            </a:r>
          </a:p>
          <a:p>
            <a:pPr lvl="1"/>
            <a:r>
              <a:rPr lang="en-US" sz="2000" dirty="0" smtClean="0">
                <a:hlinkClick r:id="rId4"/>
              </a:rPr>
              <a:t>http://docs.python.org/library/re.html</a:t>
            </a:r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7199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Perl</a:t>
            </a:r>
          </a:p>
          <a:p>
            <a:pPr lvl="1"/>
            <a:r>
              <a:rPr lang="en-US" sz="2000" dirty="0" smtClean="0">
                <a:hlinkClick r:id="rId2"/>
              </a:rPr>
              <a:t>http://perldoc.perl.org/perlretut.html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3"/>
              </a:rPr>
              <a:t>http://perldoc.perl.org/perlre.html</a:t>
            </a:r>
            <a:endParaRPr lang="en-US" sz="2000" dirty="0" smtClean="0"/>
          </a:p>
          <a:p>
            <a:r>
              <a:rPr lang="en-US" sz="2300" dirty="0" err="1" smtClean="0"/>
              <a:t>grep</a:t>
            </a:r>
            <a:endParaRPr lang="en-US" sz="2300" dirty="0" smtClean="0"/>
          </a:p>
          <a:p>
            <a:pPr lvl="1"/>
            <a:r>
              <a:rPr lang="en-US" sz="2000" dirty="0" smtClean="0"/>
              <a:t>See the write-up at the end of Assignment 1</a:t>
            </a:r>
          </a:p>
          <a:p>
            <a:pPr lvl="1"/>
            <a:r>
              <a:rPr lang="en-US" sz="2000" dirty="0" smtClean="0">
                <a:hlinkClick r:id="rId4"/>
              </a:rPr>
              <a:t>http://www.panix.com/~elflord/unix/grep.html</a:t>
            </a:r>
            <a:endParaRPr lang="en-US" sz="2000" dirty="0" smtClean="0"/>
          </a:p>
          <a:p>
            <a:r>
              <a:rPr lang="en-US" sz="2300" dirty="0" err="1" smtClean="0"/>
              <a:t>sed</a:t>
            </a:r>
            <a:endParaRPr lang="en-US" sz="2300" dirty="0" smtClean="0"/>
          </a:p>
          <a:p>
            <a:pPr lvl="1"/>
            <a:r>
              <a:rPr lang="en-US" sz="2000" dirty="0" smtClean="0"/>
              <a:t>See the write-up at the end of Assignment 1</a:t>
            </a:r>
          </a:p>
          <a:p>
            <a:pPr lvl="1"/>
            <a:r>
              <a:rPr lang="en-US" sz="2000" dirty="0" smtClean="0">
                <a:hlinkClick r:id="rId5"/>
              </a:rPr>
              <a:t>http://www.grymoire.com/Unix/Sed.html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6"/>
              </a:rPr>
              <a:t>http://www.panix.com/~elflord/unix/sed.html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8331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/>
          <a:lstStyle/>
          <a:p>
            <a:r>
              <a:rPr lang="en-US" dirty="0" smtClean="0"/>
              <a:t>monolingual vs. parallel</a:t>
            </a:r>
          </a:p>
          <a:p>
            <a:r>
              <a:rPr lang="en-US" dirty="0" smtClean="0"/>
              <a:t>language</a:t>
            </a:r>
          </a:p>
          <a:p>
            <a:r>
              <a:rPr lang="en-US" dirty="0" smtClean="0"/>
              <a:t>annotated (e.g. parts of speech, classifications, etc.)</a:t>
            </a:r>
          </a:p>
          <a:p>
            <a:r>
              <a:rPr lang="en-US" dirty="0" smtClean="0"/>
              <a:t>source (where it came from)</a:t>
            </a:r>
          </a:p>
          <a:p>
            <a:r>
              <a:rPr lang="en-US" dirty="0" smtClean="0"/>
              <a:t>size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7144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73414" y="1918997"/>
            <a:ext cx="67091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Any you’ve seen or played with before?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68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Linguistic Data Consortium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hlinkClick r:id="rId2"/>
              </a:rPr>
              <a:t>http://www.ldc.upenn.edu/Catalog/byType.jsp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Dictionaries </a:t>
            </a:r>
          </a:p>
          <a:p>
            <a:pPr lvl="1"/>
            <a:r>
              <a:rPr lang="en-US" dirty="0" err="1" smtClean="0"/>
              <a:t>WordNet</a:t>
            </a:r>
            <a:r>
              <a:rPr lang="en-US" dirty="0" smtClean="0"/>
              <a:t> – 206K English words</a:t>
            </a:r>
          </a:p>
          <a:p>
            <a:pPr lvl="1"/>
            <a:r>
              <a:rPr lang="en-US" dirty="0" smtClean="0"/>
              <a:t>CELEX2 – 365K German words</a:t>
            </a:r>
          </a:p>
          <a:p>
            <a:r>
              <a:rPr lang="en-US" dirty="0" smtClean="0"/>
              <a:t>Monolingual text</a:t>
            </a:r>
          </a:p>
          <a:p>
            <a:pPr lvl="1"/>
            <a:r>
              <a:rPr lang="en-US" dirty="0" err="1" smtClean="0"/>
              <a:t>Gigaword</a:t>
            </a:r>
            <a:r>
              <a:rPr lang="en-US" dirty="0" smtClean="0"/>
              <a:t> corpus</a:t>
            </a:r>
          </a:p>
          <a:p>
            <a:pPr lvl="2"/>
            <a:r>
              <a:rPr lang="en-US" dirty="0" smtClean="0"/>
              <a:t>4M documents (mostly news articles)</a:t>
            </a:r>
          </a:p>
          <a:p>
            <a:pPr lvl="2"/>
            <a:r>
              <a:rPr lang="en-US" dirty="0" smtClean="0"/>
              <a:t>1.7 trillion words</a:t>
            </a:r>
          </a:p>
          <a:p>
            <a:pPr lvl="2"/>
            <a:r>
              <a:rPr lang="en-US" dirty="0" smtClean="0"/>
              <a:t>11GB of data (4GB compressed)</a:t>
            </a:r>
          </a:p>
        </p:txBody>
      </p:sp>
    </p:spTree>
    <p:extLst>
      <p:ext uri="{BB962C8B-B14F-4D97-AF65-F5344CB8AC3E}">
        <p14:creationId xmlns:p14="http://schemas.microsoft.com/office/powerpoint/2010/main" val="251345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167</TotalTime>
  <Words>3170</Words>
  <Application>Microsoft Macintosh PowerPoint</Application>
  <PresentationFormat>On-screen Show (4:3)</PresentationFormat>
  <Paragraphs>663</Paragraphs>
  <Slides>64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6" baseType="lpstr">
      <vt:lpstr>Median</vt:lpstr>
      <vt:lpstr>Microsoft Equation</vt:lpstr>
      <vt:lpstr>xkcd.com/208</vt:lpstr>
      <vt:lpstr>CORpus analysis</vt:lpstr>
      <vt:lpstr>Administrivia</vt:lpstr>
      <vt:lpstr>NLP models</vt:lpstr>
      <vt:lpstr>NLP models</vt:lpstr>
      <vt:lpstr>Vocabulary</vt:lpstr>
      <vt:lpstr>Corpora characteristics</vt:lpstr>
      <vt:lpstr>Corpora examples</vt:lpstr>
      <vt:lpstr>Corpora examples</vt:lpstr>
      <vt:lpstr>Corpora examples</vt:lpstr>
      <vt:lpstr>Corpora examples</vt:lpstr>
      <vt:lpstr>Corpora examples</vt:lpstr>
      <vt:lpstr>Corpus analysis</vt:lpstr>
      <vt:lpstr>Corpus analysis</vt:lpstr>
      <vt:lpstr>Corpora issues</vt:lpstr>
      <vt:lpstr>A rose by any other name…</vt:lpstr>
      <vt:lpstr>Tokenization issues: ‘</vt:lpstr>
      <vt:lpstr>Tokenization issues: ‘</vt:lpstr>
      <vt:lpstr>Tokenization issues: ‘</vt:lpstr>
      <vt:lpstr>Tokenization issues: ‘</vt:lpstr>
      <vt:lpstr>Tokenization issues: hyphens</vt:lpstr>
      <vt:lpstr>Tokenization issues: hyphens</vt:lpstr>
      <vt:lpstr>More tokenization issues</vt:lpstr>
      <vt:lpstr>Tokenization: language issues</vt:lpstr>
      <vt:lpstr>Tokenization: language issues</vt:lpstr>
      <vt:lpstr>Word counts</vt:lpstr>
      <vt:lpstr>Word counts</vt:lpstr>
      <vt:lpstr>Word counts</vt:lpstr>
      <vt:lpstr>Zipf’s “Law”</vt:lpstr>
      <vt:lpstr>Zipf’s law</vt:lpstr>
      <vt:lpstr>Zipf’s law</vt:lpstr>
      <vt:lpstr>Zipf Distribution </vt:lpstr>
      <vt:lpstr>Zipf’s law: Brown corpus</vt:lpstr>
      <vt:lpstr>Zipf’s law: Tom Sawyer</vt:lpstr>
      <vt:lpstr>Sentences</vt:lpstr>
      <vt:lpstr>Sentence segmentation: issues</vt:lpstr>
      <vt:lpstr>Sentence segmentation: issues</vt:lpstr>
      <vt:lpstr>Sentence segmentation: issues</vt:lpstr>
      <vt:lpstr>Sentence segmentation</vt:lpstr>
      <vt:lpstr>Sentence length</vt:lpstr>
      <vt:lpstr>Regular expressions</vt:lpstr>
      <vt:lpstr>Regular expressions: literals</vt:lpstr>
      <vt:lpstr>Regular expressions: character classes</vt:lpstr>
      <vt:lpstr>Regular expressions: character classes</vt:lpstr>
      <vt:lpstr>Regular expressions: character classes</vt:lpstr>
      <vt:lpstr>For example</vt:lpstr>
      <vt:lpstr>Regular expressions: repetition</vt:lpstr>
      <vt:lpstr>Regular expressions: repetition</vt:lpstr>
      <vt:lpstr>Regular expressions:  beginning and end</vt:lpstr>
      <vt:lpstr>Regular expressions: repetition revisited</vt:lpstr>
      <vt:lpstr>Regular expressions: disjunction</vt:lpstr>
      <vt:lpstr>Some examples</vt:lpstr>
      <vt:lpstr>Some examples</vt:lpstr>
      <vt:lpstr>Regular expressions: memory</vt:lpstr>
      <vt:lpstr>Regular expression: memory</vt:lpstr>
      <vt:lpstr>Regular expressions: substitution</vt:lpstr>
      <vt:lpstr>Regular expressions by language</vt:lpstr>
      <vt:lpstr>Regular expressions by language</vt:lpstr>
      <vt:lpstr>Regular expressions by language</vt:lpstr>
      <vt:lpstr>Regular expressions by language</vt:lpstr>
      <vt:lpstr>Regular expression by language</vt:lpstr>
      <vt:lpstr>Regular expression by language</vt:lpstr>
      <vt:lpstr>Regular expression resources</vt:lpstr>
      <vt:lpstr>Regular expression 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xkcd.com/208</dc:title>
  <dc:creator>David Kauchak</dc:creator>
  <cp:lastModifiedBy>David Kauchak</cp:lastModifiedBy>
  <cp:revision>32</cp:revision>
  <dcterms:created xsi:type="dcterms:W3CDTF">2011-09-14T20:26:05Z</dcterms:created>
  <dcterms:modified xsi:type="dcterms:W3CDTF">2011-09-15T16:31:32Z</dcterms:modified>
</cp:coreProperties>
</file>