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722" r:id="rId2"/>
    <p:sldId id="689" r:id="rId3"/>
    <p:sldId id="690" r:id="rId4"/>
    <p:sldId id="691" r:id="rId5"/>
    <p:sldId id="692" r:id="rId6"/>
    <p:sldId id="693" r:id="rId7"/>
    <p:sldId id="681" r:id="rId8"/>
    <p:sldId id="695" r:id="rId9"/>
    <p:sldId id="573" r:id="rId10"/>
    <p:sldId id="575" r:id="rId11"/>
    <p:sldId id="576" r:id="rId12"/>
    <p:sldId id="577" r:id="rId13"/>
    <p:sldId id="696" r:id="rId14"/>
    <p:sldId id="699" r:id="rId15"/>
    <p:sldId id="700" r:id="rId16"/>
    <p:sldId id="702" r:id="rId17"/>
    <p:sldId id="697" r:id="rId18"/>
    <p:sldId id="701" r:id="rId19"/>
    <p:sldId id="698" r:id="rId20"/>
    <p:sldId id="703" r:id="rId21"/>
    <p:sldId id="704" r:id="rId22"/>
    <p:sldId id="668" r:id="rId23"/>
    <p:sldId id="669" r:id="rId24"/>
    <p:sldId id="670" r:id="rId25"/>
    <p:sldId id="671" r:id="rId26"/>
    <p:sldId id="705" r:id="rId27"/>
    <p:sldId id="579" r:id="rId28"/>
    <p:sldId id="710" r:id="rId29"/>
    <p:sldId id="723" r:id="rId30"/>
    <p:sldId id="707" r:id="rId31"/>
    <p:sldId id="708" r:id="rId32"/>
    <p:sldId id="709" r:id="rId33"/>
    <p:sldId id="720" r:id="rId34"/>
    <p:sldId id="713" r:id="rId35"/>
    <p:sldId id="583" r:id="rId36"/>
    <p:sldId id="714" r:id="rId37"/>
    <p:sldId id="585" r:id="rId38"/>
    <p:sldId id="661" r:id="rId39"/>
    <p:sldId id="724" r:id="rId40"/>
    <p:sldId id="725" r:id="rId41"/>
    <p:sldId id="716" r:id="rId42"/>
    <p:sldId id="718" r:id="rId43"/>
    <p:sldId id="717" r:id="rId44"/>
    <p:sldId id="593" r:id="rId45"/>
    <p:sldId id="595" r:id="rId46"/>
    <p:sldId id="596" r:id="rId47"/>
    <p:sldId id="651" r:id="rId48"/>
    <p:sldId id="597" r:id="rId49"/>
    <p:sldId id="719" r:id="rId50"/>
    <p:sldId id="599" r:id="rId51"/>
    <p:sldId id="600" r:id="rId52"/>
    <p:sldId id="726" r:id="rId53"/>
    <p:sldId id="727" r:id="rId54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00"/>
    <a:srgbClr val="0000FF"/>
    <a:srgbClr val="FCFEEC"/>
    <a:srgbClr val="F9FCE4"/>
    <a:srgbClr val="F4F3EB"/>
    <a:srgbClr val="F0EEEB"/>
    <a:srgbClr val="A4050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1" autoAdjust="0"/>
    <p:restoredTop sz="86297" autoAdjust="0"/>
  </p:normalViewPr>
  <p:slideViewPr>
    <p:cSldViewPr>
      <p:cViewPr varScale="1">
        <p:scale>
          <a:sx n="96" d="100"/>
          <a:sy n="96" d="100"/>
        </p:scale>
        <p:origin x="-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71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0" charset="0"/>
                <a:cs typeface="宋体" pitchFamily="-110" charset="-122"/>
              </a:defRPr>
            </a:lvl1pPr>
          </a:lstStyle>
          <a:p>
            <a:fld id="{F131524E-E0BC-3548-A20E-43DB528A504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835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pitchFamily="-110" charset="0"/>
                <a:cs typeface="宋体" pitchFamily="-110" charset="-122"/>
              </a:defRPr>
            </a:lvl1pPr>
          </a:lstStyle>
          <a:p>
            <a:fld id="{E31040B6-1FE3-7A46-AF5E-868C9E5A28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400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74738" y="704850"/>
            <a:ext cx="4697412" cy="3524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113" y="4463609"/>
            <a:ext cx="5021075" cy="42274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D52A2-D498-C849-82A2-050317EE0F29}" type="slidenum">
              <a:rPr lang="zh-CN" altLang="en-US"/>
              <a:pPr/>
              <a:t>29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Just as we modified the query in the vector space model, we can also modify it here. I’m not aware of work that uses language model based Ir this way.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8E8B5-69E3-824A-8AC9-976AC0F626E6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A long vector space query is like a disjunction: you have to consider documents with any of the words, and sum partial cosine similarities over the various terms.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DEF3F-F775-A441-89F3-B46B90EDAF8B}" type="slidenum">
              <a:rPr lang="zh-CN" altLang="en-US"/>
              <a:pPr/>
              <a:t>35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DEF3F-F775-A441-89F3-B46B90EDAF8B}" type="slidenum">
              <a:rPr lang="zh-CN" altLang="en-US"/>
              <a:pPr/>
              <a:t>36</a:t>
            </a:fld>
            <a:endParaRPr lang="en-US" altLang="zh-CN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C40EC-7610-4948-87F2-F166CC2CC780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31991-4516-2E46-AB52-CC41C176FA67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825BD-44F8-294A-A7CD-AACFBB425226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482FF-E869-904F-BFD6-BCE4309B9877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4E5AD-71B6-CB44-9CEA-33B45710E4FC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4E5AD-71B6-CB44-9CEA-33B45710E4FC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47268-B858-8F4F-A553-BA767B7212F8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F0D65-24FA-D944-A311-95D79FF83A76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996F0-47A3-B140-B162-57E78FEE1DDF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F8545-066F-8148-8199-81BCECDC275A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EB9A0-FC1F-D442-B58B-6A9F22A62C0F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877EE-6ADA-9C4E-A7BE-3D561960973E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endParaRPr lang="zh-CN" altLang="en-US">
              <a:latin typeface="Arial" pitchFamily="-110" charset="0"/>
              <a:cs typeface="宋体" pitchFamily="-110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CDAA-FD45-6643-AA6C-9C48AFA9ADEB}" type="slidenum">
              <a:rPr lang="en-US"/>
              <a:pPr/>
              <a:t>20</a:t>
            </a:fld>
            <a:endParaRPr lang="en-US"/>
          </a:p>
        </p:txBody>
      </p:sp>
      <p:sp>
        <p:nvSpPr>
          <p:cNvPr id="1781762" name="Rectangle 2"/>
          <p:cNvSpPr>
            <a:spLocks noChangeArrowheads="1"/>
          </p:cNvSpPr>
          <p:nvPr/>
        </p:nvSpPr>
        <p:spPr bwMode="auto">
          <a:xfrm>
            <a:off x="3877221" y="0"/>
            <a:ext cx="2968079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3" name="Rectangle 3"/>
          <p:cNvSpPr>
            <a:spLocks noChangeArrowheads="1"/>
          </p:cNvSpPr>
          <p:nvPr/>
        </p:nvSpPr>
        <p:spPr bwMode="auto">
          <a:xfrm>
            <a:off x="3877221" y="8927214"/>
            <a:ext cx="2968079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060" tIns="46725" rIns="95060" bIns="46725" anchor="b">
            <a:prstTxWarp prst="textNoShape">
              <a:avLst/>
            </a:prstTxWarp>
          </a:bodyPr>
          <a:lstStyle/>
          <a:p>
            <a:pPr algn="r" defTabSz="943455"/>
            <a:r>
              <a:rPr lang="en-US" sz="1200" dirty="0">
                <a:latin typeface="Times New Roman" pitchFamily="-110" charset="0"/>
              </a:rPr>
              <a:t>16</a:t>
            </a:r>
          </a:p>
        </p:txBody>
      </p:sp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0" y="8927214"/>
            <a:ext cx="2966594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5" name="Rectangle 5"/>
          <p:cNvSpPr>
            <a:spLocks noChangeArrowheads="1"/>
          </p:cNvSpPr>
          <p:nvPr/>
        </p:nvSpPr>
        <p:spPr bwMode="auto">
          <a:xfrm>
            <a:off x="0" y="0"/>
            <a:ext cx="2966594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711200"/>
            <a:ext cx="4679950" cy="3509963"/>
          </a:xfrm>
          <a:ln w="12700" cap="flat"/>
        </p:spPr>
      </p:sp>
      <p:sp>
        <p:nvSpPr>
          <p:cNvPr id="1781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113" y="4462053"/>
            <a:ext cx="5019590" cy="4227454"/>
          </a:xfrm>
          <a:ln/>
        </p:spPr>
        <p:txBody>
          <a:bodyPr lIns="95060" tIns="46725" rIns="95060" bIns="467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CDAA-FD45-6643-AA6C-9C48AFA9ADEB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62" name="Rectangle 2"/>
          <p:cNvSpPr>
            <a:spLocks noChangeArrowheads="1"/>
          </p:cNvSpPr>
          <p:nvPr/>
        </p:nvSpPr>
        <p:spPr bwMode="auto">
          <a:xfrm>
            <a:off x="3877221" y="0"/>
            <a:ext cx="2968079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3" name="Rectangle 3"/>
          <p:cNvSpPr>
            <a:spLocks noChangeArrowheads="1"/>
          </p:cNvSpPr>
          <p:nvPr/>
        </p:nvSpPr>
        <p:spPr bwMode="auto">
          <a:xfrm>
            <a:off x="3877221" y="8927214"/>
            <a:ext cx="2968079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5060" tIns="46725" rIns="95060" bIns="46725" anchor="b">
            <a:prstTxWarp prst="textNoShape">
              <a:avLst/>
            </a:prstTxWarp>
          </a:bodyPr>
          <a:lstStyle/>
          <a:p>
            <a:pPr algn="r" defTabSz="943455"/>
            <a:r>
              <a:rPr lang="en-US" sz="1200" dirty="0">
                <a:latin typeface="Times New Roman" pitchFamily="-110" charset="0"/>
              </a:rPr>
              <a:t>16</a:t>
            </a:r>
          </a:p>
        </p:txBody>
      </p:sp>
      <p:sp>
        <p:nvSpPr>
          <p:cNvPr id="1781764" name="Rectangle 4"/>
          <p:cNvSpPr>
            <a:spLocks noChangeArrowheads="1"/>
          </p:cNvSpPr>
          <p:nvPr/>
        </p:nvSpPr>
        <p:spPr bwMode="auto">
          <a:xfrm>
            <a:off x="0" y="8927214"/>
            <a:ext cx="2966594" cy="469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5" name="Rectangle 5"/>
          <p:cNvSpPr>
            <a:spLocks noChangeArrowheads="1"/>
          </p:cNvSpPr>
          <p:nvPr/>
        </p:nvSpPr>
        <p:spPr bwMode="auto">
          <a:xfrm>
            <a:off x="0" y="0"/>
            <a:ext cx="2966594" cy="4676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792" tIns="43896" rIns="87792" bIns="43896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7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711200"/>
            <a:ext cx="4679950" cy="3509963"/>
          </a:xfrm>
          <a:ln w="12700" cap="flat"/>
        </p:spPr>
      </p:sp>
      <p:sp>
        <p:nvSpPr>
          <p:cNvPr id="1781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113" y="4462053"/>
            <a:ext cx="5019590" cy="4227454"/>
          </a:xfrm>
          <a:ln/>
        </p:spPr>
        <p:txBody>
          <a:bodyPr lIns="95060" tIns="46725" rIns="95060" bIns="467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D7511-DC2D-DF49-A7E2-5B122CF4518B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SMART: Cornell (Salton) IR system of 1970s to 1990s.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D52A2-D498-C849-82A2-050317EE0F29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701675"/>
            <a:ext cx="4673600" cy="35052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40238"/>
            <a:ext cx="5019675" cy="4286250"/>
          </a:xfrm>
          <a:noFill/>
          <a:ln/>
        </p:spPr>
        <p:txBody>
          <a:bodyPr/>
          <a:lstStyle/>
          <a:p>
            <a:r>
              <a:rPr lang="en-US" altLang="zh-CN">
                <a:latin typeface="Arial" pitchFamily="-110" charset="0"/>
                <a:cs typeface="宋体" pitchFamily="-110" charset="-122"/>
              </a:rPr>
              <a:t>Just as we modified the query in the vector space model, we can also modify it here. I’m not aware of work that uses language model based Ir this way.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0" charset="0"/>
              </a:defRPr>
            </a:lvl1pPr>
          </a:lstStyle>
          <a:p>
            <a:fld id="{2FFC80C0-0915-6A4A-B235-37254B39AB1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AC30-04EA-8D46-B4C6-210F2745049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58C25-30CE-ED40-9A27-F2A0122BAD1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9A7A5-9756-6644-8FA1-F713675DB38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CE6CBA9-A86C-F446-B1BC-8F7551C5F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7AEA7-4314-044B-855A-E96ABA31F2F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166F0-C548-2042-8E1D-EBF8A2917D9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8B1C8-A45C-0C4E-91BE-BCDED60770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DE97C-A6D6-E240-A7E1-5FF20C960F3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23520-5990-E54A-AC3A-D4E26B52F52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16A78-808B-E14C-BA64-A9A6DBC4F71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5322A-64EF-A342-B4A3-89733CA520C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3A00D-695F-1D45-BC09-FB8C90BB4DC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-110" charset="-122"/>
                <a:cs typeface="宋体" pitchFamily="-110" charset="-122"/>
              </a:defRPr>
            </a:lvl1pPr>
          </a:lstStyle>
          <a:p>
            <a:fld id="{25486385-2A8A-8443-9F3C-B9BA3080E2A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solidFill>
                <a:srgbClr val="A50021"/>
              </a:solidFill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10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rto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18000"/>
          </a:blip>
          <a:srcRect l="18068"/>
          <a:stretch>
            <a:fillRect/>
          </a:stretch>
        </p:blipFill>
        <p:spPr>
          <a:xfrm>
            <a:off x="1828800" y="381000"/>
            <a:ext cx="4876800" cy="4776788"/>
          </a:xfrm>
          <a:noFill/>
          <a:ln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43000" y="57912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Kevin Knight, http://www.isi.edu/natural-language/people/pictures/ieee-expert-1.gif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Results for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initial query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18435" name="Picture 3" descr="before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85925"/>
            <a:ext cx="8686800" cy="48704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Relevance Feedback</a:t>
            </a:r>
          </a:p>
        </p:txBody>
      </p:sp>
      <p:pic>
        <p:nvPicPr>
          <p:cNvPr id="19459" name="Picture 3" descr="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43063"/>
            <a:ext cx="8686800" cy="49180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Results after Relevance Feedback</a:t>
            </a:r>
          </a:p>
        </p:txBody>
      </p:sp>
      <p:pic>
        <p:nvPicPr>
          <p:cNvPr id="20483" name="Picture 3" descr="afterfeedback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00200"/>
            <a:ext cx="8915400" cy="503713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 smtClean="0"/>
              <a:t>ranked </a:t>
            </a:r>
            <a:r>
              <a:rPr lang="en-US" sz="2000" dirty="0" smtClean="0"/>
              <a:t>models we represent our query as a vector of weights, which we view as a point in a high dimensional space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We want to bias the query </a:t>
            </a:r>
            <a:r>
              <a:rPr lang="en-US" sz="2000" dirty="0" smtClean="0">
                <a:solidFill>
                  <a:srgbClr val="0000FF"/>
                </a:solidFill>
              </a:rPr>
              <a:t>towards</a:t>
            </a:r>
            <a:r>
              <a:rPr lang="en-US" sz="2000" dirty="0" smtClean="0"/>
              <a:t> documents that the user selected (the “relevant documents”)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</a:t>
            </a:r>
            <a:r>
              <a:rPr lang="en-US" sz="2000" dirty="0" smtClean="0"/>
              <a:t>want to bias the query </a:t>
            </a:r>
            <a:r>
              <a:rPr lang="en-US" sz="2000" dirty="0" smtClean="0">
                <a:solidFill>
                  <a:srgbClr val="FF0000"/>
                </a:solidFill>
              </a:rPr>
              <a:t>away from</a:t>
            </a:r>
            <a:r>
              <a:rPr lang="en-US" sz="2000" dirty="0" smtClean="0"/>
              <a:t> documents that the user did not select (the “non-relevant documents”) </a:t>
            </a:r>
            <a:endParaRPr lang="en-US" sz="2000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33369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6417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9465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42513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45561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4860925" y="2743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3600" dirty="0" smtClean="0">
                <a:ea typeface="宋体" pitchFamily="-110" charset="-122"/>
                <a:cs typeface="宋体" pitchFamily="-110" charset="-122"/>
              </a:rPr>
              <a:t>feedback</a:t>
            </a:r>
            <a:endParaRPr lang="en-US" altLang="zh-CN" sz="36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114800" y="56388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3600" dirty="0" smtClean="0">
                <a:ea typeface="宋体" pitchFamily="-110" charset="-122"/>
                <a:cs typeface="宋体" pitchFamily="-110" charset="-122"/>
              </a:rPr>
              <a:t>feedback</a:t>
            </a:r>
            <a:endParaRPr lang="en-US" altLang="zh-CN" sz="36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114800" y="56388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" name="Down Arrow 33"/>
          <p:cNvSpPr/>
          <p:nvPr/>
        </p:nvSpPr>
        <p:spPr bwMode="auto">
          <a:xfrm>
            <a:off x="2971800" y="3352800"/>
            <a:ext cx="228600" cy="3810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928688" y="1616075"/>
            <a:ext cx="6234112" cy="44307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on initial query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7480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205288" y="2835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510088" y="3597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43088" y="3825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764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67088" y="39782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833688" y="4206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95288" y="5807075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00A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Revised query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371600" y="4191000"/>
            <a:ext cx="1447800" cy="1676400"/>
          </a:xfrm>
          <a:prstGeom prst="line">
            <a:avLst/>
          </a:prstGeom>
          <a:noFill/>
          <a:ln w="9525">
            <a:solidFill>
              <a:srgbClr val="00A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648200" y="5791200"/>
            <a:ext cx="44958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r>
              <a:rPr lang="en-US" altLang="zh-CN" dirty="0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non-relevant documents</a:t>
            </a:r>
          </a:p>
          <a:p>
            <a:pPr eaLnBrk="0" hangingPunct="0">
              <a:spcBef>
                <a:spcPct val="1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o</a:t>
            </a:r>
            <a:r>
              <a:rPr lang="en-US" altLang="zh-CN" dirty="0"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  known relevant documents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2605088" y="37496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138488" y="25304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833688" y="34448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o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352800" y="3124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281488" y="1997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919288" y="3063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5272088" y="2911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2088" y="22256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5576888" y="19208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62088" y="5045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572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748088" y="46640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2757488" y="4740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86488" y="3292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5043488" y="4359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19400" y="3810000"/>
            <a:ext cx="457200" cy="396875"/>
            <a:chOff x="4896" y="1680"/>
            <a:chExt cx="288" cy="250"/>
          </a:xfrm>
        </p:grpSpPr>
        <p:sp>
          <p:nvSpPr>
            <p:cNvPr id="30758" name="Text Box 30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9" name="Freeform 31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A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50" name="Text Box 32"/>
          <p:cNvSpPr txBox="1">
            <a:spLocks noChangeArrowheads="1"/>
          </p:cNvSpPr>
          <p:nvPr/>
        </p:nvSpPr>
        <p:spPr bwMode="auto">
          <a:xfrm>
            <a:off x="6034088" y="39782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1" name="Text Box 33"/>
          <p:cNvSpPr txBox="1">
            <a:spLocks noChangeArrowheads="1"/>
          </p:cNvSpPr>
          <p:nvPr/>
        </p:nvSpPr>
        <p:spPr bwMode="auto">
          <a:xfrm>
            <a:off x="6491288" y="2530475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752" name="Text Box 34"/>
          <p:cNvSpPr txBox="1">
            <a:spLocks noChangeArrowheads="1"/>
          </p:cNvSpPr>
          <p:nvPr/>
        </p:nvSpPr>
        <p:spPr bwMode="auto">
          <a:xfrm>
            <a:off x="166688" y="1768475"/>
            <a:ext cx="114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A40508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rPr>
              <a:t>Initial query</a:t>
            </a:r>
          </a:p>
        </p:txBody>
      </p:sp>
      <p:sp>
        <p:nvSpPr>
          <p:cNvPr id="30753" name="Line 35"/>
          <p:cNvSpPr>
            <a:spLocks noChangeShapeType="1"/>
          </p:cNvSpPr>
          <p:nvPr/>
        </p:nvSpPr>
        <p:spPr bwMode="auto">
          <a:xfrm>
            <a:off x="1004888" y="2225675"/>
            <a:ext cx="1981200" cy="9144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909888" y="2987675"/>
            <a:ext cx="457200" cy="396875"/>
            <a:chOff x="4896" y="1680"/>
            <a:chExt cx="288" cy="250"/>
          </a:xfrm>
        </p:grpSpPr>
        <p:sp>
          <p:nvSpPr>
            <p:cNvPr id="30756" name="Text Box 37"/>
            <p:cNvSpPr txBox="1">
              <a:spLocks noChangeArrowheads="1"/>
            </p:cNvSpPr>
            <p:nvPr/>
          </p:nvSpPr>
          <p:spPr bwMode="auto">
            <a:xfrm>
              <a:off x="4896" y="168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2000">
                  <a:solidFill>
                    <a:srgbClr val="FF0000"/>
                  </a:solidFill>
                  <a:latin typeface="Times New Roman" pitchFamily="-110" charset="0"/>
                  <a:ea typeface="宋体" pitchFamily="-110" charset="-122"/>
                  <a:cs typeface="宋体" pitchFamily="-110" charset="-122"/>
                  <a:sym typeface="Symbol" pitchFamily="-110" charset="2"/>
                </a:rPr>
                <a:t></a:t>
              </a:r>
              <a:endParaRPr lang="zh-CN" altLang="en-US" sz="2000">
                <a:solidFill>
                  <a:srgbClr val="FF0000"/>
                </a:solidFill>
                <a:latin typeface="Times New Roman" pitchFamily="-110" charset="0"/>
                <a:ea typeface="宋体" pitchFamily="-110" charset="-122"/>
                <a:cs typeface="宋体" pitchFamily="-110" charset="-122"/>
              </a:endParaRPr>
            </a:p>
          </p:txBody>
        </p:sp>
        <p:sp>
          <p:nvSpPr>
            <p:cNvPr id="30757" name="Freeform 38"/>
            <p:cNvSpPr>
              <a:spLocks/>
            </p:cNvSpPr>
            <p:nvPr/>
          </p:nvSpPr>
          <p:spPr bwMode="auto">
            <a:xfrm>
              <a:off x="4967" y="1773"/>
              <a:ext cx="72" cy="87"/>
            </a:xfrm>
            <a:custGeom>
              <a:avLst/>
              <a:gdLst>
                <a:gd name="T0" fmla="*/ 0 w 72"/>
                <a:gd name="T1" fmla="*/ 87 h 87"/>
                <a:gd name="T2" fmla="*/ 37 w 72"/>
                <a:gd name="T3" fmla="*/ 0 h 87"/>
                <a:gd name="T4" fmla="*/ 72 w 72"/>
                <a:gd name="T5" fmla="*/ 87 h 87"/>
                <a:gd name="T6" fmla="*/ 0 w 72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87"/>
                <a:gd name="T14" fmla="*/ 72 w 7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87">
                  <a:moveTo>
                    <a:pt x="0" y="87"/>
                  </a:moveTo>
                  <a:lnTo>
                    <a:pt x="37" y="0"/>
                  </a:lnTo>
                  <a:lnTo>
                    <a:pt x="72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76400" y="5943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“move” the query?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Rocchio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 Algorithm</a:t>
            </a:r>
            <a:endParaRPr lang="en-US" dirty="0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The </a:t>
            </a:r>
            <a:r>
              <a:rPr lang="en-US" dirty="0" err="1"/>
              <a:t>Rocchio</a:t>
            </a:r>
            <a:r>
              <a:rPr lang="en-US" dirty="0"/>
              <a:t> algorithm uses the vector space model to pick a</a:t>
            </a:r>
            <a:r>
              <a:rPr lang="en-US" dirty="0" smtClean="0"/>
              <a:t> better query</a:t>
            </a:r>
            <a:endParaRPr lang="en-US" dirty="0"/>
          </a:p>
          <a:p>
            <a:pPr marL="0" indent="0" eaLnBrk="1" hangingPunct="1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Rocchio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seeks the query </a:t>
            </a:r>
            <a:r>
              <a:rPr lang="en-US" i="1" dirty="0" err="1">
                <a:solidFill>
                  <a:srgbClr val="C00000"/>
                </a:solidFill>
              </a:rPr>
              <a:t>q</a:t>
            </a:r>
            <a:r>
              <a:rPr lang="en-US" i="1" baseline="-25000" dirty="0" err="1">
                <a:solidFill>
                  <a:srgbClr val="C00000"/>
                </a:solidFill>
              </a:rPr>
              <a:t>opt</a:t>
            </a:r>
            <a:r>
              <a:rPr lang="en-US" dirty="0">
                <a:solidFill>
                  <a:srgbClr val="C00000"/>
                </a:solidFill>
              </a:rPr>
              <a:t> that </a:t>
            </a:r>
            <a:r>
              <a:rPr lang="en-US" dirty="0" smtClean="0">
                <a:solidFill>
                  <a:srgbClr val="C00000"/>
                </a:solidFill>
              </a:rPr>
              <a:t>maximizes the difference between the query similarity with the relevant set of documents (C</a:t>
            </a:r>
            <a:r>
              <a:rPr lang="en-US" baseline="-25000" dirty="0" smtClean="0">
                <a:solidFill>
                  <a:srgbClr val="C00000"/>
                </a:solidFill>
              </a:rPr>
              <a:t>r</a:t>
            </a:r>
            <a:r>
              <a:rPr lang="en-US" dirty="0" smtClean="0">
                <a:solidFill>
                  <a:srgbClr val="C00000"/>
                </a:solidFill>
              </a:rPr>
              <a:t>) vs. the non-relevant set of documents (</a:t>
            </a:r>
            <a:r>
              <a:rPr lang="en-US" dirty="0" err="1" smtClean="0">
                <a:solidFill>
                  <a:srgbClr val="C00000"/>
                </a:solidFill>
              </a:rPr>
              <a:t>C</a:t>
            </a:r>
            <a:r>
              <a:rPr lang="en-US" baseline="-25000" dirty="0" err="1" smtClean="0">
                <a:solidFill>
                  <a:srgbClr val="C00000"/>
                </a:solidFill>
              </a:rPr>
              <a:t>nr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05125"/>
              </p:ext>
            </p:extLst>
          </p:nvPr>
        </p:nvGraphicFramePr>
        <p:xfrm>
          <a:off x="1600200" y="5257800"/>
          <a:ext cx="562451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3" imgW="2565400" imgH="368300" progId="Equation.3">
                  <p:embed/>
                </p:oleObj>
              </mc:Choice>
              <mc:Fallback>
                <p:oleObj name="Equation" r:id="rId3" imgW="25654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0"/>
                        <a:ext cx="5624513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Centroid</a:t>
            </a:r>
            <a:endParaRPr lang="en-US" dirty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106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The </a:t>
            </a:r>
            <a:r>
              <a:rPr lang="en-US" sz="2400" u="sng" dirty="0" err="1"/>
              <a:t>centroid</a:t>
            </a:r>
            <a:r>
              <a:rPr lang="en-US" sz="2400" dirty="0"/>
              <a:t> is the center of mass of a set of </a:t>
            </a:r>
            <a:r>
              <a:rPr lang="en-US" sz="2400" dirty="0" smtClean="0"/>
              <a:t>points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3886200"/>
          <a:ext cx="2362200" cy="94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3" name="Equation" r:id="rId3" imgW="1054080" imgH="419040" progId="Equation.3">
                  <p:embed/>
                </p:oleObj>
              </mc:Choice>
              <mc:Fallback>
                <p:oleObj name="Equation" r:id="rId3" imgW="105408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6200"/>
                        <a:ext cx="2362200" cy="940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2"/>
          <p:cNvSpPr>
            <a:spLocks/>
          </p:cNvSpPr>
          <p:nvPr/>
        </p:nvSpPr>
        <p:spPr bwMode="auto">
          <a:xfrm>
            <a:off x="609600" y="2427287"/>
            <a:ext cx="4191000" cy="3973513"/>
          </a:xfrm>
          <a:custGeom>
            <a:avLst/>
            <a:gdLst>
              <a:gd name="T0" fmla="*/ 2147483647 w 3927"/>
              <a:gd name="T1" fmla="*/ 2147483647 h 2791"/>
              <a:gd name="T2" fmla="*/ 2147483647 w 3927"/>
              <a:gd name="T3" fmla="*/ 2147483647 h 2791"/>
              <a:gd name="T4" fmla="*/ 2147483647 w 3927"/>
              <a:gd name="T5" fmla="*/ 2147483647 h 2791"/>
              <a:gd name="T6" fmla="*/ 2147483647 w 3927"/>
              <a:gd name="T7" fmla="*/ 2147483647 h 2791"/>
              <a:gd name="T8" fmla="*/ 2147483647 w 3927"/>
              <a:gd name="T9" fmla="*/ 2147483647 h 2791"/>
              <a:gd name="T10" fmla="*/ 2147483647 w 3927"/>
              <a:gd name="T11" fmla="*/ 2147483647 h 2791"/>
              <a:gd name="T12" fmla="*/ 2147483647 w 3927"/>
              <a:gd name="T13" fmla="*/ 2147483647 h 2791"/>
              <a:gd name="T14" fmla="*/ 2147483647 w 3927"/>
              <a:gd name="T15" fmla="*/ 2147483647 h 2791"/>
              <a:gd name="T16" fmla="*/ 2147483647 w 3927"/>
              <a:gd name="T17" fmla="*/ 2147483647 h 2791"/>
              <a:gd name="T18" fmla="*/ 2147483647 w 3927"/>
              <a:gd name="T19" fmla="*/ 2147483647 h 2791"/>
              <a:gd name="T20" fmla="*/ 2147483647 w 3927"/>
              <a:gd name="T21" fmla="*/ 2147483647 h 2791"/>
              <a:gd name="T22" fmla="*/ 2147483647 w 3927"/>
              <a:gd name="T23" fmla="*/ 2147483647 h 2791"/>
              <a:gd name="T24" fmla="*/ 2147483647 w 3927"/>
              <a:gd name="T25" fmla="*/ 2147483647 h 2791"/>
              <a:gd name="T26" fmla="*/ 2147483647 w 3927"/>
              <a:gd name="T27" fmla="*/ 2147483647 h 2791"/>
              <a:gd name="T28" fmla="*/ 2147483647 w 3927"/>
              <a:gd name="T29" fmla="*/ 2147483647 h 2791"/>
              <a:gd name="T30" fmla="*/ 2147483647 w 3927"/>
              <a:gd name="T31" fmla="*/ 2147483647 h 2791"/>
              <a:gd name="T32" fmla="*/ 2147483647 w 3927"/>
              <a:gd name="T33" fmla="*/ 2147483647 h 2791"/>
              <a:gd name="T34" fmla="*/ 2147483647 w 3927"/>
              <a:gd name="T35" fmla="*/ 2147483647 h 2791"/>
              <a:gd name="T36" fmla="*/ 2147483647 w 3927"/>
              <a:gd name="T37" fmla="*/ 2147483647 h 2791"/>
              <a:gd name="T38" fmla="*/ 2147483647 w 3927"/>
              <a:gd name="T39" fmla="*/ 2147483647 h 2791"/>
              <a:gd name="T40" fmla="*/ 2147483647 w 3927"/>
              <a:gd name="T41" fmla="*/ 2147483647 h 2791"/>
              <a:gd name="T42" fmla="*/ 2147483647 w 3927"/>
              <a:gd name="T43" fmla="*/ 2147483647 h 2791"/>
              <a:gd name="T44" fmla="*/ 2147483647 w 3927"/>
              <a:gd name="T45" fmla="*/ 2147483647 h 2791"/>
              <a:gd name="T46" fmla="*/ 2147483647 w 3927"/>
              <a:gd name="T47" fmla="*/ 2147483647 h 2791"/>
              <a:gd name="T48" fmla="*/ 2147483647 w 3927"/>
              <a:gd name="T49" fmla="*/ 2147483647 h 2791"/>
              <a:gd name="T50" fmla="*/ 2147483647 w 3927"/>
              <a:gd name="T51" fmla="*/ 2147483647 h 2791"/>
              <a:gd name="T52" fmla="*/ 2147483647 w 3927"/>
              <a:gd name="T53" fmla="*/ 2147483647 h 2791"/>
              <a:gd name="T54" fmla="*/ 2147483647 w 3927"/>
              <a:gd name="T55" fmla="*/ 2147483647 h 2791"/>
              <a:gd name="T56" fmla="*/ 2147483647 w 3927"/>
              <a:gd name="T57" fmla="*/ 2147483647 h 2791"/>
              <a:gd name="T58" fmla="*/ 2147483647 w 3927"/>
              <a:gd name="T59" fmla="*/ 2147483647 h 2791"/>
              <a:gd name="T60" fmla="*/ 2147483647 w 3927"/>
              <a:gd name="T61" fmla="*/ 2147483647 h 2791"/>
              <a:gd name="T62" fmla="*/ 2147483647 w 3927"/>
              <a:gd name="T63" fmla="*/ 2147483647 h 2791"/>
              <a:gd name="T64" fmla="*/ 2147483647 w 3927"/>
              <a:gd name="T65" fmla="*/ 2147483647 h 2791"/>
              <a:gd name="T66" fmla="*/ 2147483647 w 3927"/>
              <a:gd name="T67" fmla="*/ 2147483647 h 2791"/>
              <a:gd name="T68" fmla="*/ 2147483647 w 3927"/>
              <a:gd name="T69" fmla="*/ 2147483647 h 2791"/>
              <a:gd name="T70" fmla="*/ 2147483647 w 3927"/>
              <a:gd name="T71" fmla="*/ 2147483647 h 2791"/>
              <a:gd name="T72" fmla="*/ 2147483647 w 3927"/>
              <a:gd name="T73" fmla="*/ 2147483647 h 2791"/>
              <a:gd name="T74" fmla="*/ 2147483647 w 3927"/>
              <a:gd name="T75" fmla="*/ 2147483647 h 2791"/>
              <a:gd name="T76" fmla="*/ 2147483647 w 3927"/>
              <a:gd name="T77" fmla="*/ 2147483647 h 2791"/>
              <a:gd name="T78" fmla="*/ 2147483647 w 3927"/>
              <a:gd name="T79" fmla="*/ 2147483647 h 2791"/>
              <a:gd name="T80" fmla="*/ 2147483647 w 3927"/>
              <a:gd name="T81" fmla="*/ 2147483647 h 2791"/>
              <a:gd name="T82" fmla="*/ 2147483647 w 3927"/>
              <a:gd name="T83" fmla="*/ 2147483647 h 2791"/>
              <a:gd name="T84" fmla="*/ 2147483647 w 3927"/>
              <a:gd name="T85" fmla="*/ 2147483647 h 2791"/>
              <a:gd name="T86" fmla="*/ 2147483647 w 3927"/>
              <a:gd name="T87" fmla="*/ 2147483647 h 2791"/>
              <a:gd name="T88" fmla="*/ 2147483647 w 3927"/>
              <a:gd name="T89" fmla="*/ 2147483647 h 2791"/>
              <a:gd name="T90" fmla="*/ 2147483647 w 3927"/>
              <a:gd name="T91" fmla="*/ 2147483647 h 2791"/>
              <a:gd name="T92" fmla="*/ 2147483647 w 3927"/>
              <a:gd name="T93" fmla="*/ 2147483647 h 2791"/>
              <a:gd name="T94" fmla="*/ 2147483647 w 3927"/>
              <a:gd name="T95" fmla="*/ 2147483647 h 2791"/>
              <a:gd name="T96" fmla="*/ 2147483647 w 3927"/>
              <a:gd name="T97" fmla="*/ 2147483647 h 2791"/>
              <a:gd name="T98" fmla="*/ 2147483647 w 3927"/>
              <a:gd name="T99" fmla="*/ 2147483647 h 2791"/>
              <a:gd name="T100" fmla="*/ 2147483647 w 3927"/>
              <a:gd name="T101" fmla="*/ 2147483647 h 2791"/>
              <a:gd name="T102" fmla="*/ 2147483647 w 3927"/>
              <a:gd name="T103" fmla="*/ 2147483647 h 2791"/>
              <a:gd name="T104" fmla="*/ 2147483647 w 3927"/>
              <a:gd name="T105" fmla="*/ 2147483647 h 2791"/>
              <a:gd name="T106" fmla="*/ 2147483647 w 3927"/>
              <a:gd name="T107" fmla="*/ 2147483647 h 2791"/>
              <a:gd name="T108" fmla="*/ 2147483647 w 3927"/>
              <a:gd name="T109" fmla="*/ 2147483647 h 2791"/>
              <a:gd name="T110" fmla="*/ 2147483647 w 3927"/>
              <a:gd name="T111" fmla="*/ 2147483647 h 27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927"/>
              <a:gd name="T169" fmla="*/ 0 h 2791"/>
              <a:gd name="T170" fmla="*/ 3927 w 3927"/>
              <a:gd name="T171" fmla="*/ 2791 h 27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927" h="2791">
                <a:moveTo>
                  <a:pt x="329" y="2491"/>
                </a:moveTo>
                <a:cubicBezTo>
                  <a:pt x="284" y="2395"/>
                  <a:pt x="261" y="2289"/>
                  <a:pt x="221" y="2190"/>
                </a:cubicBezTo>
                <a:cubicBezTo>
                  <a:pt x="206" y="2113"/>
                  <a:pt x="189" y="2026"/>
                  <a:pt x="154" y="1956"/>
                </a:cubicBezTo>
                <a:cubicBezTo>
                  <a:pt x="135" y="1782"/>
                  <a:pt x="156" y="1989"/>
                  <a:pt x="137" y="1673"/>
                </a:cubicBezTo>
                <a:cubicBezTo>
                  <a:pt x="132" y="1591"/>
                  <a:pt x="111" y="1510"/>
                  <a:pt x="96" y="1430"/>
                </a:cubicBezTo>
                <a:cubicBezTo>
                  <a:pt x="101" y="1355"/>
                  <a:pt x="112" y="1280"/>
                  <a:pt x="112" y="1205"/>
                </a:cubicBezTo>
                <a:cubicBezTo>
                  <a:pt x="112" y="1191"/>
                  <a:pt x="68" y="1097"/>
                  <a:pt x="62" y="1080"/>
                </a:cubicBezTo>
                <a:cubicBezTo>
                  <a:pt x="54" y="1031"/>
                  <a:pt x="38" y="987"/>
                  <a:pt x="29" y="938"/>
                </a:cubicBezTo>
                <a:cubicBezTo>
                  <a:pt x="19" y="822"/>
                  <a:pt x="0" y="650"/>
                  <a:pt x="71" y="546"/>
                </a:cubicBezTo>
                <a:cubicBezTo>
                  <a:pt x="94" y="474"/>
                  <a:pt x="52" y="591"/>
                  <a:pt x="129" y="479"/>
                </a:cubicBezTo>
                <a:cubicBezTo>
                  <a:pt x="137" y="467"/>
                  <a:pt x="132" y="450"/>
                  <a:pt x="137" y="437"/>
                </a:cubicBezTo>
                <a:cubicBezTo>
                  <a:pt x="154" y="396"/>
                  <a:pt x="195" y="348"/>
                  <a:pt x="229" y="320"/>
                </a:cubicBezTo>
                <a:cubicBezTo>
                  <a:pt x="282" y="277"/>
                  <a:pt x="347" y="254"/>
                  <a:pt x="405" y="220"/>
                </a:cubicBezTo>
                <a:cubicBezTo>
                  <a:pt x="466" y="185"/>
                  <a:pt x="524" y="143"/>
                  <a:pt x="588" y="112"/>
                </a:cubicBezTo>
                <a:cubicBezTo>
                  <a:pt x="739" y="38"/>
                  <a:pt x="934" y="27"/>
                  <a:pt x="1097" y="20"/>
                </a:cubicBezTo>
                <a:cubicBezTo>
                  <a:pt x="1304" y="0"/>
                  <a:pt x="1509" y="22"/>
                  <a:pt x="1715" y="36"/>
                </a:cubicBezTo>
                <a:cubicBezTo>
                  <a:pt x="1863" y="63"/>
                  <a:pt x="2009" y="30"/>
                  <a:pt x="2158" y="20"/>
                </a:cubicBezTo>
                <a:cubicBezTo>
                  <a:pt x="2355" y="27"/>
                  <a:pt x="2546" y="49"/>
                  <a:pt x="2742" y="61"/>
                </a:cubicBezTo>
                <a:cubicBezTo>
                  <a:pt x="2883" y="91"/>
                  <a:pt x="2709" y="57"/>
                  <a:pt x="3059" y="78"/>
                </a:cubicBezTo>
                <a:cubicBezTo>
                  <a:pt x="3186" y="86"/>
                  <a:pt x="3308" y="119"/>
                  <a:pt x="3435" y="128"/>
                </a:cubicBezTo>
                <a:cubicBezTo>
                  <a:pt x="3504" y="147"/>
                  <a:pt x="3574" y="165"/>
                  <a:pt x="3644" y="178"/>
                </a:cubicBezTo>
                <a:cubicBezTo>
                  <a:pt x="3679" y="202"/>
                  <a:pt x="3713" y="224"/>
                  <a:pt x="3735" y="262"/>
                </a:cubicBezTo>
                <a:cubicBezTo>
                  <a:pt x="3748" y="284"/>
                  <a:pt x="3769" y="329"/>
                  <a:pt x="3769" y="329"/>
                </a:cubicBezTo>
                <a:cubicBezTo>
                  <a:pt x="3781" y="379"/>
                  <a:pt x="3799" y="411"/>
                  <a:pt x="3827" y="454"/>
                </a:cubicBezTo>
                <a:cubicBezTo>
                  <a:pt x="3855" y="564"/>
                  <a:pt x="3893" y="664"/>
                  <a:pt x="3927" y="771"/>
                </a:cubicBezTo>
                <a:cubicBezTo>
                  <a:pt x="3924" y="852"/>
                  <a:pt x="3924" y="932"/>
                  <a:pt x="3919" y="1013"/>
                </a:cubicBezTo>
                <a:cubicBezTo>
                  <a:pt x="3917" y="1050"/>
                  <a:pt x="3900" y="1085"/>
                  <a:pt x="3894" y="1122"/>
                </a:cubicBezTo>
                <a:cubicBezTo>
                  <a:pt x="3875" y="1240"/>
                  <a:pt x="3857" y="1367"/>
                  <a:pt x="3819" y="1481"/>
                </a:cubicBezTo>
                <a:cubicBezTo>
                  <a:pt x="3813" y="1520"/>
                  <a:pt x="3808" y="1558"/>
                  <a:pt x="3802" y="1597"/>
                </a:cubicBezTo>
                <a:cubicBezTo>
                  <a:pt x="3794" y="1647"/>
                  <a:pt x="3784" y="1698"/>
                  <a:pt x="3777" y="1748"/>
                </a:cubicBezTo>
                <a:cubicBezTo>
                  <a:pt x="3753" y="1909"/>
                  <a:pt x="3768" y="2005"/>
                  <a:pt x="3585" y="2040"/>
                </a:cubicBezTo>
                <a:cubicBezTo>
                  <a:pt x="3546" y="2066"/>
                  <a:pt x="3513" y="2093"/>
                  <a:pt x="3468" y="2107"/>
                </a:cubicBezTo>
                <a:cubicBezTo>
                  <a:pt x="3446" y="2114"/>
                  <a:pt x="3401" y="2123"/>
                  <a:pt x="3401" y="2123"/>
                </a:cubicBezTo>
                <a:cubicBezTo>
                  <a:pt x="3355" y="2154"/>
                  <a:pt x="3317" y="2150"/>
                  <a:pt x="3260" y="2157"/>
                </a:cubicBezTo>
                <a:cubicBezTo>
                  <a:pt x="3151" y="2170"/>
                  <a:pt x="3043" y="2186"/>
                  <a:pt x="2934" y="2198"/>
                </a:cubicBezTo>
                <a:cubicBezTo>
                  <a:pt x="2874" y="2184"/>
                  <a:pt x="2820" y="2172"/>
                  <a:pt x="2759" y="2165"/>
                </a:cubicBezTo>
                <a:cubicBezTo>
                  <a:pt x="2712" y="2168"/>
                  <a:pt x="2664" y="2168"/>
                  <a:pt x="2617" y="2173"/>
                </a:cubicBezTo>
                <a:cubicBezTo>
                  <a:pt x="2596" y="2175"/>
                  <a:pt x="2563" y="2200"/>
                  <a:pt x="2550" y="2207"/>
                </a:cubicBezTo>
                <a:cubicBezTo>
                  <a:pt x="2506" y="2229"/>
                  <a:pt x="2455" y="2236"/>
                  <a:pt x="2408" y="2249"/>
                </a:cubicBezTo>
                <a:cubicBezTo>
                  <a:pt x="2339" y="2293"/>
                  <a:pt x="2253" y="2286"/>
                  <a:pt x="2183" y="2324"/>
                </a:cubicBezTo>
                <a:cubicBezTo>
                  <a:pt x="2053" y="2394"/>
                  <a:pt x="2185" y="2342"/>
                  <a:pt x="2016" y="2399"/>
                </a:cubicBezTo>
                <a:cubicBezTo>
                  <a:pt x="2001" y="2404"/>
                  <a:pt x="1990" y="2420"/>
                  <a:pt x="1974" y="2424"/>
                </a:cubicBezTo>
                <a:cubicBezTo>
                  <a:pt x="1809" y="2464"/>
                  <a:pt x="1637" y="2472"/>
                  <a:pt x="1473" y="2516"/>
                </a:cubicBezTo>
                <a:cubicBezTo>
                  <a:pt x="1390" y="2538"/>
                  <a:pt x="1327" y="2582"/>
                  <a:pt x="1248" y="2608"/>
                </a:cubicBezTo>
                <a:cubicBezTo>
                  <a:pt x="1149" y="2641"/>
                  <a:pt x="1053" y="2676"/>
                  <a:pt x="956" y="2716"/>
                </a:cubicBezTo>
                <a:cubicBezTo>
                  <a:pt x="912" y="2760"/>
                  <a:pt x="951" y="2731"/>
                  <a:pt x="872" y="2749"/>
                </a:cubicBezTo>
                <a:cubicBezTo>
                  <a:pt x="797" y="2766"/>
                  <a:pt x="734" y="2783"/>
                  <a:pt x="655" y="2791"/>
                </a:cubicBezTo>
                <a:cubicBezTo>
                  <a:pt x="636" y="2785"/>
                  <a:pt x="615" y="2782"/>
                  <a:pt x="597" y="2774"/>
                </a:cubicBezTo>
                <a:cubicBezTo>
                  <a:pt x="584" y="2768"/>
                  <a:pt x="575" y="2756"/>
                  <a:pt x="563" y="2749"/>
                </a:cubicBezTo>
                <a:cubicBezTo>
                  <a:pt x="555" y="2745"/>
                  <a:pt x="546" y="2744"/>
                  <a:pt x="538" y="2741"/>
                </a:cubicBezTo>
                <a:cubicBezTo>
                  <a:pt x="521" y="2724"/>
                  <a:pt x="501" y="2710"/>
                  <a:pt x="488" y="2691"/>
                </a:cubicBezTo>
                <a:cubicBezTo>
                  <a:pt x="482" y="2683"/>
                  <a:pt x="478" y="2674"/>
                  <a:pt x="471" y="2666"/>
                </a:cubicBezTo>
                <a:cubicBezTo>
                  <a:pt x="455" y="2648"/>
                  <a:pt x="421" y="2616"/>
                  <a:pt x="421" y="2616"/>
                </a:cubicBezTo>
                <a:cubicBezTo>
                  <a:pt x="418" y="2608"/>
                  <a:pt x="418" y="2598"/>
                  <a:pt x="413" y="2591"/>
                </a:cubicBezTo>
                <a:cubicBezTo>
                  <a:pt x="407" y="2583"/>
                  <a:pt x="392" y="2583"/>
                  <a:pt x="388" y="2574"/>
                </a:cubicBezTo>
                <a:cubicBezTo>
                  <a:pt x="375" y="2548"/>
                  <a:pt x="389" y="2459"/>
                  <a:pt x="329" y="24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5400" y="4103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0600" y="3581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4408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828800" y="28082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124200" y="3722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124200" y="27320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295400" y="54752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733800" y="4103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590800" y="5170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581400" y="47894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038600" y="3341687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ea typeface="宋体" pitchFamily="-110" charset="-122"/>
                <a:cs typeface="宋体" pitchFamily="-110" charset="-122"/>
              </a:rPr>
              <a:t>x</a:t>
            </a:r>
            <a:endParaRPr lang="en-US" altLang="zh-CN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5" name="Diamond 34"/>
          <p:cNvSpPr/>
          <p:nvPr/>
        </p:nvSpPr>
        <p:spPr bwMode="auto">
          <a:xfrm>
            <a:off x="1905000" y="4419600"/>
            <a:ext cx="228600" cy="228600"/>
          </a:xfrm>
          <a:prstGeom prst="diamon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990600" y="4495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600200" y="4876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133600" y="5029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1524000" y="3429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676400" y="3886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914400" y="49530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752600" y="541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133600" y="54102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600200" y="4343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x</a:t>
            </a:r>
            <a:endParaRPr lang="en-US" altLang="zh-CN" dirty="0">
              <a:latin typeface="Arial Black" pitchFamily="-110" charset="0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715000"/>
            <a:ext cx="326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Where is the centroid?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Rocchio Algorithm</a:t>
            </a:r>
            <a:endParaRPr lang="en-US"/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Find the new query by moving it towards the </a:t>
            </a:r>
            <a:r>
              <a:rPr lang="en-US" dirty="0" err="1" smtClean="0"/>
              <a:t>centroid</a:t>
            </a:r>
            <a:r>
              <a:rPr lang="en-US" dirty="0" smtClean="0"/>
              <a:t> of the relevant queries and away from the </a:t>
            </a:r>
            <a:r>
              <a:rPr lang="en-US" dirty="0" err="1" smtClean="0"/>
              <a:t>centroid</a:t>
            </a:r>
            <a:r>
              <a:rPr lang="en-US" dirty="0" smtClean="0"/>
              <a:t> of the non-relevant queries 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2174875" y="3962400"/>
          <a:ext cx="49371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962400"/>
                        <a:ext cx="4937125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Relevance Feedback</a:t>
            </a:r>
            <a:b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</a:br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Query Expansion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 smtClean="0">
                <a:ea typeface="ＭＳ Ｐゴシック" pitchFamily="-111" charset="-128"/>
              </a:rPr>
              <a:t>cs458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</a:t>
            </a:r>
            <a:r>
              <a:rPr lang="en-US" sz="2000" dirty="0" smtClean="0">
                <a:ea typeface="ＭＳ Ｐゴシック" pitchFamily="-111" charset="-128"/>
              </a:rPr>
              <a:t>2012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</a:t>
            </a:r>
            <a:r>
              <a:rPr lang="en-US" sz="1000" i="1" dirty="0" smtClean="0">
                <a:solidFill>
                  <a:srgbClr val="437085"/>
                </a:solidFill>
                <a:ea typeface="ＭＳ Ｐゴシック" pitchFamily="-111" charset="-128"/>
              </a:rPr>
              <a:t>:</a:t>
            </a:r>
            <a:endParaRPr lang="en-US" sz="1000" dirty="0" smtClean="0">
              <a:ea typeface="ＭＳ Ｐゴシック" pitchFamily="-111" charset="-128"/>
            </a:endParaRP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http://www.stanford.edu/class/cs276/handouts/lecture9-queryexpansion.ppt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-76200" y="6629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39" name="Rectangle 3"/>
          <p:cNvSpPr>
            <a:spLocks noChangeArrowheads="1"/>
          </p:cNvSpPr>
          <p:nvPr/>
        </p:nvSpPr>
        <p:spPr bwMode="auto">
          <a:xfrm>
            <a:off x="2649538" y="5978525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6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 smtClean="0"/>
              <a:t> in action</a:t>
            </a:r>
            <a:endParaRPr lang="en-US" dirty="0"/>
          </a:p>
        </p:txBody>
      </p:sp>
      <p:graphicFrame>
        <p:nvGraphicFramePr>
          <p:cNvPr id="17807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9413" y="1800225"/>
          <a:ext cx="348456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1" name="Equation" r:id="rId4" imgW="2273300" imgH="596900" progId="Equation.3">
                  <p:embed/>
                </p:oleObj>
              </mc:Choice>
              <mc:Fallback>
                <p:oleObj name="Equation" r:id="rId4" imgW="2273300" imgH="5969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800225"/>
                        <a:ext cx="3484562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2" name="Rectangle 6"/>
          <p:cNvSpPr>
            <a:spLocks noChangeArrowheads="1"/>
          </p:cNvSpPr>
          <p:nvPr/>
        </p:nvSpPr>
        <p:spPr bwMode="auto">
          <a:xfrm>
            <a:off x="3886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3" name="Rectangle 7"/>
          <p:cNvSpPr>
            <a:spLocks noChangeArrowheads="1"/>
          </p:cNvSpPr>
          <p:nvPr/>
        </p:nvSpPr>
        <p:spPr bwMode="auto">
          <a:xfrm>
            <a:off x="41910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44958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5" name="Rectangle 9"/>
          <p:cNvSpPr>
            <a:spLocks noChangeArrowheads="1"/>
          </p:cNvSpPr>
          <p:nvPr/>
        </p:nvSpPr>
        <p:spPr bwMode="auto">
          <a:xfrm>
            <a:off x="48006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51054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5410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3886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49" name="Rectangle 13"/>
          <p:cNvSpPr>
            <a:spLocks noChangeArrowheads="1"/>
          </p:cNvSpPr>
          <p:nvPr/>
        </p:nvSpPr>
        <p:spPr bwMode="auto">
          <a:xfrm>
            <a:off x="41910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0" name="Rectangle 14"/>
          <p:cNvSpPr>
            <a:spLocks noChangeArrowheads="1"/>
          </p:cNvSpPr>
          <p:nvPr/>
        </p:nvSpPr>
        <p:spPr bwMode="auto">
          <a:xfrm>
            <a:off x="44958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51" name="Rectangle 15"/>
          <p:cNvSpPr>
            <a:spLocks noChangeArrowheads="1"/>
          </p:cNvSpPr>
          <p:nvPr/>
        </p:nvSpPr>
        <p:spPr bwMode="auto">
          <a:xfrm>
            <a:off x="48006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51054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3" name="Rectangle 17"/>
          <p:cNvSpPr>
            <a:spLocks noChangeArrowheads="1"/>
          </p:cNvSpPr>
          <p:nvPr/>
        </p:nvSpPr>
        <p:spPr bwMode="auto">
          <a:xfrm>
            <a:off x="5410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3886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5" name="Rectangle 19"/>
          <p:cNvSpPr>
            <a:spLocks noChangeArrowheads="1"/>
          </p:cNvSpPr>
          <p:nvPr/>
        </p:nvSpPr>
        <p:spPr bwMode="auto">
          <a:xfrm>
            <a:off x="41910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44958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48006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51054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5410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886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-1</a:t>
            </a:r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41910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6</a:t>
            </a:r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4958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3</a:t>
            </a:r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48006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7</a:t>
            </a:r>
          </a:p>
        </p:txBody>
      </p:sp>
      <p:sp>
        <p:nvSpPr>
          <p:cNvPr id="1780764" name="Rectangle 28"/>
          <p:cNvSpPr>
            <a:spLocks noChangeArrowheads="1"/>
          </p:cNvSpPr>
          <p:nvPr/>
        </p:nvSpPr>
        <p:spPr bwMode="auto">
          <a:xfrm>
            <a:off x="51054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65" name="Rectangle 29"/>
          <p:cNvSpPr>
            <a:spLocks noChangeArrowheads="1"/>
          </p:cNvSpPr>
          <p:nvPr/>
        </p:nvSpPr>
        <p:spPr bwMode="auto">
          <a:xfrm>
            <a:off x="5410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-3</a:t>
            </a:r>
          </a:p>
        </p:txBody>
      </p:sp>
      <p:sp>
        <p:nvSpPr>
          <p:cNvPr id="1780784" name="Rectangle 48"/>
          <p:cNvSpPr>
            <a:spLocks noChangeArrowheads="1"/>
          </p:cNvSpPr>
          <p:nvPr/>
        </p:nvSpPr>
        <p:spPr bwMode="auto">
          <a:xfrm>
            <a:off x="1282530" y="3276600"/>
            <a:ext cx="1444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b="0" dirty="0">
                <a:ea typeface="Arial" pitchFamily="-110" charset="0"/>
                <a:cs typeface="Arial" pitchFamily="-110" charset="0"/>
              </a:rPr>
              <a:t>Original query</a:t>
            </a:r>
          </a:p>
        </p:txBody>
      </p:sp>
      <p:sp>
        <p:nvSpPr>
          <p:cNvPr id="1780785" name="Rectangle 49"/>
          <p:cNvSpPr>
            <a:spLocks noChangeArrowheads="1"/>
          </p:cNvSpPr>
          <p:nvPr/>
        </p:nvSpPr>
        <p:spPr bwMode="auto">
          <a:xfrm>
            <a:off x="838200" y="4112900"/>
            <a:ext cx="257793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Relevant </a:t>
            </a:r>
            <a:r>
              <a:rPr lang="en-US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86" name="Rectangle 50"/>
          <p:cNvSpPr>
            <a:spLocks noChangeArrowheads="1"/>
          </p:cNvSpPr>
          <p:nvPr/>
        </p:nvSpPr>
        <p:spPr bwMode="auto">
          <a:xfrm>
            <a:off x="457200" y="4876800"/>
            <a:ext cx="3429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Non-relevant </a:t>
            </a:r>
            <a:r>
              <a:rPr lang="en-US" b="0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90" name="Rectangle 54"/>
          <p:cNvSpPr>
            <a:spLocks noChangeArrowheads="1"/>
          </p:cNvSpPr>
          <p:nvPr/>
        </p:nvSpPr>
        <p:spPr bwMode="auto">
          <a:xfrm>
            <a:off x="5743575" y="4054475"/>
            <a:ext cx="627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(+)</a:t>
            </a:r>
          </a:p>
        </p:txBody>
      </p:sp>
      <p:sp>
        <p:nvSpPr>
          <p:cNvPr id="1780791" name="Rectangle 55"/>
          <p:cNvSpPr>
            <a:spLocks noChangeArrowheads="1"/>
          </p:cNvSpPr>
          <p:nvPr/>
        </p:nvSpPr>
        <p:spPr bwMode="auto">
          <a:xfrm>
            <a:off x="5791200" y="4816475"/>
            <a:ext cx="5381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(-)</a:t>
            </a:r>
          </a:p>
        </p:txBody>
      </p:sp>
      <p:sp>
        <p:nvSpPr>
          <p:cNvPr id="1780792" name="Line 56"/>
          <p:cNvSpPr>
            <a:spLocks noChangeShapeType="1"/>
          </p:cNvSpPr>
          <p:nvPr/>
        </p:nvSpPr>
        <p:spPr bwMode="auto">
          <a:xfrm>
            <a:off x="3746500" y="5561012"/>
            <a:ext cx="2106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3" name="Rectangle 57"/>
          <p:cNvSpPr>
            <a:spLocks noChangeArrowheads="1"/>
          </p:cNvSpPr>
          <p:nvPr/>
        </p:nvSpPr>
        <p:spPr bwMode="auto">
          <a:xfrm>
            <a:off x="2438400" y="5791200"/>
            <a:ext cx="1273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ea typeface="Arial" pitchFamily="-110" charset="0"/>
                <a:cs typeface="Arial" pitchFamily="-110" charset="0"/>
              </a:rPr>
              <a:t>New query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5410200" y="5791200"/>
            <a:ext cx="3810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43600" y="5562600"/>
            <a:ext cx="46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-76200" y="6629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39" name="Rectangle 3"/>
          <p:cNvSpPr>
            <a:spLocks noChangeArrowheads="1"/>
          </p:cNvSpPr>
          <p:nvPr/>
        </p:nvSpPr>
        <p:spPr bwMode="auto">
          <a:xfrm>
            <a:off x="2649538" y="5978525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6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Rocchio</a:t>
            </a:r>
            <a:r>
              <a:rPr lang="en-US" dirty="0" smtClean="0"/>
              <a:t> in action</a:t>
            </a:r>
            <a:endParaRPr lang="en-US" dirty="0"/>
          </a:p>
        </p:txBody>
      </p:sp>
      <p:graphicFrame>
        <p:nvGraphicFramePr>
          <p:cNvPr id="17807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49413" y="1800225"/>
          <a:ext cx="3484562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9" name="Equation" r:id="rId4" imgW="2273300" imgH="596900" progId="Equation.3">
                  <p:embed/>
                </p:oleObj>
              </mc:Choice>
              <mc:Fallback>
                <p:oleObj name="Equation" r:id="rId4" imgW="2273300" imgH="5969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1800225"/>
                        <a:ext cx="3484562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0742" name="Rectangle 6"/>
          <p:cNvSpPr>
            <a:spLocks noChangeArrowheads="1"/>
          </p:cNvSpPr>
          <p:nvPr/>
        </p:nvSpPr>
        <p:spPr bwMode="auto">
          <a:xfrm>
            <a:off x="3886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3" name="Rectangle 7"/>
          <p:cNvSpPr>
            <a:spLocks noChangeArrowheads="1"/>
          </p:cNvSpPr>
          <p:nvPr/>
        </p:nvSpPr>
        <p:spPr bwMode="auto">
          <a:xfrm>
            <a:off x="41910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44" name="Rectangle 8"/>
          <p:cNvSpPr>
            <a:spLocks noChangeArrowheads="1"/>
          </p:cNvSpPr>
          <p:nvPr/>
        </p:nvSpPr>
        <p:spPr bwMode="auto">
          <a:xfrm>
            <a:off x="44958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5" name="Rectangle 9"/>
          <p:cNvSpPr>
            <a:spLocks noChangeArrowheads="1"/>
          </p:cNvSpPr>
          <p:nvPr/>
        </p:nvSpPr>
        <p:spPr bwMode="auto">
          <a:xfrm>
            <a:off x="48006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8</a:t>
            </a:r>
          </a:p>
        </p:txBody>
      </p:sp>
      <p:sp>
        <p:nvSpPr>
          <p:cNvPr id="1780746" name="Rectangle 10"/>
          <p:cNvSpPr>
            <a:spLocks noChangeArrowheads="1"/>
          </p:cNvSpPr>
          <p:nvPr/>
        </p:nvSpPr>
        <p:spPr bwMode="auto">
          <a:xfrm>
            <a:off x="51054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7" name="Rectangle 11"/>
          <p:cNvSpPr>
            <a:spLocks noChangeArrowheads="1"/>
          </p:cNvSpPr>
          <p:nvPr/>
        </p:nvSpPr>
        <p:spPr bwMode="auto">
          <a:xfrm>
            <a:off x="5410200" y="32766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48" name="Rectangle 12"/>
          <p:cNvSpPr>
            <a:spLocks noChangeArrowheads="1"/>
          </p:cNvSpPr>
          <p:nvPr/>
        </p:nvSpPr>
        <p:spPr bwMode="auto">
          <a:xfrm>
            <a:off x="3886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49" name="Rectangle 13"/>
          <p:cNvSpPr>
            <a:spLocks noChangeArrowheads="1"/>
          </p:cNvSpPr>
          <p:nvPr/>
        </p:nvSpPr>
        <p:spPr bwMode="auto">
          <a:xfrm>
            <a:off x="41910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0" name="Rectangle 14"/>
          <p:cNvSpPr>
            <a:spLocks noChangeArrowheads="1"/>
          </p:cNvSpPr>
          <p:nvPr/>
        </p:nvSpPr>
        <p:spPr bwMode="auto">
          <a:xfrm>
            <a:off x="44958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51" name="Rectangle 15"/>
          <p:cNvSpPr>
            <a:spLocks noChangeArrowheads="1"/>
          </p:cNvSpPr>
          <p:nvPr/>
        </p:nvSpPr>
        <p:spPr bwMode="auto">
          <a:xfrm>
            <a:off x="48006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2" name="Rectangle 16"/>
          <p:cNvSpPr>
            <a:spLocks noChangeArrowheads="1"/>
          </p:cNvSpPr>
          <p:nvPr/>
        </p:nvSpPr>
        <p:spPr bwMode="auto">
          <a:xfrm>
            <a:off x="51054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3" name="Rectangle 17"/>
          <p:cNvSpPr>
            <a:spLocks noChangeArrowheads="1"/>
          </p:cNvSpPr>
          <p:nvPr/>
        </p:nvSpPr>
        <p:spPr bwMode="auto">
          <a:xfrm>
            <a:off x="5410200" y="41148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4" name="Rectangle 18"/>
          <p:cNvSpPr>
            <a:spLocks noChangeArrowheads="1"/>
          </p:cNvSpPr>
          <p:nvPr/>
        </p:nvSpPr>
        <p:spPr bwMode="auto">
          <a:xfrm>
            <a:off x="3886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2</a:t>
            </a:r>
          </a:p>
        </p:txBody>
      </p:sp>
      <p:sp>
        <p:nvSpPr>
          <p:cNvPr id="1780755" name="Rectangle 19"/>
          <p:cNvSpPr>
            <a:spLocks noChangeArrowheads="1"/>
          </p:cNvSpPr>
          <p:nvPr/>
        </p:nvSpPr>
        <p:spPr bwMode="auto">
          <a:xfrm>
            <a:off x="41910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6" name="Rectangle 20"/>
          <p:cNvSpPr>
            <a:spLocks noChangeArrowheads="1"/>
          </p:cNvSpPr>
          <p:nvPr/>
        </p:nvSpPr>
        <p:spPr bwMode="auto">
          <a:xfrm>
            <a:off x="44958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7" name="Rectangle 21"/>
          <p:cNvSpPr>
            <a:spLocks noChangeArrowheads="1"/>
          </p:cNvSpPr>
          <p:nvPr/>
        </p:nvSpPr>
        <p:spPr bwMode="auto">
          <a:xfrm>
            <a:off x="48006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1</a:t>
            </a:r>
          </a:p>
        </p:txBody>
      </p:sp>
      <p:sp>
        <p:nvSpPr>
          <p:cNvPr id="1780758" name="Rectangle 22"/>
          <p:cNvSpPr>
            <a:spLocks noChangeArrowheads="1"/>
          </p:cNvSpPr>
          <p:nvPr/>
        </p:nvSpPr>
        <p:spPr bwMode="auto">
          <a:xfrm>
            <a:off x="51054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59" name="Rectangle 23"/>
          <p:cNvSpPr>
            <a:spLocks noChangeArrowheads="1"/>
          </p:cNvSpPr>
          <p:nvPr/>
        </p:nvSpPr>
        <p:spPr bwMode="auto">
          <a:xfrm>
            <a:off x="5410200" y="49530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4</a:t>
            </a:r>
          </a:p>
        </p:txBody>
      </p:sp>
      <p:sp>
        <p:nvSpPr>
          <p:cNvPr id="1780760" name="Rectangle 24"/>
          <p:cNvSpPr>
            <a:spLocks noChangeArrowheads="1"/>
          </p:cNvSpPr>
          <p:nvPr/>
        </p:nvSpPr>
        <p:spPr bwMode="auto">
          <a:xfrm>
            <a:off x="3886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-110" charset="0"/>
              </a:rPr>
              <a:t>0</a:t>
            </a:r>
            <a:endParaRPr lang="en-US" sz="1800" b="0" dirty="0">
              <a:solidFill>
                <a:srgbClr val="FF0000"/>
              </a:solidFill>
              <a:latin typeface="Times New Roman" pitchFamily="-110" charset="0"/>
            </a:endParaRPr>
          </a:p>
        </p:txBody>
      </p:sp>
      <p:sp>
        <p:nvSpPr>
          <p:cNvPr id="1780761" name="Rectangle 25"/>
          <p:cNvSpPr>
            <a:spLocks noChangeArrowheads="1"/>
          </p:cNvSpPr>
          <p:nvPr/>
        </p:nvSpPr>
        <p:spPr bwMode="auto">
          <a:xfrm>
            <a:off x="41910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6</a:t>
            </a:r>
          </a:p>
        </p:txBody>
      </p:sp>
      <p:sp>
        <p:nvSpPr>
          <p:cNvPr id="1780762" name="Rectangle 26"/>
          <p:cNvSpPr>
            <a:spLocks noChangeArrowheads="1"/>
          </p:cNvSpPr>
          <p:nvPr/>
        </p:nvSpPr>
        <p:spPr bwMode="auto">
          <a:xfrm>
            <a:off x="44958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3</a:t>
            </a:r>
          </a:p>
        </p:txBody>
      </p:sp>
      <p:sp>
        <p:nvSpPr>
          <p:cNvPr id="1780763" name="Rectangle 27"/>
          <p:cNvSpPr>
            <a:spLocks noChangeArrowheads="1"/>
          </p:cNvSpPr>
          <p:nvPr/>
        </p:nvSpPr>
        <p:spPr bwMode="auto">
          <a:xfrm>
            <a:off x="48006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7</a:t>
            </a:r>
          </a:p>
        </p:txBody>
      </p:sp>
      <p:sp>
        <p:nvSpPr>
          <p:cNvPr id="1780764" name="Rectangle 28"/>
          <p:cNvSpPr>
            <a:spLocks noChangeArrowheads="1"/>
          </p:cNvSpPr>
          <p:nvPr/>
        </p:nvSpPr>
        <p:spPr bwMode="auto">
          <a:xfrm>
            <a:off x="51054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0">
                <a:latin typeface="Times New Roman" pitchFamily="-110" charset="0"/>
              </a:rPr>
              <a:t>0</a:t>
            </a:r>
          </a:p>
        </p:txBody>
      </p:sp>
      <p:sp>
        <p:nvSpPr>
          <p:cNvPr id="1780765" name="Rectangle 29"/>
          <p:cNvSpPr>
            <a:spLocks noChangeArrowheads="1"/>
          </p:cNvSpPr>
          <p:nvPr/>
        </p:nvSpPr>
        <p:spPr bwMode="auto">
          <a:xfrm>
            <a:off x="5410200" y="5791200"/>
            <a:ext cx="301625" cy="377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-110" charset="0"/>
              </a:rPr>
              <a:t>0</a:t>
            </a:r>
            <a:endParaRPr lang="en-US" sz="1800" b="0" dirty="0">
              <a:solidFill>
                <a:srgbClr val="FF0000"/>
              </a:solidFill>
              <a:latin typeface="Times New Roman" pitchFamily="-110" charset="0"/>
            </a:endParaRPr>
          </a:p>
        </p:txBody>
      </p:sp>
      <p:sp>
        <p:nvSpPr>
          <p:cNvPr id="1780784" name="Rectangle 48"/>
          <p:cNvSpPr>
            <a:spLocks noChangeArrowheads="1"/>
          </p:cNvSpPr>
          <p:nvPr/>
        </p:nvSpPr>
        <p:spPr bwMode="auto">
          <a:xfrm>
            <a:off x="1282530" y="3276600"/>
            <a:ext cx="14446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b="0" dirty="0">
                <a:ea typeface="Arial" pitchFamily="-110" charset="0"/>
                <a:cs typeface="Arial" pitchFamily="-110" charset="0"/>
              </a:rPr>
              <a:t>Original query</a:t>
            </a:r>
          </a:p>
        </p:txBody>
      </p:sp>
      <p:sp>
        <p:nvSpPr>
          <p:cNvPr id="1780785" name="Rectangle 49"/>
          <p:cNvSpPr>
            <a:spLocks noChangeArrowheads="1"/>
          </p:cNvSpPr>
          <p:nvPr/>
        </p:nvSpPr>
        <p:spPr bwMode="auto">
          <a:xfrm>
            <a:off x="838200" y="4112900"/>
            <a:ext cx="257793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Relevant </a:t>
            </a:r>
            <a:r>
              <a:rPr lang="en-US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86" name="Rectangle 50"/>
          <p:cNvSpPr>
            <a:spLocks noChangeArrowheads="1"/>
          </p:cNvSpPr>
          <p:nvPr/>
        </p:nvSpPr>
        <p:spPr bwMode="auto">
          <a:xfrm>
            <a:off x="457200" y="4876800"/>
            <a:ext cx="34290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ea typeface="Arial" pitchFamily="-110" charset="0"/>
                <a:cs typeface="Arial" pitchFamily="-110" charset="0"/>
              </a:rPr>
              <a:t>Non-relevant </a:t>
            </a:r>
            <a:r>
              <a:rPr lang="en-US" b="0" dirty="0" err="1" smtClean="0">
                <a:ea typeface="Arial" pitchFamily="-110" charset="0"/>
                <a:cs typeface="Arial" pitchFamily="-110" charset="0"/>
              </a:rPr>
              <a:t>centroid</a:t>
            </a:r>
            <a:endParaRPr lang="en-US" b="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1780790" name="Rectangle 54"/>
          <p:cNvSpPr>
            <a:spLocks noChangeArrowheads="1"/>
          </p:cNvSpPr>
          <p:nvPr/>
        </p:nvSpPr>
        <p:spPr bwMode="auto">
          <a:xfrm>
            <a:off x="5743575" y="4054475"/>
            <a:ext cx="6270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(+)</a:t>
            </a:r>
          </a:p>
        </p:txBody>
      </p:sp>
      <p:sp>
        <p:nvSpPr>
          <p:cNvPr id="1780791" name="Rectangle 55"/>
          <p:cNvSpPr>
            <a:spLocks noChangeArrowheads="1"/>
          </p:cNvSpPr>
          <p:nvPr/>
        </p:nvSpPr>
        <p:spPr bwMode="auto">
          <a:xfrm>
            <a:off x="5791200" y="4816475"/>
            <a:ext cx="5381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800" b="0">
                <a:ea typeface="Arial" pitchFamily="-110" charset="0"/>
                <a:cs typeface="Arial" pitchFamily="-110" charset="0"/>
              </a:rPr>
              <a:t>(-)</a:t>
            </a:r>
          </a:p>
        </p:txBody>
      </p:sp>
      <p:sp>
        <p:nvSpPr>
          <p:cNvPr id="1780792" name="Line 56"/>
          <p:cNvSpPr>
            <a:spLocks noChangeShapeType="1"/>
          </p:cNvSpPr>
          <p:nvPr/>
        </p:nvSpPr>
        <p:spPr bwMode="auto">
          <a:xfrm>
            <a:off x="3746500" y="5561012"/>
            <a:ext cx="2106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0793" name="Rectangle 57"/>
          <p:cNvSpPr>
            <a:spLocks noChangeArrowheads="1"/>
          </p:cNvSpPr>
          <p:nvPr/>
        </p:nvSpPr>
        <p:spPr bwMode="auto">
          <a:xfrm>
            <a:off x="2438400" y="5791200"/>
            <a:ext cx="1273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0">
                <a:ea typeface="Arial" pitchFamily="-110" charset="0"/>
                <a:cs typeface="Arial" pitchFamily="-110" charset="0"/>
              </a:rPr>
              <a:t>New query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Content Placeholder 3" descr="canine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4888" y="1752600"/>
            <a:ext cx="7134225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04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4000" kern="0" dirty="0" err="1" smtClean="0">
                <a:latin typeface="+mj-lt"/>
                <a:ea typeface="+mj-ea"/>
                <a:cs typeface="+mj-cs"/>
              </a:rPr>
              <a:t>Rocchio</a:t>
            </a:r>
            <a:r>
              <a:rPr lang="en-US" sz="4000" kern="0" dirty="0" smtClean="0">
                <a:latin typeface="+mj-lt"/>
                <a:ea typeface="+mj-ea"/>
                <a:cs typeface="+mj-cs"/>
              </a:rPr>
              <a:t> in action</a:t>
            </a:r>
            <a:r>
              <a:rPr lang="en-US" sz="4000" i="1" kern="0" dirty="0" smtClean="0">
                <a:latin typeface="+mj-lt"/>
                <a:ea typeface="+mj-ea"/>
                <a:cs typeface="+mj-cs"/>
              </a:rPr>
              <a:t/>
            </a:r>
            <a:br>
              <a:rPr lang="en-US" sz="4000" i="1" kern="0" dirty="0" smtClean="0">
                <a:latin typeface="+mj-lt"/>
                <a:ea typeface="+mj-ea"/>
                <a:cs typeface="+mj-cs"/>
              </a:rPr>
            </a:br>
            <a:r>
              <a:rPr lang="en-US" sz="1200" kern="0" dirty="0" smtClean="0">
                <a:latin typeface="+mj-lt"/>
                <a:ea typeface="+mj-ea"/>
                <a:cs typeface="+mj-cs"/>
              </a:rPr>
              <a:t>source: Fernando Diaz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 descr="canine2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6788" y="1752600"/>
            <a:ext cx="7210425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048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4000" kern="0" dirty="0" err="1" smtClean="0">
                <a:latin typeface="+mj-lt"/>
                <a:ea typeface="+mj-ea"/>
                <a:cs typeface="+mj-cs"/>
              </a:rPr>
              <a:t>Rocchio</a:t>
            </a:r>
            <a:r>
              <a:rPr lang="en-US" sz="4000" kern="0" dirty="0" smtClean="0">
                <a:latin typeface="+mj-lt"/>
                <a:ea typeface="+mj-ea"/>
                <a:cs typeface="+mj-cs"/>
              </a:rPr>
              <a:t> in action</a:t>
            </a:r>
            <a:r>
              <a:rPr lang="en-US" sz="4000" i="1" kern="0" dirty="0" smtClean="0">
                <a:latin typeface="+mj-lt"/>
                <a:ea typeface="+mj-ea"/>
                <a:cs typeface="+mj-cs"/>
              </a:rPr>
              <a:t/>
            </a:r>
            <a:br>
              <a:rPr lang="en-US" sz="4000" i="1" kern="0" dirty="0" smtClean="0">
                <a:latin typeface="+mj-lt"/>
                <a:ea typeface="+mj-ea"/>
                <a:cs typeface="+mj-cs"/>
              </a:rPr>
            </a:br>
            <a:r>
              <a:rPr lang="en-US" sz="1200" kern="0" dirty="0" smtClean="0">
                <a:latin typeface="+mj-lt"/>
                <a:ea typeface="+mj-ea"/>
                <a:cs typeface="+mj-cs"/>
              </a:rPr>
              <a:t>source: Fernando Diaz</a:t>
            </a:r>
            <a:endParaRPr lang="en-US" sz="1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z="3600"/>
              <a:t>User feedback: Select what is relevant</a:t>
            </a:r>
            <a:r>
              <a:rPr lang="en-US"/>
              <a:t/>
            </a:r>
            <a:br>
              <a:rPr lang="en-US"/>
            </a:br>
            <a:r>
              <a:rPr lang="en-US" sz="1200"/>
              <a:t> source: Fernando Diaz</a:t>
            </a:r>
          </a:p>
        </p:txBody>
      </p:sp>
      <p:pic>
        <p:nvPicPr>
          <p:cNvPr id="23555" name="Content Placeholder 3" descr="canine3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7100" y="1752600"/>
            <a:ext cx="7289800" cy="4876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/>
              <a:t>Results after relevance feedback</a:t>
            </a:r>
            <a:br>
              <a:rPr lang="en-US"/>
            </a:br>
            <a:r>
              <a:rPr lang="en-US"/>
              <a:t> </a:t>
            </a:r>
            <a:r>
              <a:rPr lang="en-US" sz="1200"/>
              <a:t>source: Fernando Diaz</a:t>
            </a:r>
          </a:p>
        </p:txBody>
      </p:sp>
      <p:pic>
        <p:nvPicPr>
          <p:cNvPr id="24579" name="Content Placeholder 3" descr="canine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2188" y="1752600"/>
            <a:ext cx="7159625" cy="4876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problems with this?</a:t>
            </a:r>
            <a:endParaRPr lang="en-US" dirty="0"/>
          </a:p>
        </p:txBody>
      </p:sp>
      <p:graphicFrame>
        <p:nvGraphicFramePr>
          <p:cNvPr id="130050" name="Object 4"/>
          <p:cNvGraphicFramePr>
            <a:graphicFrameLocks noChangeAspect="1"/>
          </p:cNvGraphicFramePr>
          <p:nvPr/>
        </p:nvGraphicFramePr>
        <p:xfrm>
          <a:off x="1566863" y="2667000"/>
          <a:ext cx="4935537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63" y="2667000"/>
                        <a:ext cx="4935537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4743272"/>
            <a:ext cx="81533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baseline="-25000" dirty="0" smtClean="0">
                <a:solidFill>
                  <a:srgbClr val="0000FF"/>
                </a:solidFill>
              </a:rPr>
              <a:t>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</a:rPr>
              <a:t>nr</a:t>
            </a:r>
            <a:r>
              <a:rPr lang="en-US" dirty="0" smtClean="0">
                <a:solidFill>
                  <a:srgbClr val="0000FF"/>
                </a:solidFill>
              </a:rPr>
              <a:t> are </a:t>
            </a:r>
            <a:r>
              <a:rPr lang="en-US" i="1" dirty="0" smtClean="0">
                <a:solidFill>
                  <a:srgbClr val="0000FF"/>
                </a:solidFill>
              </a:rPr>
              <a:t>all</a:t>
            </a:r>
            <a:r>
              <a:rPr lang="en-US" dirty="0" smtClean="0">
                <a:solidFill>
                  <a:srgbClr val="0000FF"/>
                </a:solidFill>
              </a:rPr>
              <a:t> the relevant and non-relevant </a:t>
            </a:r>
            <a:r>
              <a:rPr lang="en-US" dirty="0" smtClean="0">
                <a:solidFill>
                  <a:srgbClr val="0000FF"/>
                </a:solidFill>
              </a:rPr>
              <a:t>documents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We get a biased sample!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Rocchio 1971 Algorithm (SMART)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010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dirty="0">
                <a:ea typeface="宋体" pitchFamily="-110" charset="-122"/>
                <a:cs typeface="宋体" pitchFamily="-110" charset="-122"/>
              </a:rPr>
              <a:t>Used in practice: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200" dirty="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2200" dirty="0">
              <a:ea typeface="宋体" pitchFamily="-110" charset="-122"/>
              <a:cs typeface="宋体" pitchFamily="-110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z="1800" dirty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i="1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D</a:t>
            </a:r>
            <a:r>
              <a:rPr lang="en-US" altLang="zh-CN" sz="2000" i="1" baseline="-25000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</a:t>
            </a:r>
            <a:r>
              <a:rPr lang="en-US" altLang="zh-CN" sz="2000" i="1" baseline="-25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 </a:t>
            </a:r>
            <a:r>
              <a:rPr lang="en-US" altLang="zh-CN" sz="2000" i="1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= 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set of </a:t>
            </a:r>
            <a:r>
              <a:rPr lang="en-US" altLang="zh-CN" sz="2000" u="sng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known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relevant doc vectors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i="1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D</a:t>
            </a:r>
            <a:r>
              <a:rPr lang="en-US" altLang="zh-CN" sz="2000" i="1" baseline="-25000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nr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= set of </a:t>
            </a:r>
            <a:r>
              <a:rPr lang="en-US" altLang="zh-CN" sz="2000" u="sng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known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irrelevant doc vectors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Different from </a:t>
            </a:r>
            <a:r>
              <a:rPr lang="en-US" altLang="zh-CN" sz="1800" i="1" dirty="0">
                <a:ea typeface="宋体" pitchFamily="-110" charset="-122"/>
                <a:cs typeface="宋体" pitchFamily="-110" charset="-122"/>
              </a:rPr>
              <a:t>C</a:t>
            </a:r>
            <a:r>
              <a:rPr lang="en-US" altLang="zh-CN" sz="1800" i="1" baseline="-25000" dirty="0">
                <a:ea typeface="宋体" pitchFamily="-110" charset="-122"/>
                <a:cs typeface="宋体" pitchFamily="-110" charset="-122"/>
              </a:rPr>
              <a:t>r 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and </a:t>
            </a:r>
            <a:r>
              <a:rPr lang="en-US" altLang="zh-CN" sz="2000" i="1" dirty="0" err="1">
                <a:ea typeface="宋体" pitchFamily="-110" charset="-122"/>
                <a:cs typeface="宋体" pitchFamily="-110" charset="-122"/>
              </a:rPr>
              <a:t>C</a:t>
            </a:r>
            <a:r>
              <a:rPr lang="en-US" altLang="zh-CN" sz="1800" i="1" baseline="-25000" dirty="0" err="1">
                <a:ea typeface="宋体" pitchFamily="-110" charset="-122"/>
                <a:cs typeface="宋体" pitchFamily="-110" charset="-122"/>
              </a:rPr>
              <a:t>nr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i="1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q</a:t>
            </a:r>
            <a:r>
              <a:rPr lang="en-US" altLang="zh-CN" sz="2000" i="1" baseline="-25000" dirty="0" err="1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m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= modified query </a:t>
            </a:r>
            <a:r>
              <a:rPr lang="en-US" altLang="zh-CN" sz="2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vector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000" i="1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q</a:t>
            </a:r>
            <a:r>
              <a:rPr lang="en-US" altLang="zh-CN" sz="2000" i="1" baseline="-25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0</a:t>
            </a:r>
            <a:r>
              <a:rPr lang="en-US" altLang="zh-CN" sz="2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= original query </a:t>
            </a:r>
            <a:r>
              <a:rPr lang="en-US" altLang="zh-CN" sz="2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vector</a:t>
            </a:r>
            <a:endParaRPr lang="en-US" altLang="zh-CN" sz="20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000" i="1" dirty="0" smtClean="0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α</a:t>
            </a:r>
            <a:r>
              <a:rPr lang="en-US" altLang="zh-CN" sz="2000" i="1" dirty="0">
                <a:solidFill>
                  <a:srgbClr val="C00000"/>
                </a:solidFill>
                <a:ea typeface="宋体" pitchFamily="-110" charset="-122"/>
                <a:cs typeface="Arial" pitchFamily="-110" charset="0"/>
              </a:rPr>
              <a:t>,</a:t>
            </a:r>
            <a:r>
              <a:rPr lang="el-GR" sz="2000" i="1" dirty="0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β</a:t>
            </a:r>
            <a:r>
              <a:rPr lang="en-US" altLang="zh-CN" sz="2000" i="1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,</a:t>
            </a:r>
            <a:r>
              <a:rPr lang="el-GR" sz="2000" i="1" dirty="0">
                <a:solidFill>
                  <a:srgbClr val="C00000"/>
                </a:solidFill>
                <a:ea typeface="Arial" pitchFamily="-110" charset="0"/>
                <a:cs typeface="Arial" pitchFamily="-110" charset="0"/>
              </a:rPr>
              <a:t>γ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: weights (hand-chosen or set empirically)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New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query moves toward relevant documents and away from irrelevant documents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9780"/>
              </p:ext>
            </p:extLst>
          </p:nvPr>
        </p:nvGraphicFramePr>
        <p:xfrm>
          <a:off x="1182688" y="2057400"/>
          <a:ext cx="688022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2412720" imgH="457200" progId="Equation.3">
                  <p:embed/>
                </p:oleObj>
              </mc:Choice>
              <mc:Fallback>
                <p:oleObj name="Equation" r:id="rId4" imgW="241272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057400"/>
                        <a:ext cx="6880225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in vector spaces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895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feedback can improve recall and precision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How might it improve each of these?</a:t>
            </a:r>
            <a:endParaRPr lang="en-US" altLang="zh-CN" sz="24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Which do you think it’s more likely to improve?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in vector spaces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895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feedback can improve recall and precision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24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feedback is most useful for increasing </a:t>
            </a:r>
            <a:r>
              <a:rPr lang="en-US" altLang="zh-CN" sz="2400" i="1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recall </a:t>
            </a:r>
            <a:r>
              <a:rPr lang="en-US" altLang="zh-CN" sz="24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in situations where recall is important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Users can be expected to review results and to take time to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iterate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Positive 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feedback is more valuable than negative feedback (so, set  </a:t>
            </a:r>
            <a:r>
              <a:rPr lang="en-GB" sz="2400" dirty="0" err="1" smtClean="0">
                <a:sym typeface="Symbol" pitchFamily="-110" charset="2"/>
              </a:rPr>
              <a:t></a:t>
            </a:r>
            <a:r>
              <a:rPr lang="en-GB" sz="2400" dirty="0" smtClean="0">
                <a:sym typeface="Symbol" pitchFamily="-110" charset="2"/>
              </a:rPr>
              <a:t> &lt; </a:t>
            </a:r>
            <a:r>
              <a:rPr lang="en-GB" sz="2400" dirty="0" err="1" smtClean="0">
                <a:sym typeface="Symbol" pitchFamily="-110" charset="2"/>
              </a:rPr>
              <a:t></a:t>
            </a:r>
            <a:r>
              <a:rPr lang="en-GB" sz="2400" dirty="0" smtClean="0">
                <a:sym typeface="Symbol" pitchFamily="-110" charset="2"/>
              </a:rPr>
              <a:t>; e.g. </a:t>
            </a:r>
            <a:r>
              <a:rPr lang="en-GB" sz="2400" dirty="0" err="1" smtClean="0">
                <a:sym typeface="Symbol" pitchFamily="-110" charset="2"/>
              </a:rPr>
              <a:t></a:t>
            </a:r>
            <a:r>
              <a:rPr lang="en-GB" sz="2400" dirty="0" smtClean="0">
                <a:sym typeface="Symbol" pitchFamily="-110" charset="2"/>
              </a:rPr>
              <a:t> = 0.25, </a:t>
            </a:r>
            <a:r>
              <a:rPr lang="en-GB" sz="2400" dirty="0" err="1" smtClean="0">
                <a:sym typeface="Symbol" pitchFamily="-110" charset="2"/>
              </a:rPr>
              <a:t></a:t>
            </a:r>
            <a:r>
              <a:rPr lang="en-GB" sz="2400" dirty="0" smtClean="0">
                <a:sym typeface="Symbol" pitchFamily="-110" charset="2"/>
              </a:rPr>
              <a:t> = 0.75)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.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Many 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systems only allow positive feedback </a:t>
            </a:r>
            <a:r>
              <a:rPr lang="en-GB" sz="2400" dirty="0" smtClean="0">
                <a:sym typeface="Symbol" pitchFamily="-110" charset="2"/>
              </a:rPr>
              <a:t>(</a:t>
            </a:r>
            <a:r>
              <a:rPr lang="en-GB" sz="2400" dirty="0" err="1" smtClean="0">
                <a:sym typeface="Symbol" pitchFamily="-110" charset="2"/>
              </a:rPr>
              <a:t></a:t>
            </a:r>
            <a:r>
              <a:rPr lang="en-GB" sz="2400" dirty="0" smtClean="0">
                <a:sym typeface="Symbol" pitchFamily="-110" charset="2"/>
              </a:rPr>
              <a:t>=0)</a:t>
            </a: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en-US" altLang="zh-CN" sz="2400" dirty="0">
              <a:ea typeface="宋体" pitchFamily="-110" charset="-122"/>
              <a:cs typeface="宋体" pitchFamily="-11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723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use in class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hw3 out</a:t>
            </a:r>
          </a:p>
          <a:p>
            <a:r>
              <a:rPr lang="en-US" dirty="0" smtClean="0"/>
              <a:t>assignment 3 out later today</a:t>
            </a:r>
          </a:p>
          <a:p>
            <a:pPr lvl="1"/>
            <a:r>
              <a:rPr lang="en-US" dirty="0" smtClean="0"/>
              <a:t>due date?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Initial query: </a:t>
            </a:r>
            <a:r>
              <a:rPr lang="en-US" i="1" dirty="0"/>
              <a:t>New space satellite applications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1. 0.539, 08/13/91, </a:t>
            </a:r>
            <a:r>
              <a:rPr lang="en-US" sz="1600" dirty="0">
                <a:solidFill>
                  <a:srgbClr val="0000FF"/>
                </a:solidFill>
              </a:rPr>
              <a:t>NASA Hasn’t Scrapped Imaging Spectrometer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2. 0.533, 07/09/91, </a:t>
            </a:r>
            <a:r>
              <a:rPr lang="en-US" sz="1600" dirty="0">
                <a:solidFill>
                  <a:srgbClr val="0000FF"/>
                </a:solidFill>
              </a:rPr>
              <a:t>NASA Scratches Environment Gear From Satellite Plan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3. 0.528, 04/04/90, </a:t>
            </a:r>
            <a:r>
              <a:rPr lang="en-US" sz="1600" dirty="0">
                <a:solidFill>
                  <a:srgbClr val="0000FF"/>
                </a:solidFill>
              </a:rPr>
              <a:t>Science Panel Backs NASA Satellite Plan, But Urges Launches of Smaller Probes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4. 0.526, 09/09/91, </a:t>
            </a:r>
            <a:r>
              <a:rPr lang="en-US" sz="1600" dirty="0">
                <a:solidFill>
                  <a:srgbClr val="0000FF"/>
                </a:solidFill>
              </a:rPr>
              <a:t>A NASA Satellite Project Accomplishes Incredible Feat: Staying Within Budget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5. 0.525, 07/24/90, </a:t>
            </a:r>
            <a:r>
              <a:rPr lang="en-US" sz="1600" dirty="0">
                <a:solidFill>
                  <a:srgbClr val="0000FF"/>
                </a:solidFill>
              </a:rPr>
              <a:t>Scientist Who Exposed Global Warming Proposes Satellites for Climate Research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6. 0.524, 08/22/90, </a:t>
            </a:r>
            <a:r>
              <a:rPr lang="en-US" sz="1600" dirty="0">
                <a:solidFill>
                  <a:srgbClr val="0000FF"/>
                </a:solidFill>
              </a:rPr>
              <a:t>Report Provides Support for the Critics Of Using Big Satellites to Study Climate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7. 0.516, 04/13/87, </a:t>
            </a:r>
            <a:r>
              <a:rPr lang="en-US" sz="1600" dirty="0">
                <a:solidFill>
                  <a:srgbClr val="0000FF"/>
                </a:solidFill>
              </a:rPr>
              <a:t>Arianespace Receives Satellite Launch Pact  From </a:t>
            </a:r>
            <a:r>
              <a:rPr lang="en-US" sz="1600" dirty="0" err="1">
                <a:solidFill>
                  <a:srgbClr val="0000FF"/>
                </a:solidFill>
              </a:rPr>
              <a:t>Telesat</a:t>
            </a:r>
            <a:r>
              <a:rPr lang="en-US" sz="1600" dirty="0">
                <a:solidFill>
                  <a:srgbClr val="0000FF"/>
                </a:solidFill>
              </a:rPr>
              <a:t> Canada</a:t>
            </a:r>
          </a:p>
          <a:p>
            <a:pPr lvl="1" eaLnBrk="1" hangingPunct="1">
              <a:buFont typeface="Wingdings" pitchFamily="-110" charset="2"/>
              <a:buNone/>
            </a:pPr>
            <a:r>
              <a:rPr lang="en-US" sz="1600" dirty="0"/>
              <a:t>8. 0.509, 12/02/87, </a:t>
            </a:r>
            <a:r>
              <a:rPr lang="en-US" sz="1600" dirty="0">
                <a:solidFill>
                  <a:srgbClr val="0000FF"/>
                </a:solidFill>
              </a:rPr>
              <a:t>Telecommunications Tale of Two Companies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User </a:t>
            </a:r>
            <a:r>
              <a:rPr lang="en-US" dirty="0"/>
              <a:t>then marks relevant documents with “+”.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2000" y="2057400"/>
            <a:ext cx="363538" cy="3738563"/>
            <a:chOff x="762000" y="2133600"/>
            <a:chExt cx="364202" cy="3738265"/>
          </a:xfrm>
        </p:grpSpPr>
        <p:sp>
          <p:nvSpPr>
            <p:cNvPr id="25606" name="TextBox 3"/>
            <p:cNvSpPr txBox="1">
              <a:spLocks noChangeArrowheads="1"/>
            </p:cNvSpPr>
            <p:nvPr/>
          </p:nvSpPr>
          <p:spPr bwMode="auto">
            <a:xfrm>
              <a:off x="762000" y="2133600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  <p:sp>
          <p:nvSpPr>
            <p:cNvPr id="25607" name="TextBox 4"/>
            <p:cNvSpPr txBox="1">
              <a:spLocks noChangeArrowheads="1"/>
            </p:cNvSpPr>
            <p:nvPr/>
          </p:nvSpPr>
          <p:spPr bwMode="auto">
            <a:xfrm>
              <a:off x="762000" y="2433935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  <p:sp>
          <p:nvSpPr>
            <p:cNvPr id="25608" name="TextBox 5"/>
            <p:cNvSpPr txBox="1">
              <a:spLocks noChangeArrowheads="1"/>
            </p:cNvSpPr>
            <p:nvPr/>
          </p:nvSpPr>
          <p:spPr bwMode="auto">
            <a:xfrm>
              <a:off x="762000" y="5410200"/>
              <a:ext cx="3642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A000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Expanded query after relevance feedback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2.074</a:t>
            </a:r>
            <a:r>
              <a:rPr lang="en-US" dirty="0"/>
              <a:t> new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15.106</a:t>
            </a:r>
            <a:r>
              <a:rPr lang="en-US" dirty="0" smtClean="0"/>
              <a:t> </a:t>
            </a:r>
            <a:r>
              <a:rPr lang="en-US" dirty="0"/>
              <a:t>space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30.816</a:t>
            </a:r>
            <a:r>
              <a:rPr lang="en-US" dirty="0"/>
              <a:t> satellite 		</a:t>
            </a:r>
            <a:r>
              <a:rPr lang="en-US" dirty="0">
                <a:solidFill>
                  <a:srgbClr val="00B050"/>
                </a:solidFill>
              </a:rPr>
              <a:t>5.660</a:t>
            </a:r>
            <a:r>
              <a:rPr lang="en-US" dirty="0"/>
              <a:t> application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5.991</a:t>
            </a:r>
            <a:r>
              <a:rPr lang="en-US" dirty="0"/>
              <a:t> </a:t>
            </a:r>
            <a:r>
              <a:rPr lang="en-US" dirty="0" err="1"/>
              <a:t>nasa</a:t>
            </a:r>
            <a:r>
              <a:rPr lang="en-US" dirty="0"/>
              <a:t>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5.196</a:t>
            </a:r>
            <a:r>
              <a:rPr lang="en-US" dirty="0" smtClean="0"/>
              <a:t> </a:t>
            </a:r>
            <a:r>
              <a:rPr lang="en-US" dirty="0" err="1"/>
              <a:t>eos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4.196</a:t>
            </a:r>
            <a:r>
              <a:rPr lang="en-US" dirty="0"/>
              <a:t> launch 		</a:t>
            </a:r>
            <a:r>
              <a:rPr lang="en-US" dirty="0">
                <a:solidFill>
                  <a:srgbClr val="00B050"/>
                </a:solidFill>
              </a:rPr>
              <a:t>3.972</a:t>
            </a:r>
            <a:r>
              <a:rPr lang="en-US" dirty="0"/>
              <a:t> aster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3.516</a:t>
            </a:r>
            <a:r>
              <a:rPr lang="en-US" dirty="0"/>
              <a:t> instrument 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3.446</a:t>
            </a:r>
            <a:r>
              <a:rPr lang="en-US" dirty="0" smtClean="0"/>
              <a:t> </a:t>
            </a:r>
            <a:r>
              <a:rPr lang="en-US" dirty="0" err="1"/>
              <a:t>arianespace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3.004</a:t>
            </a:r>
            <a:r>
              <a:rPr lang="en-US" dirty="0"/>
              <a:t> </a:t>
            </a:r>
            <a:r>
              <a:rPr lang="en-US" dirty="0" err="1"/>
              <a:t>bundespost</a:t>
            </a:r>
            <a:r>
              <a:rPr lang="en-US" dirty="0"/>
              <a:t> 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2.806</a:t>
            </a:r>
            <a:r>
              <a:rPr lang="en-US" dirty="0" smtClean="0"/>
              <a:t> </a:t>
            </a:r>
            <a:r>
              <a:rPr lang="en-US" dirty="0" err="1"/>
              <a:t>ss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2.790</a:t>
            </a:r>
            <a:r>
              <a:rPr lang="en-US" dirty="0"/>
              <a:t> rocket 		</a:t>
            </a:r>
            <a:r>
              <a:rPr lang="en-US" dirty="0">
                <a:solidFill>
                  <a:srgbClr val="00B050"/>
                </a:solidFill>
              </a:rPr>
              <a:t>2.053</a:t>
            </a:r>
            <a:r>
              <a:rPr lang="en-US" dirty="0"/>
              <a:t> scientist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2.003</a:t>
            </a:r>
            <a:r>
              <a:rPr lang="en-US" dirty="0"/>
              <a:t> broadcast 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1.172</a:t>
            </a:r>
            <a:r>
              <a:rPr lang="en-US" dirty="0" smtClean="0"/>
              <a:t> </a:t>
            </a:r>
            <a:r>
              <a:rPr lang="en-US" dirty="0"/>
              <a:t>earth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0.836</a:t>
            </a:r>
            <a:r>
              <a:rPr lang="en-US" dirty="0"/>
              <a:t> oil 			</a:t>
            </a:r>
            <a:r>
              <a:rPr lang="en-US" dirty="0">
                <a:solidFill>
                  <a:srgbClr val="00B050"/>
                </a:solidFill>
              </a:rPr>
              <a:t>0.646</a:t>
            </a:r>
            <a:r>
              <a:rPr lang="en-US" dirty="0"/>
              <a:t> measure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Results for expanded query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sz="1800"/>
              <a:t>1. 0.513, 07/09/91, </a:t>
            </a:r>
            <a:r>
              <a:rPr lang="en-US" sz="1800">
                <a:solidFill>
                  <a:srgbClr val="0000FF"/>
                </a:solidFill>
              </a:rPr>
              <a:t>NASA Scratches Environment Gear From Satellite Plan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2. 0.500, 08/13/91, </a:t>
            </a:r>
            <a:r>
              <a:rPr lang="en-US" sz="1800">
                <a:solidFill>
                  <a:srgbClr val="0000FF"/>
                </a:solidFill>
              </a:rPr>
              <a:t>NASA Hasn’t Scrapped Imaging Spectrometer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3. 0.493, 08/07/89, </a:t>
            </a:r>
            <a:r>
              <a:rPr lang="en-US" sz="1800">
                <a:solidFill>
                  <a:srgbClr val="0000FF"/>
                </a:solidFill>
              </a:rPr>
              <a:t>When the Pentagon Launches a Secret Satellite,  Space Sleuths Do Some Spy Work of Their Own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4. 0.493, 07/31/89, </a:t>
            </a:r>
            <a:r>
              <a:rPr lang="en-US" sz="1800">
                <a:solidFill>
                  <a:srgbClr val="0000FF"/>
                </a:solidFill>
              </a:rPr>
              <a:t>NASA Uses ‘Warm’ Superconductors For Fast Circuit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5. 0.492, 12/02/87, </a:t>
            </a:r>
            <a:r>
              <a:rPr lang="en-US" sz="1800">
                <a:solidFill>
                  <a:srgbClr val="0000FF"/>
                </a:solidFill>
              </a:rPr>
              <a:t>Telecommunications Tale of Two Companies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6. 0.491, 07/09/91, </a:t>
            </a:r>
            <a:r>
              <a:rPr lang="en-US" sz="1800">
                <a:solidFill>
                  <a:srgbClr val="0000FF"/>
                </a:solidFill>
              </a:rPr>
              <a:t>Soviets May Adapt Parts of SS-20 Missile For Commercial Use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7. 0.490, 07/12/88, </a:t>
            </a:r>
            <a:r>
              <a:rPr lang="en-US" sz="1800">
                <a:solidFill>
                  <a:srgbClr val="0000FF"/>
                </a:solidFill>
              </a:rPr>
              <a:t>Gaping Gap: Pentagon Lags in Race To Match the Soviets In Rocket Launchers</a:t>
            </a:r>
          </a:p>
          <a:p>
            <a:pPr eaLnBrk="1" hangingPunct="1">
              <a:buFont typeface="Wingdings" pitchFamily="-110" charset="2"/>
              <a:buNone/>
            </a:pPr>
            <a:r>
              <a:rPr lang="en-US" sz="1800"/>
              <a:t>8. 0.490, 06/14/90, </a:t>
            </a:r>
            <a:r>
              <a:rPr lang="en-US" sz="1800">
                <a:solidFill>
                  <a:srgbClr val="0000FF"/>
                </a:solidFill>
              </a:rPr>
              <a:t>Rescue of Satellite By Space Agency To Cost $90 Million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Expanded query after relevance feedback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2.074</a:t>
            </a:r>
            <a:r>
              <a:rPr lang="en-US" dirty="0"/>
              <a:t> new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15.106</a:t>
            </a:r>
            <a:r>
              <a:rPr lang="en-US" dirty="0" smtClean="0"/>
              <a:t> </a:t>
            </a:r>
            <a:r>
              <a:rPr lang="en-US" dirty="0"/>
              <a:t>space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30.816</a:t>
            </a:r>
            <a:r>
              <a:rPr lang="en-US" dirty="0"/>
              <a:t> satellite 		</a:t>
            </a:r>
            <a:r>
              <a:rPr lang="en-US" dirty="0">
                <a:solidFill>
                  <a:srgbClr val="00B050"/>
                </a:solidFill>
              </a:rPr>
              <a:t>5.660</a:t>
            </a:r>
            <a:r>
              <a:rPr lang="en-US" dirty="0"/>
              <a:t> application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5.991</a:t>
            </a:r>
            <a:r>
              <a:rPr lang="en-US" dirty="0"/>
              <a:t> </a:t>
            </a:r>
            <a:r>
              <a:rPr lang="en-US" dirty="0" err="1"/>
              <a:t>nasa</a:t>
            </a:r>
            <a:r>
              <a:rPr lang="en-US" dirty="0"/>
              <a:t>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5.196</a:t>
            </a:r>
            <a:r>
              <a:rPr lang="en-US" dirty="0" smtClean="0"/>
              <a:t> </a:t>
            </a:r>
            <a:r>
              <a:rPr lang="en-US" dirty="0" err="1"/>
              <a:t>eos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4.196</a:t>
            </a:r>
            <a:r>
              <a:rPr lang="en-US" dirty="0"/>
              <a:t> launch 		</a:t>
            </a:r>
            <a:r>
              <a:rPr lang="en-US" dirty="0">
                <a:solidFill>
                  <a:srgbClr val="00B050"/>
                </a:solidFill>
              </a:rPr>
              <a:t>3.972</a:t>
            </a:r>
            <a:r>
              <a:rPr lang="en-US" dirty="0"/>
              <a:t> aster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3.516</a:t>
            </a:r>
            <a:r>
              <a:rPr lang="en-US" dirty="0"/>
              <a:t> instrument 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3.446</a:t>
            </a:r>
            <a:r>
              <a:rPr lang="en-US" dirty="0" smtClean="0"/>
              <a:t> </a:t>
            </a:r>
            <a:r>
              <a:rPr lang="en-US" dirty="0" err="1"/>
              <a:t>arianespace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3.004</a:t>
            </a:r>
            <a:r>
              <a:rPr lang="en-US" dirty="0"/>
              <a:t> </a:t>
            </a:r>
            <a:r>
              <a:rPr lang="en-US" dirty="0" err="1"/>
              <a:t>bundespost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>
                <a:solidFill>
                  <a:srgbClr val="00B050"/>
                </a:solidFill>
              </a:rPr>
              <a:t>2.806</a:t>
            </a:r>
            <a:r>
              <a:rPr lang="en-US" dirty="0"/>
              <a:t> </a:t>
            </a:r>
            <a:r>
              <a:rPr lang="en-US" dirty="0" err="1"/>
              <a:t>ss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2.790</a:t>
            </a:r>
            <a:r>
              <a:rPr lang="en-US" dirty="0"/>
              <a:t> rocket 		</a:t>
            </a:r>
            <a:r>
              <a:rPr lang="en-US" dirty="0">
                <a:solidFill>
                  <a:srgbClr val="00B050"/>
                </a:solidFill>
              </a:rPr>
              <a:t>2.053</a:t>
            </a:r>
            <a:r>
              <a:rPr lang="en-US" dirty="0"/>
              <a:t> scientist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2.003</a:t>
            </a:r>
            <a:r>
              <a:rPr lang="en-US" dirty="0"/>
              <a:t> broadcast 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1.172</a:t>
            </a:r>
            <a:r>
              <a:rPr lang="en-US" dirty="0" smtClean="0"/>
              <a:t> </a:t>
            </a:r>
            <a:r>
              <a:rPr lang="en-US" dirty="0"/>
              <a:t>earth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B050"/>
                </a:solidFill>
              </a:rPr>
              <a:t>0.836</a:t>
            </a:r>
            <a:r>
              <a:rPr lang="en-US" dirty="0"/>
              <a:t> oil 			</a:t>
            </a:r>
            <a:r>
              <a:rPr lang="en-US" dirty="0">
                <a:solidFill>
                  <a:srgbClr val="00B050"/>
                </a:solidFill>
              </a:rPr>
              <a:t>0.646</a:t>
            </a:r>
            <a:r>
              <a:rPr lang="en-US" dirty="0"/>
              <a:t>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172200"/>
            <a:ext cx="329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problem with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Relevance Feedback: Problems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Long queries are inefficient for typical IR 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engine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Long response times for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user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High cost for retrieval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system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Partial solution:</a:t>
            </a:r>
          </a:p>
          <a:p>
            <a:pPr lvl="2" eaLnBrk="1" hangingPunct="1"/>
            <a:r>
              <a:rPr lang="en-US" altLang="zh-CN" sz="1800" dirty="0">
                <a:ea typeface="宋体" pitchFamily="-110" charset="-122"/>
                <a:cs typeface="宋体" pitchFamily="-110" charset="-122"/>
              </a:rPr>
              <a:t>Only reweight certain prominent terms</a:t>
            </a:r>
          </a:p>
          <a:p>
            <a:pPr lvl="3" eaLnBrk="1" hangingPunct="1"/>
            <a:r>
              <a:rPr lang="en-US" altLang="zh-CN" sz="1800" dirty="0">
                <a:ea typeface="宋体" pitchFamily="-110" charset="-122"/>
                <a:cs typeface="宋体" pitchFamily="-110" charset="-122"/>
              </a:rPr>
              <a:t>Perhaps top 20 by term frequency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Users </a:t>
            </a:r>
            <a:r>
              <a:rPr lang="en-US" altLang="zh-CN" sz="24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are often reluctant to provide explicit feedback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It’s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often harder to understand why a particular document was retrieved after applying relevance feedback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  <a:ea typeface="宋体" pitchFamily="-110" charset="-122"/>
                <a:cs typeface="宋体" pitchFamily="-110" charset="-122"/>
              </a:rPr>
              <a:t>Will relevance feedback work?</a:t>
            </a:r>
            <a:endParaRPr lang="en-US" altLang="zh-CN" dirty="0">
              <a:solidFill>
                <a:srgbClr val="FF0000"/>
              </a:solidFill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Brittany Speers</a:t>
            </a:r>
          </a:p>
          <a:p>
            <a:pPr eaLnBrk="1" hangingPunct="1"/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dirty="0" err="1" smtClean="0">
                <a:ea typeface="宋体" pitchFamily="-110" charset="-122"/>
                <a:cs typeface="宋体" pitchFamily="-110" charset="-122"/>
              </a:rPr>
              <a:t>hígado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Cosmonaut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zh-CN" altLang="en-US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RF assumes the user has sufficient knowledge for initial query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Misspellings - Brittany Speers</a:t>
            </a:r>
          </a:p>
          <a:p>
            <a:pPr marL="0" indent="0" eaLnBrk="1" hangingPunct="1">
              <a:buNone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Cross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-language information retrieval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– </a:t>
            </a:r>
            <a:r>
              <a:rPr lang="en-US" altLang="zh-CN" dirty="0" err="1" smtClean="0">
                <a:ea typeface="宋体" pitchFamily="-110" charset="-122"/>
                <a:cs typeface="宋体" pitchFamily="-110" charset="-122"/>
              </a:rPr>
              <a:t>hígado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Mismatch 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of searcher’s vocabulary vs. collection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vocabulary: cosmonaut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/astronaut</a:t>
            </a:r>
          </a:p>
          <a:p>
            <a:pPr eaLnBrk="1" hangingPunct="1"/>
            <a:endParaRPr lang="zh-CN" altLang="en-US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Relevance Feedback on the Web</a:t>
            </a:r>
            <a:endParaRPr lang="en-US" altLang="zh-CN" sz="2000">
              <a:solidFill>
                <a:schemeClr val="folHlink"/>
              </a:solidFill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Some search engines offer a similar/related pages feature (this is a trivial form of relevance feedback)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Google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(used to…)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Altavista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Stanford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WebBase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sz="22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200" dirty="0" smtClean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But </a:t>
            </a:r>
            <a:r>
              <a:rPr lang="en-US" altLang="zh-CN" sz="22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some don’t because it’s hard to explain to average user:</a:t>
            </a:r>
          </a:p>
          <a:p>
            <a:pPr lvl="1" eaLnBrk="1" hangingPunct="1"/>
            <a:r>
              <a:rPr lang="en-US" altLang="zh-CN" sz="2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Google</a:t>
            </a:r>
          </a:p>
          <a:p>
            <a:pPr lvl="1" eaLnBrk="1" hangingPunct="1"/>
            <a:r>
              <a:rPr lang="en-US" altLang="zh-CN" sz="2000" dirty="0" err="1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Alltheweb</a:t>
            </a:r>
            <a:endParaRPr lang="en-US" altLang="zh-CN" sz="20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msn </a:t>
            </a:r>
            <a:endParaRPr lang="en-US" altLang="zh-CN" sz="20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Yahoo</a:t>
            </a:r>
            <a:endParaRPr lang="en-US" altLang="zh-CN" sz="2000" dirty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Excite initially had true relevance feedback, but abandoned it due to lack of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use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Excite Relevance Feedback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0" charset="2"/>
              <a:buNone/>
            </a:pPr>
            <a:r>
              <a:rPr lang="en-US" altLang="zh-CN" sz="2400" dirty="0">
                <a:solidFill>
                  <a:schemeClr val="folHlink"/>
                </a:solidFill>
                <a:ea typeface="宋体" pitchFamily="-110" charset="-122"/>
                <a:cs typeface="宋体" pitchFamily="-110" charset="-122"/>
              </a:rPr>
              <a:t>Spink et al. 2000</a:t>
            </a:r>
          </a:p>
          <a:p>
            <a:pPr marL="0" indent="0" eaLnBrk="1" hangingPunct="1">
              <a:buNone/>
            </a:pP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Only about 4% of query sessions from a user used relevance feedback option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Expressed as “More like this” link next to each result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But </a:t>
            </a:r>
            <a:r>
              <a:rPr lang="en-US" altLang="zh-CN" sz="24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about 70% of users only looked at </a:t>
            </a:r>
            <a:r>
              <a:rPr lang="en-US" altLang="zh-CN" sz="24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the first </a:t>
            </a:r>
            <a:r>
              <a:rPr lang="en-US" altLang="zh-CN" sz="24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page of results and didn’t pursue things further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So 4% is about 1/8 of people extending search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Relevance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feedback improved results about 2/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3rds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of the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Pseudo relevance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Pseudo</a:t>
            </a:r>
            <a:r>
              <a:rPr lang="en-US" sz="2000" dirty="0"/>
              <a:t>-relevance algorithm:</a:t>
            </a:r>
          </a:p>
          <a:p>
            <a:pPr lvl="1" eaLnBrk="1" hangingPunct="1"/>
            <a:r>
              <a:rPr lang="en-US" sz="1800" dirty="0"/>
              <a:t>Retrieve a ranked list of hits for the user’s query</a:t>
            </a:r>
          </a:p>
          <a:p>
            <a:pPr lvl="1" eaLnBrk="1" hangingPunct="1"/>
            <a:r>
              <a:rPr lang="en-US" sz="1800" dirty="0"/>
              <a:t>Assume that the top </a:t>
            </a:r>
            <a:r>
              <a:rPr lang="en-US" sz="1800" dirty="0" err="1"/>
              <a:t>k</a:t>
            </a:r>
            <a:r>
              <a:rPr lang="en-US" sz="1800" dirty="0"/>
              <a:t> documents are relevant.</a:t>
            </a:r>
          </a:p>
          <a:p>
            <a:pPr lvl="1" eaLnBrk="1" hangingPunct="1"/>
            <a:r>
              <a:rPr lang="en-US" sz="1800" dirty="0"/>
              <a:t>Do relevance feedback (e.g., </a:t>
            </a:r>
            <a:r>
              <a:rPr lang="en-US" sz="1800" dirty="0" err="1"/>
              <a:t>Rocchio</a:t>
            </a:r>
            <a:r>
              <a:rPr lang="en-US" sz="1800" dirty="0"/>
              <a:t>)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well do you think it works?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Any concerns?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Anomalous State of Knowledge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</a:t>
            </a:r>
            <a:r>
              <a:rPr lang="en-US" dirty="0" smtClean="0"/>
              <a:t>paradox:</a:t>
            </a:r>
          </a:p>
          <a:p>
            <a:pPr marL="0" indent="0">
              <a:buNone/>
            </a:pPr>
            <a:r>
              <a:rPr lang="en-US" sz="2400" dirty="0" smtClean="0"/>
              <a:t>Information </a:t>
            </a:r>
            <a:r>
              <a:rPr lang="en-US" sz="2400" dirty="0"/>
              <a:t>needs arise because the user doesn’t know </a:t>
            </a:r>
            <a:r>
              <a:rPr lang="en-US" sz="2400" dirty="0" smtClean="0"/>
              <a:t>something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Search </a:t>
            </a:r>
            <a:r>
              <a:rPr lang="en-US" sz="2400" dirty="0"/>
              <a:t>systems are designed to satisfy these needs, but the user needs to know what he is looking </a:t>
            </a:r>
            <a:r>
              <a:rPr lang="en-US" sz="2400" dirty="0" smtClean="0"/>
              <a:t>for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if the user knows what he’s looking for, there may not be a need to search in the first </a:t>
            </a:r>
            <a:r>
              <a:rPr lang="en-US" sz="2400" dirty="0" smtClean="0"/>
              <a:t>place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Pseudo relevance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Pseudo</a:t>
            </a:r>
            <a:r>
              <a:rPr lang="en-US" sz="2000" dirty="0">
                <a:solidFill>
                  <a:srgbClr val="000000"/>
                </a:solidFill>
              </a:rPr>
              <a:t>-relevance algorithm:</a:t>
            </a: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Retrieve a ranked list of hits for the user’s query</a:t>
            </a: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Assume that the top </a:t>
            </a:r>
            <a:r>
              <a:rPr lang="en-US" sz="1800" dirty="0" err="1">
                <a:solidFill>
                  <a:srgbClr val="000000"/>
                </a:solidFill>
              </a:rPr>
              <a:t>k</a:t>
            </a:r>
            <a:r>
              <a:rPr lang="en-US" sz="1800" dirty="0">
                <a:solidFill>
                  <a:srgbClr val="000000"/>
                </a:solidFill>
              </a:rPr>
              <a:t> documents are relevant.</a:t>
            </a:r>
          </a:p>
          <a:p>
            <a:pPr lvl="1" eaLnBrk="1" hangingPunct="1"/>
            <a:r>
              <a:rPr lang="en-US" sz="1800" dirty="0">
                <a:solidFill>
                  <a:srgbClr val="000000"/>
                </a:solidFill>
              </a:rPr>
              <a:t>Do relevance feedback (e.g., </a:t>
            </a:r>
            <a:r>
              <a:rPr lang="en-US" sz="1800" dirty="0" err="1">
                <a:solidFill>
                  <a:srgbClr val="000000"/>
                </a:solidFill>
              </a:rPr>
              <a:t>Rocchio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Works </a:t>
            </a:r>
            <a:r>
              <a:rPr lang="en-US" sz="2000" dirty="0"/>
              <a:t>very well on average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But </a:t>
            </a:r>
            <a:r>
              <a:rPr lang="en-US" sz="2000" dirty="0">
                <a:solidFill>
                  <a:srgbClr val="0000FF"/>
                </a:solidFill>
              </a:rPr>
              <a:t>can go horribly wrong for some </a:t>
            </a:r>
            <a:r>
              <a:rPr lang="en-US" sz="2000" dirty="0" smtClean="0">
                <a:solidFill>
                  <a:srgbClr val="0000FF"/>
                </a:solidFill>
              </a:rPr>
              <a:t>queries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Several </a:t>
            </a:r>
            <a:r>
              <a:rPr lang="en-US" sz="2000" dirty="0"/>
              <a:t>iterations can cause query </a:t>
            </a:r>
            <a:r>
              <a:rPr lang="en-US" sz="2000" dirty="0" smtClean="0"/>
              <a:t>drift</a:t>
            </a: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>What </a:t>
            </a:r>
            <a:r>
              <a:rPr lang="en-US" sz="2000" dirty="0" smtClean="0"/>
              <a:t>is query drift?</a:t>
            </a:r>
          </a:p>
          <a:p>
            <a:pPr lvl="1" eaLnBrk="1" hangingPunct="1"/>
            <a:r>
              <a:rPr lang="en-US" sz="1600" dirty="0"/>
              <a:t>http://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=i1AwFY6MuwE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439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the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would like to suggest alternative query formulations to the user with the goal of:</a:t>
            </a:r>
          </a:p>
          <a:p>
            <a:pPr lvl="1"/>
            <a:r>
              <a:rPr lang="en-US" dirty="0" smtClean="0"/>
              <a:t>increasing precision</a:t>
            </a:r>
          </a:p>
          <a:p>
            <a:pPr lvl="1"/>
            <a:r>
              <a:rPr lang="en-US" dirty="0" smtClean="0"/>
              <a:t>increasing recall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methods we might try to accomplish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Increasing precision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Query assist:</a:t>
            </a:r>
          </a:p>
          <a:p>
            <a:pPr lvl="1" eaLnBrk="1" hangingPunct="1"/>
            <a:r>
              <a:rPr lang="en-US" sz="2200" dirty="0" smtClean="0"/>
              <a:t>Generally </a:t>
            </a:r>
            <a:r>
              <a:rPr lang="en-US" sz="2200" dirty="0"/>
              <a:t>done by query log mining</a:t>
            </a:r>
          </a:p>
          <a:p>
            <a:pPr lvl="1" eaLnBrk="1" hangingPunct="1"/>
            <a:r>
              <a:rPr lang="en-US" sz="2200" dirty="0"/>
              <a:t>Recommend frequent recent queries that contain partial string typed by </a:t>
            </a:r>
            <a:r>
              <a:rPr lang="en-US" sz="2200" dirty="0" smtClean="0"/>
              <a:t>user</a:t>
            </a:r>
            <a:endParaRPr lang="en-US" sz="2200" dirty="0" smtClean="0"/>
          </a:p>
        </p:txBody>
      </p:sp>
      <p:pic>
        <p:nvPicPr>
          <p:cNvPr id="55300" name="Content Placeholder 3" descr="queryex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4191000"/>
            <a:ext cx="88661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dirty="0" smtClean="0"/>
              <a:t>precision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5024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0"/>
            <a:ext cx="7200900" cy="2311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5867400"/>
            <a:ext cx="8001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http://googleblog.blogspot.com/2009/03/two-new-improvements-to-google-results.html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Increasing recall: query expansion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18224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Automatically expand the query with related terms and run through index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Spelling </a:t>
            </a: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correction can be thought of a special case of this</a:t>
            </a:r>
          </a:p>
          <a:p>
            <a:pPr eaLnBrk="1" hangingPunct="1"/>
            <a:endParaRPr lang="zh-CN" altLang="en-US" sz="24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cosmonaut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2514600" y="4953000"/>
            <a:ext cx="8382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4876800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cosmonaut astronaut space pilot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943600"/>
            <a:ext cx="666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might we come up with these expansions?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zh-CN" sz="3600" dirty="0">
                <a:ea typeface="宋体" pitchFamily="-110" charset="-122"/>
                <a:cs typeface="宋体" pitchFamily="-110" charset="-122"/>
              </a:rPr>
              <a:t>How do we augment the user query?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Manual thesaurus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E.g.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MedLine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: physician,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</a:rPr>
              <a:t>syn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: doc, doctor, MD, </a:t>
            </a:r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medico</a:t>
            </a:r>
          </a:p>
          <a:p>
            <a:pPr lvl="1" eaLnBrk="1" hangingPunct="1"/>
            <a:r>
              <a:rPr lang="en-US" altLang="zh-CN" sz="2000" dirty="0" err="1" smtClean="0">
                <a:ea typeface="宋体" pitchFamily="-110" charset="-122"/>
                <a:cs typeface="宋体" pitchFamily="-110" charset="-122"/>
              </a:rPr>
              <a:t>Wordnet</a:t>
            </a:r>
            <a:endParaRPr lang="en-US" altLang="zh-CN" sz="20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Global </a:t>
            </a:r>
            <a:r>
              <a:rPr lang="en-US" altLang="zh-CN" sz="24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Analysis: </a:t>
            </a:r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(static; of all documents in collection)</a:t>
            </a: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Automatically derived thesaurus</a:t>
            </a:r>
          </a:p>
          <a:p>
            <a:pPr lvl="2" eaLnBrk="1" hangingPunct="1"/>
            <a:r>
              <a:rPr lang="en-US" altLang="zh-CN" sz="18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(co-occurrence statistics)</a:t>
            </a:r>
          </a:p>
          <a:p>
            <a:pPr lvl="1" eaLnBrk="1" hangingPunct="1"/>
            <a:r>
              <a:rPr lang="en-US" altLang="zh-CN" sz="20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Refinements based on query log mining</a:t>
            </a:r>
          </a:p>
          <a:p>
            <a:pPr lvl="2" eaLnBrk="1" hangingPunct="1"/>
            <a:r>
              <a:rPr lang="en-US" altLang="zh-CN" sz="1800" dirty="0">
                <a:solidFill>
                  <a:srgbClr val="C00000"/>
                </a:solidFill>
                <a:ea typeface="宋体" pitchFamily="-110" charset="-122"/>
                <a:cs typeface="宋体" pitchFamily="-110" charset="-122"/>
              </a:rPr>
              <a:t>Common on the web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400" dirty="0" smtClean="0">
                <a:ea typeface="宋体" pitchFamily="-110" charset="-122"/>
                <a:cs typeface="宋体" pitchFamily="-110" charset="-122"/>
              </a:rPr>
              <a:t>Local </a:t>
            </a:r>
            <a:r>
              <a:rPr lang="en-US" altLang="zh-CN" sz="2400" dirty="0">
                <a:ea typeface="宋体" pitchFamily="-110" charset="-122"/>
                <a:cs typeface="宋体" pitchFamily="-110" charset="-122"/>
              </a:rPr>
              <a:t>Analysis: (dynamic)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Analysis of documents in </a:t>
            </a:r>
            <a:r>
              <a:rPr lang="en-US" altLang="zh-CN" sz="2000" dirty="0">
                <a:solidFill>
                  <a:schemeClr val="folHlink"/>
                </a:solidFill>
                <a:ea typeface="宋体" pitchFamily="-110" charset="-122"/>
                <a:cs typeface="宋体" pitchFamily="-110" charset="-122"/>
              </a:rPr>
              <a:t>result set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Example of manual thesaurus </a:t>
            </a:r>
          </a:p>
        </p:txBody>
      </p:sp>
      <p:pic>
        <p:nvPicPr>
          <p:cNvPr id="49155" name="Picture 3" descr="medlineexpansi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701800"/>
            <a:ext cx="8305800" cy="48450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Thesaurus-based query expansion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For each term, </a:t>
            </a:r>
            <a:r>
              <a:rPr lang="en-US" altLang="zh-CN" sz="2200" i="1" dirty="0" err="1">
                <a:ea typeface="宋体" pitchFamily="-110" charset="-122"/>
                <a:cs typeface="宋体" pitchFamily="-110" charset="-122"/>
              </a:rPr>
              <a:t>t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, in a query, expand the query with synonyms and related words of </a:t>
            </a:r>
            <a:r>
              <a:rPr lang="en-US" altLang="zh-CN" sz="2200" i="1" dirty="0" err="1">
                <a:ea typeface="宋体" pitchFamily="-110" charset="-122"/>
                <a:cs typeface="宋体" pitchFamily="-110" charset="-122"/>
              </a:rPr>
              <a:t>t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 from the thesaurus</a:t>
            </a:r>
          </a:p>
          <a:p>
            <a:pPr lvl="1" eaLnBrk="1" hangingPunct="1"/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feline </a:t>
            </a:r>
            <a:r>
              <a:rPr lang="en-US" altLang="zh-CN" sz="2000" dirty="0">
                <a:ea typeface="宋体" pitchFamily="-110" charset="-122"/>
                <a:cs typeface="Arial" pitchFamily="-110" charset="0"/>
              </a:rPr>
              <a:t>→ feline cat</a:t>
            </a:r>
          </a:p>
          <a:p>
            <a:pPr marL="0" indent="0" eaLnBrk="1" hangingPunct="1">
              <a:buNone/>
            </a:pPr>
            <a:endParaRPr lang="en-US" altLang="zh-CN" sz="22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200" dirty="0" smtClean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May </a:t>
            </a:r>
            <a:r>
              <a:rPr lang="en-US" altLang="zh-CN" sz="22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weight added terms less than original query terms.</a:t>
            </a:r>
            <a:endParaRPr lang="en-US" altLang="zh-CN" sz="2200" dirty="0" smtClean="0">
              <a:solidFill>
                <a:srgbClr val="0000FF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endParaRPr lang="en-US" altLang="zh-CN" sz="2200" dirty="0" smtClean="0"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200" dirty="0" smtClean="0">
                <a:ea typeface="宋体" pitchFamily="-110" charset="-122"/>
                <a:cs typeface="宋体" pitchFamily="-110" charset="-122"/>
              </a:rPr>
              <a:t>May </a:t>
            </a:r>
            <a:r>
              <a:rPr lang="en-US" altLang="zh-CN" sz="2200" dirty="0">
                <a:ea typeface="宋体" pitchFamily="-110" charset="-122"/>
                <a:cs typeface="宋体" pitchFamily="-110" charset="-122"/>
              </a:rPr>
              <a:t>significantly decrease precision, particularly with ambiguous </a:t>
            </a:r>
            <a:r>
              <a:rPr lang="en-US" altLang="zh-CN" sz="2200" dirty="0" smtClean="0">
                <a:ea typeface="宋体" pitchFamily="-110" charset="-122"/>
                <a:cs typeface="宋体" pitchFamily="-110" charset="-122"/>
              </a:rPr>
              <a:t>terms</a:t>
            </a:r>
            <a:endParaRPr lang="en-US" altLang="zh-CN" sz="2000" dirty="0" smtClean="0">
              <a:ea typeface="宋体" pitchFamily="-110" charset="-122"/>
              <a:cs typeface="宋体" pitchFamily="-110" charset="-122"/>
            </a:endParaRPr>
          </a:p>
          <a:p>
            <a:pPr lvl="1" eaLnBrk="1" hangingPunct="1"/>
            <a:r>
              <a:rPr lang="en-US" altLang="zh-CN" sz="2000" dirty="0" smtClean="0">
                <a:ea typeface="宋体" pitchFamily="-110" charset="-122"/>
                <a:cs typeface="宋体" pitchFamily="-110" charset="-122"/>
              </a:rPr>
              <a:t>“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</a:rPr>
              <a:t>interest rate” </a:t>
            </a:r>
            <a:r>
              <a:rPr lang="en-US" altLang="zh-CN" sz="2000" dirty="0" err="1">
                <a:ea typeface="宋体" pitchFamily="-110" charset="-122"/>
                <a:cs typeface="宋体" pitchFamily="-110" charset="-122"/>
                <a:sym typeface="Symbol" pitchFamily="-110" charset="2"/>
              </a:rPr>
              <a:t></a:t>
            </a:r>
            <a:r>
              <a:rPr lang="en-US" altLang="zh-CN" sz="2000" dirty="0">
                <a:ea typeface="宋体" pitchFamily="-110" charset="-122"/>
                <a:cs typeface="宋体" pitchFamily="-110" charset="-122"/>
                <a:sym typeface="Symbol" pitchFamily="-110" charset="2"/>
              </a:rPr>
              <a:t> “interest rate fascinate evaluate”</a:t>
            </a:r>
            <a:endParaRPr lang="en-US" altLang="zh-CN" sz="2000" dirty="0" smtClean="0">
              <a:ea typeface="宋体" pitchFamily="-110" charset="-122"/>
              <a:cs typeface="宋体" pitchFamily="-110" charset="-122"/>
              <a:sym typeface="Symbol" pitchFamily="-110" charset="2"/>
            </a:endParaRPr>
          </a:p>
          <a:p>
            <a:pPr eaLnBrk="1" hangingPunct="1">
              <a:buNone/>
            </a:pPr>
            <a:endParaRPr lang="en-US" altLang="zh-CN" sz="2200" dirty="0" smtClean="0">
              <a:solidFill>
                <a:srgbClr val="C0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altLang="zh-CN" sz="2200" dirty="0" smtClean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There </a:t>
            </a:r>
            <a:r>
              <a:rPr lang="en-US" altLang="zh-CN" sz="22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is a high cost of manually producing a thesaurus</a:t>
            </a:r>
          </a:p>
          <a:p>
            <a:pPr lvl="1" eaLnBrk="1" hangingPunct="1"/>
            <a:r>
              <a:rPr lang="en-US" altLang="zh-CN" sz="2000" dirty="0">
                <a:solidFill>
                  <a:srgbClr val="0000FF"/>
                </a:solidFill>
                <a:ea typeface="宋体" pitchFamily="-110" charset="-122"/>
                <a:cs typeface="宋体" pitchFamily="-110" charset="-122"/>
              </a:rPr>
              <a:t>And for updating it for scientific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Automatic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thesaurus generation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190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pitchFamily="-110" charset="-122"/>
                <a:cs typeface="宋体" pitchFamily="-110" charset="-122"/>
              </a:rPr>
              <a:t>Given a large collection of documents, how might we determine if two words are synonyms</a:t>
            </a:r>
            <a:r>
              <a:rPr lang="en-US" altLang="zh-CN" sz="2400" dirty="0" smtClean="0">
                <a:solidFill>
                  <a:srgbClr val="FF0000"/>
                </a:solidFill>
                <a:ea typeface="宋体" pitchFamily="-110" charset="-122"/>
                <a:cs typeface="宋体" pitchFamily="-110" charset="-122"/>
              </a:rPr>
              <a:t>?</a:t>
            </a:r>
          </a:p>
          <a:p>
            <a:pPr marL="0" indent="0" eaLnBrk="1" hangingPunct="1">
              <a:buNone/>
            </a:pPr>
            <a:endParaRPr lang="en-US" altLang="zh-CN" sz="2400" dirty="0" smtClean="0">
              <a:solidFill>
                <a:srgbClr val="FF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Two </a:t>
            </a:r>
            <a:r>
              <a:rPr lang="en-US" sz="2400" dirty="0">
                <a:solidFill>
                  <a:srgbClr val="0000FF"/>
                </a:solidFill>
              </a:rPr>
              <a:t>words are</a:t>
            </a:r>
            <a:r>
              <a:rPr lang="en-US" sz="2400" dirty="0" smtClean="0">
                <a:solidFill>
                  <a:srgbClr val="0000FF"/>
                </a:solidFill>
              </a:rPr>
              <a:t> synonyms </a:t>
            </a:r>
            <a:r>
              <a:rPr lang="en-US" sz="2400" dirty="0">
                <a:solidFill>
                  <a:srgbClr val="0000FF"/>
                </a:solidFill>
              </a:rPr>
              <a:t>if they co-occur with similar </a:t>
            </a:r>
            <a:r>
              <a:rPr lang="en-US" sz="2400" dirty="0" smtClean="0">
                <a:solidFill>
                  <a:srgbClr val="0000FF"/>
                </a:solidFill>
              </a:rPr>
              <a:t>words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200" y="3734594"/>
            <a:ext cx="8234367" cy="2819400"/>
            <a:chOff x="457200" y="3734594"/>
            <a:chExt cx="8234367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886200"/>
              <a:ext cx="179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drive a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72000"/>
              <a:ext cx="407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tires for my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334000"/>
              <a:ext cx="30757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hitch a ride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3238500" y="5143500"/>
              <a:ext cx="28194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60637" y="3886200"/>
              <a:ext cx="304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drive an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4572000"/>
              <a:ext cx="261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tires</a:t>
              </a:r>
            </a:p>
            <a:p>
              <a:r>
                <a:rPr lang="en-US" dirty="0" smtClean="0"/>
                <a:t>for my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486400"/>
              <a:ext cx="3281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hitch a ride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Automatic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 thesaurus generation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57200" y="3734594"/>
            <a:ext cx="8234367" cy="2819400"/>
            <a:chOff x="457200" y="3734594"/>
            <a:chExt cx="8234367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886200"/>
              <a:ext cx="1792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</a:t>
              </a:r>
              <a:r>
                <a:rPr lang="en-US" dirty="0" smtClean="0">
                  <a:solidFill>
                    <a:srgbClr val="0000FF"/>
                  </a:solidFill>
                </a:rPr>
                <a:t>drive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4572000"/>
              <a:ext cx="4160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</a:t>
              </a:r>
              <a:r>
                <a:rPr lang="en-US" dirty="0" smtClean="0">
                  <a:solidFill>
                    <a:srgbClr val="0000FF"/>
                  </a:solidFill>
                </a:rPr>
                <a:t>tires</a:t>
              </a:r>
              <a:r>
                <a:rPr lang="en-US" dirty="0" smtClean="0"/>
                <a:t> for my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334000"/>
              <a:ext cx="30757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</a:t>
              </a:r>
              <a:r>
                <a:rPr lang="en-US" dirty="0" smtClean="0">
                  <a:solidFill>
                    <a:srgbClr val="0000FF"/>
                  </a:solidFill>
                </a:rPr>
                <a:t>hitch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0000FF"/>
                  </a:solidFill>
                </a:rPr>
                <a:t>ride</a:t>
              </a:r>
              <a:r>
                <a:rPr lang="en-US" dirty="0" smtClean="0"/>
                <a:t>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car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rot="5400000">
              <a:off x="3238500" y="5143500"/>
              <a:ext cx="28194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5460637" y="3886200"/>
              <a:ext cx="304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</a:t>
              </a:r>
              <a:r>
                <a:rPr lang="en-US" dirty="0" smtClean="0">
                  <a:solidFill>
                    <a:srgbClr val="0000FF"/>
                  </a:solidFill>
                </a:rPr>
                <a:t>drive</a:t>
              </a:r>
              <a:r>
                <a:rPr lang="en-US" dirty="0" smtClean="0"/>
                <a:t> an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1200" y="4572000"/>
              <a:ext cx="26141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bought new </a:t>
              </a:r>
              <a:r>
                <a:rPr lang="en-US" dirty="0" smtClean="0">
                  <a:solidFill>
                    <a:srgbClr val="0000FF"/>
                  </a:solidFill>
                </a:rPr>
                <a:t>tires</a:t>
              </a:r>
            </a:p>
            <a:p>
              <a:r>
                <a:rPr lang="en-US" dirty="0" smtClean="0"/>
                <a:t>for my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486400"/>
              <a:ext cx="3281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 I </a:t>
              </a:r>
              <a:r>
                <a:rPr lang="en-US" dirty="0" smtClean="0">
                  <a:solidFill>
                    <a:srgbClr val="0000FF"/>
                  </a:solidFill>
                </a:rPr>
                <a:t>hitch</a:t>
              </a:r>
              <a:r>
                <a:rPr lang="en-US" dirty="0" smtClean="0"/>
                <a:t> a </a:t>
              </a:r>
              <a:r>
                <a:rPr lang="en-US" dirty="0" smtClean="0">
                  <a:solidFill>
                    <a:srgbClr val="0000FF"/>
                  </a:solidFill>
                </a:rPr>
                <a:t>ride</a:t>
              </a:r>
              <a:r>
                <a:rPr lang="en-US" dirty="0" smtClean="0"/>
                <a:t> with </a:t>
              </a:r>
              <a:br>
                <a:rPr lang="en-US" dirty="0" smtClean="0"/>
              </a:br>
              <a:r>
                <a:rPr lang="en-US" dirty="0" smtClean="0"/>
                <a:t>you in your </a:t>
              </a:r>
              <a:r>
                <a:rPr lang="en-US" dirty="0" smtClean="0">
                  <a:solidFill>
                    <a:srgbClr val="FF0000"/>
                  </a:solidFill>
                </a:rPr>
                <a:t>automobile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10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110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-110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110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-110" charset="2"/>
              <a:buNone/>
            </a:pPr>
            <a:r>
              <a:rPr lang="en-US" altLang="zh-CN" sz="2400" smtClean="0">
                <a:solidFill>
                  <a:srgbClr val="FF0000"/>
                </a:solidFill>
                <a:ea typeface="宋体" pitchFamily="-110" charset="-122"/>
                <a:cs typeface="宋体" pitchFamily="-110" charset="-122"/>
              </a:rPr>
              <a:t>Given a large collection of documents, how might we determine if two words are synonyms?</a:t>
            </a:r>
          </a:p>
          <a:p>
            <a:pPr marL="0" indent="0" eaLnBrk="1" hangingPunct="1">
              <a:buFont typeface="Wingdings" pitchFamily="-110" charset="2"/>
              <a:buNone/>
            </a:pPr>
            <a:endParaRPr lang="en-US" altLang="zh-CN" sz="2400" smtClean="0">
              <a:solidFill>
                <a:srgbClr val="FF0000"/>
              </a:solidFill>
              <a:ea typeface="宋体" pitchFamily="-110" charset="-122"/>
              <a:cs typeface="宋体" pitchFamily="-110" charset="-122"/>
            </a:endParaRPr>
          </a:p>
          <a:p>
            <a:pPr marL="0" indent="0" eaLnBrk="1" hangingPunct="1">
              <a:buFont typeface="Wingdings" pitchFamily="-110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Two words are synonyms if they co-occur with similar words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returned?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305800" cy="943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0"/>
            <a:ext cx="3962400" cy="1082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0"/>
            <a:ext cx="422275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18" y="4343400"/>
            <a:ext cx="3821482" cy="109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562600"/>
            <a:ext cx="3733800" cy="115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ea typeface="宋体" pitchFamily="-110" charset="-122"/>
                <a:cs typeface="宋体" pitchFamily="-110" charset="-122"/>
              </a:rPr>
              <a:t>Automatic Thesaurus Generation</a:t>
            </a:r>
            <a:br>
              <a:rPr lang="en-US" altLang="zh-CN" sz="3600">
                <a:ea typeface="宋体" pitchFamily="-110" charset="-122"/>
                <a:cs typeface="宋体" pitchFamily="-110" charset="-122"/>
              </a:rPr>
            </a:br>
            <a:r>
              <a:rPr lang="en-US" altLang="zh-CN" sz="3600">
                <a:ea typeface="宋体" pitchFamily="-110" charset="-122"/>
                <a:cs typeface="宋体" pitchFamily="-110" charset="-122"/>
              </a:rPr>
              <a:t>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zh-CN" altLang="en-US" sz="2200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zh-CN" altLang="en-US" sz="220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53252" name="Picture 4" descr="wordspacenear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785724"/>
            <a:ext cx="6400800" cy="3474308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ea typeface="宋体" pitchFamily="-110" charset="-122"/>
                <a:cs typeface="宋体" pitchFamily="-110" charset="-122"/>
              </a:rPr>
              <a:t>Automatic Thesaurus </a:t>
            </a:r>
            <a:r>
              <a:rPr lang="en-US" altLang="zh-CN" sz="3200" dirty="0" smtClean="0">
                <a:ea typeface="宋体" pitchFamily="-110" charset="-122"/>
                <a:cs typeface="宋体" pitchFamily="-110" charset="-122"/>
              </a:rPr>
              <a:t>Generation Discussion</a:t>
            </a:r>
            <a:endParaRPr lang="en-US" altLang="zh-CN" sz="3200" dirty="0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8077200" cy="4718050"/>
          </a:xfrm>
        </p:spPr>
        <p:txBody>
          <a:bodyPr/>
          <a:lstStyle/>
          <a:p>
            <a:pPr eaLnBrk="1" hangingPunct="1"/>
            <a:endParaRPr lang="zh-CN" altLang="en-US">
              <a:ea typeface="宋体" pitchFamily="-110" charset="-122"/>
              <a:cs typeface="宋体" pitchFamily="-110" charset="-122"/>
            </a:endParaRPr>
          </a:p>
          <a:p>
            <a:pPr eaLnBrk="1" hangingPunct="1"/>
            <a:endParaRPr lang="zh-CN" altLang="en-US"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33400" y="1682750"/>
            <a:ext cx="80772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altLang="zh-CN" dirty="0">
                <a:ea typeface="宋体" pitchFamily="-110" charset="-122"/>
                <a:cs typeface="宋体" pitchFamily="-110" charset="-122"/>
              </a:rPr>
              <a:t>Quality of associations is usually a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problem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Term 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ambiguity may introduce irrelevant statistically correlated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terms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</a:pPr>
            <a:r>
              <a:rPr lang="en-US" altLang="zh-CN" sz="1800" dirty="0">
                <a:ea typeface="宋体" pitchFamily="-110" charset="-122"/>
                <a:cs typeface="宋体" pitchFamily="-110" charset="-122"/>
              </a:rPr>
              <a:t>“Apple computer” </a:t>
            </a:r>
            <a:r>
              <a:rPr lang="en-US" altLang="zh-CN" sz="1800" dirty="0" err="1">
                <a:ea typeface="宋体" pitchFamily="-110" charset="-122"/>
                <a:cs typeface="宋体" pitchFamily="-110" charset="-122"/>
                <a:sym typeface="Symbol" pitchFamily="-110" charset="2"/>
              </a:rPr>
              <a:t></a:t>
            </a:r>
            <a:r>
              <a:rPr lang="en-US" altLang="zh-CN" sz="1800" dirty="0">
                <a:ea typeface="宋体" pitchFamily="-110" charset="-122"/>
                <a:cs typeface="宋体" pitchFamily="-110" charset="-122"/>
                <a:sym typeface="Symbol" pitchFamily="-110" charset="2"/>
              </a:rPr>
              <a:t> </a:t>
            </a:r>
            <a:r>
              <a:rPr lang="en-US" altLang="zh-CN" sz="1800" dirty="0">
                <a:ea typeface="宋体" pitchFamily="-110" charset="-122"/>
                <a:cs typeface="宋体" pitchFamily="-110" charset="-122"/>
              </a:rPr>
              <a:t>“Apple red fruit computer”</a:t>
            </a:r>
            <a:endParaRPr lang="en-US" altLang="zh-CN" sz="2000" dirty="0">
              <a:ea typeface="宋体" pitchFamily="-110" charset="-122"/>
              <a:cs typeface="宋体" pitchFamily="-110" charset="-12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Since 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terms are highly correlated anyway, expansion may not retrieve many additional 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documents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Certain query expansion techniques have thrived and many have disappeared (particularly for web search).  Why?  Which ones have survived?</a:t>
            </a:r>
          </a:p>
        </p:txBody>
      </p:sp>
    </p:spTree>
    <p:extLst>
      <p:ext uri="{BB962C8B-B14F-4D97-AF65-F5344CB8AC3E}">
        <p14:creationId xmlns:p14="http://schemas.microsoft.com/office/powerpoint/2010/main" val="276821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IR: touching 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91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actually returned…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61083"/>
            <a:ext cx="4419600" cy="5196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905000" y="1600200"/>
            <a:ext cx="4648200" cy="1447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000" y="3733800"/>
            <a:ext cx="4648200" cy="8382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5181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05000" y="31242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4648200"/>
            <a:ext cx="4648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905000" y="5791200"/>
            <a:ext cx="4648200" cy="1066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391400" cy="990600"/>
          </a:xfrm>
        </p:spPr>
        <p:txBody>
          <a:bodyPr/>
          <a:lstStyle/>
          <a:p>
            <a:pPr eaLnBrk="1" hangingPunct="1"/>
            <a:r>
              <a:rPr lang="en-US" altLang="zh-CN">
                <a:ea typeface="宋体" pitchFamily="-110" charset="-122"/>
                <a:cs typeface="宋体" pitchFamily="-110" charset="-122"/>
              </a:rPr>
              <a:t>Similar pages</a:t>
            </a:r>
          </a:p>
        </p:txBody>
      </p:sp>
      <p:pic>
        <p:nvPicPr>
          <p:cNvPr id="16387" name="Content Placeholder 6" descr="goosim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905000"/>
            <a:ext cx="8915400" cy="2649538"/>
          </a:xfrm>
        </p:spPr>
      </p:pic>
      <p:sp>
        <p:nvSpPr>
          <p:cNvPr id="16388" name="Oval 7"/>
          <p:cNvSpPr>
            <a:spLocks noChangeArrowheads="1"/>
          </p:cNvSpPr>
          <p:nvPr/>
        </p:nvSpPr>
        <p:spPr bwMode="auto">
          <a:xfrm>
            <a:off x="3886200" y="4191000"/>
            <a:ext cx="1371600" cy="381000"/>
          </a:xfrm>
          <a:prstGeom prst="ellipse">
            <a:avLst/>
          </a:prstGeom>
          <a:solidFill>
            <a:schemeClr val="accent1">
              <a:alpha val="3922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953000"/>
            <a:ext cx="410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did </a:t>
            </a:r>
            <a:r>
              <a:rPr lang="en-US" dirty="0" smtClean="0"/>
              <a:t>“similar pages” do?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710535"/>
            <a:ext cx="417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this solve our problem?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61083"/>
            <a:ext cx="4419600" cy="5196917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054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r>
              <a:rPr lang="en-US" altLang="zh-CN" sz="2000" kern="0" dirty="0" smtClean="0">
                <a:latin typeface="+mn-lt"/>
                <a:ea typeface="宋体" pitchFamily="-110" charset="-122"/>
                <a:cs typeface="宋体" pitchFamily="-110" charset="-122"/>
              </a:rPr>
              <a:t>U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ser provides feedback on relevance of documents in the initial set of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results: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tabLst/>
              <a:defRPr/>
            </a:pP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-110" charset="-122"/>
              <a:cs typeface="宋体" pitchFamily="-110" charset="-122"/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User issues a query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The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user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marks some results as relevant or non-relevant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The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system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 computes a better results based on the feedback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-110" charset="2"/>
              <a:buChar char="n"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May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宋体" pitchFamily="-110" charset="-122"/>
                <a:cs typeface="宋体" pitchFamily="-110" charset="-122"/>
              </a:rPr>
              <a:t>iterate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-110" charset="-122"/>
              <a:cs typeface="宋体" pitchFamily="-110" charset="-122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4419600" y="46482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419600" y="31242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4419600" y="57150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Left Arrow 15"/>
          <p:cNvSpPr/>
          <p:nvPr/>
        </p:nvSpPr>
        <p:spPr bwMode="auto">
          <a:xfrm>
            <a:off x="4419600" y="6248400"/>
            <a:ext cx="609600" cy="533400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An example</a:t>
            </a:r>
            <a:endParaRPr lang="en-US" altLang="zh-CN" dirty="0">
              <a:ea typeface="宋体" pitchFamily="-110" charset="-122"/>
              <a:cs typeface="宋体" pitchFamily="-110" charset="-122"/>
            </a:endParaRPr>
          </a:p>
        </p:txBody>
      </p:sp>
      <p:pic>
        <p:nvPicPr>
          <p:cNvPr id="17412" name="Picture 6" descr="imagequ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81534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607403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Image search engine</a:t>
            </a:r>
            <a:r>
              <a:rPr lang="en-US" altLang="zh-CN" dirty="0" smtClean="0">
                <a:ea typeface="宋体" pitchFamily="-110" charset="-122"/>
                <a:cs typeface="宋体" pitchFamily="-110" charset="-122"/>
              </a:rPr>
              <a:t>:</a:t>
            </a:r>
          </a:p>
          <a:p>
            <a:pPr eaLnBrk="1" hangingPunct="1"/>
            <a:r>
              <a:rPr lang="en-US" altLang="zh-CN" dirty="0">
                <a:ea typeface="宋体" pitchFamily="-110" charset="-122"/>
                <a:cs typeface="宋体" pitchFamily="-110" charset="-122"/>
              </a:rPr>
              <a:t>http://</a:t>
            </a:r>
            <a:r>
              <a:rPr lang="en-US" altLang="zh-CN" dirty="0" err="1">
                <a:ea typeface="宋体" pitchFamily="-110" charset="-122"/>
                <a:cs typeface="宋体" pitchFamily="-110" charset="-122"/>
              </a:rPr>
              <a:t>vision.ece.ucsb.edu</a:t>
            </a:r>
            <a:r>
              <a:rPr lang="en-US" altLang="zh-CN" dirty="0">
                <a:ea typeface="宋体" pitchFamily="-110" charset="-122"/>
                <a:cs typeface="宋体" pitchFamily="-110" charset="-122"/>
              </a:rPr>
              <a:t>/multimedia/</a:t>
            </a:r>
            <a:endParaRPr lang="en-US" altLang="zh-CN" dirty="0" smtClean="0">
              <a:ea typeface="宋体" pitchFamily="-110" charset="-122"/>
              <a:cs typeface="宋体" pitchFamily="-110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10759</TotalTime>
  <Words>2169</Words>
  <Application>Microsoft Macintosh PowerPoint</Application>
  <PresentationFormat>On-screen Show (4:3)</PresentationFormat>
  <Paragraphs>487</Paragraphs>
  <Slides>53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Default Design</vt:lpstr>
      <vt:lpstr>Equation</vt:lpstr>
      <vt:lpstr>PowerPoint Presentation</vt:lpstr>
      <vt:lpstr>Relevance Feedback Query Expansion</vt:lpstr>
      <vt:lpstr>Administrative</vt:lpstr>
      <vt:lpstr>Anomalous State of Knowledge</vt:lpstr>
      <vt:lpstr>What should be returned?</vt:lpstr>
      <vt:lpstr>What is actually returned…</vt:lpstr>
      <vt:lpstr>Similar pages</vt:lpstr>
      <vt:lpstr>Relevance feedback</vt:lpstr>
      <vt:lpstr>An example</vt:lpstr>
      <vt:lpstr>Results for initial query</vt:lpstr>
      <vt:lpstr>Relevance Feedback</vt:lpstr>
      <vt:lpstr>Results after Relevance Feedback</vt:lpstr>
      <vt:lpstr>Ideas?</vt:lpstr>
      <vt:lpstr>Relevance feedback</vt:lpstr>
      <vt:lpstr>Relevance feedback</vt:lpstr>
      <vt:lpstr>Relevance feedback on initial query </vt:lpstr>
      <vt:lpstr>Rocchio Algorithm</vt:lpstr>
      <vt:lpstr>Centroid</vt:lpstr>
      <vt:lpstr>Rocchio Algorithm</vt:lpstr>
      <vt:lpstr>Rocchio in action</vt:lpstr>
      <vt:lpstr>Rocchio in action</vt:lpstr>
      <vt:lpstr>PowerPoint Presentation</vt:lpstr>
      <vt:lpstr>PowerPoint Presentation</vt:lpstr>
      <vt:lpstr>User feedback: Select what is relevant  source: Fernando Diaz</vt:lpstr>
      <vt:lpstr>Results after relevance feedback  source: Fernando Diaz</vt:lpstr>
      <vt:lpstr>Any problems with this?</vt:lpstr>
      <vt:lpstr>Rocchio 1971 Algorithm (SMART)</vt:lpstr>
      <vt:lpstr>Relevance Feedback in vector spaces</vt:lpstr>
      <vt:lpstr>Relevance Feedback in vector spaces</vt:lpstr>
      <vt:lpstr>Another example</vt:lpstr>
      <vt:lpstr>Expanded query after relevance feedback</vt:lpstr>
      <vt:lpstr>Results for expanded query</vt:lpstr>
      <vt:lpstr>Expanded query after relevance feedback</vt:lpstr>
      <vt:lpstr>Relevance Feedback: Problems</vt:lpstr>
      <vt:lpstr>Will relevance feedback work?</vt:lpstr>
      <vt:lpstr>RF assumes the user has sufficient knowledge for initial query</vt:lpstr>
      <vt:lpstr>Relevance Feedback on the Web</vt:lpstr>
      <vt:lpstr>Excite Relevance Feedback</vt:lpstr>
      <vt:lpstr>Pseudo relevance feedback</vt:lpstr>
      <vt:lpstr>Pseudo relevance feedback</vt:lpstr>
      <vt:lpstr>Expanding the query</vt:lpstr>
      <vt:lpstr>Increasing precision</vt:lpstr>
      <vt:lpstr>Increasing precision</vt:lpstr>
      <vt:lpstr>Increasing recall: query expansion</vt:lpstr>
      <vt:lpstr>How do we augment the user query?</vt:lpstr>
      <vt:lpstr>Example of manual thesaurus </vt:lpstr>
      <vt:lpstr>Thesaurus-based query expansion</vt:lpstr>
      <vt:lpstr>Automatic thesaurus generation</vt:lpstr>
      <vt:lpstr>Automatic thesaurus generation</vt:lpstr>
      <vt:lpstr>Automatic Thesaurus Generation Example</vt:lpstr>
      <vt:lpstr>Automatic Thesaurus Generation Discussion</vt:lpstr>
      <vt:lpstr>Discussion</vt:lpstr>
      <vt:lpstr>IR: touching base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David Kauchak</cp:lastModifiedBy>
  <cp:revision>426</cp:revision>
  <cp:lastPrinted>1601-01-01T00:00:00Z</cp:lastPrinted>
  <dcterms:created xsi:type="dcterms:W3CDTF">2009-09-30T16:21:35Z</dcterms:created>
  <dcterms:modified xsi:type="dcterms:W3CDTF">2012-10-09T17:36:09Z</dcterms:modified>
</cp:coreProperties>
</file>