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58" r:id="rId3"/>
    <p:sldId id="348" r:id="rId4"/>
    <p:sldId id="349" r:id="rId5"/>
    <p:sldId id="272" r:id="rId6"/>
    <p:sldId id="279" r:id="rId7"/>
    <p:sldId id="281" r:id="rId8"/>
    <p:sldId id="283" r:id="rId9"/>
    <p:sldId id="284" r:id="rId10"/>
    <p:sldId id="287" r:id="rId11"/>
    <p:sldId id="288" r:id="rId12"/>
    <p:sldId id="285" r:id="rId13"/>
    <p:sldId id="286" r:id="rId14"/>
    <p:sldId id="289" r:id="rId15"/>
    <p:sldId id="282" r:id="rId16"/>
    <p:sldId id="35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300" r:id="rId26"/>
    <p:sldId id="301" r:id="rId27"/>
    <p:sldId id="302" r:id="rId28"/>
    <p:sldId id="303" r:id="rId29"/>
    <p:sldId id="304" r:id="rId30"/>
    <p:sldId id="307" r:id="rId31"/>
    <p:sldId id="308" r:id="rId32"/>
    <p:sldId id="309" r:id="rId33"/>
    <p:sldId id="310" r:id="rId34"/>
    <p:sldId id="312" r:id="rId35"/>
    <p:sldId id="305" r:id="rId36"/>
    <p:sldId id="311" r:id="rId37"/>
    <p:sldId id="306" r:id="rId38"/>
    <p:sldId id="317" r:id="rId39"/>
    <p:sldId id="280" r:id="rId40"/>
    <p:sldId id="313" r:id="rId41"/>
    <p:sldId id="315" r:id="rId42"/>
    <p:sldId id="316" r:id="rId43"/>
    <p:sldId id="32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784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10/6/13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8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less classifiers during training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less classifiers to make a mistake during testing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have to choose with examples to group together (and this can impact performance)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70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could try and do precision/recall for each class, but there</a:t>
            </a:r>
            <a:r>
              <a:rPr lang="en-US" baseline="0" dirty="0" smtClean="0"/>
              <a:t> can be lots of classes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51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</a:t>
            </a:r>
            <a:r>
              <a:rPr lang="en-US" baseline="0" dirty="0" smtClean="0"/>
              <a:t> the entries along the diagonal represent?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85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45366-2012-824A-B165-02D310FA595E}" type="slidenum">
              <a:rPr lang="en-US"/>
              <a:pPr/>
              <a:t>39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045366-2012-824A-B165-02D310FA595E}" type="slidenum">
              <a:rPr lang="en-US"/>
              <a:pPr/>
              <a:t>40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10/6/13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10/6/13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 smtClean="0"/>
              <a:t>multiclass continued and ranking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Kauchak</a:t>
            </a:r>
            <a:br>
              <a:rPr lang="en-US" dirty="0" smtClean="0"/>
            </a:br>
            <a:r>
              <a:rPr lang="en-US" dirty="0" smtClean="0"/>
              <a:t>CS 451 –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OVA: </a:t>
            </a:r>
            <a:r>
              <a:rPr lang="en-US" dirty="0"/>
              <a:t>linear classifiers (e.g. perceptron)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74334" y="1865569"/>
            <a:ext cx="4924777" cy="336505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35844" y="519780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pineapple vs. not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08112" y="1651000"/>
            <a:ext cx="451555" cy="464076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7915" y="6387449"/>
            <a:ext cx="136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apple vs. not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025019" y="3118556"/>
            <a:ext cx="7201760" cy="1707444"/>
          </a:xfrm>
          <a:prstGeom prst="line">
            <a:avLst/>
          </a:prstGeom>
          <a:ln w="38100" cmpd="sng">
            <a:solidFill>
              <a:srgbClr val="D8D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760" y="501313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8D800"/>
                </a:solidFill>
              </a:rPr>
              <a:t>banana vs. not</a:t>
            </a:r>
            <a:endParaRPr lang="en-US" dirty="0">
              <a:solidFill>
                <a:srgbClr val="D8D8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2871" y="6265333"/>
            <a:ext cx="2654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classify?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402699" y="2974617"/>
            <a:ext cx="446907" cy="378215"/>
          </a:xfrm>
          <a:prstGeom prst="ellipse">
            <a:avLst/>
          </a:prstGeom>
          <a:solidFill>
            <a:srgbClr val="FF0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695222" y="3790248"/>
            <a:ext cx="380120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314298" y="3118556"/>
            <a:ext cx="271813" cy="304800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94885" y="4089403"/>
            <a:ext cx="119413" cy="434632"/>
          </a:xfrm>
          <a:prstGeom prst="straightConnector1">
            <a:avLst/>
          </a:prstGeom>
          <a:ln w="28575" cmpd="sng">
            <a:solidFill>
              <a:srgbClr val="D8D8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574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786635" y="2352736"/>
            <a:ext cx="711142" cy="14300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OVA: </a:t>
            </a:r>
            <a:r>
              <a:rPr lang="en-US" dirty="0"/>
              <a:t>linear classifiers (e.g. perceptron)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74334" y="1865569"/>
            <a:ext cx="4924777" cy="336505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35844" y="519780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pineapple vs. not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08112" y="1651000"/>
            <a:ext cx="451555" cy="464076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7915" y="6387449"/>
            <a:ext cx="136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apple vs. not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025019" y="3118556"/>
            <a:ext cx="7201760" cy="1707444"/>
          </a:xfrm>
          <a:prstGeom prst="line">
            <a:avLst/>
          </a:prstGeom>
          <a:ln w="38100" cmpd="sng">
            <a:solidFill>
              <a:srgbClr val="D8D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760" y="501313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8D800"/>
                </a:solidFill>
              </a:rPr>
              <a:t>banana vs. not</a:t>
            </a:r>
            <a:endParaRPr lang="en-US" dirty="0">
              <a:solidFill>
                <a:srgbClr val="D8D8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2871" y="6265333"/>
            <a:ext cx="2654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classify?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695222" y="3790248"/>
            <a:ext cx="380120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314298" y="3118556"/>
            <a:ext cx="271813" cy="304800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94885" y="4089403"/>
            <a:ext cx="119413" cy="434632"/>
          </a:xfrm>
          <a:prstGeom prst="straightConnector1">
            <a:avLst/>
          </a:prstGeom>
          <a:ln w="28575" cmpd="sng">
            <a:solidFill>
              <a:srgbClr val="D8D8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780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798857" y="2496638"/>
            <a:ext cx="711142" cy="14300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OVA: </a:t>
            </a:r>
            <a:r>
              <a:rPr lang="en-US" dirty="0"/>
              <a:t>linear classifiers (e.g. perceptron)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019" y="2384769"/>
            <a:ext cx="748463" cy="7337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5341" y="4221985"/>
            <a:ext cx="833354" cy="4902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3793096" y="1833441"/>
            <a:ext cx="711142" cy="1430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5753" y="2904062"/>
            <a:ext cx="748463" cy="7337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686" y="3423355"/>
            <a:ext cx="748463" cy="733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040" y="3790248"/>
            <a:ext cx="748463" cy="7337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3456" y="5390559"/>
            <a:ext cx="833354" cy="4902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523" y="5492516"/>
            <a:ext cx="833354" cy="4902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9246" y="4712193"/>
            <a:ext cx="833354" cy="4902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733444" y="1477869"/>
            <a:ext cx="711142" cy="14300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363734" y="2567228"/>
            <a:ext cx="711142" cy="14300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6946234" y="2211656"/>
            <a:ext cx="711142" cy="143009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074334" y="1865569"/>
            <a:ext cx="4924777" cy="336505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35844" y="519780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pineapple vs. not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08112" y="1651000"/>
            <a:ext cx="451555" cy="464076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7915" y="6387449"/>
            <a:ext cx="136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apple vs. not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025019" y="3118556"/>
            <a:ext cx="7201760" cy="1707444"/>
          </a:xfrm>
          <a:prstGeom prst="line">
            <a:avLst/>
          </a:prstGeom>
          <a:ln w="38100" cmpd="sng">
            <a:solidFill>
              <a:srgbClr val="D8D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760" y="501313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8D800"/>
                </a:solidFill>
              </a:rPr>
              <a:t>banana vs. not</a:t>
            </a:r>
            <a:endParaRPr lang="en-US" dirty="0">
              <a:solidFill>
                <a:srgbClr val="D8D8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2871" y="6265333"/>
            <a:ext cx="2654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classify?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695222" y="3790248"/>
            <a:ext cx="380120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314298" y="3118556"/>
            <a:ext cx="271813" cy="304800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94885" y="4089403"/>
            <a:ext cx="119413" cy="434632"/>
          </a:xfrm>
          <a:prstGeom prst="straightConnector1">
            <a:avLst/>
          </a:prstGeom>
          <a:ln w="28575" cmpd="sng">
            <a:solidFill>
              <a:srgbClr val="D8D8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795964" y="4032877"/>
            <a:ext cx="446907" cy="378215"/>
          </a:xfrm>
          <a:prstGeom prst="ellipse">
            <a:avLst/>
          </a:prstGeom>
          <a:solidFill>
            <a:srgbClr val="FF0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136549" y="3412033"/>
            <a:ext cx="446907" cy="378215"/>
          </a:xfrm>
          <a:prstGeom prst="ellipse">
            <a:avLst/>
          </a:prstGeom>
          <a:solidFill>
            <a:srgbClr val="FF0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20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OVA: </a:t>
            </a:r>
            <a:r>
              <a:rPr lang="en-US" dirty="0"/>
              <a:t>linear classifiers (e.g. perceptron)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74334" y="1865569"/>
            <a:ext cx="4924777" cy="336505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35844" y="519780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pineapple vs. not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08112" y="1651000"/>
            <a:ext cx="451555" cy="464076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7915" y="6387449"/>
            <a:ext cx="136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apple vs. not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025019" y="3118556"/>
            <a:ext cx="7201760" cy="1707444"/>
          </a:xfrm>
          <a:prstGeom prst="line">
            <a:avLst/>
          </a:prstGeom>
          <a:ln w="38100" cmpd="sng">
            <a:solidFill>
              <a:srgbClr val="D8D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760" y="501313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8D800"/>
                </a:solidFill>
              </a:rPr>
              <a:t>banana vs. not</a:t>
            </a:r>
            <a:endParaRPr lang="en-US" dirty="0">
              <a:solidFill>
                <a:srgbClr val="D8D8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2871" y="6265333"/>
            <a:ext cx="2654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classify?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95964" y="4032877"/>
            <a:ext cx="446907" cy="378215"/>
          </a:xfrm>
          <a:prstGeom prst="ellipse">
            <a:avLst/>
          </a:prstGeom>
          <a:solidFill>
            <a:srgbClr val="FF0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136549" y="3412033"/>
            <a:ext cx="446907" cy="378215"/>
          </a:xfrm>
          <a:prstGeom prst="ellipse">
            <a:avLst/>
          </a:prstGeom>
          <a:solidFill>
            <a:srgbClr val="FF0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695222" y="3790248"/>
            <a:ext cx="380120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314298" y="3118556"/>
            <a:ext cx="271813" cy="304800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94885" y="4089403"/>
            <a:ext cx="119413" cy="434632"/>
          </a:xfrm>
          <a:prstGeom prst="straightConnector1">
            <a:avLst/>
          </a:prstGeom>
          <a:ln w="28575" cmpd="sng">
            <a:solidFill>
              <a:srgbClr val="D8D8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06370" y="3949890"/>
            <a:ext cx="2259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banana </a:t>
            </a:r>
            <a:r>
              <a:rPr lang="en-US" i="1" dirty="0" smtClean="0">
                <a:solidFill>
                  <a:srgbClr val="FF6600"/>
                </a:solidFill>
              </a:rPr>
              <a:t>OR</a:t>
            </a:r>
            <a:r>
              <a:rPr lang="en-US" dirty="0" smtClean="0">
                <a:solidFill>
                  <a:srgbClr val="FF6600"/>
                </a:solidFill>
              </a:rPr>
              <a:t> pineapple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30398" y="3737002"/>
            <a:ext cx="70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none?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46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3016" y="3949890"/>
            <a:ext cx="833354" cy="4902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3564" y="3216103"/>
            <a:ext cx="748463" cy="7337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OVA: </a:t>
            </a:r>
            <a:r>
              <a:rPr lang="en-US" dirty="0"/>
              <a:t>linear classifiers (e.g. perceptron)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74334" y="1865569"/>
            <a:ext cx="4924777" cy="336505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35844" y="519780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pineapple vs. not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08112" y="1651000"/>
            <a:ext cx="451555" cy="464076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7915" y="6387449"/>
            <a:ext cx="136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apple vs. not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025019" y="3118556"/>
            <a:ext cx="7201760" cy="1707444"/>
          </a:xfrm>
          <a:prstGeom prst="line">
            <a:avLst/>
          </a:prstGeom>
          <a:ln w="38100" cmpd="sng">
            <a:solidFill>
              <a:srgbClr val="D8D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760" y="501313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8D800"/>
                </a:solidFill>
              </a:rPr>
              <a:t>banana vs. not</a:t>
            </a:r>
            <a:endParaRPr lang="en-US" dirty="0">
              <a:solidFill>
                <a:srgbClr val="D8D8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2871" y="6265333"/>
            <a:ext cx="2654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classify?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695222" y="3790248"/>
            <a:ext cx="380120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314298" y="3118556"/>
            <a:ext cx="271813" cy="304800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94885" y="4089403"/>
            <a:ext cx="119413" cy="434632"/>
          </a:xfrm>
          <a:prstGeom prst="straightConnector1">
            <a:avLst/>
          </a:prstGeom>
          <a:ln w="28575" cmpd="sng">
            <a:solidFill>
              <a:srgbClr val="D8D8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13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OVA: classify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Classify:</a:t>
            </a:r>
          </a:p>
          <a:p>
            <a:pPr lvl="1"/>
            <a:r>
              <a:rPr lang="en-US" dirty="0" smtClean="0"/>
              <a:t>If classifier doesn’t provide confidence (this is rare) and there is ambiguity, pick one of the ones in conflict</a:t>
            </a:r>
          </a:p>
          <a:p>
            <a:pPr lvl="1"/>
            <a:r>
              <a:rPr lang="en-US" dirty="0" smtClean="0"/>
              <a:t>Otherwise:</a:t>
            </a:r>
          </a:p>
          <a:p>
            <a:pPr lvl="2"/>
            <a:r>
              <a:rPr lang="en-US" dirty="0" smtClean="0"/>
              <a:t>pick the most confident positive</a:t>
            </a:r>
          </a:p>
          <a:p>
            <a:pPr lvl="2"/>
            <a:r>
              <a:rPr lang="en-US" dirty="0" smtClean="0"/>
              <a:t>if none vote positive, pick </a:t>
            </a:r>
            <a:r>
              <a:rPr lang="en-US" i="1" dirty="0" smtClean="0"/>
              <a:t>least</a:t>
            </a:r>
            <a:r>
              <a:rPr lang="en-US" dirty="0" smtClean="0"/>
              <a:t> confident negative</a:t>
            </a:r>
          </a:p>
        </p:txBody>
      </p:sp>
    </p:spTree>
    <p:extLst>
      <p:ext uri="{BB962C8B-B14F-4D97-AF65-F5344CB8AC3E}">
        <p14:creationId xmlns:p14="http://schemas.microsoft.com/office/powerpoint/2010/main" val="231511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OVA: </a:t>
            </a:r>
            <a:r>
              <a:rPr lang="en-US" dirty="0"/>
              <a:t>linear classifiers (e.g. perceptron)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74334" y="1865569"/>
            <a:ext cx="4924777" cy="336505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35844" y="519780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pineapple vs. not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08112" y="1651000"/>
            <a:ext cx="451555" cy="464076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7915" y="6387449"/>
            <a:ext cx="136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apple vs. not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025019" y="3118556"/>
            <a:ext cx="7201760" cy="1707444"/>
          </a:xfrm>
          <a:prstGeom prst="line">
            <a:avLst/>
          </a:prstGeom>
          <a:ln w="38100" cmpd="sng">
            <a:solidFill>
              <a:srgbClr val="D8D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760" y="501313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8D800"/>
                </a:solidFill>
              </a:rPr>
              <a:t>banana vs. not</a:t>
            </a:r>
            <a:endParaRPr lang="en-US" dirty="0">
              <a:solidFill>
                <a:srgbClr val="D8D8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59667" y="5336301"/>
            <a:ext cx="3400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does the decision boundary look like?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695222" y="3790248"/>
            <a:ext cx="380120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314298" y="3118556"/>
            <a:ext cx="271813" cy="304800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94885" y="4089403"/>
            <a:ext cx="119413" cy="434632"/>
          </a:xfrm>
          <a:prstGeom prst="straightConnector1">
            <a:avLst/>
          </a:prstGeom>
          <a:ln w="28575" cmpd="sng">
            <a:solidFill>
              <a:srgbClr val="D8D8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053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OVA: </a:t>
            </a:r>
            <a:r>
              <a:rPr lang="en-US" dirty="0"/>
              <a:t>linear classifiers (e.g. perceptron)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74334" y="1865569"/>
            <a:ext cx="4924777" cy="336505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808112" y="1651000"/>
            <a:ext cx="451555" cy="464076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25019" y="3118556"/>
            <a:ext cx="7201760" cy="1707444"/>
          </a:xfrm>
          <a:prstGeom prst="line">
            <a:avLst/>
          </a:prstGeom>
          <a:ln w="38100" cmpd="sng">
            <a:solidFill>
              <a:srgbClr val="D8D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695222" y="3790248"/>
            <a:ext cx="380120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314298" y="3118556"/>
            <a:ext cx="271813" cy="304800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194885" y="4089403"/>
            <a:ext cx="119413" cy="434632"/>
          </a:xfrm>
          <a:prstGeom prst="straightConnector1">
            <a:avLst/>
          </a:prstGeom>
          <a:ln w="28575" cmpd="sng">
            <a:solidFill>
              <a:srgbClr val="D8D8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95222" y="1651000"/>
            <a:ext cx="1001889" cy="1975556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3697111" y="3626556"/>
            <a:ext cx="4430889" cy="705556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1671949" y="3626556"/>
            <a:ext cx="2025162" cy="208074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66105" y="5230623"/>
            <a:ext cx="1602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BANANA</a:t>
            </a:r>
            <a:endParaRPr lang="en-US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71436" y="3153468"/>
            <a:ext cx="1138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APPLE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98281" y="2289868"/>
            <a:ext cx="1840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PINEAPPLE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78978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OVA: classify, 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Classify:</a:t>
            </a:r>
          </a:p>
          <a:p>
            <a:pPr lvl="1"/>
            <a:r>
              <a:rPr lang="en-US" dirty="0" smtClean="0"/>
              <a:t>If classifier doesn’t provide confidence (this is rare) and there is ambiguity, pick majority in conflict</a:t>
            </a:r>
          </a:p>
          <a:p>
            <a:pPr lvl="1"/>
            <a:r>
              <a:rPr lang="en-US" dirty="0" smtClean="0"/>
              <a:t>Otherwise:</a:t>
            </a:r>
          </a:p>
          <a:p>
            <a:pPr lvl="2"/>
            <a:r>
              <a:rPr lang="en-US" dirty="0" smtClean="0"/>
              <a:t>pick the most </a:t>
            </a:r>
            <a:r>
              <a:rPr lang="en-US" dirty="0" smtClean="0">
                <a:solidFill>
                  <a:srgbClr val="FF0000"/>
                </a:solidFill>
              </a:rPr>
              <a:t>confident</a:t>
            </a:r>
            <a:r>
              <a:rPr lang="en-US" dirty="0" smtClean="0"/>
              <a:t> positive</a:t>
            </a:r>
          </a:p>
          <a:p>
            <a:pPr lvl="2"/>
            <a:r>
              <a:rPr lang="en-US" dirty="0" smtClean="0"/>
              <a:t>if none vote positive, pick </a:t>
            </a:r>
            <a:r>
              <a:rPr lang="en-US" i="1" dirty="0" smtClean="0"/>
              <a:t>least</a:t>
            </a:r>
            <a:r>
              <a:rPr lang="en-US" dirty="0" smtClean="0"/>
              <a:t> confident negative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2777" y="4811889"/>
            <a:ext cx="5643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calculate this for the perceptron?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7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OVA: classify, perceptron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65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Classify:</a:t>
            </a:r>
          </a:p>
          <a:p>
            <a:pPr lvl="1"/>
            <a:r>
              <a:rPr lang="en-US" dirty="0" smtClean="0"/>
              <a:t>If classifier doesn’t provide confidence (this is rare) and there is ambiguity, pick majority in conflict</a:t>
            </a:r>
          </a:p>
          <a:p>
            <a:pPr lvl="1"/>
            <a:r>
              <a:rPr lang="en-US" dirty="0" smtClean="0"/>
              <a:t>Otherwise:</a:t>
            </a:r>
          </a:p>
          <a:p>
            <a:pPr lvl="2"/>
            <a:r>
              <a:rPr lang="en-US" dirty="0" smtClean="0"/>
              <a:t>pick the most </a:t>
            </a:r>
            <a:r>
              <a:rPr lang="en-US" dirty="0" smtClean="0">
                <a:solidFill>
                  <a:srgbClr val="FF0000"/>
                </a:solidFill>
              </a:rPr>
              <a:t>confident</a:t>
            </a:r>
            <a:r>
              <a:rPr lang="en-US" dirty="0" smtClean="0"/>
              <a:t> positive</a:t>
            </a:r>
          </a:p>
          <a:p>
            <a:pPr lvl="2"/>
            <a:r>
              <a:rPr lang="en-US" dirty="0" smtClean="0"/>
              <a:t>if none vote positive, pick </a:t>
            </a:r>
            <a:r>
              <a:rPr lang="en-US" i="1" dirty="0" smtClean="0"/>
              <a:t>least</a:t>
            </a:r>
            <a:r>
              <a:rPr lang="en-US" dirty="0" smtClean="0"/>
              <a:t> confident negative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568407"/>
              </p:ext>
            </p:extLst>
          </p:nvPr>
        </p:nvGraphicFramePr>
        <p:xfrm>
          <a:off x="2017655" y="4711649"/>
          <a:ext cx="3874159" cy="791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" name="Equation" r:id="rId3" imgW="1549400" imgH="317500" progId="Equation.3">
                  <p:embed/>
                </p:oleObj>
              </mc:Choice>
              <mc:Fallback>
                <p:oleObj name="Equation" r:id="rId3" imgW="1549400" imgH="317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17655" y="4711649"/>
                        <a:ext cx="3874159" cy="791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989433" y="4910667"/>
            <a:ext cx="1721789" cy="395111"/>
          </a:xfrm>
          <a:prstGeom prst="rect">
            <a:avLst/>
          </a:prstGeom>
          <a:solidFill>
            <a:srgbClr val="0000FF">
              <a:alpha val="35000"/>
            </a:srgbClr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314222" y="5771444"/>
            <a:ext cx="3790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Distance from the </a:t>
            </a:r>
            <a:r>
              <a:rPr lang="en-US" sz="2400" dirty="0" err="1" smtClean="0">
                <a:solidFill>
                  <a:srgbClr val="0000FF"/>
                </a:solidFill>
              </a:rPr>
              <a:t>hyperplane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31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Admin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 4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Course feedback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Midterm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2: All vs. all (AVA)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5777" y="1600200"/>
            <a:ext cx="8805333" cy="474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Training: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each pair of labels, train a classifier to distinguish between them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en-US" sz="2400" dirty="0" smtClean="0"/>
              <a:t>= 1 to number of labels:</a:t>
            </a:r>
            <a:endParaRPr lang="en-US" sz="2400" i="1" dirty="0" smtClean="0"/>
          </a:p>
          <a:p>
            <a:pPr marL="320040" lvl="1" indent="0">
              <a:buNone/>
            </a:pPr>
            <a:r>
              <a:rPr lang="en-US" sz="2400" dirty="0" smtClean="0"/>
              <a:t>for </a:t>
            </a:r>
            <a:r>
              <a:rPr lang="en-US" sz="2400" i="1" dirty="0" smtClean="0"/>
              <a:t>k</a:t>
            </a:r>
            <a:r>
              <a:rPr lang="en-US" sz="2400" dirty="0" smtClean="0"/>
              <a:t> = i+1 to number of labels:</a:t>
            </a:r>
          </a:p>
          <a:p>
            <a:pPr marL="320040" lvl="1" indent="0">
              <a:buNone/>
            </a:pPr>
            <a:r>
              <a:rPr lang="en-US" sz="2400" dirty="0" smtClean="0"/>
              <a:t>  train a classifier to distinguish between </a:t>
            </a:r>
            <a:r>
              <a:rPr lang="en-US" sz="2400" i="1" dirty="0" err="1" smtClean="0"/>
              <a:t>label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label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:</a:t>
            </a:r>
          </a:p>
          <a:p>
            <a:pPr marL="32004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create a dataset with all examples </a:t>
            </a:r>
            <a:r>
              <a:rPr lang="en-US" sz="2400" i="1" dirty="0" smtClean="0"/>
              <a:t>with </a:t>
            </a:r>
            <a:r>
              <a:rPr lang="en-US" sz="2400" i="1" dirty="0" err="1" smtClean="0"/>
              <a:t>label</a:t>
            </a:r>
            <a:r>
              <a:rPr lang="en-US" sz="2400" i="1" baseline="-25000" dirty="0" err="1" smtClean="0"/>
              <a:t>j</a:t>
            </a:r>
            <a:r>
              <a:rPr lang="en-US" sz="2400" dirty="0" smtClean="0"/>
              <a:t> labeled positive      	 and all examples with </a:t>
            </a:r>
            <a:r>
              <a:rPr lang="en-US" sz="2400" i="1" dirty="0" err="1" smtClean="0"/>
              <a:t>label</a:t>
            </a:r>
            <a:r>
              <a:rPr lang="en-US" sz="2400" i="1" baseline="-25000" dirty="0" err="1" smtClean="0"/>
              <a:t>k</a:t>
            </a:r>
            <a:r>
              <a:rPr lang="en-US" sz="2400" dirty="0" smtClean="0"/>
              <a:t> labeled negative</a:t>
            </a:r>
            <a:endParaRPr lang="en-US" sz="2400" dirty="0"/>
          </a:p>
          <a:p>
            <a:pPr marL="32004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train classifier on this subset of the data</a:t>
            </a:r>
          </a:p>
        </p:txBody>
      </p:sp>
    </p:spTree>
    <p:extLst>
      <p:ext uri="{BB962C8B-B14F-4D97-AF65-F5344CB8AC3E}">
        <p14:creationId xmlns:p14="http://schemas.microsoft.com/office/powerpoint/2010/main" val="333846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 training visualized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8" y="2337384"/>
            <a:ext cx="435932" cy="4273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91" y="3580915"/>
            <a:ext cx="440752" cy="4440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683" y="4238853"/>
            <a:ext cx="627865" cy="3693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614" y="4862942"/>
            <a:ext cx="745934" cy="425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3964" y="2998584"/>
            <a:ext cx="355732" cy="32657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0136" y="2348559"/>
            <a:ext cx="72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apple</a:t>
            </a:r>
            <a:endParaRPr lang="en-US" b="1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1100136" y="3633986"/>
            <a:ext cx="722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apple</a:t>
            </a:r>
            <a:endParaRPr lang="en-US" b="1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100136" y="4264197"/>
            <a:ext cx="91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banana</a:t>
            </a:r>
            <a:endParaRPr lang="en-US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100136" y="4944730"/>
            <a:ext cx="917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banana</a:t>
            </a:r>
            <a:endParaRPr lang="en-US" b="1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00136" y="2981170"/>
            <a:ext cx="858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orange</a:t>
            </a:r>
            <a:endParaRPr lang="en-US" b="1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7875" y="1721556"/>
            <a:ext cx="14111" cy="4868333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9605" y="2266829"/>
            <a:ext cx="435932" cy="4273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458" y="2864509"/>
            <a:ext cx="440752" cy="44409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03948" y="2278004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03948" y="2917580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444257" y="1773987"/>
            <a:ext cx="1862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apple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orange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3716" y="3495827"/>
            <a:ext cx="355732" cy="3265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532170" y="3443898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227" y="4259197"/>
            <a:ext cx="435932" cy="42738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80" y="4856877"/>
            <a:ext cx="440752" cy="44409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16569" y="4270372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5716569" y="4909948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600434" y="3803263"/>
            <a:ext cx="1923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apple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banana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3483" y="5553671"/>
            <a:ext cx="627865" cy="36933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8024" y="5993558"/>
            <a:ext cx="745934" cy="42577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716569" y="5423131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5716569" y="5992152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8338" y="2174097"/>
            <a:ext cx="355732" cy="32657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776792" y="2122168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5276" y="2764768"/>
            <a:ext cx="627865" cy="36933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9817" y="3204655"/>
            <a:ext cx="745934" cy="42577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7778362" y="2634228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7778362" y="3203249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6622790" y="1705321"/>
            <a:ext cx="2044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orange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banana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6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 classify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46" y="2167817"/>
            <a:ext cx="435932" cy="4273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899" y="2765497"/>
            <a:ext cx="440752" cy="44409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41389" y="2178992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641389" y="2818568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81698" y="1674975"/>
            <a:ext cx="1862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apple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orange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157" y="3396815"/>
            <a:ext cx="355732" cy="3265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69611" y="3344886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76" y="4515076"/>
            <a:ext cx="435932" cy="42738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229" y="5112756"/>
            <a:ext cx="440752" cy="44409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36718" y="4526251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636718" y="5165827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20583" y="4059142"/>
            <a:ext cx="1923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apple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banana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632" y="5809550"/>
            <a:ext cx="627865" cy="36933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173" y="6249437"/>
            <a:ext cx="745934" cy="42577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636718" y="5679010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1636718" y="6248031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449" y="3640962"/>
            <a:ext cx="355732" cy="32657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869903" y="3589033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387" y="4231633"/>
            <a:ext cx="627865" cy="36933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2928" y="4671520"/>
            <a:ext cx="745934" cy="42577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871473" y="4101093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4871473" y="4670114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3715901" y="3172186"/>
            <a:ext cx="2044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orange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banana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2834" y="3437556"/>
            <a:ext cx="565527" cy="52998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690723" y="4302188"/>
            <a:ext cx="1644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class?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3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 classify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46" y="2167817"/>
            <a:ext cx="435932" cy="42738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899" y="2765497"/>
            <a:ext cx="440752" cy="44409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641389" y="2178992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1641389" y="2818568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81698" y="1674975"/>
            <a:ext cx="1862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apple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orange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157" y="3396815"/>
            <a:ext cx="355732" cy="32657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669611" y="3344886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376" y="4515076"/>
            <a:ext cx="435932" cy="42738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229" y="5112756"/>
            <a:ext cx="440752" cy="44409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636718" y="4526251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636718" y="5165827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520583" y="4059142"/>
            <a:ext cx="1923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apple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banana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632" y="5809550"/>
            <a:ext cx="627865" cy="36933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173" y="6249437"/>
            <a:ext cx="745934" cy="425776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636718" y="5679010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1636718" y="6248031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1449" y="3640962"/>
            <a:ext cx="355732" cy="326574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4869903" y="3589033"/>
            <a:ext cx="46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+1</a:t>
            </a:r>
            <a:endParaRPr lang="en-US" b="1" baseline="-25000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8387" y="4231633"/>
            <a:ext cx="627865" cy="36933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2928" y="4671520"/>
            <a:ext cx="745934" cy="425776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871473" y="4101093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4871473" y="4670114"/>
            <a:ext cx="379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-</a:t>
            </a:r>
            <a:r>
              <a:rPr lang="en-US" b="1" dirty="0" smtClean="0"/>
              <a:t>1</a:t>
            </a:r>
            <a:endParaRPr lang="en-US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3715901" y="3172186"/>
            <a:ext cx="2044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orange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banana</a:t>
            </a:r>
            <a:endParaRPr lang="en-US" sz="20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2834" y="3437556"/>
            <a:ext cx="565527" cy="5299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5479" y="2638778"/>
            <a:ext cx="106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orange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43938" y="3953507"/>
            <a:ext cx="106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orange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02535" y="5217345"/>
            <a:ext cx="915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apple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21560" y="3932347"/>
            <a:ext cx="106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6600"/>
                </a:solidFill>
              </a:rPr>
              <a:t>orange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7172" y="5334000"/>
            <a:ext cx="1533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 general?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46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 classify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27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 classify example e, classify with each classifier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jk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have a few options to choose the final class:</a:t>
            </a:r>
          </a:p>
          <a:p>
            <a:pPr>
              <a:buFontTx/>
              <a:buChar char="-"/>
            </a:pPr>
            <a:r>
              <a:rPr lang="en-US" dirty="0" smtClean="0"/>
              <a:t>Take a majority vote</a:t>
            </a:r>
          </a:p>
          <a:p>
            <a:pPr>
              <a:buFontTx/>
              <a:buChar char="-"/>
            </a:pPr>
            <a:r>
              <a:rPr lang="en-US" dirty="0" smtClean="0"/>
              <a:t>Take a weighted vote based on confidence</a:t>
            </a:r>
          </a:p>
          <a:p>
            <a:pPr lvl="1">
              <a:buFontTx/>
              <a:buChar char="-"/>
            </a:pPr>
            <a:r>
              <a:rPr lang="en-US" dirty="0" smtClean="0"/>
              <a:t>y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jk</a:t>
            </a:r>
            <a:r>
              <a:rPr lang="en-US" dirty="0" smtClean="0"/>
              <a:t>(e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score</a:t>
            </a:r>
            <a:r>
              <a:rPr lang="en-US" baseline="-25000" dirty="0" err="1" smtClean="0"/>
              <a:t>j</a:t>
            </a:r>
            <a:r>
              <a:rPr lang="en-US" dirty="0" smtClean="0"/>
              <a:t> += y</a:t>
            </a:r>
          </a:p>
          <a:p>
            <a:pPr lvl="1">
              <a:buFontTx/>
              <a:buChar char="-"/>
            </a:pPr>
            <a:r>
              <a:rPr lang="en-US" dirty="0" err="1" smtClean="0"/>
              <a:t>score</a:t>
            </a:r>
            <a:r>
              <a:rPr lang="en-US" baseline="-25000" dirty="0" err="1" smtClean="0"/>
              <a:t>k</a:t>
            </a:r>
            <a:r>
              <a:rPr lang="en-US" dirty="0" smtClean="0"/>
              <a:t> -= 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62111" y="4896555"/>
            <a:ext cx="2658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does this work?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648" y="5994780"/>
            <a:ext cx="7552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Here we’re assuming that y encompasses both the prediction (+1,-1) and the confidence, i.e. </a:t>
            </a:r>
            <a:r>
              <a:rPr lang="en-US" i="1" smtClean="0">
                <a:solidFill>
                  <a:srgbClr val="3366FF"/>
                </a:solidFill>
              </a:rPr>
              <a:t>y </a:t>
            </a:r>
            <a:r>
              <a:rPr lang="en-US" i="1" dirty="0" smtClean="0">
                <a:solidFill>
                  <a:srgbClr val="3366FF"/>
                </a:solidFill>
              </a:rPr>
              <a:t>= prediction </a:t>
            </a:r>
            <a:r>
              <a:rPr lang="en-US" i="1" smtClean="0">
                <a:solidFill>
                  <a:srgbClr val="3366FF"/>
                </a:solidFill>
              </a:rPr>
              <a:t>* confidence.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 classify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21392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Take a weighted vote based on confidence</a:t>
            </a:r>
          </a:p>
          <a:p>
            <a:pPr lvl="1">
              <a:buFontTx/>
              <a:buChar char="-"/>
            </a:pPr>
            <a:r>
              <a:rPr lang="en-US" dirty="0" smtClean="0"/>
              <a:t>y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jk</a:t>
            </a:r>
            <a:r>
              <a:rPr lang="en-US" dirty="0" smtClean="0"/>
              <a:t>(e)</a:t>
            </a:r>
          </a:p>
          <a:p>
            <a:pPr lvl="1">
              <a:buFontTx/>
              <a:buChar char="-"/>
            </a:pPr>
            <a:r>
              <a:rPr lang="en-US" dirty="0" err="1" smtClean="0"/>
              <a:t>score</a:t>
            </a:r>
            <a:r>
              <a:rPr lang="en-US" baseline="-25000" dirty="0" err="1" smtClean="0"/>
              <a:t>j</a:t>
            </a:r>
            <a:r>
              <a:rPr lang="en-US" dirty="0" smtClean="0"/>
              <a:t> += y</a:t>
            </a:r>
          </a:p>
          <a:p>
            <a:pPr lvl="1">
              <a:buFontTx/>
              <a:buChar char="-"/>
            </a:pPr>
            <a:r>
              <a:rPr lang="en-US" dirty="0" err="1" smtClean="0"/>
              <a:t>score</a:t>
            </a:r>
            <a:r>
              <a:rPr lang="en-US" baseline="-25000" dirty="0" err="1" smtClean="0"/>
              <a:t>k</a:t>
            </a:r>
            <a:r>
              <a:rPr lang="en-US" dirty="0" smtClean="0"/>
              <a:t> -= 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0222" y="3739445"/>
            <a:ext cx="624191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y is positive, classifier thought it was of type j:</a:t>
            </a:r>
          </a:p>
          <a:p>
            <a:r>
              <a:rPr lang="en-US" sz="2400" dirty="0" smtClean="0"/>
              <a:t>  - raise the score for j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- lower the score for k</a:t>
            </a:r>
          </a:p>
          <a:p>
            <a:endParaRPr lang="en-US" sz="2400" dirty="0"/>
          </a:p>
          <a:p>
            <a:r>
              <a:rPr lang="en-US" sz="2400" dirty="0" smtClean="0"/>
              <a:t>if y is negative, classifier thought it was of type k: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- lower the score for j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- raise the score for 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8087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 vs. 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Train/classify runtime?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Error?  Assume each binary classifier makes an error with probability </a:t>
            </a:r>
            <a:r>
              <a:rPr lang="en-US" dirty="0" err="1" smtClean="0">
                <a:solidFill>
                  <a:srgbClr val="FF0000"/>
                </a:solidFill>
              </a:rPr>
              <a:t>ε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437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 vs. 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166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Train time:</a:t>
            </a:r>
          </a:p>
          <a:p>
            <a:pPr marL="0" indent="0">
              <a:buNone/>
            </a:pPr>
            <a:r>
              <a:rPr lang="en-US" dirty="0" smtClean="0"/>
              <a:t>AVA learns more classifiers, however, they’re trained on much smaller data this tends to make it faster if the labels are equally balanced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 time:</a:t>
            </a:r>
          </a:p>
          <a:p>
            <a:pPr marL="0" indent="0">
              <a:buNone/>
            </a:pPr>
            <a:r>
              <a:rPr lang="en-US" dirty="0" smtClean="0"/>
              <a:t>AVA has more classifiers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Error (see the book for more justification):</a:t>
            </a:r>
          </a:p>
          <a:p>
            <a:pPr>
              <a:buFontTx/>
              <a:buChar char="-"/>
            </a:pPr>
            <a:r>
              <a:rPr lang="en-US" dirty="0" smtClean="0"/>
              <a:t>AVA trains on more balanced data sets</a:t>
            </a:r>
          </a:p>
          <a:p>
            <a:pPr>
              <a:buFontTx/>
              <a:buChar char="-"/>
            </a:pPr>
            <a:r>
              <a:rPr lang="en-US" dirty="0" smtClean="0"/>
              <a:t>AVA tests with more classifiers and therefore has more chances for errors</a:t>
            </a:r>
          </a:p>
          <a:p>
            <a:pPr marL="0" indent="0">
              <a:buNone/>
            </a:pPr>
            <a:r>
              <a:rPr lang="en-US" dirty="0" smtClean="0"/>
              <a:t>- Theoretically:</a:t>
            </a:r>
          </a:p>
          <a:p>
            <a:pPr marL="0" indent="0">
              <a:buNone/>
            </a:pPr>
            <a:r>
              <a:rPr lang="en-US" dirty="0" smtClean="0"/>
              <a:t>-- OVA: </a:t>
            </a:r>
            <a:r>
              <a:rPr lang="en-US" dirty="0" err="1" smtClean="0"/>
              <a:t>ε</a:t>
            </a:r>
            <a:r>
              <a:rPr lang="en-US" dirty="0" smtClean="0"/>
              <a:t> (number of labels -1)</a:t>
            </a:r>
          </a:p>
          <a:p>
            <a:pPr marL="0" indent="0">
              <a:buNone/>
            </a:pPr>
            <a:r>
              <a:rPr lang="en-US" dirty="0" smtClean="0"/>
              <a:t>-- AVA: 2 </a:t>
            </a:r>
            <a:r>
              <a:rPr lang="en-US" dirty="0" err="1" smtClean="0"/>
              <a:t>ε</a:t>
            </a:r>
            <a:r>
              <a:rPr lang="en-US" dirty="0" smtClean="0"/>
              <a:t> </a:t>
            </a:r>
            <a:r>
              <a:rPr lang="en-US" dirty="0"/>
              <a:t>(number of labels -1)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6430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 3: Divide and conquer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7986" y="1890541"/>
            <a:ext cx="748463" cy="733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9209" y="2078902"/>
            <a:ext cx="833354" cy="4902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37535" y="2107445"/>
            <a:ext cx="563033" cy="5168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052674" y="2107445"/>
            <a:ext cx="42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vs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6630843" y="1719424"/>
            <a:ext cx="711142" cy="143009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2747986" y="2790045"/>
            <a:ext cx="1486759" cy="166429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34745" y="2790045"/>
            <a:ext cx="1486759" cy="166429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6902" y="4712781"/>
            <a:ext cx="563033" cy="51688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6995" y="4495877"/>
            <a:ext cx="748463" cy="73378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417810" y="4683333"/>
            <a:ext cx="42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vs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4932" y="4654790"/>
            <a:ext cx="833354" cy="49020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6630843" y="4074377"/>
            <a:ext cx="711142" cy="143009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849404" y="4604900"/>
            <a:ext cx="42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</a:rPr>
              <a:t>vs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81660" y="5756112"/>
            <a:ext cx="2456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Pros/cons vs. AVA?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94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Multiclass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using a binary classifier, the most common thing to do is OVA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Otherwise, use a classifier that allows for multiple labels:</a:t>
            </a:r>
          </a:p>
          <a:p>
            <a:pPr lvl="1"/>
            <a:r>
              <a:rPr lang="en-US" dirty="0" smtClean="0"/>
              <a:t>DT and k-NN work reasonably well</a:t>
            </a:r>
          </a:p>
          <a:p>
            <a:pPr lvl="1"/>
            <a:r>
              <a:rPr lang="en-US" dirty="0" smtClean="0"/>
              <a:t>We’ll see a few more in the coming weeks that will often work better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04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tip for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private vs. public vs. protected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355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Multiclass evaluation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19" y="2384769"/>
            <a:ext cx="748463" cy="733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68" y="3857161"/>
            <a:ext cx="681392" cy="686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686" y="4734082"/>
            <a:ext cx="833354" cy="490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36" y="5400967"/>
            <a:ext cx="951713" cy="5432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39872" y="1949084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27522" y="257989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339872" y="3186610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41633" y="392926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27522" y="465218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41633" y="5457411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3868" y="3186610"/>
            <a:ext cx="563033" cy="5168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11094" y="5742544"/>
            <a:ext cx="711142" cy="143009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41633" y="6137944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22383" y="1933203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28904" y="2579891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3741254" y="3186610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743015" y="392926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728904" y="4652187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743015" y="5457411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3743015" y="6137944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602112" y="3672495"/>
            <a:ext cx="3271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should we evaluate?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10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Multiclass evaluation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19" y="2384769"/>
            <a:ext cx="748463" cy="733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68" y="3857161"/>
            <a:ext cx="681392" cy="686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686" y="4734082"/>
            <a:ext cx="833354" cy="490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36" y="5400967"/>
            <a:ext cx="951713" cy="5432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39872" y="1949084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27522" y="257989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339872" y="3186610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41633" y="392926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27522" y="465218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41633" y="5457411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3868" y="3186610"/>
            <a:ext cx="563033" cy="5168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11094" y="5742544"/>
            <a:ext cx="711142" cy="143009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41633" y="6137944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22383" y="1933203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28904" y="2579891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3741254" y="3186610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743015" y="392926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728904" y="4652187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743015" y="5457411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3743015" y="6137944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785556" y="3672495"/>
            <a:ext cx="1932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Accuracy: 4/</a:t>
            </a:r>
            <a:r>
              <a:rPr lang="en-US" sz="2400" dirty="0">
                <a:solidFill>
                  <a:srgbClr val="0000FF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84871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Multiclass evaluation imbalanced data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019" y="2384769"/>
            <a:ext cx="748463" cy="733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868" y="3857161"/>
            <a:ext cx="681392" cy="686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686" y="4734082"/>
            <a:ext cx="833354" cy="490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336" y="5400967"/>
            <a:ext cx="951713" cy="5432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39872" y="1949084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27522" y="257989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41633" y="392926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27522" y="465218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341633" y="5457411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11094" y="5742544"/>
            <a:ext cx="711142" cy="143009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41633" y="6137944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522383" y="1933203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28904" y="2579891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3743015" y="392926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728904" y="4652187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743015" y="5457411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3743015" y="6137944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5602112" y="3672495"/>
            <a:ext cx="1972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problems?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8811" y="2991556"/>
            <a:ext cx="5950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735152" y="4570778"/>
            <a:ext cx="2202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Data imbalance!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51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Macroaveraging</a:t>
            </a:r>
            <a:r>
              <a:rPr lang="en-US" dirty="0" smtClean="0"/>
              <a:t> vs. </a:t>
            </a:r>
            <a:r>
              <a:rPr lang="en-US" dirty="0" err="1" smtClean="0"/>
              <a:t>microaveraging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5667" y="1600200"/>
            <a:ext cx="8300381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6600"/>
                </a:solidFill>
              </a:rPr>
              <a:t>microaveraging</a:t>
            </a:r>
            <a:r>
              <a:rPr lang="en-US" dirty="0" smtClean="0"/>
              <a:t>: average over examples (this is the “normal” way of calculating)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FF6600"/>
                </a:solidFill>
              </a:rPr>
              <a:t>macroaveraging</a:t>
            </a:r>
            <a:r>
              <a:rPr lang="en-US" dirty="0" smtClean="0"/>
              <a:t>: calculate evaluation score (e.g. accuracy) for each label, then average over labels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41222" y="4811889"/>
            <a:ext cx="3608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effect does this have?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Why include it?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07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Macroaveraging</a:t>
            </a:r>
            <a:r>
              <a:rPr lang="en-US" dirty="0" smtClean="0"/>
              <a:t> vs. </a:t>
            </a:r>
            <a:r>
              <a:rPr lang="en-US" dirty="0" err="1" smtClean="0"/>
              <a:t>microaveraging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5667" y="1600200"/>
            <a:ext cx="8300381" cy="276013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6600"/>
                </a:solidFill>
              </a:rPr>
              <a:t>microaveraging</a:t>
            </a:r>
            <a:r>
              <a:rPr lang="en-US" dirty="0" smtClean="0"/>
              <a:t>: average over examples (this is the “normal” way of calculating)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FF6600"/>
                </a:solidFill>
              </a:rPr>
              <a:t>macroaveraging</a:t>
            </a:r>
            <a:r>
              <a:rPr lang="en-US" dirty="0" smtClean="0"/>
              <a:t>: calculate evaluation score (e.g. accuracy) for each label, then average over labels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63889" y="4811889"/>
            <a:ext cx="5750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Puts more weight/emphasis on rarer labels</a:t>
            </a: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Allows another dimension of analysis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784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Macroaveraging</a:t>
            </a:r>
            <a:r>
              <a:rPr lang="en-US" dirty="0" smtClean="0"/>
              <a:t> vs. </a:t>
            </a:r>
            <a:r>
              <a:rPr lang="en-US" dirty="0" err="1" smtClean="0"/>
              <a:t>microaveraging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55444" y="1600200"/>
            <a:ext cx="4010604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FF6600"/>
                </a:solidFill>
              </a:rPr>
              <a:t>microaveraging</a:t>
            </a:r>
            <a:r>
              <a:rPr lang="en-US" sz="2800" dirty="0" smtClean="0"/>
              <a:t>: average over examples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6600"/>
                </a:solidFill>
              </a:rPr>
              <a:t>macroaveraging</a:t>
            </a:r>
            <a:r>
              <a:rPr lang="en-US" sz="2800" dirty="0" smtClean="0"/>
              <a:t>: calculate evaluation score (e.g. accuracy) for each label, then average over labels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69" y="2169817"/>
            <a:ext cx="748463" cy="733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18" y="3642209"/>
            <a:ext cx="681392" cy="686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836" y="4519130"/>
            <a:ext cx="833354" cy="490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486" y="5186015"/>
            <a:ext cx="951713" cy="5432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70022" y="1734132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57672" y="2364939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1970022" y="297165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1783" y="3714309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57672" y="4437235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1783" y="524245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018" y="2971658"/>
            <a:ext cx="563033" cy="5168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41244" y="5527592"/>
            <a:ext cx="711142" cy="143009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71783" y="5922992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152533" y="1718251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359054" y="2364939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71404" y="297165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373165" y="3714309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9054" y="4437235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373165" y="524245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373165" y="5922992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629242" y="1718251"/>
            <a:ext cx="0" cy="467408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519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Macroaveraging</a:t>
            </a:r>
            <a:r>
              <a:rPr lang="en-US" dirty="0" smtClean="0"/>
              <a:t> vs. </a:t>
            </a:r>
            <a:r>
              <a:rPr lang="en-US" dirty="0" err="1" smtClean="0"/>
              <a:t>microaveraging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55444" y="1600200"/>
            <a:ext cx="4010604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FF6600"/>
                </a:solidFill>
              </a:rPr>
              <a:t>microaveraging</a:t>
            </a:r>
            <a:r>
              <a:rPr lang="en-US" sz="2800" dirty="0" smtClean="0"/>
              <a:t>: </a:t>
            </a: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/</a:t>
            </a:r>
            <a:r>
              <a:rPr lang="en-US" sz="2800" dirty="0">
                <a:solidFill>
                  <a:srgbClr val="0000FF"/>
                </a:solidFill>
              </a:rPr>
              <a:t>6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6600"/>
                </a:solidFill>
              </a:rPr>
              <a:t>macroaveraging</a:t>
            </a:r>
            <a:r>
              <a:rPr lang="en-US" sz="2800" dirty="0" smtClean="0"/>
              <a:t>: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000" dirty="0" smtClean="0"/>
              <a:t>apple = 1/2</a:t>
            </a:r>
          </a:p>
          <a:p>
            <a:pPr marL="0" indent="0">
              <a:buNone/>
            </a:pPr>
            <a:r>
              <a:rPr lang="en-US" sz="2000" dirty="0" smtClean="0"/>
              <a:t>  orange = 1/1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banana = 1/2</a:t>
            </a:r>
          </a:p>
          <a:p>
            <a:pPr marL="0" indent="0">
              <a:buNone/>
            </a:pPr>
            <a:r>
              <a:rPr lang="en-US" sz="2000" dirty="0" smtClean="0"/>
              <a:t>  pineapple = 1/1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total = (1/2 + 1 + 1/2 + 1)/4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dirty="0">
                <a:solidFill>
                  <a:srgbClr val="0000FF"/>
                </a:solidFill>
              </a:rPr>
              <a:t>3</a:t>
            </a:r>
            <a:r>
              <a:rPr lang="en-US" sz="2800" dirty="0" smtClean="0">
                <a:solidFill>
                  <a:srgbClr val="0000FF"/>
                </a:solidFill>
              </a:rPr>
              <a:t>/</a:t>
            </a:r>
            <a:r>
              <a:rPr lang="en-US" sz="2800" dirty="0">
                <a:solidFill>
                  <a:srgbClr val="0000FF"/>
                </a:solidFill>
              </a:rPr>
              <a:t>4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169" y="2169817"/>
            <a:ext cx="748463" cy="733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018" y="3642209"/>
            <a:ext cx="681392" cy="686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836" y="4519130"/>
            <a:ext cx="833354" cy="490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486" y="5186015"/>
            <a:ext cx="951713" cy="5432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70022" y="1734132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57672" y="2364939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1970022" y="297165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71783" y="3714309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57672" y="4437235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1971783" y="524245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018" y="2971658"/>
            <a:ext cx="563033" cy="51688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41244" y="5527592"/>
            <a:ext cx="711142" cy="1430099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971783" y="5922992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152533" y="1718251"/>
            <a:ext cx="1406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prediction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359054" y="2364939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71404" y="297165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373165" y="3714309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9054" y="4437235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373165" y="5242459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3373165" y="5922992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4629242" y="1718251"/>
            <a:ext cx="0" cy="467408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140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matrix</a:t>
            </a:r>
            <a:endParaRPr lang="en-US" dirty="0"/>
          </a:p>
        </p:txBody>
      </p:sp>
      <p:graphicFrame>
        <p:nvGraphicFramePr>
          <p:cNvPr id="4" name="Group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445427"/>
              </p:ext>
            </p:extLst>
          </p:nvPr>
        </p:nvGraphicFramePr>
        <p:xfrm>
          <a:off x="959556" y="3911600"/>
          <a:ext cx="7013222" cy="2773680"/>
        </p:xfrm>
        <a:graphic>
          <a:graphicData uri="http://schemas.openxmlformats.org/drawingml/2006/table">
            <a:tbl>
              <a:tblPr/>
              <a:tblGrid>
                <a:gridCol w="1144165"/>
                <a:gridCol w="1207730"/>
                <a:gridCol w="1207730"/>
                <a:gridCol w="889906"/>
                <a:gridCol w="1080600"/>
                <a:gridCol w="699212"/>
                <a:gridCol w="783879"/>
              </a:tblGrid>
              <a:tr h="368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-110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Classic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Country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Disco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Hiphop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Jazz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Classic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-110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Country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-110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Disco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-110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Hiphop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-110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-110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-110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7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Jazz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-110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-110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Rock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-110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10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-110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-11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-110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9759" y="1848556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entry </a:t>
            </a:r>
            <a:r>
              <a:rPr lang="en-US" sz="2400" i="1" dirty="0" smtClean="0">
                <a:latin typeface="Arial"/>
                <a:cs typeface="Arial"/>
              </a:rPr>
              <a:t>(</a:t>
            </a:r>
            <a:r>
              <a:rPr lang="en-US" sz="2400" i="1" dirty="0" err="1" smtClean="0">
                <a:latin typeface="Arial"/>
                <a:cs typeface="Arial"/>
              </a:rPr>
              <a:t>i</a:t>
            </a:r>
            <a:r>
              <a:rPr lang="en-US" sz="2400" i="1" dirty="0" smtClean="0">
                <a:latin typeface="Arial"/>
                <a:cs typeface="Arial"/>
              </a:rPr>
              <a:t>, j)</a:t>
            </a:r>
            <a:r>
              <a:rPr lang="en-US" sz="2400" dirty="0" smtClean="0">
                <a:latin typeface="Arial"/>
                <a:cs typeface="Arial"/>
              </a:rPr>
              <a:t> represents the number of examples with label </a:t>
            </a:r>
            <a:r>
              <a:rPr lang="en-US" sz="2400" i="1" dirty="0" err="1" smtClean="0">
                <a:latin typeface="Arial"/>
                <a:cs typeface="Arial"/>
              </a:rPr>
              <a:t>i</a:t>
            </a:r>
            <a:r>
              <a:rPr lang="en-US" sz="2400" dirty="0" smtClean="0">
                <a:latin typeface="Arial"/>
                <a:cs typeface="Arial"/>
              </a:rPr>
              <a:t> that were predicted to have label </a:t>
            </a:r>
            <a:r>
              <a:rPr lang="en-US" sz="2400" i="1" dirty="0" smtClean="0">
                <a:latin typeface="Arial"/>
                <a:cs typeface="Arial"/>
              </a:rPr>
              <a:t>j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smtClean="0">
                <a:latin typeface="Arial"/>
                <a:cs typeface="Arial"/>
              </a:rPr>
              <a:t>another way to understand both the data and the classifier</a:t>
            </a:r>
          </a:p>
        </p:txBody>
      </p:sp>
    </p:spTree>
    <p:extLst>
      <p:ext uri="{BB962C8B-B14F-4D97-AF65-F5344CB8AC3E}">
        <p14:creationId xmlns:p14="http://schemas.microsoft.com/office/powerpoint/2010/main" val="224994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matrix</a:t>
            </a:r>
            <a:endParaRPr lang="en-US" dirty="0"/>
          </a:p>
        </p:txBody>
      </p:sp>
      <p:pic>
        <p:nvPicPr>
          <p:cNvPr id="4" name="Picture 12" descr="conf_plot_bl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44" y="1711589"/>
            <a:ext cx="6807199" cy="4149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74332" y="6070559"/>
            <a:ext cx="60536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/>
              <a:t>BLAST classification of proteins in 850 </a:t>
            </a:r>
            <a:r>
              <a:rPr lang="en-US" sz="2000" dirty="0" err="1"/>
              <a:t>superfamilies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51589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5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Multilabel</a:t>
            </a:r>
            <a:r>
              <a:rPr lang="en-US" dirty="0" smtClean="0"/>
              <a:t> vs. multiclass </a:t>
            </a:r>
            <a:r>
              <a:rPr lang="en-US" dirty="0"/>
              <a:t>classification</a:t>
            </a:r>
            <a:endParaRPr lang="fr-FR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2971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Is it </a:t>
            </a:r>
            <a:r>
              <a:rPr lang="en-US" sz="2400" dirty="0" smtClean="0"/>
              <a:t>ed</a:t>
            </a:r>
            <a:r>
              <a:rPr lang="en-US" sz="2400" dirty="0"/>
              <a:t>i</a:t>
            </a:r>
            <a:r>
              <a:rPr lang="en-US" sz="2400" dirty="0" smtClean="0"/>
              <a:t>ble</a:t>
            </a:r>
            <a:r>
              <a:rPr lang="en-US" sz="2400" dirty="0"/>
              <a:t>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Is it sweet?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Is it a fruit?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Is it a banana?</a:t>
            </a:r>
            <a:endParaRPr lang="fr-FR" sz="24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29000" y="1752600"/>
            <a:ext cx="2362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Is it a banana?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an apple?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an orange?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a pineapple?</a:t>
            </a:r>
            <a:endParaRPr lang="fr-FR" sz="24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324600" y="1752600"/>
            <a:ext cx="2362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Is it a banana?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yellow?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sweet?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round?</a:t>
            </a:r>
            <a:endParaRPr lang="fr-FR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09600" y="1752600"/>
            <a:ext cx="2438400" cy="2211388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355975" y="1752600"/>
            <a:ext cx="2435225" cy="2211388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099175" y="1751013"/>
            <a:ext cx="2435225" cy="2211387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19111" y="4868335"/>
            <a:ext cx="5359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Any difference in these labels/categories?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583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6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055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Multilabel</a:t>
            </a:r>
            <a:r>
              <a:rPr lang="en-US" dirty="0"/>
              <a:t> vs. multiclass classification</a:t>
            </a:r>
            <a:endParaRPr lang="fr-FR" dirty="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29718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Is it </a:t>
            </a:r>
            <a:r>
              <a:rPr lang="en-US" sz="2400" dirty="0" smtClean="0"/>
              <a:t>edible</a:t>
            </a:r>
            <a:r>
              <a:rPr lang="en-US" sz="2400" dirty="0"/>
              <a:t>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Is it sweet?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Is it a fruit?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400" dirty="0"/>
              <a:t> Is it a banana?</a:t>
            </a:r>
            <a:endParaRPr lang="fr-FR" sz="2400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29000" y="1752600"/>
            <a:ext cx="2362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Is it a banana?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an apple?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an orange?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a pineapple?</a:t>
            </a:r>
            <a:endParaRPr lang="fr-FR" sz="240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324600" y="1752600"/>
            <a:ext cx="23622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Is it a banana?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yellow?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sweet?</a:t>
            </a:r>
          </a:p>
          <a:p>
            <a:pPr>
              <a:spcBef>
                <a:spcPct val="50000"/>
              </a:spcBef>
            </a:pPr>
            <a:r>
              <a:rPr lang="en-US" sz="2400"/>
              <a:t>Is it round?</a:t>
            </a:r>
            <a:endParaRPr lang="fr-FR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09600" y="1752600"/>
            <a:ext cx="2438400" cy="2211388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355975" y="1752600"/>
            <a:ext cx="2435225" cy="2211388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099175" y="1751013"/>
            <a:ext cx="2435225" cy="2211387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685800" y="4572000"/>
            <a:ext cx="2133600" cy="1447800"/>
            <a:chOff x="288" y="2688"/>
            <a:chExt cx="1344" cy="912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720" y="2928"/>
              <a:ext cx="816" cy="528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288" y="2688"/>
              <a:ext cx="1344" cy="912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960" y="3072"/>
              <a:ext cx="480" cy="288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1200" y="3168"/>
              <a:ext cx="144" cy="144"/>
            </a:xfrm>
            <a:prstGeom prst="ellipse">
              <a:avLst/>
            </a:prstGeom>
            <a:noFill/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3733800" y="4495800"/>
            <a:ext cx="762000" cy="6096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Oval 15"/>
          <p:cNvSpPr>
            <a:spLocks noChangeArrowheads="1"/>
          </p:cNvSpPr>
          <p:nvPr/>
        </p:nvSpPr>
        <p:spPr bwMode="auto">
          <a:xfrm>
            <a:off x="4572000" y="4572000"/>
            <a:ext cx="762000" cy="6096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/>
          <p:cNvSpPr>
            <a:spLocks noChangeArrowheads="1"/>
          </p:cNvSpPr>
          <p:nvPr/>
        </p:nvSpPr>
        <p:spPr bwMode="auto">
          <a:xfrm>
            <a:off x="3733800" y="5181600"/>
            <a:ext cx="838200" cy="7620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Oval 17"/>
          <p:cNvSpPr>
            <a:spLocks noChangeArrowheads="1"/>
          </p:cNvSpPr>
          <p:nvPr/>
        </p:nvSpPr>
        <p:spPr bwMode="auto">
          <a:xfrm>
            <a:off x="4648200" y="5257800"/>
            <a:ext cx="838200" cy="4572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Oval 18"/>
          <p:cNvSpPr>
            <a:spLocks noChangeArrowheads="1"/>
          </p:cNvSpPr>
          <p:nvPr/>
        </p:nvSpPr>
        <p:spPr bwMode="auto">
          <a:xfrm>
            <a:off x="6248400" y="4495800"/>
            <a:ext cx="990600" cy="7620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Oval 19"/>
          <p:cNvSpPr>
            <a:spLocks noChangeArrowheads="1"/>
          </p:cNvSpPr>
          <p:nvPr/>
        </p:nvSpPr>
        <p:spPr bwMode="auto">
          <a:xfrm>
            <a:off x="6781800" y="4572000"/>
            <a:ext cx="990600" cy="7620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Oval 20"/>
          <p:cNvSpPr>
            <a:spLocks noChangeArrowheads="1"/>
          </p:cNvSpPr>
          <p:nvPr/>
        </p:nvSpPr>
        <p:spPr bwMode="auto">
          <a:xfrm>
            <a:off x="7239000" y="5334000"/>
            <a:ext cx="990600" cy="7620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6934200" y="4800600"/>
            <a:ext cx="228600" cy="2286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 rot="-5400000">
            <a:off x="-1295400" y="48006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Different structures</a:t>
            </a:r>
            <a:endParaRPr lang="fr-FR" sz="2400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09600" y="6248399"/>
            <a:ext cx="2819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Nested/ Hierarchical</a:t>
            </a:r>
            <a:endParaRPr lang="fr-FR" sz="2000" dirty="0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3601153" y="6256866"/>
            <a:ext cx="3200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Exclusive/ </a:t>
            </a:r>
            <a:r>
              <a:rPr lang="en-US" sz="2000" dirty="0" smtClean="0"/>
              <a:t>Multiclass</a:t>
            </a:r>
            <a:endParaRPr lang="fr-FR" sz="2000" dirty="0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222999" y="6256866"/>
            <a:ext cx="2819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 General/Structured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95037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Multiclass vs. </a:t>
            </a:r>
            <a:r>
              <a:rPr lang="en-US" dirty="0" err="1" smtClean="0"/>
              <a:t>multilabel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190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Multiclass: each example has one label and exactly one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Multilabel</a:t>
            </a:r>
            <a:r>
              <a:rPr lang="en-US" dirty="0" smtClean="0"/>
              <a:t>: each example has </a:t>
            </a:r>
            <a:r>
              <a:rPr lang="en-US" b="1" i="1" dirty="0" smtClean="0"/>
              <a:t>zero or more</a:t>
            </a:r>
            <a:r>
              <a:rPr lang="en-US" dirty="0" smtClean="0"/>
              <a:t> labels.  Also called annotation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7444" y="5081222"/>
            <a:ext cx="3081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Multilabel</a:t>
            </a:r>
            <a:r>
              <a:rPr lang="en-US" sz="2400" dirty="0" smtClean="0">
                <a:solidFill>
                  <a:srgbClr val="FF0000"/>
                </a:solidFill>
              </a:rPr>
              <a:t> applications?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374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Image annotation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Document topics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Labeling people in a picture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Medical diagnosis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86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Multiclass vs. </a:t>
            </a:r>
            <a:r>
              <a:rPr lang="en-US" dirty="0" err="1" smtClean="0"/>
              <a:t>multilabel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6190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Multiclass: each example has one label and exactly one label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Multilabel</a:t>
            </a:r>
            <a:r>
              <a:rPr lang="en-US" dirty="0" smtClean="0"/>
              <a:t>: each example has </a:t>
            </a:r>
            <a:r>
              <a:rPr lang="en-US" b="1" i="1" dirty="0" smtClean="0"/>
              <a:t>zero or more</a:t>
            </a:r>
            <a:r>
              <a:rPr lang="en-US" dirty="0" smtClean="0"/>
              <a:t> labels.  Also called annotation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5556" y="5081222"/>
            <a:ext cx="5838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of our approaches work for </a:t>
            </a:r>
            <a:r>
              <a:rPr lang="en-US" sz="2400" dirty="0" err="1" smtClean="0">
                <a:solidFill>
                  <a:srgbClr val="FF0000"/>
                </a:solidFill>
              </a:rPr>
              <a:t>multilabel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8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Multiclass classification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19" y="2384769"/>
            <a:ext cx="748463" cy="7337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868" y="3857161"/>
            <a:ext cx="681392" cy="6865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686" y="4734082"/>
            <a:ext cx="833354" cy="4902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336" y="5400967"/>
            <a:ext cx="951713" cy="54323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39872" y="1949084"/>
            <a:ext cx="813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label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327522" y="257989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2339872" y="3186610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341633" y="3929261"/>
            <a:ext cx="732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apple</a:t>
            </a:r>
            <a:endParaRPr lang="en-US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327522" y="4652187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sp>
        <p:nvSpPr>
          <p:cNvPr id="13" name="Right Brace 12"/>
          <p:cNvSpPr/>
          <p:nvPr/>
        </p:nvSpPr>
        <p:spPr>
          <a:xfrm rot="16200000">
            <a:off x="1219715" y="1707435"/>
            <a:ext cx="381000" cy="973667"/>
          </a:xfrm>
          <a:prstGeom prst="righ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93255" y="1425864"/>
            <a:ext cx="1546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examples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41633" y="5457411"/>
            <a:ext cx="896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banana</a:t>
            </a:r>
            <a:endParaRPr lang="en-US" baseline="-250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3868" y="3186610"/>
            <a:ext cx="563033" cy="51688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11094" y="5742544"/>
            <a:ext cx="711142" cy="143009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341633" y="6137944"/>
            <a:ext cx="1127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pineapple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3838222" y="1949084"/>
            <a:ext cx="44308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Same setup where we have a set of features for each example</a:t>
            </a:r>
          </a:p>
          <a:p>
            <a:endParaRPr lang="en-US" sz="2400" dirty="0"/>
          </a:p>
          <a:p>
            <a:r>
              <a:rPr lang="en-US" sz="2400" dirty="0" smtClean="0"/>
              <a:t>Rather than just two labels, now have 3 or more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028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Black box approach to multiclass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12324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Abstraction: we have a generic binary classifier, how can we use it to solve our new problem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682270" y="385845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2682523" y="3632675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6" name="Group 37"/>
          <p:cNvGrpSpPr/>
          <p:nvPr/>
        </p:nvGrpSpPr>
        <p:grpSpPr>
          <a:xfrm>
            <a:off x="3267229" y="3279897"/>
            <a:ext cx="1432277" cy="1371600"/>
            <a:chOff x="7330723" y="3505200"/>
            <a:chExt cx="1432277" cy="1371600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330723" y="3783067"/>
              <a:ext cx="1432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binary classifier</a:t>
              </a:r>
              <a:endParaRPr lang="en-US" sz="2000" dirty="0"/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4890911" y="3279897"/>
            <a:ext cx="1044222" cy="578555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90911" y="3858452"/>
            <a:ext cx="1044222" cy="64569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11359" y="2982343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+1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1359" y="4273312"/>
            <a:ext cx="444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8795" y="3530438"/>
            <a:ext cx="26105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optionally: also output a confidence/score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36132" y="5739164"/>
            <a:ext cx="6708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Can we solve our multiclass problem with this?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74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1: One vs. all (OVA)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49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Training:</a:t>
            </a:r>
            <a:r>
              <a:rPr lang="en-US" sz="2400" dirty="0"/>
              <a:t> </a:t>
            </a:r>
            <a:r>
              <a:rPr lang="en-US" sz="2400" dirty="0" smtClean="0"/>
              <a:t>for each label </a:t>
            </a:r>
            <a:r>
              <a:rPr lang="en-US" sz="2400" i="1" dirty="0" smtClean="0"/>
              <a:t>L</a:t>
            </a:r>
            <a:r>
              <a:rPr lang="en-US" sz="2400" dirty="0" smtClean="0"/>
              <a:t>, pose as a binary problem</a:t>
            </a:r>
          </a:p>
          <a:p>
            <a:pPr lvl="1"/>
            <a:r>
              <a:rPr lang="en-US" sz="2000" dirty="0" smtClean="0"/>
              <a:t>all examples with label </a:t>
            </a:r>
            <a:r>
              <a:rPr lang="en-US" sz="2000" i="1" dirty="0" smtClean="0"/>
              <a:t>L</a:t>
            </a:r>
            <a:r>
              <a:rPr lang="en-US" sz="2000" dirty="0" smtClean="0"/>
              <a:t> are positive</a:t>
            </a:r>
          </a:p>
          <a:p>
            <a:pPr lvl="1"/>
            <a:r>
              <a:rPr lang="en-US" sz="2000" dirty="0" smtClean="0"/>
              <a:t>all other examples are negative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4614" y="3626498"/>
            <a:ext cx="1863261" cy="2976678"/>
            <a:chOff x="154614" y="3626498"/>
            <a:chExt cx="1863261" cy="2976678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8238" y="3626498"/>
              <a:ext cx="435932" cy="427384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7091" y="4870029"/>
              <a:ext cx="440752" cy="444091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72683" y="5527967"/>
              <a:ext cx="627865" cy="369332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4614" y="6152056"/>
              <a:ext cx="745934" cy="425776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53964" y="4287698"/>
              <a:ext cx="355732" cy="326574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1100136" y="3637673"/>
              <a:ext cx="722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apple</a:t>
              </a:r>
              <a:endParaRPr lang="en-US" b="1" baseline="-250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100136" y="4923100"/>
              <a:ext cx="722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apple</a:t>
              </a:r>
              <a:endParaRPr lang="en-US" b="1" baseline="-250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100136" y="5553311"/>
              <a:ext cx="917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banana</a:t>
              </a:r>
              <a:endParaRPr lang="en-US" b="1" baseline="-250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100136" y="6233844"/>
              <a:ext cx="9177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banana</a:t>
              </a:r>
              <a:endParaRPr lang="en-US" b="1" baseline="-25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100136" y="4270284"/>
              <a:ext cx="8586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orange</a:t>
              </a:r>
              <a:endParaRPr lang="en-US" b="1" baseline="-250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159000" y="3090333"/>
            <a:ext cx="2387657" cy="3487499"/>
            <a:chOff x="2159000" y="3090333"/>
            <a:chExt cx="2387657" cy="3487499"/>
          </a:xfrm>
        </p:grpSpPr>
        <p:sp>
          <p:nvSpPr>
            <p:cNvPr id="4" name="TextBox 3"/>
            <p:cNvSpPr txBox="1"/>
            <p:nvPr/>
          </p:nvSpPr>
          <p:spPr>
            <a:xfrm>
              <a:off x="2787492" y="3090333"/>
              <a:ext cx="17591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apple vs. not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94157" y="3626498"/>
              <a:ext cx="435932" cy="42738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73010" y="4870029"/>
              <a:ext cx="440752" cy="44409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28602" y="5527967"/>
              <a:ext cx="627865" cy="36933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810533" y="6152056"/>
              <a:ext cx="745934" cy="425776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3854621" y="3612329"/>
              <a:ext cx="465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+1</a:t>
              </a:r>
              <a:endParaRPr lang="en-US" b="1" baseline="-25000" dirty="0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09883" y="4287698"/>
              <a:ext cx="355732" cy="326574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3854621" y="4897756"/>
              <a:ext cx="4659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+1</a:t>
              </a:r>
              <a:endParaRPr lang="en-US" b="1" baseline="-25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54621" y="5527967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54621" y="6208500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54621" y="4244940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sp>
          <p:nvSpPr>
            <p:cNvPr id="5" name="Right Arrow 4"/>
            <p:cNvSpPr/>
            <p:nvPr/>
          </p:nvSpPr>
          <p:spPr>
            <a:xfrm>
              <a:off x="2159000" y="4614272"/>
              <a:ext cx="493889" cy="913695"/>
            </a:xfrm>
            <a:prstGeom prst="rightArrow">
              <a:avLst/>
            </a:prstGeom>
            <a:solidFill>
              <a:srgbClr val="FF6600"/>
            </a:solidFill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741333" y="3090333"/>
            <a:ext cx="2136665" cy="3487499"/>
            <a:chOff x="4741333" y="3090333"/>
            <a:chExt cx="2136665" cy="3487499"/>
          </a:xfrm>
        </p:grpSpPr>
        <p:sp>
          <p:nvSpPr>
            <p:cNvPr id="23" name="TextBox 22"/>
            <p:cNvSpPr txBox="1"/>
            <p:nvPr/>
          </p:nvSpPr>
          <p:spPr>
            <a:xfrm>
              <a:off x="4974111" y="3090333"/>
              <a:ext cx="19038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orange vs. not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23109" y="3626498"/>
              <a:ext cx="435932" cy="427384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01962" y="4870029"/>
              <a:ext cx="440752" cy="444091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57554" y="5527967"/>
              <a:ext cx="627865" cy="369332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039485" y="6152056"/>
              <a:ext cx="745934" cy="425776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083573" y="3612329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38835" y="4287698"/>
              <a:ext cx="355732" cy="326574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6083573" y="4897756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083573" y="5527967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83573" y="6208500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83573" y="4244940"/>
              <a:ext cx="46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+1</a:t>
              </a:r>
              <a:endParaRPr lang="en-US" b="1" baseline="-25000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741333" y="3551998"/>
              <a:ext cx="14111" cy="2882669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016668" y="3090333"/>
            <a:ext cx="2050602" cy="3487499"/>
            <a:chOff x="7016668" y="3090333"/>
            <a:chExt cx="2050602" cy="3487499"/>
          </a:xfrm>
        </p:grpSpPr>
        <p:sp>
          <p:nvSpPr>
            <p:cNvPr id="34" name="TextBox 33"/>
            <p:cNvSpPr txBox="1"/>
            <p:nvPr/>
          </p:nvSpPr>
          <p:spPr>
            <a:xfrm>
              <a:off x="7090046" y="3090333"/>
              <a:ext cx="19772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</a:rPr>
                <a:t>banana vs. not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39044" y="3626498"/>
              <a:ext cx="435932" cy="427384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17897" y="4870029"/>
              <a:ext cx="440752" cy="444091"/>
            </a:xfrm>
            <a:prstGeom prst="rect">
              <a:avLst/>
            </a:prstGeom>
          </p:spPr>
        </p:pic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273489" y="5527967"/>
              <a:ext cx="627865" cy="369332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55420" y="6152056"/>
              <a:ext cx="745934" cy="425776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8199508" y="3612329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354770" y="4287698"/>
              <a:ext cx="355732" cy="326574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8199508" y="4897756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199508" y="5527967"/>
              <a:ext cx="46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+1</a:t>
              </a:r>
              <a:endParaRPr lang="en-US" b="1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199508" y="6208500"/>
              <a:ext cx="46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+1</a:t>
              </a:r>
              <a:endParaRPr lang="en-US" b="1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199508" y="4244940"/>
              <a:ext cx="3794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  <a:r>
                <a:rPr lang="en-US" b="1" dirty="0" smtClean="0"/>
                <a:t>1</a:t>
              </a:r>
              <a:endParaRPr lang="en-US" b="1" baseline="-25000" dirty="0"/>
            </a:p>
          </p:txBody>
        </p:sp>
        <p:cxnSp>
          <p:nvCxnSpPr>
            <p:cNvPr id="55" name="Straight Connector 54"/>
            <p:cNvCxnSpPr/>
            <p:nvPr/>
          </p:nvCxnSpPr>
          <p:spPr>
            <a:xfrm>
              <a:off x="7016668" y="3637673"/>
              <a:ext cx="14111" cy="2882669"/>
            </a:xfrm>
            <a:prstGeom prst="line">
              <a:avLst/>
            </a:prstGeom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1338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OVA: </a:t>
            </a:r>
            <a:r>
              <a:rPr lang="en-US" dirty="0"/>
              <a:t>linear classifiers (e.g. perceptron)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19" y="2384769"/>
            <a:ext cx="748463" cy="7337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341" y="4221985"/>
            <a:ext cx="833354" cy="4902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793096" y="1833441"/>
            <a:ext cx="711142" cy="1430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753" y="2904062"/>
            <a:ext cx="748463" cy="7337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86" y="3423355"/>
            <a:ext cx="748463" cy="733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040" y="3790248"/>
            <a:ext cx="748463" cy="7337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3456" y="5390559"/>
            <a:ext cx="833354" cy="4902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523" y="5492516"/>
            <a:ext cx="833354" cy="4902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246" y="4712193"/>
            <a:ext cx="833354" cy="4902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733444" y="1477869"/>
            <a:ext cx="711142" cy="14300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363734" y="2567228"/>
            <a:ext cx="711142" cy="14300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6946234" y="2211656"/>
            <a:ext cx="711142" cy="143009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074334" y="1865569"/>
            <a:ext cx="4924777" cy="336505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35844" y="519780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pineapple vs. not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08112" y="1651000"/>
            <a:ext cx="451555" cy="464076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7915" y="6387449"/>
            <a:ext cx="136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apple vs. not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025019" y="3118556"/>
            <a:ext cx="7201760" cy="1707444"/>
          </a:xfrm>
          <a:prstGeom prst="line">
            <a:avLst/>
          </a:prstGeom>
          <a:ln w="38100" cmpd="sng">
            <a:solidFill>
              <a:srgbClr val="D8D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760" y="501313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8D800"/>
                </a:solidFill>
              </a:rPr>
              <a:t>banana vs. not</a:t>
            </a:r>
            <a:endParaRPr lang="en-US" dirty="0">
              <a:solidFill>
                <a:srgbClr val="D8D800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2695222" y="3790248"/>
            <a:ext cx="380120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314298" y="3118556"/>
            <a:ext cx="271813" cy="304800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194885" y="4089403"/>
            <a:ext cx="119413" cy="434632"/>
          </a:xfrm>
          <a:prstGeom prst="straightConnector1">
            <a:avLst/>
          </a:prstGeom>
          <a:ln w="28575" cmpd="sng">
            <a:solidFill>
              <a:srgbClr val="D8D8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2613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OVA: </a:t>
            </a:r>
            <a:r>
              <a:rPr lang="en-US" dirty="0"/>
              <a:t>linear classifiers (e.g. perceptron)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019" y="2384769"/>
            <a:ext cx="748463" cy="7337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341" y="4221985"/>
            <a:ext cx="833354" cy="4902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3793096" y="1833441"/>
            <a:ext cx="711142" cy="1430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753" y="2904062"/>
            <a:ext cx="748463" cy="7337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86" y="3423355"/>
            <a:ext cx="748463" cy="733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040" y="3790248"/>
            <a:ext cx="748463" cy="7337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3456" y="5390559"/>
            <a:ext cx="833354" cy="49020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523" y="5492516"/>
            <a:ext cx="833354" cy="4902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246" y="4712193"/>
            <a:ext cx="833354" cy="49020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733444" y="1477869"/>
            <a:ext cx="711142" cy="14300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363734" y="2567228"/>
            <a:ext cx="711142" cy="14300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6946234" y="2211656"/>
            <a:ext cx="711142" cy="143009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2074334" y="1865569"/>
            <a:ext cx="4924777" cy="3365054"/>
          </a:xfrm>
          <a:prstGeom prst="line">
            <a:avLst/>
          </a:prstGeom>
          <a:ln w="38100" cmpd="sng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135844" y="5197802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pineapple vs. not</a:t>
            </a:r>
            <a:endParaRPr lang="en-US" dirty="0">
              <a:solidFill>
                <a:srgbClr val="008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2808112" y="1651000"/>
            <a:ext cx="451555" cy="464076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7915" y="6387449"/>
            <a:ext cx="136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apple vs. not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1025019" y="3118556"/>
            <a:ext cx="7201760" cy="1707444"/>
          </a:xfrm>
          <a:prstGeom prst="line">
            <a:avLst/>
          </a:prstGeom>
          <a:ln w="38100" cmpd="sng">
            <a:solidFill>
              <a:srgbClr val="D8D8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0760" y="5013136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D8D800"/>
                </a:solidFill>
              </a:rPr>
              <a:t>banana vs. not</a:t>
            </a:r>
            <a:endParaRPr lang="en-US" dirty="0">
              <a:solidFill>
                <a:srgbClr val="D8D8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242871" y="6265333"/>
            <a:ext cx="2654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do we classify?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402699" y="2974617"/>
            <a:ext cx="446907" cy="378215"/>
          </a:xfrm>
          <a:prstGeom prst="ellipse">
            <a:avLst/>
          </a:prstGeom>
          <a:solidFill>
            <a:srgbClr val="FF00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695222" y="3790248"/>
            <a:ext cx="380120" cy="0"/>
          </a:xfrm>
          <a:prstGeom prst="straightConnector1">
            <a:avLst/>
          </a:prstGeom>
          <a:ln w="28575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4314298" y="3118556"/>
            <a:ext cx="271813" cy="304800"/>
          </a:xfrm>
          <a:prstGeom prst="straightConnector1">
            <a:avLst/>
          </a:prstGeom>
          <a:ln w="28575" cmpd="sng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94885" y="4089403"/>
            <a:ext cx="119413" cy="434632"/>
          </a:xfrm>
          <a:prstGeom prst="straightConnector1">
            <a:avLst/>
          </a:prstGeom>
          <a:ln w="28575" cmpd="sng">
            <a:solidFill>
              <a:srgbClr val="D8D8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9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8753</TotalTime>
  <Words>1722</Words>
  <Application>Microsoft Macintosh PowerPoint</Application>
  <PresentationFormat>On-screen Show (4:3)</PresentationFormat>
  <Paragraphs>451</Paragraphs>
  <Slides>43</Slides>
  <Notes>6</Notes>
  <HiddenSlides>5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Median</vt:lpstr>
      <vt:lpstr>Equation</vt:lpstr>
      <vt:lpstr>multiclass continued and ranking</vt:lpstr>
      <vt:lpstr>Admin</vt:lpstr>
      <vt:lpstr>Java tip for the day</vt:lpstr>
      <vt:lpstr>Debugging tips</vt:lpstr>
      <vt:lpstr>Multiclass classification</vt:lpstr>
      <vt:lpstr>Black box approach to multiclass</vt:lpstr>
      <vt:lpstr>Approach 1: One vs. all (OVA)</vt:lpstr>
      <vt:lpstr>OVA: linear classifiers (e.g. perceptron)</vt:lpstr>
      <vt:lpstr>OVA: linear classifiers (e.g. perceptron)</vt:lpstr>
      <vt:lpstr>OVA: linear classifiers (e.g. perceptron)</vt:lpstr>
      <vt:lpstr>OVA: linear classifiers (e.g. perceptron)</vt:lpstr>
      <vt:lpstr>OVA: linear classifiers (e.g. perceptron)</vt:lpstr>
      <vt:lpstr>OVA: linear classifiers (e.g. perceptron)</vt:lpstr>
      <vt:lpstr>OVA: linear classifiers (e.g. perceptron)</vt:lpstr>
      <vt:lpstr>OVA: classify</vt:lpstr>
      <vt:lpstr>OVA: linear classifiers (e.g. perceptron)</vt:lpstr>
      <vt:lpstr>OVA: linear classifiers (e.g. perceptron)</vt:lpstr>
      <vt:lpstr>OVA: classify, perceptron</vt:lpstr>
      <vt:lpstr>OVA: classify, perceptron</vt:lpstr>
      <vt:lpstr>Approach 2: All vs. all (AVA)</vt:lpstr>
      <vt:lpstr>AVA training visualized</vt:lpstr>
      <vt:lpstr>AVA classify</vt:lpstr>
      <vt:lpstr>AVA classify</vt:lpstr>
      <vt:lpstr>AVA classify</vt:lpstr>
      <vt:lpstr>AVA classify</vt:lpstr>
      <vt:lpstr>OVA vs. AVA</vt:lpstr>
      <vt:lpstr>OVA vs. AVA</vt:lpstr>
      <vt:lpstr>Approach 3: Divide and conquer</vt:lpstr>
      <vt:lpstr>Multiclass summary</vt:lpstr>
      <vt:lpstr>Multiclass evaluation</vt:lpstr>
      <vt:lpstr>Multiclass evaluation</vt:lpstr>
      <vt:lpstr>Multiclass evaluation imbalanced data</vt:lpstr>
      <vt:lpstr>Macroaveraging vs. microaveraging</vt:lpstr>
      <vt:lpstr>Macroaveraging vs. microaveraging</vt:lpstr>
      <vt:lpstr>Macroaveraging vs. microaveraging</vt:lpstr>
      <vt:lpstr>Macroaveraging vs. microaveraging</vt:lpstr>
      <vt:lpstr>Confusion matrix</vt:lpstr>
      <vt:lpstr>Confusion matrix</vt:lpstr>
      <vt:lpstr>Multilabel vs. multiclass classification</vt:lpstr>
      <vt:lpstr>Multilabel vs. multiclass classification</vt:lpstr>
      <vt:lpstr>Multiclass vs. multilabel</vt:lpstr>
      <vt:lpstr>Multilabel</vt:lpstr>
      <vt:lpstr>Multiclass vs. multilabel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David Kauchak</cp:lastModifiedBy>
  <cp:revision>1677</cp:revision>
  <cp:lastPrinted>2013-09-17T22:01:58Z</cp:lastPrinted>
  <dcterms:created xsi:type="dcterms:W3CDTF">2013-09-08T20:10:23Z</dcterms:created>
  <dcterms:modified xsi:type="dcterms:W3CDTF">2013-10-06T19:14:27Z</dcterms:modified>
</cp:coreProperties>
</file>