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1.xml" ContentType="application/vnd.openxmlformats-officedocument.drawingml.chart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6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7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oleObject13.bin" ContentType="application/vnd.openxmlformats-officedocument.oleObject"/>
  <Override PartName="/ppt/notesSlides/notesSlide2.xml" ContentType="application/vnd.openxmlformats-officedocument.presentationml.notesSlide+xml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8" r:id="rId3"/>
    <p:sldId id="359" r:id="rId4"/>
    <p:sldId id="360" r:id="rId5"/>
    <p:sldId id="361" r:id="rId6"/>
    <p:sldId id="397" r:id="rId7"/>
    <p:sldId id="405" r:id="rId8"/>
    <p:sldId id="406" r:id="rId9"/>
    <p:sldId id="407" r:id="rId10"/>
    <p:sldId id="409" r:id="rId11"/>
    <p:sldId id="408" r:id="rId12"/>
    <p:sldId id="399" r:id="rId13"/>
    <p:sldId id="401" r:id="rId14"/>
    <p:sldId id="402" r:id="rId15"/>
    <p:sldId id="412" r:id="rId16"/>
    <p:sldId id="413" r:id="rId17"/>
    <p:sldId id="410" r:id="rId18"/>
    <p:sldId id="415" r:id="rId19"/>
    <p:sldId id="411" r:id="rId20"/>
    <p:sldId id="417" r:id="rId21"/>
    <p:sldId id="418" r:id="rId22"/>
    <p:sldId id="420" r:id="rId23"/>
    <p:sldId id="419" r:id="rId24"/>
    <p:sldId id="421" r:id="rId25"/>
    <p:sldId id="465" r:id="rId26"/>
    <p:sldId id="466" r:id="rId27"/>
    <p:sldId id="467" r:id="rId28"/>
    <p:sldId id="422" r:id="rId29"/>
    <p:sldId id="423" r:id="rId30"/>
    <p:sldId id="424" r:id="rId31"/>
    <p:sldId id="425" r:id="rId32"/>
    <p:sldId id="426" r:id="rId33"/>
    <p:sldId id="459" r:id="rId34"/>
    <p:sldId id="461" r:id="rId35"/>
    <p:sldId id="460" r:id="rId36"/>
    <p:sldId id="451" r:id="rId37"/>
    <p:sldId id="452" r:id="rId38"/>
    <p:sldId id="453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54" r:id="rId48"/>
    <p:sldId id="455" r:id="rId49"/>
    <p:sldId id="456" r:id="rId50"/>
    <p:sldId id="457" r:id="rId51"/>
    <p:sldId id="463" r:id="rId52"/>
    <p:sldId id="464" r:id="rId53"/>
    <p:sldId id="458" r:id="rId54"/>
    <p:sldId id="436" r:id="rId55"/>
    <p:sldId id="438" r:id="rId56"/>
    <p:sldId id="446" r:id="rId57"/>
    <p:sldId id="447" r:id="rId58"/>
    <p:sldId id="439" r:id="rId59"/>
    <p:sldId id="440" r:id="rId60"/>
    <p:sldId id="442" r:id="rId61"/>
    <p:sldId id="443" r:id="rId62"/>
    <p:sldId id="441" r:id="rId63"/>
    <p:sldId id="437" r:id="rId64"/>
    <p:sldId id="444" r:id="rId65"/>
    <p:sldId id="44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3" autoAdjust="0"/>
    <p:restoredTop sz="85382" autoAdjust="0"/>
  </p:normalViewPr>
  <p:slideViewPr>
    <p:cSldViewPr snapToObjects="1">
      <p:cViewPr varScale="1">
        <p:scale>
          <a:sx n="92" d="100"/>
          <a:sy n="9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</c:v>
                </c:pt>
                <c:pt idx="29">
                  <c:v>0.29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</c:v>
                </c:pt>
                <c:pt idx="56">
                  <c:v>0.56</c:v>
                </c:pt>
                <c:pt idx="57">
                  <c:v>0.57</c:v>
                </c:pt>
                <c:pt idx="58">
                  <c:v>0.58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</c:v>
                </c:pt>
                <c:pt idx="91">
                  <c:v>0.910000000000001</c:v>
                </c:pt>
                <c:pt idx="92">
                  <c:v>0.920000000000001</c:v>
                </c:pt>
                <c:pt idx="93">
                  <c:v>0.930000000000001</c:v>
                </c:pt>
                <c:pt idx="94">
                  <c:v>0.940000000000001</c:v>
                </c:pt>
                <c:pt idx="95">
                  <c:v>0.950000000000001</c:v>
                </c:pt>
                <c:pt idx="96">
                  <c:v>0.960000000000001</c:v>
                </c:pt>
                <c:pt idx="97">
                  <c:v>0.970000000000001</c:v>
                </c:pt>
                <c:pt idx="98">
                  <c:v>0.980000000000001</c:v>
                </c:pt>
                <c:pt idx="99">
                  <c:v>0.990000000000001</c:v>
                </c:pt>
                <c:pt idx="100">
                  <c:v>1.000000000000001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0.997817597298775</c:v>
                </c:pt>
                <c:pt idx="1">
                  <c:v>0.845098040014257</c:v>
                </c:pt>
                <c:pt idx="2">
                  <c:v>0.754825239773291</c:v>
                </c:pt>
                <c:pt idx="3">
                  <c:v>0.690105620855803</c:v>
                </c:pt>
                <c:pt idx="4">
                  <c:v>0.639376800476414</c:v>
                </c:pt>
                <c:pt idx="5">
                  <c:v>0.597488301608027</c:v>
                </c:pt>
                <c:pt idx="6">
                  <c:v>0.561692454269839</c:v>
                </c:pt>
                <c:pt idx="7">
                  <c:v>0.530348920176806</c:v>
                </c:pt>
                <c:pt idx="8">
                  <c:v>0.502399441440884</c:v>
                </c:pt>
                <c:pt idx="9">
                  <c:v>0.477121254719662</c:v>
                </c:pt>
                <c:pt idx="10">
                  <c:v>0.453998660743344</c:v>
                </c:pt>
                <c:pt idx="11">
                  <c:v>0.432650713051272</c:v>
                </c:pt>
                <c:pt idx="12">
                  <c:v>0.412787950155891</c:v>
                </c:pt>
                <c:pt idx="13">
                  <c:v>0.394185207782665</c:v>
                </c:pt>
                <c:pt idx="14">
                  <c:v>0.376663833329306</c:v>
                </c:pt>
                <c:pt idx="15">
                  <c:v>0.360079651702978</c:v>
                </c:pt>
                <c:pt idx="16">
                  <c:v>0.3443145854989</c:v>
                </c:pt>
                <c:pt idx="17">
                  <c:v>0.329270673640205</c:v>
                </c:pt>
                <c:pt idx="18">
                  <c:v>0.31486570896291</c:v>
                </c:pt>
                <c:pt idx="19">
                  <c:v>0.301029995663981</c:v>
                </c:pt>
                <c:pt idx="20">
                  <c:v>0.287703898278261</c:v>
                </c:pt>
                <c:pt idx="21">
                  <c:v>0.274835960934137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0.227129185880079</c:v>
                </c:pt>
                <c:pt idx="26">
                  <c:v>0.215979547980734</c:v>
                </c:pt>
                <c:pt idx="27">
                  <c:v>0.205087232544525</c:v>
                </c:pt>
                <c:pt idx="28">
                  <c:v>0.194430175410059</c:v>
                </c:pt>
                <c:pt idx="29">
                  <c:v>0.183988392647297</c:v>
                </c:pt>
                <c:pt idx="30">
                  <c:v>0.173743698451491</c:v>
                </c:pt>
                <c:pt idx="31">
                  <c:v>0.163679467193165</c:v>
                </c:pt>
                <c:pt idx="32">
                  <c:v>0.153780431411469</c:v>
                </c:pt>
                <c:pt idx="33">
                  <c:v>0.144032509249807</c:v>
                </c:pt>
                <c:pt idx="34">
                  <c:v>0.13442265614629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0.0971326139921337</c:v>
                </c:pt>
                <c:pt idx="39">
                  <c:v>0.0880456295278404</c:v>
                </c:pt>
                <c:pt idx="40">
                  <c:v>0.0790340774612042</c:v>
                </c:pt>
                <c:pt idx="41">
                  <c:v>0.0700893515825182</c:v>
                </c:pt>
                <c:pt idx="42">
                  <c:v>0.0612032000464523</c:v>
                </c:pt>
                <c:pt idx="43">
                  <c:v>0.0523676752600063</c:v>
                </c:pt>
                <c:pt idx="44">
                  <c:v>0.0435750878594499</c:v>
                </c:pt>
                <c:pt idx="45">
                  <c:v>0.034817964070697</c:v>
                </c:pt>
                <c:pt idx="46">
                  <c:v>0.0260890058325356</c:v>
                </c:pt>
                <c:pt idx="47">
                  <c:v>0.0173810531296058</c:v>
                </c:pt>
                <c:pt idx="48">
                  <c:v>0.00868704803471113</c:v>
                </c:pt>
                <c:pt idx="49">
                  <c:v>-1.92865493310657E-16</c:v>
                </c:pt>
                <c:pt idx="50">
                  <c:v>-0.00868704803471155</c:v>
                </c:pt>
                <c:pt idx="51">
                  <c:v>-0.0173810531296062</c:v>
                </c:pt>
                <c:pt idx="52">
                  <c:v>-0.026089005832536</c:v>
                </c:pt>
                <c:pt idx="53">
                  <c:v>-0.0348179640706974</c:v>
                </c:pt>
                <c:pt idx="54">
                  <c:v>-0.0435750878594503</c:v>
                </c:pt>
                <c:pt idx="55">
                  <c:v>-0.0523676752600067</c:v>
                </c:pt>
                <c:pt idx="56">
                  <c:v>-0.0612032000464527</c:v>
                </c:pt>
                <c:pt idx="57">
                  <c:v>-0.0700893515825187</c:v>
                </c:pt>
                <c:pt idx="58">
                  <c:v>-0.0790340774612046</c:v>
                </c:pt>
                <c:pt idx="59">
                  <c:v>-0.0880456295278409</c:v>
                </c:pt>
                <c:pt idx="60">
                  <c:v>-0.0971326139921342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</c:v>
                </c:pt>
                <c:pt idx="65">
                  <c:v>-0.144032509249807</c:v>
                </c:pt>
                <c:pt idx="66">
                  <c:v>-0.15378043141147</c:v>
                </c:pt>
                <c:pt idx="67">
                  <c:v>-0.163679467193166</c:v>
                </c:pt>
                <c:pt idx="68">
                  <c:v>-0.173743698451492</c:v>
                </c:pt>
                <c:pt idx="69">
                  <c:v>-0.183988392647298</c:v>
                </c:pt>
                <c:pt idx="70">
                  <c:v>-0.19443017541006</c:v>
                </c:pt>
                <c:pt idx="71">
                  <c:v>-0.205087232544525</c:v>
                </c:pt>
                <c:pt idx="72">
                  <c:v>-0.215979547980735</c:v>
                </c:pt>
                <c:pt idx="73">
                  <c:v>-0.22712918588008</c:v>
                </c:pt>
                <c:pt idx="74">
                  <c:v>-0.238560627359832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-0.274835960934138</c:v>
                </c:pt>
                <c:pt idx="78">
                  <c:v>-0.287703898278262</c:v>
                </c:pt>
                <c:pt idx="79">
                  <c:v>-0.301029995663982</c:v>
                </c:pt>
                <c:pt idx="80">
                  <c:v>-0.314865708962911</c:v>
                </c:pt>
                <c:pt idx="81">
                  <c:v>-0.329270673640206</c:v>
                </c:pt>
                <c:pt idx="82">
                  <c:v>-0.344314585498901</c:v>
                </c:pt>
                <c:pt idx="83">
                  <c:v>-0.360079651702979</c:v>
                </c:pt>
                <c:pt idx="84">
                  <c:v>-0.376663833329307</c:v>
                </c:pt>
                <c:pt idx="85">
                  <c:v>-0.394185207782666</c:v>
                </c:pt>
                <c:pt idx="86">
                  <c:v>-0.412787950155892</c:v>
                </c:pt>
                <c:pt idx="87">
                  <c:v>-0.432650713051273</c:v>
                </c:pt>
                <c:pt idx="88">
                  <c:v>-0.453998660743345</c:v>
                </c:pt>
                <c:pt idx="89">
                  <c:v>-0.477121254719664</c:v>
                </c:pt>
                <c:pt idx="90">
                  <c:v>-0.502399441440886</c:v>
                </c:pt>
                <c:pt idx="91">
                  <c:v>-0.530348920176808</c:v>
                </c:pt>
                <c:pt idx="92">
                  <c:v>-0.561692454269841</c:v>
                </c:pt>
                <c:pt idx="93">
                  <c:v>-0.59748830160803</c:v>
                </c:pt>
                <c:pt idx="94">
                  <c:v>-0.639376800476417</c:v>
                </c:pt>
                <c:pt idx="95">
                  <c:v>-0.690105620855806</c:v>
                </c:pt>
                <c:pt idx="96">
                  <c:v>-0.754825239773296</c:v>
                </c:pt>
                <c:pt idx="97">
                  <c:v>-0.845098040014264</c:v>
                </c:pt>
                <c:pt idx="98">
                  <c:v>-0.997817597298789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2528152"/>
        <c:axId val="-2102525208"/>
      </c:lineChart>
      <c:catAx>
        <c:axId val="-210252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25252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02525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2528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6.emf"/><Relationship Id="rId3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6.emf"/><Relationship Id="rId1" Type="http://schemas.openxmlformats.org/officeDocument/2006/relationships/image" Target="../media/image15.emf"/><Relationship Id="rId2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</a:t>
            </a:r>
            <a:r>
              <a:rPr lang="en-US" smtClean="0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what can we use as </a:t>
            </a:r>
            <a:r>
              <a:rPr lang="en-US" smtClean="0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64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65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many other “boosting” variants besides </a:t>
            </a:r>
            <a:r>
              <a:rPr lang="en-US" dirty="0" err="1" smtClean="0"/>
              <a:t>AdaBoost</a:t>
            </a:r>
            <a:r>
              <a:rPr lang="en-US" baseline="0" dirty="0" smtClean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34C1-F3C7-EA4E-890E-291449C8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8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5" Type="http://schemas.openxmlformats.org/officeDocument/2006/relationships/chart" Target="../charts/chart1.xm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5.e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hyperlink" Target="http://arxiv.org/pdf/1106.0257.pdf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CS451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boosting: basic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 smtClean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Classify:</a:t>
            </a:r>
            <a:endParaRPr lang="en-US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 smtClean="0"/>
              <a:t>weighted vote based on how well the weak classifier did when it was trained</a:t>
            </a:r>
          </a:p>
        </p:txBody>
      </p:sp>
    </p:spTree>
    <p:extLst>
      <p:ext uri="{BB962C8B-B14F-4D97-AF65-F5344CB8AC3E}">
        <p14:creationId xmlns:p14="http://schemas.microsoft.com/office/powerpoint/2010/main" val="20399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basics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Learn a weak classifier: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64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How should we change the example weights?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classified correct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classified incorrect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Learn another weak classifier: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18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8000"/>
                </a:solidFill>
              </a:rPr>
              <a:t>Examples:</a:t>
            </a:r>
            <a:endParaRPr lang="en-US" b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Weights: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2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weak 1</a:t>
              </a:r>
              <a:endParaRPr lang="en-US" sz="2400" b="1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2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weighted vote based on how well they classify the training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weak_2_vote &gt; weak_1_vote since it got more right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i="1" baseline="-25000" dirty="0" smtClean="0"/>
              <a:t>i </a:t>
            </a:r>
            <a:r>
              <a:rPr lang="en-US" sz="2400" dirty="0"/>
              <a:t>	</a:t>
            </a:r>
            <a:r>
              <a:rPr lang="en-US" sz="2400" dirty="0" smtClean="0"/>
              <a:t>	example </a:t>
            </a:r>
            <a:r>
              <a:rPr lang="en-US" sz="2400" dirty="0" err="1" smtClean="0"/>
              <a:t>i</a:t>
            </a:r>
            <a:r>
              <a:rPr lang="en-US" sz="2400" dirty="0" smtClean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w</a:t>
            </a:r>
            <a:r>
              <a:rPr lang="en-US" sz="2400" baseline="-25000" dirty="0" err="1" smtClean="0"/>
              <a:t>i</a:t>
            </a:r>
            <a:r>
              <a:rPr lang="en-US" sz="2400" dirty="0"/>
              <a:t>	</a:t>
            </a:r>
            <a:r>
              <a:rPr lang="en-US" sz="2400" dirty="0" smtClean="0"/>
              <a:t>	weight for example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classifier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	 +1/-1 prediction of classifier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smtClean="0"/>
              <a:t>example </a:t>
            </a:r>
            <a:r>
              <a:rPr lang="en-US" sz="2400" i="1" dirty="0" err="1" smtClean="0"/>
              <a:t>i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29138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47" name="Equation" r:id="rId3" imgW="406400" imgH="215900" progId="Equation.3">
                  <p:embed/>
                </p:oleObj>
              </mc:Choice>
              <mc:Fallback>
                <p:oleObj name="Equation" r:id="rId3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27476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48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55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calculate “score” for this classifier:</a:t>
            </a:r>
          </a:p>
          <a:p>
            <a:pPr marL="594360" lvl="2" indent="0">
              <a:buNone/>
            </a:pPr>
            <a:endParaRPr lang="en-US" dirty="0" smtClean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3539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40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9336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41" name="Equation" r:id="rId5" imgW="2286000" imgH="317500" progId="Equation.3">
                  <p:embed/>
                </p:oleObj>
              </mc:Choice>
              <mc:Fallback>
                <p:oleObj name="Equation" r:id="rId5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93740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42"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76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Final project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4317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6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9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prediction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did we get the example wrong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weighted sum of the errors/mistakes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range of possible values?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56252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30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8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prediction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did we get the example wrong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weighted sum of the errors/mistakes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Between 0, if we get all examples right, and 1, if we get them all wrong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56252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70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01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classifier</a:t>
            </a:r>
            <a:r>
              <a:rPr lang="en-US" baseline="-25000" dirty="0" err="1" smtClean="0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69247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49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 (specifically for errors between 0 and 1)?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69106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0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3876" y="5522831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ranges from 1 to -1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errors of 50% = 0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71738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86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52996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30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7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38071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54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weighted vote of the learned classifiers weighted by α(</a:t>
            </a:r>
            <a:r>
              <a:rPr lang="en-US" sz="2800" dirty="0">
                <a:solidFill>
                  <a:srgbClr val="0000FF"/>
                </a:solidFill>
              </a:rPr>
              <a:t>remember </a:t>
            </a:r>
            <a:r>
              <a:rPr lang="en-US" sz="2800" dirty="0" smtClean="0">
                <a:solidFill>
                  <a:srgbClr val="0000FF"/>
                </a:solidFill>
              </a:rPr>
              <a:t>αvaries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78163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classify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273686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78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weighted vote of the learned classifiers weighted by α(</a:t>
            </a:r>
            <a:r>
              <a:rPr lang="en-US" sz="2800" dirty="0">
                <a:solidFill>
                  <a:srgbClr val="0000FF"/>
                </a:solidFill>
              </a:rPr>
              <a:t>remember </a:t>
            </a:r>
            <a:r>
              <a:rPr lang="en-US" sz="2800" dirty="0" smtClean="0">
                <a:solidFill>
                  <a:srgbClr val="0000FF"/>
                </a:solidFill>
              </a:rPr>
              <a:t>αvaries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We actually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176595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AdaBoost</a:t>
            </a:r>
            <a:r>
              <a:rPr lang="en-US" dirty="0" smtClean="0"/>
              <a:t>: </a:t>
            </a:r>
            <a:r>
              <a:rPr lang="en-US" dirty="0" smtClean="0"/>
              <a:t>train, updating the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496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5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we want to enforce: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941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6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83651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7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Z is called </a:t>
            </a:r>
            <a:r>
              <a:rPr lang="en-US" sz="2800" dirty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FF6600"/>
                </a:solidFill>
              </a:rPr>
              <a:t>normalizing </a:t>
            </a:r>
            <a:r>
              <a:rPr lang="en-US" sz="2800" dirty="0" smtClean="0">
                <a:solidFill>
                  <a:srgbClr val="FF6600"/>
                </a:solidFill>
              </a:rPr>
              <a:t>constant</a:t>
            </a:r>
            <a:r>
              <a:rPr lang="en-US" sz="2800" dirty="0">
                <a:solidFill>
                  <a:srgbClr val="FF6600"/>
                </a:solidFill>
              </a:rPr>
              <a:t>.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It is used to make sure that the weights sum to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it be?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4062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we want to enforce: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027002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3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405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4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normalizing </a:t>
            </a:r>
            <a:r>
              <a:rPr lang="en-US" sz="2800" dirty="0" smtClean="0">
                <a:solidFill>
                  <a:srgbClr val="FF6600"/>
                </a:solidFill>
              </a:rPr>
              <a:t>constant (i.e. the sum of the “new” </a:t>
            </a:r>
            <a:r>
              <a:rPr lang="en-US" sz="2800" dirty="0" err="1" smtClean="0">
                <a:solidFill>
                  <a:srgbClr val="FF6600"/>
                </a:solidFill>
              </a:rPr>
              <a:t>w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800" dirty="0" smtClean="0">
                <a:solidFill>
                  <a:srgbClr val="FF6600"/>
                </a:solidFill>
              </a:rPr>
              <a:t>):</a:t>
            </a:r>
            <a:endParaRPr lang="en-US" sz="28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29452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5" name="Equation" r:id="rId9" imgW="2565400" imgH="457200" progId="Equation.3">
                  <p:embed/>
                </p:oleObj>
              </mc:Choice>
              <mc:Fallback>
                <p:oleObj name="Equation" r:id="rId9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49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40305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57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6670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87028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7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incorrect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468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9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	large value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only change weights based on current classifier (not all previous classifiers)</a:t>
            </a:r>
            <a:endParaRPr lang="en-US" sz="28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8251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7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αdo?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6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2094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7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αdo?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the classifier was good (&lt;50% error)αis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trust classifier output and move as normal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the classifier was back (&gt;50% error)αis negative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	classifier is so bad, consider opposite prediction of 	classifier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7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</a:t>
            </a:r>
            <a:r>
              <a:rPr lang="en-US" dirty="0" smtClean="0"/>
              <a:t>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7958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   negative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incorrect	large value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the classifier was good (&lt;50% error)αis positive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the classifier was back (&gt;50% error)αis negative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6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/>
              <a:t> </a:t>
            </a:r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3759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07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like anything we’ve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/>
              <a:t> </a:t>
            </a:r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</a:t>
            </a:r>
            <a:r>
              <a:rPr lang="en-US" dirty="0"/>
              <a:t>the example </a:t>
            </a:r>
            <a:r>
              <a:rPr lang="en-US" dirty="0" smtClean="0"/>
              <a:t>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82379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8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Exponential loss!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13755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89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AdaBoost</a:t>
            </a:r>
            <a:r>
              <a:rPr lang="en-US" sz="2800" dirty="0" smtClean="0">
                <a:solidFill>
                  <a:srgbClr val="0000FF"/>
                </a:solidFill>
              </a:rPr>
              <a:t> turns out to be another approach for minimizing the exponential loss!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cs typeface="+mn-cs"/>
                </a:rPr>
                <a:t>loss</a:t>
              </a:r>
              <a:endParaRPr lang="en-US" sz="2400" dirty="0">
                <a:cs typeface="+mn-cs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45" name="Equation" r:id="rId4" imgW="457200" imgH="203200" progId="Equation.3">
                    <p:embed/>
                  </p:oleObj>
                </mc:Choice>
                <mc:Fallback>
                  <p:oleObj name="Equation" r:id="rId4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76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Start with equal weighted data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481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Training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learning </a:t>
            </a:r>
            <a:r>
              <a:rPr lang="en-US" sz="2000" dirty="0" err="1" smtClean="0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 learner = line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be the best line learned on this data set?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08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reweight examples?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1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blues on this side get less weight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blues on this side get more weight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3417412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reweight examples?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39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098800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29000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1083545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24200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54400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649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594740"/>
                </a:solidFill>
              </a:rPr>
              <a:t>Boosting example</a:t>
            </a:r>
            <a:endParaRPr lang="en-GB" dirty="0">
              <a:solidFill>
                <a:srgbClr val="594740"/>
              </a:solidFill>
            </a:endParaRP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3986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use as a classifier?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Why?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: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smtClean="0"/>
              <a:t>k = 1 to </a:t>
            </a:r>
            <a:r>
              <a:rPr lang="en-US" i="1" dirty="0" smtClean="0"/>
              <a:t>iterations</a:t>
            </a:r>
            <a:r>
              <a:rPr lang="en-US" dirty="0" smtClean="0"/>
              <a:t>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classifier</a:t>
            </a:r>
            <a:r>
              <a:rPr lang="en-US" baseline="-25000" dirty="0" err="1"/>
              <a:t>k</a:t>
            </a:r>
            <a:r>
              <a:rPr lang="en-US" dirty="0" smtClean="0"/>
              <a:t> = learn </a:t>
            </a:r>
            <a:r>
              <a:rPr lang="en-US" dirty="0"/>
              <a:t>a weak </a:t>
            </a:r>
            <a:r>
              <a:rPr lang="en-US" dirty="0" smtClean="0"/>
              <a:t>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“score” or weight for this classifier is: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</a:t>
            </a:r>
            <a:r>
              <a:rPr lang="en-US" dirty="0" smtClean="0"/>
              <a:t>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Basic idea: </a:t>
            </a:r>
            <a:r>
              <a:rPr lang="en-US" dirty="0" smtClean="0"/>
              <a:t>if one classifier works well, why not use multiple classifiers!</a:t>
            </a:r>
            <a:endParaRPr lang="en-US" dirty="0"/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1</a:t>
              </a:r>
              <a:endParaRPr 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Testing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2</a:t>
              </a:r>
              <a:endParaRPr lang="en-US" sz="2000" dirty="0"/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 m</a:t>
              </a:r>
              <a:endParaRPr lang="en-US" sz="20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to label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prediction m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the decision boundary look like for a decision stump?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the decision boundary look like for boosted decision stumps?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called a </a:t>
            </a:r>
            <a:r>
              <a:rPr lang="en-US" dirty="0" smtClean="0">
                <a:solidFill>
                  <a:srgbClr val="FF6600"/>
                </a:solidFill>
              </a:rPr>
              <a:t>decision stump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If you learn multiple stumps for that dimension then it’s the weighted average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One of the keys is that boosting tends not to </a:t>
            </a:r>
            <a:r>
              <a:rPr lang="en-US" sz="2400" dirty="0" err="1" smtClean="0"/>
              <a:t>overfit</a:t>
            </a:r>
            <a:r>
              <a:rPr lang="en-US" sz="2400" dirty="0" smtClean="0"/>
              <a:t>, even for a large number of iterations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 smtClean="0"/>
              <a:t>can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>
                <a:cs typeface="+mn-cs"/>
              </a:rPr>
              <a:t>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parameters!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8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Adaboost</a:t>
            </a:r>
            <a:r>
              <a:rPr lang="en-US" sz="3600" dirty="0" smtClean="0"/>
              <a:t> application example: </a:t>
            </a:r>
            <a:br>
              <a:rPr lang="en-US" sz="3600" dirty="0" smtClean="0"/>
            </a:br>
            <a:r>
              <a:rPr lang="en-US" sz="3600" dirty="0" smtClean="0"/>
              <a:t>face detection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Adaboost</a:t>
            </a:r>
            <a:r>
              <a:rPr lang="en-US" sz="3600" dirty="0" smtClean="0"/>
              <a:t> application example: </a:t>
            </a:r>
            <a:br>
              <a:rPr lang="en-US" sz="3600" dirty="0" smtClean="0"/>
            </a:br>
            <a:r>
              <a:rPr lang="en-US" sz="3600" dirty="0" smtClean="0"/>
              <a:t>face detection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give you some context of importance: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8200" y="1447800"/>
            <a:ext cx="11430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6581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48200"/>
            <a:ext cx="7162800" cy="142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3733800"/>
            <a:ext cx="12192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" y="5791200"/>
            <a:ext cx="110490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8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284150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9755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18" r:id="rId4" imgW="76320" imgH="190440" progId="">
                  <p:embed/>
                </p:oleObj>
              </mc:Choice>
              <mc:Fallback>
                <p:oleObj r:id="rId4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4: boosting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training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“training” data 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“training” data 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472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Example output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915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7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“weak” classifiers learned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707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</a:t>
            </a:r>
            <a:r>
              <a:rPr lang="en-US" dirty="0" err="1" smtClean="0"/>
              <a:t>vs</a:t>
            </a:r>
            <a:r>
              <a:rPr lang="en-US" dirty="0" smtClean="0"/>
              <a:t> Boosting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29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Boosting Neural </a:t>
            </a:r>
            <a:r>
              <a:rPr lang="en-US" sz="2000" dirty="0"/>
              <a:t>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Ada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-Boosting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Arcing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Bagging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  <a:endParaRPr lang="en-US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5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Boosting Decision </a:t>
            </a:r>
            <a:r>
              <a:rPr lang="en-US" sz="1800" dirty="0"/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348232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“Strong”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</a:t>
            </a:r>
          </a:p>
          <a:p>
            <a:r>
              <a:rPr lang="en-US" dirty="0" smtClean="0"/>
              <a:t>a reasonable amount of training data</a:t>
            </a:r>
          </a:p>
          <a:p>
            <a:r>
              <a:rPr lang="en-US" dirty="0"/>
              <a:t>a</a:t>
            </a:r>
            <a:r>
              <a:rPr lang="en-US" dirty="0" smtClean="0"/>
              <a:t> target error rate </a:t>
            </a:r>
            <a:r>
              <a:rPr lang="en-US" dirty="0" err="1" smtClean="0"/>
              <a:t>ε</a:t>
            </a:r>
            <a:endParaRPr lang="en-US" dirty="0" smtClean="0"/>
          </a:p>
          <a:p>
            <a:r>
              <a:rPr lang="en-US" dirty="0" smtClean="0"/>
              <a:t>a failure probability </a:t>
            </a:r>
            <a:r>
              <a:rPr lang="en-US" i="1" dirty="0" smtClean="0"/>
              <a:t>p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6600"/>
                </a:solidFill>
              </a:rPr>
              <a:t>strong learning algorithm</a:t>
            </a:r>
            <a:r>
              <a:rPr lang="en-US" dirty="0" smtClean="0"/>
              <a:t> will produce a classifier with error rate &lt;</a:t>
            </a:r>
            <a:r>
              <a:rPr lang="en-US" dirty="0" err="1" smtClean="0"/>
              <a:t>ε</a:t>
            </a:r>
            <a:r>
              <a:rPr lang="en-US" dirty="0" smtClean="0"/>
              <a:t> with probability 1-p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3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“Weak” learner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</a:t>
            </a:r>
            <a:r>
              <a:rPr lang="en-US" dirty="0" smtClean="0"/>
              <a:t>data</a:t>
            </a:r>
          </a:p>
          <a:p>
            <a:r>
              <a:rPr lang="en-US" dirty="0"/>
              <a:t>a failure probability </a:t>
            </a:r>
            <a:r>
              <a:rPr lang="en-US" i="1" dirty="0" smtClean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 smtClean="0">
                <a:solidFill>
                  <a:srgbClr val="FF6600"/>
                </a:solidFill>
              </a:rPr>
              <a:t>weak </a:t>
            </a:r>
            <a:r>
              <a:rPr lang="en-US" b="1" dirty="0">
                <a:solidFill>
                  <a:srgbClr val="FF6600"/>
                </a:solidFill>
              </a:rPr>
              <a:t>learning algorithm</a:t>
            </a:r>
            <a:r>
              <a:rPr lang="en-US" dirty="0"/>
              <a:t> will produce a classifier with error rate &lt;</a:t>
            </a:r>
            <a:r>
              <a:rPr lang="en-US" dirty="0" smtClean="0"/>
              <a:t> 0.5 with probability 1-p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Weak learners are much easier to create!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learners for boosting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weak learning algorithm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weak classifier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 smtClean="0">
                <a:solidFill>
                  <a:srgbClr val="0000FF"/>
                </a:solidFill>
              </a:rPr>
              <a:t>weighted</a:t>
            </a:r>
            <a:r>
              <a:rPr lang="en-US" sz="2800" dirty="0" smtClean="0">
                <a:solidFill>
                  <a:srgbClr val="0000FF"/>
                </a:solidFill>
              </a:rPr>
              <a:t> 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our algorithms can handle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10413</TotalTime>
  <Words>1798</Words>
  <Application>Microsoft Macintosh PowerPoint</Application>
  <PresentationFormat>On-screen Show (4:3)</PresentationFormat>
  <Paragraphs>434</Paragraphs>
  <Slides>65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Median</vt:lpstr>
      <vt:lpstr>Equation</vt:lpstr>
      <vt:lpstr>Microsoft Equation</vt:lpstr>
      <vt:lpstr>boosting</vt:lpstr>
      <vt:lpstr>Admin</vt:lpstr>
      <vt:lpstr>Ensemble learning</vt:lpstr>
      <vt:lpstr>Ensemble learning</vt:lpstr>
      <vt:lpstr>Ensemble learning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1128</cp:revision>
  <cp:lastPrinted>2013-11-22T18:38:23Z</cp:lastPrinted>
  <dcterms:created xsi:type="dcterms:W3CDTF">2011-01-25T19:35:23Z</dcterms:created>
  <dcterms:modified xsi:type="dcterms:W3CDTF">2013-11-24T17:16:11Z</dcterms:modified>
</cp:coreProperties>
</file>