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9" r:id="rId10"/>
    <p:sldId id="270" r:id="rId11"/>
    <p:sldId id="271" r:id="rId12"/>
    <p:sldId id="272" r:id="rId13"/>
    <p:sldId id="274" r:id="rId14"/>
    <p:sldId id="273" r:id="rId15"/>
    <p:sldId id="266" r:id="rId16"/>
    <p:sldId id="267" r:id="rId17"/>
    <p:sldId id="265" r:id="rId18"/>
    <p:sldId id="276" r:id="rId19"/>
    <p:sldId id="275" r:id="rId20"/>
    <p:sldId id="277" r:id="rId21"/>
    <p:sldId id="278" r:id="rId22"/>
    <p:sldId id="280" r:id="rId23"/>
    <p:sldId id="279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4" r:id="rId33"/>
    <p:sldId id="291" r:id="rId34"/>
    <p:sldId id="292" r:id="rId35"/>
    <p:sldId id="293" r:id="rId36"/>
    <p:sldId id="290" r:id="rId37"/>
    <p:sldId id="295" r:id="rId38"/>
    <p:sldId id="296" r:id="rId39"/>
    <p:sldId id="297" r:id="rId40"/>
    <p:sldId id="298" r:id="rId41"/>
    <p:sldId id="29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you expect the max temp values for each day to have higher variance here or in San Diego?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55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9/23/13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9/23/13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(1,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clinton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3985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4366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6713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49761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280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661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/>
              <a:t>capital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3390189" y="4754529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7410" y="5500083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Occurrence of words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8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latin typeface="Verdana" pitchFamily="34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4</a:t>
            </a:r>
            <a:r>
              <a:rPr lang="en-US" sz="2000" dirty="0">
                <a:latin typeface="Verdana" pitchFamily="34" charset="0"/>
              </a:rPr>
              <a:t>, 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clinton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3985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4366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6713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49761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280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661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3390189" y="4754529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7410" y="5500083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Frequency of word occurrence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18832" y="6162078"/>
            <a:ext cx="718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retain all the information in the original document?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(1,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clinton</a:t>
            </a:r>
            <a:r>
              <a:rPr lang="en-US" sz="2000" dirty="0" smtClean="0"/>
              <a:t> said</a:t>
            </a:r>
            <a:endParaRPr lang="en-US" sz="2000" dirty="0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4076971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said banana</a:t>
            </a:r>
            <a:endParaRPr lang="en-US" sz="2000" dirty="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3927105" y="5044834"/>
            <a:ext cx="2460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california</a:t>
            </a:r>
            <a:r>
              <a:rPr lang="en-US" sz="2000" dirty="0" smtClean="0"/>
              <a:t> schools</a:t>
            </a:r>
            <a:endParaRPr lang="en-US" sz="2000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7622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across the</a:t>
            </a:r>
            <a:endParaRPr lang="en-US" sz="2000" dirty="0"/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5067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tv</a:t>
            </a:r>
            <a:r>
              <a:rPr lang="en-US" sz="2000" dirty="0" smtClean="0"/>
              <a:t> banana</a:t>
            </a:r>
            <a:endParaRPr lang="en-US" sz="2000" dirty="0"/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448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wrong way</a:t>
            </a:r>
            <a:endParaRPr lang="en-US" sz="2000" dirty="0"/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829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capital city</a:t>
            </a:r>
            <a:endParaRPr lang="en-US" sz="2000" dirty="0"/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2171701" y="5396441"/>
            <a:ext cx="3271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banana repeatedly</a:t>
            </a:r>
            <a:endParaRPr lang="en-US" sz="2000" dirty="0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43400" y="6172200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Occurrence of bigrams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(1,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clinton</a:t>
            </a:r>
            <a:r>
              <a:rPr lang="en-US" sz="2000" dirty="0" smtClean="0"/>
              <a:t> said</a:t>
            </a:r>
            <a:endParaRPr lang="en-US" sz="2000" dirty="0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4076971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said banana</a:t>
            </a:r>
            <a:endParaRPr lang="en-US" sz="2000" dirty="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3927105" y="5044834"/>
            <a:ext cx="2460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california</a:t>
            </a:r>
            <a:r>
              <a:rPr lang="en-US" sz="2000" dirty="0" smtClean="0"/>
              <a:t> schools</a:t>
            </a:r>
            <a:endParaRPr lang="en-US" sz="2000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7622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across the</a:t>
            </a:r>
            <a:endParaRPr lang="en-US" sz="2000" dirty="0"/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5067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tv</a:t>
            </a:r>
            <a:r>
              <a:rPr lang="en-US" sz="2000" dirty="0" smtClean="0"/>
              <a:t> banana</a:t>
            </a:r>
            <a:endParaRPr lang="en-US" sz="2000" dirty="0"/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448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wrong way</a:t>
            </a:r>
            <a:endParaRPr lang="en-US" sz="2000" dirty="0"/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829029" y="473783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capital city</a:t>
            </a:r>
            <a:endParaRPr lang="en-US" sz="2000" dirty="0"/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2171701" y="5396441"/>
            <a:ext cx="3271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banana repeatedly</a:t>
            </a:r>
            <a:endParaRPr lang="en-US" sz="2000" dirty="0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40737" y="6172200"/>
            <a:ext cx="4614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Other features?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1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other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POS: occurrence, counts, sequence</a:t>
            </a:r>
          </a:p>
          <a:p>
            <a:r>
              <a:rPr lang="en-US" dirty="0" smtClean="0"/>
              <a:t>Constituents</a:t>
            </a:r>
          </a:p>
          <a:p>
            <a:r>
              <a:rPr lang="en-US" dirty="0" smtClean="0"/>
              <a:t>Whether ‘V1agra’ occurred 15 times</a:t>
            </a:r>
          </a:p>
          <a:p>
            <a:r>
              <a:rPr lang="en-US" dirty="0" smtClean="0"/>
              <a:t>Whether ‘banana’ occurred more times than ‘apple’</a:t>
            </a:r>
          </a:p>
          <a:p>
            <a:r>
              <a:rPr lang="en-US" dirty="0" smtClean="0"/>
              <a:t>If the document has a number in it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Features are very important, but we’re going to focus on the models today</a:t>
            </a:r>
          </a:p>
        </p:txBody>
      </p:sp>
    </p:spTree>
    <p:extLst>
      <p:ext uri="{BB962C8B-B14F-4D97-AF65-F5344CB8AC3E}">
        <p14:creationId xmlns:p14="http://schemas.microsoft.com/office/powerpoint/2010/main" val="194034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image represented?</a:t>
            </a:r>
            <a:endParaRPr lang="en-US" dirty="0"/>
          </a:p>
        </p:txBody>
      </p:sp>
      <p:pic>
        <p:nvPicPr>
          <p:cNvPr id="3" name="Picture 5" descr="C:\images\homer\surpris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971800"/>
            <a:ext cx="1814513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2364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image represented?</a:t>
            </a:r>
            <a:endParaRPr lang="en-US" dirty="0"/>
          </a:p>
        </p:txBody>
      </p:sp>
      <p:grpSp>
        <p:nvGrpSpPr>
          <p:cNvPr id="437" name="Group 436"/>
          <p:cNvGrpSpPr/>
          <p:nvPr/>
        </p:nvGrpSpPr>
        <p:grpSpPr>
          <a:xfrm>
            <a:off x="1752600" y="2971800"/>
            <a:ext cx="1814513" cy="2286000"/>
            <a:chOff x="1447800" y="3352800"/>
            <a:chExt cx="1814513" cy="2286000"/>
          </a:xfrm>
        </p:grpSpPr>
        <p:pic>
          <p:nvPicPr>
            <p:cNvPr id="3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4" name="Rectangle 3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6" name="TextBox 435"/>
          <p:cNvSpPr txBox="1"/>
          <p:nvPr/>
        </p:nvSpPr>
        <p:spPr>
          <a:xfrm>
            <a:off x="4038600" y="3581400"/>
            <a:ext cx="46819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images are made up of pixels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for a color image, each pixel corresponds to an RGB value (i.e. three numbers)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731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features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for each pixel:	R[0-255]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   	G[0-255]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1818832" y="6162078"/>
            <a:ext cx="718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retain all the information in the original document?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5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features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for each pixel:	R[0-255]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   	G[0-255]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071898" y="5931245"/>
            <a:ext cx="348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Other features for images?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2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image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Use “patches” rather than pixels (sort of like “bigrams” for text)</a:t>
            </a:r>
          </a:p>
          <a:p>
            <a:r>
              <a:rPr lang="en-US" dirty="0" smtClean="0"/>
              <a:t>Different color representations (i.e. L*A*B*)</a:t>
            </a:r>
          </a:p>
          <a:p>
            <a:r>
              <a:rPr lang="en-US" dirty="0" smtClean="0"/>
              <a:t>Texture features, i.e. responses to filters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Shape features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9016" y="3644371"/>
            <a:ext cx="2364317" cy="145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32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Assignment 2</a:t>
            </a:r>
            <a:endParaRPr lang="en-US" sz="3200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  This class will make you a better programmer!</a:t>
            </a:r>
          </a:p>
          <a:p>
            <a:pPr lvl="1"/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How did it go?</a:t>
            </a:r>
          </a:p>
          <a:p>
            <a:pPr lvl="1"/>
            <a:r>
              <a:rPr lang="en-US" dirty="0" smtClean="0">
                <a:sym typeface="Wingdings"/>
              </a:rPr>
              <a:t>  How much time did you spend?</a:t>
            </a:r>
          </a:p>
          <a:p>
            <a:pPr lvl="1"/>
            <a:endParaRPr lang="en-US" dirty="0">
              <a:sym typeface="Wingdings"/>
            </a:endParaRPr>
          </a:p>
          <a:p>
            <a:pPr marL="45720" indent="0">
              <a:buNone/>
            </a:pPr>
            <a:r>
              <a:rPr lang="en-US" dirty="0" smtClean="0">
                <a:sym typeface="Wingdings"/>
              </a:rPr>
              <a:t>Assignment 3 out</a:t>
            </a:r>
          </a:p>
          <a:p>
            <a:pPr marL="822960" lvl="1" indent="-457200"/>
            <a:r>
              <a:rPr lang="en-US" dirty="0" smtClean="0">
                <a:sym typeface="Wingdings"/>
              </a:rPr>
              <a:t>Implement perceptron variants</a:t>
            </a:r>
          </a:p>
          <a:p>
            <a:pPr marL="822960" lvl="1" indent="-457200"/>
            <a:r>
              <a:rPr lang="en-US" dirty="0" smtClean="0">
                <a:sym typeface="Wingdings"/>
              </a:rPr>
              <a:t>See how they differ in performance</a:t>
            </a:r>
          </a:p>
          <a:p>
            <a:pPr marL="822960" lvl="1" indent="-457200"/>
            <a:r>
              <a:rPr lang="en-US" dirty="0" smtClean="0">
                <a:sym typeface="Wingdings"/>
              </a:rPr>
              <a:t>Take a break from implementing algorithms after this (for 1-2 weeks)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Audio: raw data </a:t>
            </a:r>
            <a:endParaRPr lang="en-US" dirty="0"/>
          </a:p>
        </p:txBody>
      </p:sp>
      <p:pic>
        <p:nvPicPr>
          <p:cNvPr id="4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1811867"/>
            <a:ext cx="1295400" cy="657633"/>
          </a:xfrm>
          <a:prstGeom prst="rect">
            <a:avLst/>
          </a:prstGeom>
          <a:noFill/>
        </p:spPr>
      </p:pic>
      <p:pic>
        <p:nvPicPr>
          <p:cNvPr id="5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2720733"/>
            <a:ext cx="1295400" cy="657633"/>
          </a:xfrm>
          <a:prstGeom prst="rect">
            <a:avLst/>
          </a:prstGeom>
          <a:noFill/>
        </p:spPr>
      </p:pic>
      <p:pic>
        <p:nvPicPr>
          <p:cNvPr id="6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3702866"/>
            <a:ext cx="1295400" cy="657633"/>
          </a:xfrm>
          <a:prstGeom prst="rect">
            <a:avLst/>
          </a:prstGeom>
          <a:noFill/>
        </p:spPr>
      </p:pic>
      <p:pic>
        <p:nvPicPr>
          <p:cNvPr id="7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4803533"/>
            <a:ext cx="1295400" cy="657633"/>
          </a:xfrm>
          <a:prstGeom prst="rect">
            <a:avLst/>
          </a:prstGeom>
          <a:noFill/>
        </p:spPr>
      </p:pic>
      <p:pic>
        <p:nvPicPr>
          <p:cNvPr id="8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5785666"/>
            <a:ext cx="1295400" cy="65763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95600" y="3403600"/>
            <a:ext cx="3939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is audio data stored?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5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Audio: raw data </a:t>
            </a:r>
            <a:endParaRPr lang="en-US" dirty="0"/>
          </a:p>
        </p:txBody>
      </p:sp>
      <p:pic>
        <p:nvPicPr>
          <p:cNvPr id="4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1811867"/>
            <a:ext cx="1295400" cy="657633"/>
          </a:xfrm>
          <a:prstGeom prst="rect">
            <a:avLst/>
          </a:prstGeom>
          <a:noFill/>
        </p:spPr>
      </p:pic>
      <p:pic>
        <p:nvPicPr>
          <p:cNvPr id="5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2720733"/>
            <a:ext cx="1295400" cy="657633"/>
          </a:xfrm>
          <a:prstGeom prst="rect">
            <a:avLst/>
          </a:prstGeom>
          <a:noFill/>
        </p:spPr>
      </p:pic>
      <p:pic>
        <p:nvPicPr>
          <p:cNvPr id="6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3702866"/>
            <a:ext cx="1295400" cy="657633"/>
          </a:xfrm>
          <a:prstGeom prst="rect">
            <a:avLst/>
          </a:prstGeom>
          <a:noFill/>
        </p:spPr>
      </p:pic>
      <p:pic>
        <p:nvPicPr>
          <p:cNvPr id="7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4803533"/>
            <a:ext cx="1295400" cy="657633"/>
          </a:xfrm>
          <a:prstGeom prst="rect">
            <a:avLst/>
          </a:prstGeom>
          <a:noFill/>
        </p:spPr>
      </p:pic>
      <p:pic>
        <p:nvPicPr>
          <p:cNvPr id="8" name="Picture 14" descr="C:\School\cs291\presentation2\wav1.bmp"/>
          <p:cNvPicPr>
            <a:picLocks noChangeAspect="1" noChangeArrowheads="1"/>
          </p:cNvPicPr>
          <p:nvPr/>
        </p:nvPicPr>
        <p:blipFill>
          <a:blip r:embed="rId2"/>
          <a:srcRect l="11263" b="7425"/>
          <a:stretch>
            <a:fillRect/>
          </a:stretch>
        </p:blipFill>
        <p:spPr bwMode="auto">
          <a:xfrm>
            <a:off x="414866" y="5785666"/>
            <a:ext cx="1295400" cy="657633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2235200" y="2469500"/>
            <a:ext cx="6248400" cy="993775"/>
            <a:chOff x="304800" y="4419600"/>
            <a:chExt cx="8610600" cy="1704975"/>
          </a:xfrm>
        </p:grpSpPr>
        <p:pic>
          <p:nvPicPr>
            <p:cNvPr id="11" name="Picture 4" descr="C:\School\cs291\presentation2\wave.bm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4648200"/>
              <a:ext cx="3429000" cy="1447800"/>
            </a:xfrm>
            <a:prstGeom prst="rect">
              <a:avLst/>
            </a:prstGeom>
            <a:noFill/>
          </p:spPr>
        </p:pic>
        <p:pic>
          <p:nvPicPr>
            <p:cNvPr id="12" name="Picture 5" descr="C:\School\cs291\presentation2\wave_sampled.bm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76800" y="4419600"/>
              <a:ext cx="4038600" cy="1704975"/>
            </a:xfrm>
            <a:prstGeom prst="rect">
              <a:avLst/>
            </a:prstGeom>
            <a:noFill/>
          </p:spPr>
        </p:pic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3810000" y="5410200"/>
              <a:ext cx="838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974047" y="4337866"/>
            <a:ext cx="482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Many different file formats, but some notion of the frequency over time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63511" y="5708134"/>
            <a:ext cx="2103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Audio features?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0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frequencies represented in the data (FFT)</a:t>
            </a:r>
          </a:p>
          <a:p>
            <a:r>
              <a:rPr lang="en-US" dirty="0" smtClean="0"/>
              <a:t>frequencies over time (STFT)/responses to wave patterns (wavelets)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beat</a:t>
            </a:r>
          </a:p>
          <a:p>
            <a:r>
              <a:rPr lang="en-US" dirty="0" smtClean="0"/>
              <a:t>timber</a:t>
            </a:r>
          </a:p>
          <a:p>
            <a:r>
              <a:rPr lang="en-US" dirty="0" smtClean="0"/>
              <a:t>energy</a:t>
            </a:r>
          </a:p>
          <a:p>
            <a:r>
              <a:rPr lang="en-US" dirty="0" smtClean="0"/>
              <a:t>zero crossings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pic>
        <p:nvPicPr>
          <p:cNvPr id="4" name="Picture 4" descr="C:\School\cs291\presentation2\wavel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0" y="3081870"/>
            <a:ext cx="1701800" cy="1283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737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3850" y="1600200"/>
            <a:ext cx="828219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Very often requires some domain knowledge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ML algorithm developers, we often have to trust the “experts” to identify and extract reasonable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That said, it can be helpful to understand where the features are coming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7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learning model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129376" y="339571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41042" y="3629268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353713" y="2900729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38498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8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Pre-process training data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2050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357482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“better” training data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9201" y="5926667"/>
            <a:ext cx="6458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types of preprocessing might we want to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8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1600" y="3572933"/>
            <a:ext cx="287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an outlier?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52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4795" y="3979332"/>
            <a:ext cx="449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types of inconsistencies?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2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7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1357" y="6062133"/>
            <a:ext cx="65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Fix?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7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19791" y="6095999"/>
            <a:ext cx="4264152" cy="6180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 do they come from?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75639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/>
                <a:gridCol w="1376947"/>
                <a:gridCol w="1219893"/>
                <a:gridCol w="1534001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Terrain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Unicycle-type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Weather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Go-For-Ride?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Snowy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1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conflicting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Identify examples that have the same features, but differing values</a:t>
            </a:r>
          </a:p>
          <a:p>
            <a:pPr lvl="1"/>
            <a:r>
              <a:rPr lang="en-US" dirty="0" smtClean="0"/>
              <a:t>For some learning algorithms, this can cause issues (for example, not converging)</a:t>
            </a:r>
          </a:p>
          <a:p>
            <a:pPr lvl="1"/>
            <a:r>
              <a:rPr lang="en-US" dirty="0" smtClean="0"/>
              <a:t>In general, unsatisfying from a learning perspective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Can be a bit expensive computationally (examining all pairs), though faster approaches are available</a:t>
            </a:r>
          </a:p>
        </p:txBody>
      </p:sp>
    </p:spTree>
    <p:extLst>
      <p:ext uri="{BB962C8B-B14F-4D97-AF65-F5344CB8AC3E}">
        <p14:creationId xmlns:p14="http://schemas.microsoft.com/office/powerpoint/2010/main" val="73138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7445" y="5909733"/>
            <a:ext cx="34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identify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4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extreme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Throw out examples that have extreme values in one dimension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Throw out examples that are very far away from any other 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Train a probabilistic model on the data and throw out “very unlikely”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an entire field of study by itself!  Often called outlier or anomaly detection.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statistics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7748589" cy="1116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the mean, standard deviation, and variance of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8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statistics recap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32" y="1797055"/>
            <a:ext cx="605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mean</a:t>
            </a:r>
            <a:r>
              <a:rPr lang="en-US" sz="2800" dirty="0" smtClean="0"/>
              <a:t>: average value, often written as μ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2649" y="2745839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variance</a:t>
            </a:r>
            <a:r>
              <a:rPr lang="en-US" sz="2800" dirty="0" smtClean="0"/>
              <a:t>: a measure of how much variation there is in the data.  Calculated as: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68897"/>
              </p:ext>
            </p:extLst>
          </p:nvPr>
        </p:nvGraphicFramePr>
        <p:xfrm>
          <a:off x="3725750" y="3699945"/>
          <a:ext cx="2201407" cy="933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4" imgW="1168400" imgH="495300" progId="Equation.3">
                  <p:embed/>
                </p:oleObj>
              </mc:Choice>
              <mc:Fallback>
                <p:oleObj name="Equation" r:id="rId4" imgW="11684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5750" y="3699945"/>
                        <a:ext cx="2201407" cy="933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9" y="4803134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standard deviation</a:t>
            </a:r>
            <a:r>
              <a:rPr lang="en-US" sz="2800" dirty="0" smtClean="0"/>
              <a:t>: square root of the variance (written as </a:t>
            </a:r>
            <a:r>
              <a:rPr lang="en-US" sz="2800" dirty="0" err="1" smtClean="0"/>
              <a:t>σ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68046" y="5965197"/>
            <a:ext cx="452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these help us with outliers?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5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1833070" y="1725982"/>
            <a:ext cx="5212989" cy="3695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7715" y="5699567"/>
            <a:ext cx="5953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we know the data is distributed normally (i.e. via a normal/</a:t>
            </a:r>
            <a:r>
              <a:rPr lang="en-US" sz="2400" dirty="0" err="1" smtClean="0">
                <a:solidFill>
                  <a:srgbClr val="0000FF"/>
                </a:solidFill>
              </a:rPr>
              <a:t>gaussian</a:t>
            </a:r>
            <a:r>
              <a:rPr lang="en-US" sz="2400" dirty="0" smtClean="0">
                <a:solidFill>
                  <a:srgbClr val="0000FF"/>
                </a:solidFill>
              </a:rPr>
              <a:t> distribution)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3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in a single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Examples in a single dimension that have values greater than </a:t>
            </a:r>
            <a:br>
              <a:rPr lang="en-US" sz="2400" dirty="0" smtClean="0"/>
            </a:br>
            <a:r>
              <a:rPr lang="en-US" sz="2400" dirty="0" smtClean="0"/>
              <a:t>|</a:t>
            </a:r>
            <a:r>
              <a:rPr lang="en-US" sz="2400" dirty="0" err="1" smtClean="0"/>
              <a:t>kσ</a:t>
            </a:r>
            <a:r>
              <a:rPr lang="en-US" sz="2400" dirty="0" smtClean="0"/>
              <a:t>| can be discarded (for k &gt;&gt;3)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Even if the data isn’t actually distributed normally, this is still often reasonable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634447" y="4116326"/>
            <a:ext cx="3867282" cy="27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Calculate the centroid/center of the data</a:t>
            </a:r>
          </a:p>
          <a:p>
            <a:pPr>
              <a:buFontTx/>
              <a:buChar char="-"/>
            </a:pPr>
            <a:r>
              <a:rPr lang="en-US" sz="2400" dirty="0" smtClean="0"/>
              <a:t>Calculate the average distance from center for all data</a:t>
            </a:r>
          </a:p>
          <a:p>
            <a:pPr>
              <a:buFontTx/>
              <a:buChar char="-"/>
            </a:pPr>
            <a:r>
              <a:rPr lang="en-US" sz="2400" dirty="0" smtClean="0"/>
              <a:t>Calculate standard deviation and discard points too far away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Again, many, many other techniques for doing this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634447" y="4116326"/>
            <a:ext cx="3867282" cy="27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1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for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good practices:</a:t>
            </a:r>
          </a:p>
          <a:p>
            <a:pPr>
              <a:buFontTx/>
              <a:buChar char="-"/>
            </a:pPr>
            <a:r>
              <a:rPr lang="en-US" dirty="0" smtClean="0"/>
              <a:t>Throw out conflicting examples</a:t>
            </a:r>
          </a:p>
          <a:p>
            <a:pPr>
              <a:buFontTx/>
              <a:buChar char="-"/>
            </a:pPr>
            <a:r>
              <a:rPr lang="en-US" dirty="0" smtClean="0"/>
              <a:t>Throw out any examples with obviously extreme feature values (i.e. many, many standard deviations away)</a:t>
            </a:r>
          </a:p>
          <a:p>
            <a:pPr>
              <a:buFontTx/>
              <a:buChar char="-"/>
            </a:pPr>
            <a:r>
              <a:rPr lang="en-US" dirty="0" smtClean="0"/>
              <a:t>Check for erroneous feature values (e.g. negative values for a feature that can only be positive)</a:t>
            </a:r>
          </a:p>
          <a:p>
            <a:pPr>
              <a:buFontTx/>
              <a:buChar char="-"/>
            </a:pPr>
            <a:r>
              <a:rPr lang="en-US" dirty="0" smtClean="0"/>
              <a:t>Let the learning algorithm/other pre-processing handle the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2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pruning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Good features provide us information that helps us distinguish between labels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not all features are good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makes a bad feature and why would we have them in our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6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UCI Machine Learning Repository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2256366"/>
            <a:ext cx="4914900" cy="190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0334" y="4998534"/>
            <a:ext cx="5354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archive.ics.uci.edu</a:t>
            </a:r>
            <a:r>
              <a:rPr lang="en-US" sz="2400" dirty="0"/>
              <a:t>/ml/</a:t>
            </a:r>
            <a:r>
              <a:rPr lang="en-US" sz="2400" dirty="0" err="1"/>
              <a:t>datasets.html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98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of you are going to generate a feature for our data set: pick 5 random binary numbers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 smtClean="0">
                <a:solidFill>
                  <a:srgbClr val="0000FF"/>
                </a:solidFill>
              </a:rPr>
              <a:t>1</a:t>
            </a:r>
            <a:endParaRPr lang="en-US" sz="32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07731" y="3465860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8927" y="4045061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10127" y="4620765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22933" y="5198048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24133" y="5773752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7360" y="4311906"/>
            <a:ext cx="469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I’ve already labeled these examples and I have two features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7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of you are going to generate some a feature for our data set: pick 5 random binary numbers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 smtClean="0">
                <a:solidFill>
                  <a:srgbClr val="0000FF"/>
                </a:solidFill>
              </a:rPr>
              <a:t>1</a:t>
            </a:r>
            <a:endParaRPr lang="en-US" sz="32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29028" y="3736539"/>
            <a:ext cx="4937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there any problem with using your feature in addition to my two real features?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48458" y="3462071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56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Predicting </a:t>
            </a:r>
            <a:r>
              <a:rPr lang="en-US" sz="2400" dirty="0"/>
              <a:t>the age of abalone from physical </a:t>
            </a:r>
            <a:r>
              <a:rPr lang="en-US" sz="2400" dirty="0" smtClean="0"/>
              <a:t>measurements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78934" y="2315488"/>
            <a:ext cx="64515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Name / Data Type / Measurement Unit / Description </a:t>
            </a:r>
          </a:p>
          <a:p>
            <a:r>
              <a:rPr lang="en-US" dirty="0"/>
              <a:t>----------------------------- </a:t>
            </a:r>
          </a:p>
          <a:p>
            <a:r>
              <a:rPr lang="en-US" dirty="0"/>
              <a:t>Sex / nominal / -- / M, F, and I (infant) </a:t>
            </a:r>
          </a:p>
          <a:p>
            <a:r>
              <a:rPr lang="en-US" dirty="0"/>
              <a:t>Length / continuous / mm / Longest shell measurement </a:t>
            </a:r>
          </a:p>
          <a:p>
            <a:r>
              <a:rPr lang="en-US" dirty="0"/>
              <a:t>Diameter	/ continuous / mm / perpendicular to length </a:t>
            </a:r>
          </a:p>
          <a:p>
            <a:r>
              <a:rPr lang="en-US" dirty="0"/>
              <a:t>Height / continuous / mm / with meat in shell </a:t>
            </a:r>
          </a:p>
          <a:p>
            <a:r>
              <a:rPr lang="en-US" dirty="0"/>
              <a:t>Whole weight / continuous / grams / whole abalone </a:t>
            </a:r>
          </a:p>
          <a:p>
            <a:r>
              <a:rPr lang="en-US" dirty="0"/>
              <a:t>Shucked weight / continuous	 / grams / weight of meat </a:t>
            </a:r>
          </a:p>
          <a:p>
            <a:r>
              <a:rPr lang="en-US" dirty="0"/>
              <a:t>Viscera weight / continuous / grams / gut weight (after bleeding) </a:t>
            </a:r>
          </a:p>
          <a:p>
            <a:r>
              <a:rPr lang="en-US" dirty="0"/>
              <a:t>Shell weight / continuous / grams / after being dried </a:t>
            </a:r>
          </a:p>
          <a:p>
            <a:r>
              <a:rPr lang="en-US" dirty="0"/>
              <a:t>Rings / integer / -- / +1.5 gives the age in years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295" y="4953002"/>
            <a:ext cx="286270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066" y="2469150"/>
            <a:ext cx="86529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Class: no-recurrence-events, recurrence-events </a:t>
            </a:r>
          </a:p>
          <a:p>
            <a:r>
              <a:rPr lang="en-US" dirty="0"/>
              <a:t>2. age: 10-19, 20-29, 30-39, 40-49, 50-59, 60-69, 70-79, 80-89, 90-99. </a:t>
            </a:r>
          </a:p>
          <a:p>
            <a:r>
              <a:rPr lang="en-US" dirty="0"/>
              <a:t>3. menopause: lt40, ge40, </a:t>
            </a:r>
            <a:r>
              <a:rPr lang="en-US" dirty="0" err="1"/>
              <a:t>premeno</a:t>
            </a:r>
            <a:r>
              <a:rPr lang="en-US" dirty="0"/>
              <a:t>. </a:t>
            </a:r>
          </a:p>
          <a:p>
            <a:r>
              <a:rPr lang="en-US" dirty="0"/>
              <a:t>4. tumor-size: 0-4, 5-9, 10-14, 15-19, 20-24, 25-29, 30-34, 35-39, 40-44, 45-49, 50-54, 55-59. </a:t>
            </a:r>
          </a:p>
          <a:p>
            <a:r>
              <a:rPr lang="en-US" dirty="0"/>
              <a:t>5. </a:t>
            </a:r>
            <a:r>
              <a:rPr lang="en-US" dirty="0" err="1"/>
              <a:t>inv</a:t>
            </a:r>
            <a:r>
              <a:rPr lang="en-US" dirty="0"/>
              <a:t>-nodes: 0-2, 3-5, 6-8, 9-11, 12-14, 15-17, 18-20, 21-23, 24-26, 27-29, 30-32, 33-35, 36-39. </a:t>
            </a:r>
          </a:p>
          <a:p>
            <a:r>
              <a:rPr lang="en-US" dirty="0"/>
              <a:t>6. node-caps: yes, no. </a:t>
            </a:r>
          </a:p>
          <a:p>
            <a:r>
              <a:rPr lang="en-US" dirty="0"/>
              <a:t>7. </a:t>
            </a:r>
            <a:r>
              <a:rPr lang="en-US" dirty="0" err="1"/>
              <a:t>deg-malig</a:t>
            </a:r>
            <a:r>
              <a:rPr lang="en-US" dirty="0"/>
              <a:t>: 1, 2, 3. </a:t>
            </a:r>
          </a:p>
          <a:p>
            <a:r>
              <a:rPr lang="en-US" dirty="0"/>
              <a:t>8. breast: left, right. </a:t>
            </a:r>
          </a:p>
          <a:p>
            <a:r>
              <a:rPr lang="en-US" dirty="0"/>
              <a:t>9. breast-quad: left-up, left-low, right-</a:t>
            </a:r>
            <a:r>
              <a:rPr lang="en-US" dirty="0" smtClean="0"/>
              <a:t>up, right</a:t>
            </a:r>
            <a:r>
              <a:rPr lang="en-US" dirty="0"/>
              <a:t>-low, central. </a:t>
            </a:r>
          </a:p>
          <a:p>
            <a:r>
              <a:rPr lang="en-US" dirty="0"/>
              <a:t>10. </a:t>
            </a:r>
            <a:r>
              <a:rPr lang="en-US" dirty="0" smtClean="0"/>
              <a:t>irradiated: yes</a:t>
            </a:r>
            <a:r>
              <a:rPr lang="en-US" dirty="0"/>
              <a:t>, no.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Predicting breast cancer recurrence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6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many physical domains (e.g. biology, medicine, chemistry, engineering, etc.)</a:t>
            </a:r>
          </a:p>
          <a:p>
            <a:pPr lvl="1"/>
            <a:r>
              <a:rPr lang="en-US" dirty="0" smtClean="0"/>
              <a:t>the data has been collected and the </a:t>
            </a:r>
            <a:r>
              <a:rPr lang="en-US" i="1" dirty="0" smtClean="0"/>
              <a:t>relevant</a:t>
            </a:r>
            <a:r>
              <a:rPr lang="en-US" dirty="0" smtClean="0"/>
              <a:t> features identified</a:t>
            </a:r>
          </a:p>
          <a:p>
            <a:pPr lvl="1"/>
            <a:r>
              <a:rPr lang="en-US" dirty="0" smtClean="0"/>
              <a:t>we cannot collect more features from the examples (at least “core” features)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In these domains, we can often just use the provided features</a:t>
            </a:r>
          </a:p>
        </p:txBody>
      </p:sp>
    </p:spTree>
    <p:extLst>
      <p:ext uri="{BB962C8B-B14F-4D97-AF65-F5344CB8AC3E}">
        <p14:creationId xmlns:p14="http://schemas.microsoft.com/office/powerpoint/2010/main" val="296630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data vs.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many other domains, we are provided with the raw data, but must extract/identify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image data</a:t>
            </a:r>
          </a:p>
          <a:p>
            <a:pPr lvl="1"/>
            <a:r>
              <a:rPr lang="en-US" dirty="0" smtClean="0"/>
              <a:t>text data</a:t>
            </a:r>
          </a:p>
          <a:p>
            <a:pPr lvl="1"/>
            <a:r>
              <a:rPr lang="en-US" dirty="0" smtClean="0"/>
              <a:t>audio data</a:t>
            </a:r>
          </a:p>
          <a:p>
            <a:pPr lvl="1"/>
            <a:r>
              <a:rPr lang="en-US" dirty="0" smtClean="0"/>
              <a:t>log data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4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Text: raw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Features?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6063</TotalTime>
  <Words>1812</Words>
  <Application>Microsoft Macintosh PowerPoint</Application>
  <PresentationFormat>On-screen Show (4:3)</PresentationFormat>
  <Paragraphs>442</Paragraphs>
  <Slides>41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Median</vt:lpstr>
      <vt:lpstr>Equation</vt:lpstr>
      <vt:lpstr>Features</vt:lpstr>
      <vt:lpstr>Admin</vt:lpstr>
      <vt:lpstr>Features</vt:lpstr>
      <vt:lpstr>UCI Machine Learning Repository</vt:lpstr>
      <vt:lpstr>Provided features</vt:lpstr>
      <vt:lpstr>Provided features</vt:lpstr>
      <vt:lpstr>Provided features</vt:lpstr>
      <vt:lpstr>Raw data vs. features</vt:lpstr>
      <vt:lpstr>Text: raw data</vt:lpstr>
      <vt:lpstr>Feature examples</vt:lpstr>
      <vt:lpstr>Feature examples</vt:lpstr>
      <vt:lpstr>Feature examples</vt:lpstr>
      <vt:lpstr>Feature examples</vt:lpstr>
      <vt:lpstr>Lots of other features</vt:lpstr>
      <vt:lpstr>How is an image represented?</vt:lpstr>
      <vt:lpstr>How is an image represented?</vt:lpstr>
      <vt:lpstr>Image features</vt:lpstr>
      <vt:lpstr>Image features</vt:lpstr>
      <vt:lpstr>Lots of image features</vt:lpstr>
      <vt:lpstr>Audio: raw data </vt:lpstr>
      <vt:lpstr>Audio: raw data </vt:lpstr>
      <vt:lpstr>Audio features</vt:lpstr>
      <vt:lpstr>Obtaining features</vt:lpstr>
      <vt:lpstr>Current learning model</vt:lpstr>
      <vt:lpstr>Pre-process training data</vt:lpstr>
      <vt:lpstr>Outlier detection</vt:lpstr>
      <vt:lpstr>Outlier detection</vt:lpstr>
      <vt:lpstr>Outlier detection</vt:lpstr>
      <vt:lpstr>Outlier detection</vt:lpstr>
      <vt:lpstr>Removing conflicting examples</vt:lpstr>
      <vt:lpstr>Outlier detection</vt:lpstr>
      <vt:lpstr>Removing extreme outliers</vt:lpstr>
      <vt:lpstr>Quick statistics recap</vt:lpstr>
      <vt:lpstr>Quick statistics recap</vt:lpstr>
      <vt:lpstr>Outlier detection</vt:lpstr>
      <vt:lpstr>Outliers in a single dimension</vt:lpstr>
      <vt:lpstr>Outliers in general</vt:lpstr>
      <vt:lpstr>Outliers for machine learning</vt:lpstr>
      <vt:lpstr>Feature pruning</vt:lpstr>
      <vt:lpstr>Bad features</vt:lpstr>
      <vt:lpstr>Bad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948</cp:revision>
  <cp:lastPrinted>2013-09-17T22:01:58Z</cp:lastPrinted>
  <dcterms:created xsi:type="dcterms:W3CDTF">2013-09-08T20:10:23Z</dcterms:created>
  <dcterms:modified xsi:type="dcterms:W3CDTF">2013-09-23T18:47:20Z</dcterms:modified>
</cp:coreProperties>
</file>