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embeddings/oleObject1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3"/>
  </p:notesMasterIdLst>
  <p:sldIdLst>
    <p:sldId id="256" r:id="rId2"/>
    <p:sldId id="258" r:id="rId3"/>
    <p:sldId id="259" r:id="rId4"/>
    <p:sldId id="261" r:id="rId5"/>
    <p:sldId id="260" r:id="rId6"/>
    <p:sldId id="262" r:id="rId7"/>
    <p:sldId id="263" r:id="rId8"/>
    <p:sldId id="264" r:id="rId9"/>
    <p:sldId id="269" r:id="rId10"/>
    <p:sldId id="270" r:id="rId11"/>
    <p:sldId id="271" r:id="rId12"/>
    <p:sldId id="272" r:id="rId13"/>
    <p:sldId id="274" r:id="rId14"/>
    <p:sldId id="273" r:id="rId15"/>
    <p:sldId id="266" r:id="rId16"/>
    <p:sldId id="267" r:id="rId17"/>
    <p:sldId id="265" r:id="rId18"/>
    <p:sldId id="276" r:id="rId19"/>
    <p:sldId id="275" r:id="rId20"/>
    <p:sldId id="277" r:id="rId21"/>
    <p:sldId id="278" r:id="rId22"/>
    <p:sldId id="280" r:id="rId23"/>
    <p:sldId id="279" r:id="rId24"/>
    <p:sldId id="282" r:id="rId25"/>
    <p:sldId id="283" r:id="rId26"/>
    <p:sldId id="284" r:id="rId27"/>
    <p:sldId id="285" r:id="rId28"/>
    <p:sldId id="286" r:id="rId29"/>
    <p:sldId id="287" r:id="rId30"/>
    <p:sldId id="288" r:id="rId31"/>
    <p:sldId id="289" r:id="rId32"/>
    <p:sldId id="294" r:id="rId33"/>
    <p:sldId id="291" r:id="rId34"/>
    <p:sldId id="292" r:id="rId35"/>
    <p:sldId id="293" r:id="rId36"/>
    <p:sldId id="290" r:id="rId37"/>
    <p:sldId id="295" r:id="rId38"/>
    <p:sldId id="296" r:id="rId39"/>
    <p:sldId id="297" r:id="rId40"/>
    <p:sldId id="298" r:id="rId41"/>
    <p:sldId id="299" r:id="rId4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1" d="100"/>
          <a:sy n="81" d="100"/>
        </p:scale>
        <p:origin x="-1336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viewProps" Target="viewProps.xml"/><Relationship Id="rId47" Type="http://schemas.openxmlformats.org/officeDocument/2006/relationships/theme" Target="theme/theme1.xml"/><Relationship Id="rId48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notesMaster" Target="notesMasters/notesMaster1.xml"/><Relationship Id="rId44" Type="http://schemas.openxmlformats.org/officeDocument/2006/relationships/printerSettings" Target="printerSettings/printerSettings1.bin"/><Relationship Id="rId45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E918EF-26F2-F641-9B39-65E2E78847ED}" type="datetimeFigureOut">
              <a:rPr lang="en-US" smtClean="0"/>
              <a:t>9/23/13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13207C-337C-5744-B32B-244402CD9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0829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Do</a:t>
            </a:r>
            <a:r>
              <a:rPr lang="en-US" baseline="0" dirty="0" smtClean="0"/>
              <a:t> you expect the max temp values for each day to have higher variance here or in San Diego?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8559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23A271A1-F6D6-438B-A432-4747EE7ECD40}" type="datetimeFigureOut">
              <a:rPr lang="en-US" smtClean="0"/>
              <a:pPr algn="ctr" eaLnBrk="1" latinLnBrk="0" hangingPunct="1"/>
              <a:t>9/23/13</a:t>
            </a:fld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9/23/13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9/23/13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9/23/13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9/23/13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2400" dirty="0">
              <a:solidFill>
                <a:srgbClr val="FFFFFF"/>
              </a:solidFill>
            </a:endParaRP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9/23/13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9/23/13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9/23/13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9/23/13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9/23/13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9/23/13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2800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kumimoji="0"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Drag picture to placeholder or click icon to add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9/23/13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1400" b="1" dirty="0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5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jpe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oleObject1.bin"/><Relationship Id="rId5" Type="http://schemas.openxmlformats.org/officeDocument/2006/relationships/image" Target="../media/image1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38903" y="3787722"/>
            <a:ext cx="6903302" cy="1828800"/>
          </a:xfrm>
        </p:spPr>
        <p:txBody>
          <a:bodyPr/>
          <a:lstStyle/>
          <a:p>
            <a:r>
              <a:rPr lang="en-US" dirty="0" smtClean="0"/>
              <a:t>Features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David Kauchak</a:t>
            </a:r>
            <a:br>
              <a:rPr lang="en-US" dirty="0" smtClean="0"/>
            </a:br>
            <a:r>
              <a:rPr lang="en-US" dirty="0" smtClean="0"/>
              <a:t>CS 451 – Fall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12003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Feature examples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04800" y="1729619"/>
            <a:ext cx="12681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Raw data</a:t>
            </a:r>
            <a:endParaRPr lang="en-US" sz="2000" dirty="0"/>
          </a:p>
        </p:txBody>
      </p:sp>
      <p:grpSp>
        <p:nvGrpSpPr>
          <p:cNvPr id="3" name="Group 12"/>
          <p:cNvGrpSpPr/>
          <p:nvPr/>
        </p:nvGrpSpPr>
        <p:grpSpPr>
          <a:xfrm>
            <a:off x="612648" y="2370667"/>
            <a:ext cx="960348" cy="1100666"/>
            <a:chOff x="612648" y="2370667"/>
            <a:chExt cx="960348" cy="1100666"/>
          </a:xfrm>
        </p:grpSpPr>
        <p:sp>
          <p:nvSpPr>
            <p:cNvPr id="5" name="Rectangle 4"/>
            <p:cNvSpPr/>
            <p:nvPr/>
          </p:nvSpPr>
          <p:spPr>
            <a:xfrm>
              <a:off x="612648" y="2370667"/>
              <a:ext cx="960348" cy="1100666"/>
            </a:xfrm>
            <a:prstGeom prst="rect">
              <a:avLst/>
            </a:prstGeom>
            <a:noFill/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" name="Straight Connector 6"/>
            <p:cNvCxnSpPr/>
            <p:nvPr/>
          </p:nvCxnSpPr>
          <p:spPr>
            <a:xfrm>
              <a:off x="798286" y="2576286"/>
              <a:ext cx="604762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805546" y="2740781"/>
              <a:ext cx="604762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812806" y="2893181"/>
              <a:ext cx="604762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805546" y="3018966"/>
              <a:ext cx="604762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812806" y="3183461"/>
              <a:ext cx="604762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820066" y="3335861"/>
              <a:ext cx="604762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Group 13"/>
          <p:cNvGrpSpPr/>
          <p:nvPr/>
        </p:nvGrpSpPr>
        <p:grpSpPr>
          <a:xfrm>
            <a:off x="612648" y="3822932"/>
            <a:ext cx="960348" cy="1100666"/>
            <a:chOff x="612648" y="2370667"/>
            <a:chExt cx="960348" cy="1100666"/>
          </a:xfrm>
        </p:grpSpPr>
        <p:sp>
          <p:nvSpPr>
            <p:cNvPr id="15" name="Rectangle 14"/>
            <p:cNvSpPr/>
            <p:nvPr/>
          </p:nvSpPr>
          <p:spPr>
            <a:xfrm>
              <a:off x="612648" y="2370667"/>
              <a:ext cx="960348" cy="1100666"/>
            </a:xfrm>
            <a:prstGeom prst="rect">
              <a:avLst/>
            </a:prstGeom>
            <a:noFill/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6" name="Straight Connector 15"/>
            <p:cNvCxnSpPr/>
            <p:nvPr/>
          </p:nvCxnSpPr>
          <p:spPr>
            <a:xfrm>
              <a:off x="798286" y="2576286"/>
              <a:ext cx="604762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805546" y="2740781"/>
              <a:ext cx="604762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812806" y="2893181"/>
              <a:ext cx="604762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805546" y="3018966"/>
              <a:ext cx="604762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812806" y="3183461"/>
              <a:ext cx="604762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820066" y="3335861"/>
              <a:ext cx="604762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" name="Group 21"/>
          <p:cNvGrpSpPr/>
          <p:nvPr/>
        </p:nvGrpSpPr>
        <p:grpSpPr>
          <a:xfrm>
            <a:off x="616880" y="5280781"/>
            <a:ext cx="960348" cy="1100666"/>
            <a:chOff x="612648" y="2370667"/>
            <a:chExt cx="960348" cy="1100666"/>
          </a:xfrm>
        </p:grpSpPr>
        <p:sp>
          <p:nvSpPr>
            <p:cNvPr id="23" name="Rectangle 22"/>
            <p:cNvSpPr/>
            <p:nvPr/>
          </p:nvSpPr>
          <p:spPr>
            <a:xfrm>
              <a:off x="612648" y="2370667"/>
              <a:ext cx="960348" cy="1100666"/>
            </a:xfrm>
            <a:prstGeom prst="rect">
              <a:avLst/>
            </a:prstGeom>
            <a:noFill/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4" name="Straight Connector 23"/>
            <p:cNvCxnSpPr/>
            <p:nvPr/>
          </p:nvCxnSpPr>
          <p:spPr>
            <a:xfrm>
              <a:off x="798286" y="2576286"/>
              <a:ext cx="604762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805546" y="2740781"/>
              <a:ext cx="604762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>
              <a:off x="812806" y="2893181"/>
              <a:ext cx="604762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>
              <a:off x="805546" y="3018966"/>
              <a:ext cx="604762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>
              <a:off x="812806" y="3183461"/>
              <a:ext cx="604762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820066" y="3335861"/>
              <a:ext cx="604762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TextBox 29"/>
          <p:cNvSpPr txBox="1"/>
          <p:nvPr/>
        </p:nvSpPr>
        <p:spPr>
          <a:xfrm>
            <a:off x="4257524" y="1729619"/>
            <a:ext cx="26125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Features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42" name="Text Box 14"/>
          <p:cNvSpPr txBox="1">
            <a:spLocks noChangeArrowheads="1"/>
          </p:cNvSpPr>
          <p:nvPr/>
        </p:nvSpPr>
        <p:spPr bwMode="auto">
          <a:xfrm>
            <a:off x="4449845" y="3832985"/>
            <a:ext cx="35814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dirty="0" smtClean="0">
                <a:latin typeface="Verdana" pitchFamily="34" charset="0"/>
              </a:rPr>
              <a:t>(1, </a:t>
            </a:r>
            <a:r>
              <a:rPr lang="en-US" sz="2000" dirty="0">
                <a:latin typeface="Verdana" pitchFamily="34" charset="0"/>
              </a:rPr>
              <a:t>1, 1, 0, 0, 1, 0, 0, …)</a:t>
            </a:r>
          </a:p>
        </p:txBody>
      </p:sp>
      <p:sp>
        <p:nvSpPr>
          <p:cNvPr id="43" name="Text Box 16"/>
          <p:cNvSpPr txBox="1">
            <a:spLocks noChangeArrowheads="1"/>
          </p:cNvSpPr>
          <p:nvPr/>
        </p:nvSpPr>
        <p:spPr bwMode="auto">
          <a:xfrm rot="17992015">
            <a:off x="3680702" y="4754528"/>
            <a:ext cx="1752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/>
              <a:t>clinton</a:t>
            </a:r>
          </a:p>
        </p:txBody>
      </p:sp>
      <p:sp>
        <p:nvSpPr>
          <p:cNvPr id="44" name="Text Box 17"/>
          <p:cNvSpPr txBox="1">
            <a:spLocks noChangeArrowheads="1"/>
          </p:cNvSpPr>
          <p:nvPr/>
        </p:nvSpPr>
        <p:spPr bwMode="auto">
          <a:xfrm rot="17992015">
            <a:off x="3985502" y="4754528"/>
            <a:ext cx="1752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/>
              <a:t>said</a:t>
            </a:r>
          </a:p>
        </p:txBody>
      </p:sp>
      <p:sp>
        <p:nvSpPr>
          <p:cNvPr id="45" name="Text Box 18"/>
          <p:cNvSpPr txBox="1">
            <a:spLocks noChangeArrowheads="1"/>
          </p:cNvSpPr>
          <p:nvPr/>
        </p:nvSpPr>
        <p:spPr bwMode="auto">
          <a:xfrm rot="17992015">
            <a:off x="4366502" y="4754528"/>
            <a:ext cx="1752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dirty="0" err="1" smtClean="0"/>
              <a:t>california</a:t>
            </a:r>
            <a:endParaRPr lang="en-US" dirty="0"/>
          </a:p>
        </p:txBody>
      </p:sp>
      <p:sp>
        <p:nvSpPr>
          <p:cNvPr id="46" name="Text Box 19"/>
          <p:cNvSpPr txBox="1">
            <a:spLocks noChangeArrowheads="1"/>
          </p:cNvSpPr>
          <p:nvPr/>
        </p:nvSpPr>
        <p:spPr bwMode="auto">
          <a:xfrm rot="17992015">
            <a:off x="4671302" y="4754528"/>
            <a:ext cx="1752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/>
              <a:t>across</a:t>
            </a:r>
          </a:p>
        </p:txBody>
      </p:sp>
      <p:sp>
        <p:nvSpPr>
          <p:cNvPr id="47" name="Text Box 20"/>
          <p:cNvSpPr txBox="1">
            <a:spLocks noChangeArrowheads="1"/>
          </p:cNvSpPr>
          <p:nvPr/>
        </p:nvSpPr>
        <p:spPr bwMode="auto">
          <a:xfrm rot="17992015">
            <a:off x="4976102" y="4754528"/>
            <a:ext cx="1752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/>
              <a:t>tv</a:t>
            </a:r>
          </a:p>
        </p:txBody>
      </p:sp>
      <p:sp>
        <p:nvSpPr>
          <p:cNvPr id="48" name="Text Box 21"/>
          <p:cNvSpPr txBox="1">
            <a:spLocks noChangeArrowheads="1"/>
          </p:cNvSpPr>
          <p:nvPr/>
        </p:nvSpPr>
        <p:spPr bwMode="auto">
          <a:xfrm rot="17992015">
            <a:off x="5280902" y="4754528"/>
            <a:ext cx="1752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/>
              <a:t>wrong</a:t>
            </a:r>
          </a:p>
        </p:txBody>
      </p:sp>
      <p:sp>
        <p:nvSpPr>
          <p:cNvPr id="49" name="Text Box 22"/>
          <p:cNvSpPr txBox="1">
            <a:spLocks noChangeArrowheads="1"/>
          </p:cNvSpPr>
          <p:nvPr/>
        </p:nvSpPr>
        <p:spPr bwMode="auto">
          <a:xfrm rot="17992015">
            <a:off x="5661902" y="4754528"/>
            <a:ext cx="1752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dirty="0"/>
              <a:t>capital</a:t>
            </a:r>
          </a:p>
        </p:txBody>
      </p:sp>
      <p:sp>
        <p:nvSpPr>
          <p:cNvPr id="50" name="Text Box 23"/>
          <p:cNvSpPr txBox="1">
            <a:spLocks noChangeArrowheads="1"/>
          </p:cNvSpPr>
          <p:nvPr/>
        </p:nvSpPr>
        <p:spPr bwMode="auto">
          <a:xfrm rot="17992015">
            <a:off x="3390189" y="4754529"/>
            <a:ext cx="1752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/>
              <a:t>banana</a:t>
            </a:r>
          </a:p>
        </p:txBody>
      </p:sp>
      <p:sp>
        <p:nvSpPr>
          <p:cNvPr id="51" name="Text Box 24"/>
          <p:cNvSpPr txBox="1">
            <a:spLocks noChangeArrowheads="1"/>
          </p:cNvSpPr>
          <p:nvPr/>
        </p:nvSpPr>
        <p:spPr bwMode="auto">
          <a:xfrm>
            <a:off x="4283947" y="2279613"/>
            <a:ext cx="3200400" cy="10156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>
                <a:solidFill>
                  <a:srgbClr val="FF6600"/>
                </a:solidFill>
              </a:rPr>
              <a:t>Clinton said banana repeatedly last week on </a:t>
            </a:r>
            <a:r>
              <a:rPr lang="en-US" sz="2000" dirty="0" err="1">
                <a:solidFill>
                  <a:srgbClr val="FF6600"/>
                </a:solidFill>
              </a:rPr>
              <a:t>tv</a:t>
            </a:r>
            <a:r>
              <a:rPr lang="en-US" sz="2000" dirty="0">
                <a:solidFill>
                  <a:srgbClr val="FF6600"/>
                </a:solidFill>
              </a:rPr>
              <a:t>, “banana, banana, banana”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4357410" y="5500083"/>
            <a:ext cx="461413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Occurrence of words</a:t>
            </a:r>
            <a:endParaRPr lang="en-US" sz="20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44846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Feature examples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04800" y="1729619"/>
            <a:ext cx="12681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Raw data</a:t>
            </a:r>
            <a:endParaRPr lang="en-US" sz="2000" dirty="0"/>
          </a:p>
        </p:txBody>
      </p:sp>
      <p:grpSp>
        <p:nvGrpSpPr>
          <p:cNvPr id="3" name="Group 12"/>
          <p:cNvGrpSpPr/>
          <p:nvPr/>
        </p:nvGrpSpPr>
        <p:grpSpPr>
          <a:xfrm>
            <a:off x="612648" y="2370667"/>
            <a:ext cx="960348" cy="1100666"/>
            <a:chOff x="612648" y="2370667"/>
            <a:chExt cx="960348" cy="1100666"/>
          </a:xfrm>
        </p:grpSpPr>
        <p:sp>
          <p:nvSpPr>
            <p:cNvPr id="5" name="Rectangle 4"/>
            <p:cNvSpPr/>
            <p:nvPr/>
          </p:nvSpPr>
          <p:spPr>
            <a:xfrm>
              <a:off x="612648" y="2370667"/>
              <a:ext cx="960348" cy="1100666"/>
            </a:xfrm>
            <a:prstGeom prst="rect">
              <a:avLst/>
            </a:prstGeom>
            <a:noFill/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" name="Straight Connector 6"/>
            <p:cNvCxnSpPr/>
            <p:nvPr/>
          </p:nvCxnSpPr>
          <p:spPr>
            <a:xfrm>
              <a:off x="798286" y="2576286"/>
              <a:ext cx="604762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805546" y="2740781"/>
              <a:ext cx="604762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812806" y="2893181"/>
              <a:ext cx="604762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805546" y="3018966"/>
              <a:ext cx="604762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812806" y="3183461"/>
              <a:ext cx="604762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820066" y="3335861"/>
              <a:ext cx="604762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Group 13"/>
          <p:cNvGrpSpPr/>
          <p:nvPr/>
        </p:nvGrpSpPr>
        <p:grpSpPr>
          <a:xfrm>
            <a:off x="612648" y="3822932"/>
            <a:ext cx="960348" cy="1100666"/>
            <a:chOff x="612648" y="2370667"/>
            <a:chExt cx="960348" cy="1100666"/>
          </a:xfrm>
        </p:grpSpPr>
        <p:sp>
          <p:nvSpPr>
            <p:cNvPr id="15" name="Rectangle 14"/>
            <p:cNvSpPr/>
            <p:nvPr/>
          </p:nvSpPr>
          <p:spPr>
            <a:xfrm>
              <a:off x="612648" y="2370667"/>
              <a:ext cx="960348" cy="1100666"/>
            </a:xfrm>
            <a:prstGeom prst="rect">
              <a:avLst/>
            </a:prstGeom>
            <a:noFill/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6" name="Straight Connector 15"/>
            <p:cNvCxnSpPr/>
            <p:nvPr/>
          </p:nvCxnSpPr>
          <p:spPr>
            <a:xfrm>
              <a:off x="798286" y="2576286"/>
              <a:ext cx="604762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805546" y="2740781"/>
              <a:ext cx="604762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812806" y="2893181"/>
              <a:ext cx="604762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805546" y="3018966"/>
              <a:ext cx="604762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812806" y="3183461"/>
              <a:ext cx="604762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820066" y="3335861"/>
              <a:ext cx="604762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" name="Group 21"/>
          <p:cNvGrpSpPr/>
          <p:nvPr/>
        </p:nvGrpSpPr>
        <p:grpSpPr>
          <a:xfrm>
            <a:off x="616880" y="5280781"/>
            <a:ext cx="960348" cy="1100666"/>
            <a:chOff x="612648" y="2370667"/>
            <a:chExt cx="960348" cy="1100666"/>
          </a:xfrm>
        </p:grpSpPr>
        <p:sp>
          <p:nvSpPr>
            <p:cNvPr id="23" name="Rectangle 22"/>
            <p:cNvSpPr/>
            <p:nvPr/>
          </p:nvSpPr>
          <p:spPr>
            <a:xfrm>
              <a:off x="612648" y="2370667"/>
              <a:ext cx="960348" cy="1100666"/>
            </a:xfrm>
            <a:prstGeom prst="rect">
              <a:avLst/>
            </a:prstGeom>
            <a:noFill/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4" name="Straight Connector 23"/>
            <p:cNvCxnSpPr/>
            <p:nvPr/>
          </p:nvCxnSpPr>
          <p:spPr>
            <a:xfrm>
              <a:off x="798286" y="2576286"/>
              <a:ext cx="604762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805546" y="2740781"/>
              <a:ext cx="604762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>
              <a:off x="812806" y="2893181"/>
              <a:ext cx="604762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>
              <a:off x="805546" y="3018966"/>
              <a:ext cx="604762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>
              <a:off x="812806" y="3183461"/>
              <a:ext cx="604762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820066" y="3335861"/>
              <a:ext cx="604762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TextBox 29"/>
          <p:cNvSpPr txBox="1"/>
          <p:nvPr/>
        </p:nvSpPr>
        <p:spPr>
          <a:xfrm>
            <a:off x="4257524" y="1729619"/>
            <a:ext cx="26125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Features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42" name="Text Box 14"/>
          <p:cNvSpPr txBox="1">
            <a:spLocks noChangeArrowheads="1"/>
          </p:cNvSpPr>
          <p:nvPr/>
        </p:nvSpPr>
        <p:spPr bwMode="auto">
          <a:xfrm>
            <a:off x="4449845" y="3832985"/>
            <a:ext cx="35814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dirty="0">
                <a:latin typeface="Verdana" pitchFamily="34" charset="0"/>
              </a:rPr>
              <a:t>(</a:t>
            </a:r>
            <a:r>
              <a:rPr lang="en-US" sz="2000" dirty="0">
                <a:solidFill>
                  <a:srgbClr val="FF0000"/>
                </a:solidFill>
                <a:latin typeface="Verdana" pitchFamily="34" charset="0"/>
              </a:rPr>
              <a:t>4</a:t>
            </a:r>
            <a:r>
              <a:rPr lang="en-US" sz="2000" dirty="0">
                <a:latin typeface="Verdana" pitchFamily="34" charset="0"/>
              </a:rPr>
              <a:t>, 1, 1, 0, 0, 1, 0, 0, …)</a:t>
            </a:r>
          </a:p>
        </p:txBody>
      </p:sp>
      <p:sp>
        <p:nvSpPr>
          <p:cNvPr id="43" name="Text Box 16"/>
          <p:cNvSpPr txBox="1">
            <a:spLocks noChangeArrowheads="1"/>
          </p:cNvSpPr>
          <p:nvPr/>
        </p:nvSpPr>
        <p:spPr bwMode="auto">
          <a:xfrm rot="17992015">
            <a:off x="3680702" y="4754528"/>
            <a:ext cx="1752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/>
              <a:t>clinton</a:t>
            </a:r>
          </a:p>
        </p:txBody>
      </p:sp>
      <p:sp>
        <p:nvSpPr>
          <p:cNvPr id="44" name="Text Box 17"/>
          <p:cNvSpPr txBox="1">
            <a:spLocks noChangeArrowheads="1"/>
          </p:cNvSpPr>
          <p:nvPr/>
        </p:nvSpPr>
        <p:spPr bwMode="auto">
          <a:xfrm rot="17992015">
            <a:off x="3985502" y="4754528"/>
            <a:ext cx="1752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/>
              <a:t>said</a:t>
            </a:r>
          </a:p>
        </p:txBody>
      </p:sp>
      <p:sp>
        <p:nvSpPr>
          <p:cNvPr id="45" name="Text Box 18"/>
          <p:cNvSpPr txBox="1">
            <a:spLocks noChangeArrowheads="1"/>
          </p:cNvSpPr>
          <p:nvPr/>
        </p:nvSpPr>
        <p:spPr bwMode="auto">
          <a:xfrm rot="17992015">
            <a:off x="4366502" y="4754528"/>
            <a:ext cx="1752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dirty="0" err="1" smtClean="0"/>
              <a:t>california</a:t>
            </a:r>
            <a:endParaRPr lang="en-US" dirty="0"/>
          </a:p>
        </p:txBody>
      </p:sp>
      <p:sp>
        <p:nvSpPr>
          <p:cNvPr id="46" name="Text Box 19"/>
          <p:cNvSpPr txBox="1">
            <a:spLocks noChangeArrowheads="1"/>
          </p:cNvSpPr>
          <p:nvPr/>
        </p:nvSpPr>
        <p:spPr bwMode="auto">
          <a:xfrm rot="17992015">
            <a:off x="4671302" y="4754528"/>
            <a:ext cx="1752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/>
              <a:t>across</a:t>
            </a:r>
          </a:p>
        </p:txBody>
      </p:sp>
      <p:sp>
        <p:nvSpPr>
          <p:cNvPr id="47" name="Text Box 20"/>
          <p:cNvSpPr txBox="1">
            <a:spLocks noChangeArrowheads="1"/>
          </p:cNvSpPr>
          <p:nvPr/>
        </p:nvSpPr>
        <p:spPr bwMode="auto">
          <a:xfrm rot="17992015">
            <a:off x="4976102" y="4754528"/>
            <a:ext cx="1752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/>
              <a:t>tv</a:t>
            </a:r>
          </a:p>
        </p:txBody>
      </p:sp>
      <p:sp>
        <p:nvSpPr>
          <p:cNvPr id="48" name="Text Box 21"/>
          <p:cNvSpPr txBox="1">
            <a:spLocks noChangeArrowheads="1"/>
          </p:cNvSpPr>
          <p:nvPr/>
        </p:nvSpPr>
        <p:spPr bwMode="auto">
          <a:xfrm rot="17992015">
            <a:off x="5280902" y="4754528"/>
            <a:ext cx="1752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/>
              <a:t>wrong</a:t>
            </a:r>
          </a:p>
        </p:txBody>
      </p:sp>
      <p:sp>
        <p:nvSpPr>
          <p:cNvPr id="49" name="Text Box 22"/>
          <p:cNvSpPr txBox="1">
            <a:spLocks noChangeArrowheads="1"/>
          </p:cNvSpPr>
          <p:nvPr/>
        </p:nvSpPr>
        <p:spPr bwMode="auto">
          <a:xfrm rot="17992015">
            <a:off x="5661902" y="4754528"/>
            <a:ext cx="1752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/>
              <a:t>capital</a:t>
            </a:r>
          </a:p>
        </p:txBody>
      </p:sp>
      <p:sp>
        <p:nvSpPr>
          <p:cNvPr id="50" name="Text Box 23"/>
          <p:cNvSpPr txBox="1">
            <a:spLocks noChangeArrowheads="1"/>
          </p:cNvSpPr>
          <p:nvPr/>
        </p:nvSpPr>
        <p:spPr bwMode="auto">
          <a:xfrm rot="17992015">
            <a:off x="3390189" y="4754529"/>
            <a:ext cx="1752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/>
              <a:t>banana</a:t>
            </a:r>
          </a:p>
        </p:txBody>
      </p:sp>
      <p:sp>
        <p:nvSpPr>
          <p:cNvPr id="51" name="Text Box 24"/>
          <p:cNvSpPr txBox="1">
            <a:spLocks noChangeArrowheads="1"/>
          </p:cNvSpPr>
          <p:nvPr/>
        </p:nvSpPr>
        <p:spPr bwMode="auto">
          <a:xfrm>
            <a:off x="4283947" y="2279613"/>
            <a:ext cx="3200400" cy="10156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>
                <a:solidFill>
                  <a:srgbClr val="FF6600"/>
                </a:solidFill>
              </a:rPr>
              <a:t>Clinton said banana repeatedly last week on </a:t>
            </a:r>
            <a:r>
              <a:rPr lang="en-US" sz="2000" dirty="0" err="1">
                <a:solidFill>
                  <a:srgbClr val="FF6600"/>
                </a:solidFill>
              </a:rPr>
              <a:t>tv</a:t>
            </a:r>
            <a:r>
              <a:rPr lang="en-US" sz="2000" dirty="0">
                <a:solidFill>
                  <a:srgbClr val="FF6600"/>
                </a:solidFill>
              </a:rPr>
              <a:t>, “banana, banana, banana”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4357410" y="5500083"/>
            <a:ext cx="461413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Frequency of word occurrence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818832" y="6162078"/>
            <a:ext cx="71865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Do we retain all the information in the original document?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6062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Feature examples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04800" y="1729619"/>
            <a:ext cx="12681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Raw data</a:t>
            </a:r>
            <a:endParaRPr lang="en-US" sz="2000" dirty="0"/>
          </a:p>
        </p:txBody>
      </p:sp>
      <p:grpSp>
        <p:nvGrpSpPr>
          <p:cNvPr id="3" name="Group 12"/>
          <p:cNvGrpSpPr/>
          <p:nvPr/>
        </p:nvGrpSpPr>
        <p:grpSpPr>
          <a:xfrm>
            <a:off x="612648" y="2370667"/>
            <a:ext cx="960348" cy="1100666"/>
            <a:chOff x="612648" y="2370667"/>
            <a:chExt cx="960348" cy="1100666"/>
          </a:xfrm>
        </p:grpSpPr>
        <p:sp>
          <p:nvSpPr>
            <p:cNvPr id="5" name="Rectangle 4"/>
            <p:cNvSpPr/>
            <p:nvPr/>
          </p:nvSpPr>
          <p:spPr>
            <a:xfrm>
              <a:off x="612648" y="2370667"/>
              <a:ext cx="960348" cy="1100666"/>
            </a:xfrm>
            <a:prstGeom prst="rect">
              <a:avLst/>
            </a:prstGeom>
            <a:noFill/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" name="Straight Connector 6"/>
            <p:cNvCxnSpPr/>
            <p:nvPr/>
          </p:nvCxnSpPr>
          <p:spPr>
            <a:xfrm>
              <a:off x="798286" y="2576286"/>
              <a:ext cx="604762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805546" y="2740781"/>
              <a:ext cx="604762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812806" y="2893181"/>
              <a:ext cx="604762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805546" y="3018966"/>
              <a:ext cx="604762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812806" y="3183461"/>
              <a:ext cx="604762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820066" y="3335861"/>
              <a:ext cx="604762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Group 13"/>
          <p:cNvGrpSpPr/>
          <p:nvPr/>
        </p:nvGrpSpPr>
        <p:grpSpPr>
          <a:xfrm>
            <a:off x="612648" y="3822932"/>
            <a:ext cx="960348" cy="1100666"/>
            <a:chOff x="612648" y="2370667"/>
            <a:chExt cx="960348" cy="1100666"/>
          </a:xfrm>
        </p:grpSpPr>
        <p:sp>
          <p:nvSpPr>
            <p:cNvPr id="15" name="Rectangle 14"/>
            <p:cNvSpPr/>
            <p:nvPr/>
          </p:nvSpPr>
          <p:spPr>
            <a:xfrm>
              <a:off x="612648" y="2370667"/>
              <a:ext cx="960348" cy="1100666"/>
            </a:xfrm>
            <a:prstGeom prst="rect">
              <a:avLst/>
            </a:prstGeom>
            <a:noFill/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6" name="Straight Connector 15"/>
            <p:cNvCxnSpPr/>
            <p:nvPr/>
          </p:nvCxnSpPr>
          <p:spPr>
            <a:xfrm>
              <a:off x="798286" y="2576286"/>
              <a:ext cx="604762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805546" y="2740781"/>
              <a:ext cx="604762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812806" y="2893181"/>
              <a:ext cx="604762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805546" y="3018966"/>
              <a:ext cx="604762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812806" y="3183461"/>
              <a:ext cx="604762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820066" y="3335861"/>
              <a:ext cx="604762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" name="Group 21"/>
          <p:cNvGrpSpPr/>
          <p:nvPr/>
        </p:nvGrpSpPr>
        <p:grpSpPr>
          <a:xfrm>
            <a:off x="616880" y="5280781"/>
            <a:ext cx="960348" cy="1100666"/>
            <a:chOff x="612648" y="2370667"/>
            <a:chExt cx="960348" cy="1100666"/>
          </a:xfrm>
        </p:grpSpPr>
        <p:sp>
          <p:nvSpPr>
            <p:cNvPr id="23" name="Rectangle 22"/>
            <p:cNvSpPr/>
            <p:nvPr/>
          </p:nvSpPr>
          <p:spPr>
            <a:xfrm>
              <a:off x="612648" y="2370667"/>
              <a:ext cx="960348" cy="1100666"/>
            </a:xfrm>
            <a:prstGeom prst="rect">
              <a:avLst/>
            </a:prstGeom>
            <a:noFill/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4" name="Straight Connector 23"/>
            <p:cNvCxnSpPr/>
            <p:nvPr/>
          </p:nvCxnSpPr>
          <p:spPr>
            <a:xfrm>
              <a:off x="798286" y="2576286"/>
              <a:ext cx="604762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805546" y="2740781"/>
              <a:ext cx="604762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>
              <a:off x="812806" y="2893181"/>
              <a:ext cx="604762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>
              <a:off x="805546" y="3018966"/>
              <a:ext cx="604762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>
              <a:off x="812806" y="3183461"/>
              <a:ext cx="604762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820066" y="3335861"/>
              <a:ext cx="604762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TextBox 29"/>
          <p:cNvSpPr txBox="1"/>
          <p:nvPr/>
        </p:nvSpPr>
        <p:spPr>
          <a:xfrm>
            <a:off x="4257524" y="1729619"/>
            <a:ext cx="26125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Features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42" name="Text Box 14"/>
          <p:cNvSpPr txBox="1">
            <a:spLocks noChangeArrowheads="1"/>
          </p:cNvSpPr>
          <p:nvPr/>
        </p:nvSpPr>
        <p:spPr bwMode="auto">
          <a:xfrm>
            <a:off x="4449845" y="3832985"/>
            <a:ext cx="35814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dirty="0" smtClean="0">
                <a:latin typeface="Verdana" pitchFamily="34" charset="0"/>
              </a:rPr>
              <a:t>(1, </a:t>
            </a:r>
            <a:r>
              <a:rPr lang="en-US" sz="2000" dirty="0">
                <a:latin typeface="Verdana" pitchFamily="34" charset="0"/>
              </a:rPr>
              <a:t>1, 1, 0, 0, 1, 0, 0, …)</a:t>
            </a:r>
          </a:p>
        </p:txBody>
      </p:sp>
      <p:sp>
        <p:nvSpPr>
          <p:cNvPr id="43" name="Text Box 16"/>
          <p:cNvSpPr txBox="1">
            <a:spLocks noChangeArrowheads="1"/>
          </p:cNvSpPr>
          <p:nvPr/>
        </p:nvSpPr>
        <p:spPr bwMode="auto">
          <a:xfrm rot="17992015">
            <a:off x="3680702" y="4737830"/>
            <a:ext cx="17526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2000" dirty="0" err="1" smtClean="0"/>
              <a:t>clinton</a:t>
            </a:r>
            <a:r>
              <a:rPr lang="en-US" sz="2000" dirty="0" smtClean="0"/>
              <a:t> said</a:t>
            </a:r>
            <a:endParaRPr lang="en-US" sz="2000" dirty="0"/>
          </a:p>
        </p:txBody>
      </p:sp>
      <p:sp>
        <p:nvSpPr>
          <p:cNvPr id="44" name="Text Box 17"/>
          <p:cNvSpPr txBox="1">
            <a:spLocks noChangeArrowheads="1"/>
          </p:cNvSpPr>
          <p:nvPr/>
        </p:nvSpPr>
        <p:spPr bwMode="auto">
          <a:xfrm rot="17992015">
            <a:off x="4076971" y="4737830"/>
            <a:ext cx="17526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2000" dirty="0" smtClean="0"/>
              <a:t>said banana</a:t>
            </a:r>
            <a:endParaRPr lang="en-US" sz="2000" dirty="0"/>
          </a:p>
        </p:txBody>
      </p:sp>
      <p:sp>
        <p:nvSpPr>
          <p:cNvPr id="45" name="Text Box 18"/>
          <p:cNvSpPr txBox="1">
            <a:spLocks noChangeArrowheads="1"/>
          </p:cNvSpPr>
          <p:nvPr/>
        </p:nvSpPr>
        <p:spPr bwMode="auto">
          <a:xfrm rot="17992015">
            <a:off x="3927105" y="5044834"/>
            <a:ext cx="246064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2000" dirty="0" err="1" smtClean="0"/>
              <a:t>california</a:t>
            </a:r>
            <a:r>
              <a:rPr lang="en-US" sz="2000" dirty="0" smtClean="0"/>
              <a:t> schools</a:t>
            </a:r>
            <a:endParaRPr lang="en-US" sz="2000" dirty="0"/>
          </a:p>
        </p:txBody>
      </p:sp>
      <p:sp>
        <p:nvSpPr>
          <p:cNvPr id="46" name="Text Box 19"/>
          <p:cNvSpPr txBox="1">
            <a:spLocks noChangeArrowheads="1"/>
          </p:cNvSpPr>
          <p:nvPr/>
        </p:nvSpPr>
        <p:spPr bwMode="auto">
          <a:xfrm rot="17992015">
            <a:off x="4762229" y="4737830"/>
            <a:ext cx="17526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2000" dirty="0" smtClean="0"/>
              <a:t>across the</a:t>
            </a:r>
            <a:endParaRPr lang="en-US" sz="2000" dirty="0"/>
          </a:p>
        </p:txBody>
      </p:sp>
      <p:sp>
        <p:nvSpPr>
          <p:cNvPr id="47" name="Text Box 20"/>
          <p:cNvSpPr txBox="1">
            <a:spLocks noChangeArrowheads="1"/>
          </p:cNvSpPr>
          <p:nvPr/>
        </p:nvSpPr>
        <p:spPr bwMode="auto">
          <a:xfrm rot="17992015">
            <a:off x="5067029" y="4737830"/>
            <a:ext cx="17526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2000" dirty="0" err="1" smtClean="0"/>
              <a:t>tv</a:t>
            </a:r>
            <a:r>
              <a:rPr lang="en-US" sz="2000" dirty="0" smtClean="0"/>
              <a:t> banana</a:t>
            </a:r>
            <a:endParaRPr lang="en-US" sz="2000" dirty="0"/>
          </a:p>
        </p:txBody>
      </p:sp>
      <p:sp>
        <p:nvSpPr>
          <p:cNvPr id="48" name="Text Box 21"/>
          <p:cNvSpPr txBox="1">
            <a:spLocks noChangeArrowheads="1"/>
          </p:cNvSpPr>
          <p:nvPr/>
        </p:nvSpPr>
        <p:spPr bwMode="auto">
          <a:xfrm rot="17992015">
            <a:off x="5448029" y="4737830"/>
            <a:ext cx="17526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2000" dirty="0" smtClean="0"/>
              <a:t>wrong way</a:t>
            </a:r>
            <a:endParaRPr lang="en-US" sz="2000" dirty="0"/>
          </a:p>
        </p:txBody>
      </p:sp>
      <p:sp>
        <p:nvSpPr>
          <p:cNvPr id="49" name="Text Box 22"/>
          <p:cNvSpPr txBox="1">
            <a:spLocks noChangeArrowheads="1"/>
          </p:cNvSpPr>
          <p:nvPr/>
        </p:nvSpPr>
        <p:spPr bwMode="auto">
          <a:xfrm rot="17992015">
            <a:off x="5829029" y="4737830"/>
            <a:ext cx="17526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2000" dirty="0" smtClean="0"/>
              <a:t>capital city</a:t>
            </a:r>
            <a:endParaRPr lang="en-US" sz="2000" dirty="0"/>
          </a:p>
        </p:txBody>
      </p:sp>
      <p:sp>
        <p:nvSpPr>
          <p:cNvPr id="50" name="Text Box 23"/>
          <p:cNvSpPr txBox="1">
            <a:spLocks noChangeArrowheads="1"/>
          </p:cNvSpPr>
          <p:nvPr/>
        </p:nvSpPr>
        <p:spPr bwMode="auto">
          <a:xfrm rot="17992015">
            <a:off x="2171701" y="5396441"/>
            <a:ext cx="327156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2000" dirty="0" smtClean="0"/>
              <a:t>banana repeatedly</a:t>
            </a:r>
            <a:endParaRPr lang="en-US" sz="2000" dirty="0"/>
          </a:p>
        </p:txBody>
      </p:sp>
      <p:sp>
        <p:nvSpPr>
          <p:cNvPr id="51" name="Text Box 24"/>
          <p:cNvSpPr txBox="1">
            <a:spLocks noChangeArrowheads="1"/>
          </p:cNvSpPr>
          <p:nvPr/>
        </p:nvSpPr>
        <p:spPr bwMode="auto">
          <a:xfrm>
            <a:off x="4283947" y="2279613"/>
            <a:ext cx="3200400" cy="10156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>
                <a:solidFill>
                  <a:srgbClr val="FF6600"/>
                </a:solidFill>
              </a:rPr>
              <a:t>Clinton said banana repeatedly last week on </a:t>
            </a:r>
            <a:r>
              <a:rPr lang="en-US" sz="2000" dirty="0" err="1">
                <a:solidFill>
                  <a:srgbClr val="FF6600"/>
                </a:solidFill>
              </a:rPr>
              <a:t>tv</a:t>
            </a:r>
            <a:r>
              <a:rPr lang="en-US" sz="2000" dirty="0">
                <a:solidFill>
                  <a:srgbClr val="FF6600"/>
                </a:solidFill>
              </a:rPr>
              <a:t>, “banana, banana, banana”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4343400" y="6172200"/>
            <a:ext cx="461413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Occurrence of bigrams</a:t>
            </a:r>
            <a:endParaRPr lang="en-US" sz="20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4021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Feature examples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04800" y="1729619"/>
            <a:ext cx="12681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Raw data</a:t>
            </a:r>
            <a:endParaRPr lang="en-US" sz="2000" dirty="0"/>
          </a:p>
        </p:txBody>
      </p:sp>
      <p:grpSp>
        <p:nvGrpSpPr>
          <p:cNvPr id="3" name="Group 12"/>
          <p:cNvGrpSpPr/>
          <p:nvPr/>
        </p:nvGrpSpPr>
        <p:grpSpPr>
          <a:xfrm>
            <a:off x="612648" y="2370667"/>
            <a:ext cx="960348" cy="1100666"/>
            <a:chOff x="612648" y="2370667"/>
            <a:chExt cx="960348" cy="1100666"/>
          </a:xfrm>
        </p:grpSpPr>
        <p:sp>
          <p:nvSpPr>
            <p:cNvPr id="5" name="Rectangle 4"/>
            <p:cNvSpPr/>
            <p:nvPr/>
          </p:nvSpPr>
          <p:spPr>
            <a:xfrm>
              <a:off x="612648" y="2370667"/>
              <a:ext cx="960348" cy="1100666"/>
            </a:xfrm>
            <a:prstGeom prst="rect">
              <a:avLst/>
            </a:prstGeom>
            <a:noFill/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" name="Straight Connector 6"/>
            <p:cNvCxnSpPr/>
            <p:nvPr/>
          </p:nvCxnSpPr>
          <p:spPr>
            <a:xfrm>
              <a:off x="798286" y="2576286"/>
              <a:ext cx="604762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805546" y="2740781"/>
              <a:ext cx="604762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812806" y="2893181"/>
              <a:ext cx="604762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805546" y="3018966"/>
              <a:ext cx="604762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812806" y="3183461"/>
              <a:ext cx="604762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820066" y="3335861"/>
              <a:ext cx="604762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Group 13"/>
          <p:cNvGrpSpPr/>
          <p:nvPr/>
        </p:nvGrpSpPr>
        <p:grpSpPr>
          <a:xfrm>
            <a:off x="612648" y="3822932"/>
            <a:ext cx="960348" cy="1100666"/>
            <a:chOff x="612648" y="2370667"/>
            <a:chExt cx="960348" cy="1100666"/>
          </a:xfrm>
        </p:grpSpPr>
        <p:sp>
          <p:nvSpPr>
            <p:cNvPr id="15" name="Rectangle 14"/>
            <p:cNvSpPr/>
            <p:nvPr/>
          </p:nvSpPr>
          <p:spPr>
            <a:xfrm>
              <a:off x="612648" y="2370667"/>
              <a:ext cx="960348" cy="1100666"/>
            </a:xfrm>
            <a:prstGeom prst="rect">
              <a:avLst/>
            </a:prstGeom>
            <a:noFill/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6" name="Straight Connector 15"/>
            <p:cNvCxnSpPr/>
            <p:nvPr/>
          </p:nvCxnSpPr>
          <p:spPr>
            <a:xfrm>
              <a:off x="798286" y="2576286"/>
              <a:ext cx="604762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805546" y="2740781"/>
              <a:ext cx="604762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812806" y="2893181"/>
              <a:ext cx="604762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805546" y="3018966"/>
              <a:ext cx="604762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812806" y="3183461"/>
              <a:ext cx="604762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820066" y="3335861"/>
              <a:ext cx="604762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" name="Group 21"/>
          <p:cNvGrpSpPr/>
          <p:nvPr/>
        </p:nvGrpSpPr>
        <p:grpSpPr>
          <a:xfrm>
            <a:off x="616880" y="5280781"/>
            <a:ext cx="960348" cy="1100666"/>
            <a:chOff x="612648" y="2370667"/>
            <a:chExt cx="960348" cy="1100666"/>
          </a:xfrm>
        </p:grpSpPr>
        <p:sp>
          <p:nvSpPr>
            <p:cNvPr id="23" name="Rectangle 22"/>
            <p:cNvSpPr/>
            <p:nvPr/>
          </p:nvSpPr>
          <p:spPr>
            <a:xfrm>
              <a:off x="612648" y="2370667"/>
              <a:ext cx="960348" cy="1100666"/>
            </a:xfrm>
            <a:prstGeom prst="rect">
              <a:avLst/>
            </a:prstGeom>
            <a:noFill/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4" name="Straight Connector 23"/>
            <p:cNvCxnSpPr/>
            <p:nvPr/>
          </p:nvCxnSpPr>
          <p:spPr>
            <a:xfrm>
              <a:off x="798286" y="2576286"/>
              <a:ext cx="604762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805546" y="2740781"/>
              <a:ext cx="604762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>
              <a:off x="812806" y="2893181"/>
              <a:ext cx="604762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>
              <a:off x="805546" y="3018966"/>
              <a:ext cx="604762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>
              <a:off x="812806" y="3183461"/>
              <a:ext cx="604762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820066" y="3335861"/>
              <a:ext cx="604762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TextBox 29"/>
          <p:cNvSpPr txBox="1"/>
          <p:nvPr/>
        </p:nvSpPr>
        <p:spPr>
          <a:xfrm>
            <a:off x="4257524" y="1729619"/>
            <a:ext cx="26125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Features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42" name="Text Box 14"/>
          <p:cNvSpPr txBox="1">
            <a:spLocks noChangeArrowheads="1"/>
          </p:cNvSpPr>
          <p:nvPr/>
        </p:nvSpPr>
        <p:spPr bwMode="auto">
          <a:xfrm>
            <a:off x="4449845" y="3832985"/>
            <a:ext cx="35814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dirty="0" smtClean="0">
                <a:latin typeface="Verdana" pitchFamily="34" charset="0"/>
              </a:rPr>
              <a:t>(1, </a:t>
            </a:r>
            <a:r>
              <a:rPr lang="en-US" sz="2000" dirty="0">
                <a:latin typeface="Verdana" pitchFamily="34" charset="0"/>
              </a:rPr>
              <a:t>1, 1, 0, 0, 1, 0, 0, …)</a:t>
            </a:r>
          </a:p>
        </p:txBody>
      </p:sp>
      <p:sp>
        <p:nvSpPr>
          <p:cNvPr id="43" name="Text Box 16"/>
          <p:cNvSpPr txBox="1">
            <a:spLocks noChangeArrowheads="1"/>
          </p:cNvSpPr>
          <p:nvPr/>
        </p:nvSpPr>
        <p:spPr bwMode="auto">
          <a:xfrm rot="17992015">
            <a:off x="3680702" y="4737830"/>
            <a:ext cx="17526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2000" dirty="0" err="1" smtClean="0"/>
              <a:t>clinton</a:t>
            </a:r>
            <a:r>
              <a:rPr lang="en-US" sz="2000" dirty="0" smtClean="0"/>
              <a:t> said</a:t>
            </a:r>
            <a:endParaRPr lang="en-US" sz="2000" dirty="0"/>
          </a:p>
        </p:txBody>
      </p:sp>
      <p:sp>
        <p:nvSpPr>
          <p:cNvPr id="44" name="Text Box 17"/>
          <p:cNvSpPr txBox="1">
            <a:spLocks noChangeArrowheads="1"/>
          </p:cNvSpPr>
          <p:nvPr/>
        </p:nvSpPr>
        <p:spPr bwMode="auto">
          <a:xfrm rot="17992015">
            <a:off x="4076971" y="4737830"/>
            <a:ext cx="17526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2000" dirty="0" smtClean="0"/>
              <a:t>said banana</a:t>
            </a:r>
            <a:endParaRPr lang="en-US" sz="2000" dirty="0"/>
          </a:p>
        </p:txBody>
      </p:sp>
      <p:sp>
        <p:nvSpPr>
          <p:cNvPr id="45" name="Text Box 18"/>
          <p:cNvSpPr txBox="1">
            <a:spLocks noChangeArrowheads="1"/>
          </p:cNvSpPr>
          <p:nvPr/>
        </p:nvSpPr>
        <p:spPr bwMode="auto">
          <a:xfrm rot="17992015">
            <a:off x="3927105" y="5044834"/>
            <a:ext cx="246064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2000" dirty="0" err="1" smtClean="0"/>
              <a:t>california</a:t>
            </a:r>
            <a:r>
              <a:rPr lang="en-US" sz="2000" dirty="0" smtClean="0"/>
              <a:t> schools</a:t>
            </a:r>
            <a:endParaRPr lang="en-US" sz="2000" dirty="0"/>
          </a:p>
        </p:txBody>
      </p:sp>
      <p:sp>
        <p:nvSpPr>
          <p:cNvPr id="46" name="Text Box 19"/>
          <p:cNvSpPr txBox="1">
            <a:spLocks noChangeArrowheads="1"/>
          </p:cNvSpPr>
          <p:nvPr/>
        </p:nvSpPr>
        <p:spPr bwMode="auto">
          <a:xfrm rot="17992015">
            <a:off x="4762229" y="4737830"/>
            <a:ext cx="17526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2000" dirty="0" smtClean="0"/>
              <a:t>across the</a:t>
            </a:r>
            <a:endParaRPr lang="en-US" sz="2000" dirty="0"/>
          </a:p>
        </p:txBody>
      </p:sp>
      <p:sp>
        <p:nvSpPr>
          <p:cNvPr id="47" name="Text Box 20"/>
          <p:cNvSpPr txBox="1">
            <a:spLocks noChangeArrowheads="1"/>
          </p:cNvSpPr>
          <p:nvPr/>
        </p:nvSpPr>
        <p:spPr bwMode="auto">
          <a:xfrm rot="17992015">
            <a:off x="5067029" y="4737830"/>
            <a:ext cx="17526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2000" dirty="0" err="1" smtClean="0"/>
              <a:t>tv</a:t>
            </a:r>
            <a:r>
              <a:rPr lang="en-US" sz="2000" dirty="0" smtClean="0"/>
              <a:t> banana</a:t>
            </a:r>
            <a:endParaRPr lang="en-US" sz="2000" dirty="0"/>
          </a:p>
        </p:txBody>
      </p:sp>
      <p:sp>
        <p:nvSpPr>
          <p:cNvPr id="48" name="Text Box 21"/>
          <p:cNvSpPr txBox="1">
            <a:spLocks noChangeArrowheads="1"/>
          </p:cNvSpPr>
          <p:nvPr/>
        </p:nvSpPr>
        <p:spPr bwMode="auto">
          <a:xfrm rot="17992015">
            <a:off x="5448029" y="4737830"/>
            <a:ext cx="17526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2000" dirty="0" smtClean="0"/>
              <a:t>wrong way</a:t>
            </a:r>
            <a:endParaRPr lang="en-US" sz="2000" dirty="0"/>
          </a:p>
        </p:txBody>
      </p:sp>
      <p:sp>
        <p:nvSpPr>
          <p:cNvPr id="49" name="Text Box 22"/>
          <p:cNvSpPr txBox="1">
            <a:spLocks noChangeArrowheads="1"/>
          </p:cNvSpPr>
          <p:nvPr/>
        </p:nvSpPr>
        <p:spPr bwMode="auto">
          <a:xfrm rot="17992015">
            <a:off x="5829029" y="4737830"/>
            <a:ext cx="17526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2000" dirty="0" smtClean="0"/>
              <a:t>capital city</a:t>
            </a:r>
            <a:endParaRPr lang="en-US" sz="2000" dirty="0"/>
          </a:p>
        </p:txBody>
      </p:sp>
      <p:sp>
        <p:nvSpPr>
          <p:cNvPr id="50" name="Text Box 23"/>
          <p:cNvSpPr txBox="1">
            <a:spLocks noChangeArrowheads="1"/>
          </p:cNvSpPr>
          <p:nvPr/>
        </p:nvSpPr>
        <p:spPr bwMode="auto">
          <a:xfrm rot="17992015">
            <a:off x="2171701" y="5396441"/>
            <a:ext cx="327156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2000" dirty="0" smtClean="0"/>
              <a:t>banana repeatedly</a:t>
            </a:r>
            <a:endParaRPr lang="en-US" sz="2000" dirty="0"/>
          </a:p>
        </p:txBody>
      </p:sp>
      <p:sp>
        <p:nvSpPr>
          <p:cNvPr id="51" name="Text Box 24"/>
          <p:cNvSpPr txBox="1">
            <a:spLocks noChangeArrowheads="1"/>
          </p:cNvSpPr>
          <p:nvPr/>
        </p:nvSpPr>
        <p:spPr bwMode="auto">
          <a:xfrm>
            <a:off x="4283947" y="2279613"/>
            <a:ext cx="3200400" cy="10156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>
                <a:solidFill>
                  <a:srgbClr val="FF6600"/>
                </a:solidFill>
              </a:rPr>
              <a:t>Clinton said banana repeatedly last week on </a:t>
            </a:r>
            <a:r>
              <a:rPr lang="en-US" sz="2000" dirty="0" err="1">
                <a:solidFill>
                  <a:srgbClr val="FF6600"/>
                </a:solidFill>
              </a:rPr>
              <a:t>tv</a:t>
            </a:r>
            <a:r>
              <a:rPr lang="en-US" sz="2000" dirty="0">
                <a:solidFill>
                  <a:srgbClr val="FF6600"/>
                </a:solidFill>
              </a:rPr>
              <a:t>, “banana, banana, banana”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3340737" y="6172200"/>
            <a:ext cx="46141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Other features?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18138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Lots of other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POS: occurrence, counts, sequence</a:t>
            </a:r>
          </a:p>
          <a:p>
            <a:r>
              <a:rPr lang="en-US" dirty="0" smtClean="0"/>
              <a:t>Constituents</a:t>
            </a:r>
          </a:p>
          <a:p>
            <a:r>
              <a:rPr lang="en-US" dirty="0" smtClean="0"/>
              <a:t>Whether ‘V1agra’ occurred 15 times</a:t>
            </a:r>
          </a:p>
          <a:p>
            <a:r>
              <a:rPr lang="en-US" dirty="0" smtClean="0"/>
              <a:t>Whether ‘banana’ occurred more times than ‘apple’</a:t>
            </a:r>
          </a:p>
          <a:p>
            <a:r>
              <a:rPr lang="en-US" dirty="0" smtClean="0"/>
              <a:t>If the document has a number in it</a:t>
            </a:r>
          </a:p>
          <a:p>
            <a:r>
              <a:rPr lang="en-US" dirty="0" smtClean="0"/>
              <a:t>…</a:t>
            </a:r>
          </a:p>
          <a:p>
            <a:r>
              <a:rPr lang="en-US" dirty="0" smtClean="0"/>
              <a:t>Features are very important, but we’re going to focus on the models today</a:t>
            </a:r>
          </a:p>
        </p:txBody>
      </p:sp>
    </p:spTree>
    <p:extLst>
      <p:ext uri="{BB962C8B-B14F-4D97-AF65-F5344CB8AC3E}">
        <p14:creationId xmlns:p14="http://schemas.microsoft.com/office/powerpoint/2010/main" val="19403491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is an image represented?</a:t>
            </a:r>
            <a:endParaRPr lang="en-US" dirty="0"/>
          </a:p>
        </p:txBody>
      </p:sp>
      <p:pic>
        <p:nvPicPr>
          <p:cNvPr id="3" name="Picture 5" descr="C:\images\homer\surprised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52600" y="2971800"/>
            <a:ext cx="1814513" cy="2286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5523645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is an image represented?</a:t>
            </a:r>
            <a:endParaRPr lang="en-US" dirty="0"/>
          </a:p>
        </p:txBody>
      </p:sp>
      <p:grpSp>
        <p:nvGrpSpPr>
          <p:cNvPr id="437" name="Group 436"/>
          <p:cNvGrpSpPr/>
          <p:nvPr/>
        </p:nvGrpSpPr>
        <p:grpSpPr>
          <a:xfrm>
            <a:off x="1752600" y="2971800"/>
            <a:ext cx="1814513" cy="2286000"/>
            <a:chOff x="1447800" y="3352800"/>
            <a:chExt cx="1814513" cy="2286000"/>
          </a:xfrm>
        </p:grpSpPr>
        <p:pic>
          <p:nvPicPr>
            <p:cNvPr id="3" name="Picture 5" descr="C:\images\homer\surprised.gif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447800" y="3352800"/>
              <a:ext cx="1814513" cy="2286000"/>
            </a:xfrm>
            <a:prstGeom prst="rect">
              <a:avLst/>
            </a:prstGeom>
            <a:noFill/>
          </p:spPr>
        </p:pic>
        <p:sp>
          <p:nvSpPr>
            <p:cNvPr id="4" name="Rectangle 3"/>
            <p:cNvSpPr/>
            <p:nvPr/>
          </p:nvSpPr>
          <p:spPr bwMode="auto">
            <a:xfrm>
              <a:off x="1752600" y="3505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5" name="Rectangle 4"/>
            <p:cNvSpPr/>
            <p:nvPr/>
          </p:nvSpPr>
          <p:spPr bwMode="auto">
            <a:xfrm>
              <a:off x="1828800" y="3505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6" name="Rectangle 5"/>
            <p:cNvSpPr/>
            <p:nvPr/>
          </p:nvSpPr>
          <p:spPr bwMode="auto">
            <a:xfrm>
              <a:off x="1905000" y="3505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7" name="Rectangle 6"/>
            <p:cNvSpPr/>
            <p:nvPr/>
          </p:nvSpPr>
          <p:spPr bwMode="auto">
            <a:xfrm>
              <a:off x="1981200" y="3505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8" name="Rectangle 7"/>
            <p:cNvSpPr/>
            <p:nvPr/>
          </p:nvSpPr>
          <p:spPr bwMode="auto">
            <a:xfrm>
              <a:off x="2057400" y="3505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9" name="Rectangle 8"/>
            <p:cNvSpPr/>
            <p:nvPr/>
          </p:nvSpPr>
          <p:spPr bwMode="auto">
            <a:xfrm>
              <a:off x="2133600" y="3505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2209800" y="3505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1" name="Rectangle 10"/>
            <p:cNvSpPr/>
            <p:nvPr/>
          </p:nvSpPr>
          <p:spPr bwMode="auto">
            <a:xfrm>
              <a:off x="2286000" y="3505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2" name="Rectangle 11"/>
            <p:cNvSpPr/>
            <p:nvPr/>
          </p:nvSpPr>
          <p:spPr bwMode="auto">
            <a:xfrm>
              <a:off x="2362200" y="3505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3" name="Rectangle 12"/>
            <p:cNvSpPr/>
            <p:nvPr/>
          </p:nvSpPr>
          <p:spPr bwMode="auto">
            <a:xfrm>
              <a:off x="2438400" y="3505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4" name="Rectangle 13"/>
            <p:cNvSpPr/>
            <p:nvPr/>
          </p:nvSpPr>
          <p:spPr bwMode="auto">
            <a:xfrm>
              <a:off x="2514600" y="3505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5" name="Rectangle 14"/>
            <p:cNvSpPr/>
            <p:nvPr/>
          </p:nvSpPr>
          <p:spPr bwMode="auto">
            <a:xfrm>
              <a:off x="2590800" y="3505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6" name="Rectangle 15"/>
            <p:cNvSpPr/>
            <p:nvPr/>
          </p:nvSpPr>
          <p:spPr bwMode="auto">
            <a:xfrm>
              <a:off x="2667000" y="3505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7" name="Rectangle 16"/>
            <p:cNvSpPr/>
            <p:nvPr/>
          </p:nvSpPr>
          <p:spPr bwMode="auto">
            <a:xfrm>
              <a:off x="2743200" y="3505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8" name="Rectangle 17"/>
            <p:cNvSpPr/>
            <p:nvPr/>
          </p:nvSpPr>
          <p:spPr bwMode="auto">
            <a:xfrm>
              <a:off x="2819400" y="3505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9" name="Rectangle 18"/>
            <p:cNvSpPr/>
            <p:nvPr/>
          </p:nvSpPr>
          <p:spPr bwMode="auto">
            <a:xfrm>
              <a:off x="2895600" y="3505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0" name="Rectangle 19"/>
            <p:cNvSpPr/>
            <p:nvPr/>
          </p:nvSpPr>
          <p:spPr bwMode="auto">
            <a:xfrm>
              <a:off x="1752600" y="3581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1" name="Rectangle 20"/>
            <p:cNvSpPr/>
            <p:nvPr/>
          </p:nvSpPr>
          <p:spPr bwMode="auto">
            <a:xfrm>
              <a:off x="1828800" y="3581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2" name="Rectangle 21"/>
            <p:cNvSpPr/>
            <p:nvPr/>
          </p:nvSpPr>
          <p:spPr bwMode="auto">
            <a:xfrm>
              <a:off x="1905000" y="3581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3" name="Rectangle 22"/>
            <p:cNvSpPr/>
            <p:nvPr/>
          </p:nvSpPr>
          <p:spPr bwMode="auto">
            <a:xfrm>
              <a:off x="1981200" y="3581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4" name="Rectangle 23"/>
            <p:cNvSpPr/>
            <p:nvPr/>
          </p:nvSpPr>
          <p:spPr bwMode="auto">
            <a:xfrm>
              <a:off x="2057400" y="3581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5" name="Rectangle 24"/>
            <p:cNvSpPr/>
            <p:nvPr/>
          </p:nvSpPr>
          <p:spPr bwMode="auto">
            <a:xfrm>
              <a:off x="2133600" y="3581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6" name="Rectangle 25"/>
            <p:cNvSpPr/>
            <p:nvPr/>
          </p:nvSpPr>
          <p:spPr bwMode="auto">
            <a:xfrm>
              <a:off x="2209800" y="3581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7" name="Rectangle 26"/>
            <p:cNvSpPr/>
            <p:nvPr/>
          </p:nvSpPr>
          <p:spPr bwMode="auto">
            <a:xfrm>
              <a:off x="2286000" y="3581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8" name="Rectangle 27"/>
            <p:cNvSpPr/>
            <p:nvPr/>
          </p:nvSpPr>
          <p:spPr bwMode="auto">
            <a:xfrm>
              <a:off x="2362200" y="3581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9" name="Rectangle 28"/>
            <p:cNvSpPr/>
            <p:nvPr/>
          </p:nvSpPr>
          <p:spPr bwMode="auto">
            <a:xfrm>
              <a:off x="2438400" y="3581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0" name="Rectangle 29"/>
            <p:cNvSpPr/>
            <p:nvPr/>
          </p:nvSpPr>
          <p:spPr bwMode="auto">
            <a:xfrm>
              <a:off x="2514600" y="3581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1" name="Rectangle 30"/>
            <p:cNvSpPr/>
            <p:nvPr/>
          </p:nvSpPr>
          <p:spPr bwMode="auto">
            <a:xfrm>
              <a:off x="2590800" y="3581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2" name="Rectangle 31"/>
            <p:cNvSpPr/>
            <p:nvPr/>
          </p:nvSpPr>
          <p:spPr bwMode="auto">
            <a:xfrm>
              <a:off x="2667000" y="3581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3" name="Rectangle 32"/>
            <p:cNvSpPr/>
            <p:nvPr/>
          </p:nvSpPr>
          <p:spPr bwMode="auto">
            <a:xfrm>
              <a:off x="2743200" y="3581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4" name="Rectangle 33"/>
            <p:cNvSpPr/>
            <p:nvPr/>
          </p:nvSpPr>
          <p:spPr bwMode="auto">
            <a:xfrm>
              <a:off x="2819400" y="3581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5" name="Rectangle 34"/>
            <p:cNvSpPr/>
            <p:nvPr/>
          </p:nvSpPr>
          <p:spPr bwMode="auto">
            <a:xfrm>
              <a:off x="2895600" y="3581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6" name="Rectangle 35"/>
            <p:cNvSpPr/>
            <p:nvPr/>
          </p:nvSpPr>
          <p:spPr bwMode="auto">
            <a:xfrm>
              <a:off x="1752600" y="3657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7" name="Rectangle 36"/>
            <p:cNvSpPr/>
            <p:nvPr/>
          </p:nvSpPr>
          <p:spPr bwMode="auto">
            <a:xfrm>
              <a:off x="1828800" y="3657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8" name="Rectangle 37"/>
            <p:cNvSpPr/>
            <p:nvPr/>
          </p:nvSpPr>
          <p:spPr bwMode="auto">
            <a:xfrm>
              <a:off x="1905000" y="3657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9" name="Rectangle 38"/>
            <p:cNvSpPr/>
            <p:nvPr/>
          </p:nvSpPr>
          <p:spPr bwMode="auto">
            <a:xfrm>
              <a:off x="1981200" y="3657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0" name="Rectangle 39"/>
            <p:cNvSpPr/>
            <p:nvPr/>
          </p:nvSpPr>
          <p:spPr bwMode="auto">
            <a:xfrm>
              <a:off x="2057400" y="3657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1" name="Rectangle 40"/>
            <p:cNvSpPr/>
            <p:nvPr/>
          </p:nvSpPr>
          <p:spPr bwMode="auto">
            <a:xfrm>
              <a:off x="2133600" y="3657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2" name="Rectangle 41"/>
            <p:cNvSpPr/>
            <p:nvPr/>
          </p:nvSpPr>
          <p:spPr bwMode="auto">
            <a:xfrm>
              <a:off x="2209800" y="3657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3" name="Rectangle 42"/>
            <p:cNvSpPr/>
            <p:nvPr/>
          </p:nvSpPr>
          <p:spPr bwMode="auto">
            <a:xfrm>
              <a:off x="2286000" y="3657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4" name="Rectangle 43"/>
            <p:cNvSpPr/>
            <p:nvPr/>
          </p:nvSpPr>
          <p:spPr bwMode="auto">
            <a:xfrm>
              <a:off x="2362200" y="3657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5" name="Rectangle 44"/>
            <p:cNvSpPr/>
            <p:nvPr/>
          </p:nvSpPr>
          <p:spPr bwMode="auto">
            <a:xfrm>
              <a:off x="2438400" y="3657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6" name="Rectangle 45"/>
            <p:cNvSpPr/>
            <p:nvPr/>
          </p:nvSpPr>
          <p:spPr bwMode="auto">
            <a:xfrm>
              <a:off x="2514600" y="3657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7" name="Rectangle 46"/>
            <p:cNvSpPr/>
            <p:nvPr/>
          </p:nvSpPr>
          <p:spPr bwMode="auto">
            <a:xfrm>
              <a:off x="2590800" y="3657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8" name="Rectangle 47"/>
            <p:cNvSpPr/>
            <p:nvPr/>
          </p:nvSpPr>
          <p:spPr bwMode="auto">
            <a:xfrm>
              <a:off x="2667000" y="3657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9" name="Rectangle 48"/>
            <p:cNvSpPr/>
            <p:nvPr/>
          </p:nvSpPr>
          <p:spPr bwMode="auto">
            <a:xfrm>
              <a:off x="2743200" y="3657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50" name="Rectangle 49"/>
            <p:cNvSpPr/>
            <p:nvPr/>
          </p:nvSpPr>
          <p:spPr bwMode="auto">
            <a:xfrm>
              <a:off x="2819400" y="3657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51" name="Rectangle 50"/>
            <p:cNvSpPr/>
            <p:nvPr/>
          </p:nvSpPr>
          <p:spPr bwMode="auto">
            <a:xfrm>
              <a:off x="2895600" y="3657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52" name="Rectangle 51"/>
            <p:cNvSpPr/>
            <p:nvPr/>
          </p:nvSpPr>
          <p:spPr bwMode="auto">
            <a:xfrm>
              <a:off x="1752600" y="3733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53" name="Rectangle 52"/>
            <p:cNvSpPr/>
            <p:nvPr/>
          </p:nvSpPr>
          <p:spPr bwMode="auto">
            <a:xfrm>
              <a:off x="1828800" y="3733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54" name="Rectangle 53"/>
            <p:cNvSpPr/>
            <p:nvPr/>
          </p:nvSpPr>
          <p:spPr bwMode="auto">
            <a:xfrm>
              <a:off x="1905000" y="3733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55" name="Rectangle 54"/>
            <p:cNvSpPr/>
            <p:nvPr/>
          </p:nvSpPr>
          <p:spPr bwMode="auto">
            <a:xfrm>
              <a:off x="1981200" y="3733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56" name="Rectangle 55"/>
            <p:cNvSpPr/>
            <p:nvPr/>
          </p:nvSpPr>
          <p:spPr bwMode="auto">
            <a:xfrm>
              <a:off x="2057400" y="3733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57" name="Rectangle 56"/>
            <p:cNvSpPr/>
            <p:nvPr/>
          </p:nvSpPr>
          <p:spPr bwMode="auto">
            <a:xfrm>
              <a:off x="2133600" y="3733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58" name="Rectangle 57"/>
            <p:cNvSpPr/>
            <p:nvPr/>
          </p:nvSpPr>
          <p:spPr bwMode="auto">
            <a:xfrm>
              <a:off x="2209800" y="3733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59" name="Rectangle 58"/>
            <p:cNvSpPr/>
            <p:nvPr/>
          </p:nvSpPr>
          <p:spPr bwMode="auto">
            <a:xfrm>
              <a:off x="2286000" y="3733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60" name="Rectangle 59"/>
            <p:cNvSpPr/>
            <p:nvPr/>
          </p:nvSpPr>
          <p:spPr bwMode="auto">
            <a:xfrm>
              <a:off x="2362200" y="3733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61" name="Rectangle 60"/>
            <p:cNvSpPr/>
            <p:nvPr/>
          </p:nvSpPr>
          <p:spPr bwMode="auto">
            <a:xfrm>
              <a:off x="2438400" y="3733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62" name="Rectangle 61"/>
            <p:cNvSpPr/>
            <p:nvPr/>
          </p:nvSpPr>
          <p:spPr bwMode="auto">
            <a:xfrm>
              <a:off x="2514600" y="3733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63" name="Rectangle 62"/>
            <p:cNvSpPr/>
            <p:nvPr/>
          </p:nvSpPr>
          <p:spPr bwMode="auto">
            <a:xfrm>
              <a:off x="2590800" y="3733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64" name="Rectangle 63"/>
            <p:cNvSpPr/>
            <p:nvPr/>
          </p:nvSpPr>
          <p:spPr bwMode="auto">
            <a:xfrm>
              <a:off x="2667000" y="3733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65" name="Rectangle 64"/>
            <p:cNvSpPr/>
            <p:nvPr/>
          </p:nvSpPr>
          <p:spPr bwMode="auto">
            <a:xfrm>
              <a:off x="2743200" y="3733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66" name="Rectangle 65"/>
            <p:cNvSpPr/>
            <p:nvPr/>
          </p:nvSpPr>
          <p:spPr bwMode="auto">
            <a:xfrm>
              <a:off x="2819400" y="3733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67" name="Rectangle 66"/>
            <p:cNvSpPr/>
            <p:nvPr/>
          </p:nvSpPr>
          <p:spPr bwMode="auto">
            <a:xfrm>
              <a:off x="2895600" y="3733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68" name="Rectangle 67"/>
            <p:cNvSpPr/>
            <p:nvPr/>
          </p:nvSpPr>
          <p:spPr bwMode="auto">
            <a:xfrm>
              <a:off x="1752600" y="3810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69" name="Rectangle 68"/>
            <p:cNvSpPr/>
            <p:nvPr/>
          </p:nvSpPr>
          <p:spPr bwMode="auto">
            <a:xfrm>
              <a:off x="1828800" y="3810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70" name="Rectangle 69"/>
            <p:cNvSpPr/>
            <p:nvPr/>
          </p:nvSpPr>
          <p:spPr bwMode="auto">
            <a:xfrm>
              <a:off x="1905000" y="3810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71" name="Rectangle 70"/>
            <p:cNvSpPr/>
            <p:nvPr/>
          </p:nvSpPr>
          <p:spPr bwMode="auto">
            <a:xfrm>
              <a:off x="1981200" y="3810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72" name="Rectangle 71"/>
            <p:cNvSpPr/>
            <p:nvPr/>
          </p:nvSpPr>
          <p:spPr bwMode="auto">
            <a:xfrm>
              <a:off x="2057400" y="3810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73" name="Rectangle 72"/>
            <p:cNvSpPr/>
            <p:nvPr/>
          </p:nvSpPr>
          <p:spPr bwMode="auto">
            <a:xfrm>
              <a:off x="2133600" y="3810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74" name="Rectangle 73"/>
            <p:cNvSpPr/>
            <p:nvPr/>
          </p:nvSpPr>
          <p:spPr bwMode="auto">
            <a:xfrm>
              <a:off x="2209800" y="3810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75" name="Rectangle 74"/>
            <p:cNvSpPr/>
            <p:nvPr/>
          </p:nvSpPr>
          <p:spPr bwMode="auto">
            <a:xfrm>
              <a:off x="2286000" y="3810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76" name="Rectangle 75"/>
            <p:cNvSpPr/>
            <p:nvPr/>
          </p:nvSpPr>
          <p:spPr bwMode="auto">
            <a:xfrm>
              <a:off x="2362200" y="3810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77" name="Rectangle 76"/>
            <p:cNvSpPr/>
            <p:nvPr/>
          </p:nvSpPr>
          <p:spPr bwMode="auto">
            <a:xfrm>
              <a:off x="2438400" y="3810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78" name="Rectangle 77"/>
            <p:cNvSpPr/>
            <p:nvPr/>
          </p:nvSpPr>
          <p:spPr bwMode="auto">
            <a:xfrm>
              <a:off x="2514600" y="3810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79" name="Rectangle 78"/>
            <p:cNvSpPr/>
            <p:nvPr/>
          </p:nvSpPr>
          <p:spPr bwMode="auto">
            <a:xfrm>
              <a:off x="2590800" y="3810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80" name="Rectangle 79"/>
            <p:cNvSpPr/>
            <p:nvPr/>
          </p:nvSpPr>
          <p:spPr bwMode="auto">
            <a:xfrm>
              <a:off x="2667000" y="3810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81" name="Rectangle 80"/>
            <p:cNvSpPr/>
            <p:nvPr/>
          </p:nvSpPr>
          <p:spPr bwMode="auto">
            <a:xfrm>
              <a:off x="2743200" y="3810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82" name="Rectangle 81"/>
            <p:cNvSpPr/>
            <p:nvPr/>
          </p:nvSpPr>
          <p:spPr bwMode="auto">
            <a:xfrm>
              <a:off x="2819400" y="3810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83" name="Rectangle 82"/>
            <p:cNvSpPr/>
            <p:nvPr/>
          </p:nvSpPr>
          <p:spPr bwMode="auto">
            <a:xfrm>
              <a:off x="2895600" y="3810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84" name="Rectangle 83"/>
            <p:cNvSpPr/>
            <p:nvPr/>
          </p:nvSpPr>
          <p:spPr bwMode="auto">
            <a:xfrm>
              <a:off x="1752600" y="3886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85" name="Rectangle 84"/>
            <p:cNvSpPr/>
            <p:nvPr/>
          </p:nvSpPr>
          <p:spPr bwMode="auto">
            <a:xfrm>
              <a:off x="1828800" y="3886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86" name="Rectangle 85"/>
            <p:cNvSpPr/>
            <p:nvPr/>
          </p:nvSpPr>
          <p:spPr bwMode="auto">
            <a:xfrm>
              <a:off x="1905000" y="3886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87" name="Rectangle 86"/>
            <p:cNvSpPr/>
            <p:nvPr/>
          </p:nvSpPr>
          <p:spPr bwMode="auto">
            <a:xfrm>
              <a:off x="1981200" y="3886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88" name="Rectangle 87"/>
            <p:cNvSpPr/>
            <p:nvPr/>
          </p:nvSpPr>
          <p:spPr bwMode="auto">
            <a:xfrm>
              <a:off x="2057400" y="3886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89" name="Rectangle 88"/>
            <p:cNvSpPr/>
            <p:nvPr/>
          </p:nvSpPr>
          <p:spPr bwMode="auto">
            <a:xfrm>
              <a:off x="2133600" y="3886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90" name="Rectangle 89"/>
            <p:cNvSpPr/>
            <p:nvPr/>
          </p:nvSpPr>
          <p:spPr bwMode="auto">
            <a:xfrm>
              <a:off x="2209800" y="3886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91" name="Rectangle 90"/>
            <p:cNvSpPr/>
            <p:nvPr/>
          </p:nvSpPr>
          <p:spPr bwMode="auto">
            <a:xfrm>
              <a:off x="2286000" y="3886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92" name="Rectangle 91"/>
            <p:cNvSpPr/>
            <p:nvPr/>
          </p:nvSpPr>
          <p:spPr bwMode="auto">
            <a:xfrm>
              <a:off x="2362200" y="3886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93" name="Rectangle 92"/>
            <p:cNvSpPr/>
            <p:nvPr/>
          </p:nvSpPr>
          <p:spPr bwMode="auto">
            <a:xfrm>
              <a:off x="2438400" y="3886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94" name="Rectangle 93"/>
            <p:cNvSpPr/>
            <p:nvPr/>
          </p:nvSpPr>
          <p:spPr bwMode="auto">
            <a:xfrm>
              <a:off x="2514600" y="3886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95" name="Rectangle 94"/>
            <p:cNvSpPr/>
            <p:nvPr/>
          </p:nvSpPr>
          <p:spPr bwMode="auto">
            <a:xfrm>
              <a:off x="2590800" y="3886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96" name="Rectangle 95"/>
            <p:cNvSpPr/>
            <p:nvPr/>
          </p:nvSpPr>
          <p:spPr bwMode="auto">
            <a:xfrm>
              <a:off x="2667000" y="3886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97" name="Rectangle 96"/>
            <p:cNvSpPr/>
            <p:nvPr/>
          </p:nvSpPr>
          <p:spPr bwMode="auto">
            <a:xfrm>
              <a:off x="2743200" y="3886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98" name="Rectangle 97"/>
            <p:cNvSpPr/>
            <p:nvPr/>
          </p:nvSpPr>
          <p:spPr bwMode="auto">
            <a:xfrm>
              <a:off x="2819400" y="3886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99" name="Rectangle 98"/>
            <p:cNvSpPr/>
            <p:nvPr/>
          </p:nvSpPr>
          <p:spPr bwMode="auto">
            <a:xfrm>
              <a:off x="2895600" y="3886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00" name="Rectangle 99"/>
            <p:cNvSpPr/>
            <p:nvPr/>
          </p:nvSpPr>
          <p:spPr bwMode="auto">
            <a:xfrm>
              <a:off x="1752600" y="3962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01" name="Rectangle 100"/>
            <p:cNvSpPr/>
            <p:nvPr/>
          </p:nvSpPr>
          <p:spPr bwMode="auto">
            <a:xfrm>
              <a:off x="1828800" y="3962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02" name="Rectangle 101"/>
            <p:cNvSpPr/>
            <p:nvPr/>
          </p:nvSpPr>
          <p:spPr bwMode="auto">
            <a:xfrm>
              <a:off x="1905000" y="3962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03" name="Rectangle 102"/>
            <p:cNvSpPr/>
            <p:nvPr/>
          </p:nvSpPr>
          <p:spPr bwMode="auto">
            <a:xfrm>
              <a:off x="1981200" y="3962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04" name="Rectangle 103"/>
            <p:cNvSpPr/>
            <p:nvPr/>
          </p:nvSpPr>
          <p:spPr bwMode="auto">
            <a:xfrm>
              <a:off x="2057400" y="3962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05" name="Rectangle 104"/>
            <p:cNvSpPr/>
            <p:nvPr/>
          </p:nvSpPr>
          <p:spPr bwMode="auto">
            <a:xfrm>
              <a:off x="2133600" y="3962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06" name="Rectangle 105"/>
            <p:cNvSpPr/>
            <p:nvPr/>
          </p:nvSpPr>
          <p:spPr bwMode="auto">
            <a:xfrm>
              <a:off x="2209800" y="3962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07" name="Rectangle 106"/>
            <p:cNvSpPr/>
            <p:nvPr/>
          </p:nvSpPr>
          <p:spPr bwMode="auto">
            <a:xfrm>
              <a:off x="2286000" y="3962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08" name="Rectangle 107"/>
            <p:cNvSpPr/>
            <p:nvPr/>
          </p:nvSpPr>
          <p:spPr bwMode="auto">
            <a:xfrm>
              <a:off x="2362200" y="3962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09" name="Rectangle 108"/>
            <p:cNvSpPr/>
            <p:nvPr/>
          </p:nvSpPr>
          <p:spPr bwMode="auto">
            <a:xfrm>
              <a:off x="2438400" y="3962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10" name="Rectangle 109"/>
            <p:cNvSpPr/>
            <p:nvPr/>
          </p:nvSpPr>
          <p:spPr bwMode="auto">
            <a:xfrm>
              <a:off x="2514600" y="3962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11" name="Rectangle 110"/>
            <p:cNvSpPr/>
            <p:nvPr/>
          </p:nvSpPr>
          <p:spPr bwMode="auto">
            <a:xfrm>
              <a:off x="2590800" y="3962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12" name="Rectangle 111"/>
            <p:cNvSpPr/>
            <p:nvPr/>
          </p:nvSpPr>
          <p:spPr bwMode="auto">
            <a:xfrm>
              <a:off x="2667000" y="3962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13" name="Rectangle 112"/>
            <p:cNvSpPr/>
            <p:nvPr/>
          </p:nvSpPr>
          <p:spPr bwMode="auto">
            <a:xfrm>
              <a:off x="2743200" y="3962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14" name="Rectangle 113"/>
            <p:cNvSpPr/>
            <p:nvPr/>
          </p:nvSpPr>
          <p:spPr bwMode="auto">
            <a:xfrm>
              <a:off x="2819400" y="3962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15" name="Rectangle 114"/>
            <p:cNvSpPr/>
            <p:nvPr/>
          </p:nvSpPr>
          <p:spPr bwMode="auto">
            <a:xfrm>
              <a:off x="2895600" y="3962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16" name="Rectangle 115"/>
            <p:cNvSpPr/>
            <p:nvPr/>
          </p:nvSpPr>
          <p:spPr bwMode="auto">
            <a:xfrm>
              <a:off x="1752600" y="4038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17" name="Rectangle 116"/>
            <p:cNvSpPr/>
            <p:nvPr/>
          </p:nvSpPr>
          <p:spPr bwMode="auto">
            <a:xfrm>
              <a:off x="1828800" y="4038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18" name="Rectangle 117"/>
            <p:cNvSpPr/>
            <p:nvPr/>
          </p:nvSpPr>
          <p:spPr bwMode="auto">
            <a:xfrm>
              <a:off x="1905000" y="4038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19" name="Rectangle 118"/>
            <p:cNvSpPr/>
            <p:nvPr/>
          </p:nvSpPr>
          <p:spPr bwMode="auto">
            <a:xfrm>
              <a:off x="1981200" y="4038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20" name="Rectangle 119"/>
            <p:cNvSpPr/>
            <p:nvPr/>
          </p:nvSpPr>
          <p:spPr bwMode="auto">
            <a:xfrm>
              <a:off x="2057400" y="4038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21" name="Rectangle 120"/>
            <p:cNvSpPr/>
            <p:nvPr/>
          </p:nvSpPr>
          <p:spPr bwMode="auto">
            <a:xfrm>
              <a:off x="2133600" y="4038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22" name="Rectangle 121"/>
            <p:cNvSpPr/>
            <p:nvPr/>
          </p:nvSpPr>
          <p:spPr bwMode="auto">
            <a:xfrm>
              <a:off x="2209800" y="4038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23" name="Rectangle 122"/>
            <p:cNvSpPr/>
            <p:nvPr/>
          </p:nvSpPr>
          <p:spPr bwMode="auto">
            <a:xfrm>
              <a:off x="2286000" y="4038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24" name="Rectangle 123"/>
            <p:cNvSpPr/>
            <p:nvPr/>
          </p:nvSpPr>
          <p:spPr bwMode="auto">
            <a:xfrm>
              <a:off x="2362200" y="4038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25" name="Rectangle 124"/>
            <p:cNvSpPr/>
            <p:nvPr/>
          </p:nvSpPr>
          <p:spPr bwMode="auto">
            <a:xfrm>
              <a:off x="2438400" y="4038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26" name="Rectangle 125"/>
            <p:cNvSpPr/>
            <p:nvPr/>
          </p:nvSpPr>
          <p:spPr bwMode="auto">
            <a:xfrm>
              <a:off x="2514600" y="4038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27" name="Rectangle 126"/>
            <p:cNvSpPr/>
            <p:nvPr/>
          </p:nvSpPr>
          <p:spPr bwMode="auto">
            <a:xfrm>
              <a:off x="2590800" y="4038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28" name="Rectangle 127"/>
            <p:cNvSpPr/>
            <p:nvPr/>
          </p:nvSpPr>
          <p:spPr bwMode="auto">
            <a:xfrm>
              <a:off x="2667000" y="4038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29" name="Rectangle 128"/>
            <p:cNvSpPr/>
            <p:nvPr/>
          </p:nvSpPr>
          <p:spPr bwMode="auto">
            <a:xfrm>
              <a:off x="2743200" y="4038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30" name="Rectangle 129"/>
            <p:cNvSpPr/>
            <p:nvPr/>
          </p:nvSpPr>
          <p:spPr bwMode="auto">
            <a:xfrm>
              <a:off x="2819400" y="4038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31" name="Rectangle 130"/>
            <p:cNvSpPr/>
            <p:nvPr/>
          </p:nvSpPr>
          <p:spPr bwMode="auto">
            <a:xfrm>
              <a:off x="2895600" y="4038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32" name="Rectangle 131"/>
            <p:cNvSpPr/>
            <p:nvPr/>
          </p:nvSpPr>
          <p:spPr bwMode="auto">
            <a:xfrm>
              <a:off x="1752600" y="4114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33" name="Rectangle 132"/>
            <p:cNvSpPr/>
            <p:nvPr/>
          </p:nvSpPr>
          <p:spPr bwMode="auto">
            <a:xfrm>
              <a:off x="1828800" y="4114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34" name="Rectangle 133"/>
            <p:cNvSpPr/>
            <p:nvPr/>
          </p:nvSpPr>
          <p:spPr bwMode="auto">
            <a:xfrm>
              <a:off x="1905000" y="4114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35" name="Rectangle 134"/>
            <p:cNvSpPr/>
            <p:nvPr/>
          </p:nvSpPr>
          <p:spPr bwMode="auto">
            <a:xfrm>
              <a:off x="1981200" y="4114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36" name="Rectangle 135"/>
            <p:cNvSpPr/>
            <p:nvPr/>
          </p:nvSpPr>
          <p:spPr bwMode="auto">
            <a:xfrm>
              <a:off x="2057400" y="4114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37" name="Rectangle 136"/>
            <p:cNvSpPr/>
            <p:nvPr/>
          </p:nvSpPr>
          <p:spPr bwMode="auto">
            <a:xfrm>
              <a:off x="2133600" y="4114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38" name="Rectangle 137"/>
            <p:cNvSpPr/>
            <p:nvPr/>
          </p:nvSpPr>
          <p:spPr bwMode="auto">
            <a:xfrm>
              <a:off x="2209800" y="4114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39" name="Rectangle 138"/>
            <p:cNvSpPr/>
            <p:nvPr/>
          </p:nvSpPr>
          <p:spPr bwMode="auto">
            <a:xfrm>
              <a:off x="2286000" y="4114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40" name="Rectangle 139"/>
            <p:cNvSpPr/>
            <p:nvPr/>
          </p:nvSpPr>
          <p:spPr bwMode="auto">
            <a:xfrm>
              <a:off x="2362200" y="4114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41" name="Rectangle 140"/>
            <p:cNvSpPr/>
            <p:nvPr/>
          </p:nvSpPr>
          <p:spPr bwMode="auto">
            <a:xfrm>
              <a:off x="2438400" y="4114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42" name="Rectangle 141"/>
            <p:cNvSpPr/>
            <p:nvPr/>
          </p:nvSpPr>
          <p:spPr bwMode="auto">
            <a:xfrm>
              <a:off x="2514600" y="4114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43" name="Rectangle 142"/>
            <p:cNvSpPr/>
            <p:nvPr/>
          </p:nvSpPr>
          <p:spPr bwMode="auto">
            <a:xfrm>
              <a:off x="2590800" y="4114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44" name="Rectangle 143"/>
            <p:cNvSpPr/>
            <p:nvPr/>
          </p:nvSpPr>
          <p:spPr bwMode="auto">
            <a:xfrm>
              <a:off x="2667000" y="4114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45" name="Rectangle 144"/>
            <p:cNvSpPr/>
            <p:nvPr/>
          </p:nvSpPr>
          <p:spPr bwMode="auto">
            <a:xfrm>
              <a:off x="2743200" y="4114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46" name="Rectangle 145"/>
            <p:cNvSpPr/>
            <p:nvPr/>
          </p:nvSpPr>
          <p:spPr bwMode="auto">
            <a:xfrm>
              <a:off x="2819400" y="4114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47" name="Rectangle 146"/>
            <p:cNvSpPr/>
            <p:nvPr/>
          </p:nvSpPr>
          <p:spPr bwMode="auto">
            <a:xfrm>
              <a:off x="2895600" y="4114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48" name="Rectangle 147"/>
            <p:cNvSpPr/>
            <p:nvPr/>
          </p:nvSpPr>
          <p:spPr bwMode="auto">
            <a:xfrm>
              <a:off x="1752600" y="4191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49" name="Rectangle 148"/>
            <p:cNvSpPr/>
            <p:nvPr/>
          </p:nvSpPr>
          <p:spPr bwMode="auto">
            <a:xfrm>
              <a:off x="1828800" y="4191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50" name="Rectangle 149"/>
            <p:cNvSpPr/>
            <p:nvPr/>
          </p:nvSpPr>
          <p:spPr bwMode="auto">
            <a:xfrm>
              <a:off x="1905000" y="4191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51" name="Rectangle 150"/>
            <p:cNvSpPr/>
            <p:nvPr/>
          </p:nvSpPr>
          <p:spPr bwMode="auto">
            <a:xfrm>
              <a:off x="1981200" y="4191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52" name="Rectangle 151"/>
            <p:cNvSpPr/>
            <p:nvPr/>
          </p:nvSpPr>
          <p:spPr bwMode="auto">
            <a:xfrm>
              <a:off x="2057400" y="4191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53" name="Rectangle 152"/>
            <p:cNvSpPr/>
            <p:nvPr/>
          </p:nvSpPr>
          <p:spPr bwMode="auto">
            <a:xfrm>
              <a:off x="2133600" y="4191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54" name="Rectangle 153"/>
            <p:cNvSpPr/>
            <p:nvPr/>
          </p:nvSpPr>
          <p:spPr bwMode="auto">
            <a:xfrm>
              <a:off x="2209800" y="4191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55" name="Rectangle 154"/>
            <p:cNvSpPr/>
            <p:nvPr/>
          </p:nvSpPr>
          <p:spPr bwMode="auto">
            <a:xfrm>
              <a:off x="2286000" y="4191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56" name="Rectangle 155"/>
            <p:cNvSpPr/>
            <p:nvPr/>
          </p:nvSpPr>
          <p:spPr bwMode="auto">
            <a:xfrm>
              <a:off x="2362200" y="4191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57" name="Rectangle 156"/>
            <p:cNvSpPr/>
            <p:nvPr/>
          </p:nvSpPr>
          <p:spPr bwMode="auto">
            <a:xfrm>
              <a:off x="2438400" y="4191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58" name="Rectangle 157"/>
            <p:cNvSpPr/>
            <p:nvPr/>
          </p:nvSpPr>
          <p:spPr bwMode="auto">
            <a:xfrm>
              <a:off x="2514600" y="4191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59" name="Rectangle 158"/>
            <p:cNvSpPr/>
            <p:nvPr/>
          </p:nvSpPr>
          <p:spPr bwMode="auto">
            <a:xfrm>
              <a:off x="2590800" y="4191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60" name="Rectangle 159"/>
            <p:cNvSpPr/>
            <p:nvPr/>
          </p:nvSpPr>
          <p:spPr bwMode="auto">
            <a:xfrm>
              <a:off x="2667000" y="4191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61" name="Rectangle 160"/>
            <p:cNvSpPr/>
            <p:nvPr/>
          </p:nvSpPr>
          <p:spPr bwMode="auto">
            <a:xfrm>
              <a:off x="2743200" y="4191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62" name="Rectangle 161"/>
            <p:cNvSpPr/>
            <p:nvPr/>
          </p:nvSpPr>
          <p:spPr bwMode="auto">
            <a:xfrm>
              <a:off x="2819400" y="4191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63" name="Rectangle 162"/>
            <p:cNvSpPr/>
            <p:nvPr/>
          </p:nvSpPr>
          <p:spPr bwMode="auto">
            <a:xfrm>
              <a:off x="2895600" y="4191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64" name="Rectangle 163"/>
            <p:cNvSpPr/>
            <p:nvPr/>
          </p:nvSpPr>
          <p:spPr bwMode="auto">
            <a:xfrm>
              <a:off x="1752600" y="4267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65" name="Rectangle 164"/>
            <p:cNvSpPr/>
            <p:nvPr/>
          </p:nvSpPr>
          <p:spPr bwMode="auto">
            <a:xfrm>
              <a:off x="1828800" y="4267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66" name="Rectangle 165"/>
            <p:cNvSpPr/>
            <p:nvPr/>
          </p:nvSpPr>
          <p:spPr bwMode="auto">
            <a:xfrm>
              <a:off x="1905000" y="4267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67" name="Rectangle 166"/>
            <p:cNvSpPr/>
            <p:nvPr/>
          </p:nvSpPr>
          <p:spPr bwMode="auto">
            <a:xfrm>
              <a:off x="1981200" y="4267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68" name="Rectangle 167"/>
            <p:cNvSpPr/>
            <p:nvPr/>
          </p:nvSpPr>
          <p:spPr bwMode="auto">
            <a:xfrm>
              <a:off x="2057400" y="4267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69" name="Rectangle 168"/>
            <p:cNvSpPr/>
            <p:nvPr/>
          </p:nvSpPr>
          <p:spPr bwMode="auto">
            <a:xfrm>
              <a:off x="2133600" y="4267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70" name="Rectangle 169"/>
            <p:cNvSpPr/>
            <p:nvPr/>
          </p:nvSpPr>
          <p:spPr bwMode="auto">
            <a:xfrm>
              <a:off x="2209800" y="4267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71" name="Rectangle 170"/>
            <p:cNvSpPr/>
            <p:nvPr/>
          </p:nvSpPr>
          <p:spPr bwMode="auto">
            <a:xfrm>
              <a:off x="2286000" y="4267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72" name="Rectangle 171"/>
            <p:cNvSpPr/>
            <p:nvPr/>
          </p:nvSpPr>
          <p:spPr bwMode="auto">
            <a:xfrm>
              <a:off x="2362200" y="4267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73" name="Rectangle 172"/>
            <p:cNvSpPr/>
            <p:nvPr/>
          </p:nvSpPr>
          <p:spPr bwMode="auto">
            <a:xfrm>
              <a:off x="2438400" y="4267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74" name="Rectangle 173"/>
            <p:cNvSpPr/>
            <p:nvPr/>
          </p:nvSpPr>
          <p:spPr bwMode="auto">
            <a:xfrm>
              <a:off x="2514600" y="4267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75" name="Rectangle 174"/>
            <p:cNvSpPr/>
            <p:nvPr/>
          </p:nvSpPr>
          <p:spPr bwMode="auto">
            <a:xfrm>
              <a:off x="2590800" y="4267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76" name="Rectangle 175"/>
            <p:cNvSpPr/>
            <p:nvPr/>
          </p:nvSpPr>
          <p:spPr bwMode="auto">
            <a:xfrm>
              <a:off x="2667000" y="4267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77" name="Rectangle 176"/>
            <p:cNvSpPr/>
            <p:nvPr/>
          </p:nvSpPr>
          <p:spPr bwMode="auto">
            <a:xfrm>
              <a:off x="2743200" y="4267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78" name="Rectangle 177"/>
            <p:cNvSpPr/>
            <p:nvPr/>
          </p:nvSpPr>
          <p:spPr bwMode="auto">
            <a:xfrm>
              <a:off x="2819400" y="4267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79" name="Rectangle 178"/>
            <p:cNvSpPr/>
            <p:nvPr/>
          </p:nvSpPr>
          <p:spPr bwMode="auto">
            <a:xfrm>
              <a:off x="2895600" y="4267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80" name="Rectangle 179"/>
            <p:cNvSpPr/>
            <p:nvPr/>
          </p:nvSpPr>
          <p:spPr bwMode="auto">
            <a:xfrm>
              <a:off x="1752600" y="4343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81" name="Rectangle 180"/>
            <p:cNvSpPr/>
            <p:nvPr/>
          </p:nvSpPr>
          <p:spPr bwMode="auto">
            <a:xfrm>
              <a:off x="1828800" y="4343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82" name="Rectangle 181"/>
            <p:cNvSpPr/>
            <p:nvPr/>
          </p:nvSpPr>
          <p:spPr bwMode="auto">
            <a:xfrm>
              <a:off x="1905000" y="4343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83" name="Rectangle 182"/>
            <p:cNvSpPr/>
            <p:nvPr/>
          </p:nvSpPr>
          <p:spPr bwMode="auto">
            <a:xfrm>
              <a:off x="1981200" y="4343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84" name="Rectangle 183"/>
            <p:cNvSpPr/>
            <p:nvPr/>
          </p:nvSpPr>
          <p:spPr bwMode="auto">
            <a:xfrm>
              <a:off x="2057400" y="4343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85" name="Rectangle 184"/>
            <p:cNvSpPr/>
            <p:nvPr/>
          </p:nvSpPr>
          <p:spPr bwMode="auto">
            <a:xfrm>
              <a:off x="2133600" y="4343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86" name="Rectangle 185"/>
            <p:cNvSpPr/>
            <p:nvPr/>
          </p:nvSpPr>
          <p:spPr bwMode="auto">
            <a:xfrm>
              <a:off x="2209800" y="4343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87" name="Rectangle 186"/>
            <p:cNvSpPr/>
            <p:nvPr/>
          </p:nvSpPr>
          <p:spPr bwMode="auto">
            <a:xfrm>
              <a:off x="2286000" y="4343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88" name="Rectangle 187"/>
            <p:cNvSpPr/>
            <p:nvPr/>
          </p:nvSpPr>
          <p:spPr bwMode="auto">
            <a:xfrm>
              <a:off x="2362200" y="4343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89" name="Rectangle 188"/>
            <p:cNvSpPr/>
            <p:nvPr/>
          </p:nvSpPr>
          <p:spPr bwMode="auto">
            <a:xfrm>
              <a:off x="2438400" y="4343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90" name="Rectangle 189"/>
            <p:cNvSpPr/>
            <p:nvPr/>
          </p:nvSpPr>
          <p:spPr bwMode="auto">
            <a:xfrm>
              <a:off x="2514600" y="4343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91" name="Rectangle 190"/>
            <p:cNvSpPr/>
            <p:nvPr/>
          </p:nvSpPr>
          <p:spPr bwMode="auto">
            <a:xfrm>
              <a:off x="2590800" y="4343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92" name="Rectangle 191"/>
            <p:cNvSpPr/>
            <p:nvPr/>
          </p:nvSpPr>
          <p:spPr bwMode="auto">
            <a:xfrm>
              <a:off x="2667000" y="4343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93" name="Rectangle 192"/>
            <p:cNvSpPr/>
            <p:nvPr/>
          </p:nvSpPr>
          <p:spPr bwMode="auto">
            <a:xfrm>
              <a:off x="2743200" y="4343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94" name="Rectangle 193"/>
            <p:cNvSpPr/>
            <p:nvPr/>
          </p:nvSpPr>
          <p:spPr bwMode="auto">
            <a:xfrm>
              <a:off x="2819400" y="4343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95" name="Rectangle 194"/>
            <p:cNvSpPr/>
            <p:nvPr/>
          </p:nvSpPr>
          <p:spPr bwMode="auto">
            <a:xfrm>
              <a:off x="2895600" y="4343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96" name="Rectangle 195"/>
            <p:cNvSpPr/>
            <p:nvPr/>
          </p:nvSpPr>
          <p:spPr bwMode="auto">
            <a:xfrm>
              <a:off x="1752600" y="4419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97" name="Rectangle 196"/>
            <p:cNvSpPr/>
            <p:nvPr/>
          </p:nvSpPr>
          <p:spPr bwMode="auto">
            <a:xfrm>
              <a:off x="1828800" y="4419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98" name="Rectangle 197"/>
            <p:cNvSpPr/>
            <p:nvPr/>
          </p:nvSpPr>
          <p:spPr bwMode="auto">
            <a:xfrm>
              <a:off x="1905000" y="4419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99" name="Rectangle 198"/>
            <p:cNvSpPr/>
            <p:nvPr/>
          </p:nvSpPr>
          <p:spPr bwMode="auto">
            <a:xfrm>
              <a:off x="1981200" y="4419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00" name="Rectangle 199"/>
            <p:cNvSpPr/>
            <p:nvPr/>
          </p:nvSpPr>
          <p:spPr bwMode="auto">
            <a:xfrm>
              <a:off x="2057400" y="4419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01" name="Rectangle 200"/>
            <p:cNvSpPr/>
            <p:nvPr/>
          </p:nvSpPr>
          <p:spPr bwMode="auto">
            <a:xfrm>
              <a:off x="2133600" y="4419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02" name="Rectangle 201"/>
            <p:cNvSpPr/>
            <p:nvPr/>
          </p:nvSpPr>
          <p:spPr bwMode="auto">
            <a:xfrm>
              <a:off x="2209800" y="4419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03" name="Rectangle 202"/>
            <p:cNvSpPr/>
            <p:nvPr/>
          </p:nvSpPr>
          <p:spPr bwMode="auto">
            <a:xfrm>
              <a:off x="2286000" y="4419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04" name="Rectangle 203"/>
            <p:cNvSpPr/>
            <p:nvPr/>
          </p:nvSpPr>
          <p:spPr bwMode="auto">
            <a:xfrm>
              <a:off x="2362200" y="4419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05" name="Rectangle 204"/>
            <p:cNvSpPr/>
            <p:nvPr/>
          </p:nvSpPr>
          <p:spPr bwMode="auto">
            <a:xfrm>
              <a:off x="2438400" y="4419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06" name="Rectangle 205"/>
            <p:cNvSpPr/>
            <p:nvPr/>
          </p:nvSpPr>
          <p:spPr bwMode="auto">
            <a:xfrm>
              <a:off x="2514600" y="4419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07" name="Rectangle 206"/>
            <p:cNvSpPr/>
            <p:nvPr/>
          </p:nvSpPr>
          <p:spPr bwMode="auto">
            <a:xfrm>
              <a:off x="2590800" y="4419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08" name="Rectangle 207"/>
            <p:cNvSpPr/>
            <p:nvPr/>
          </p:nvSpPr>
          <p:spPr bwMode="auto">
            <a:xfrm>
              <a:off x="2667000" y="4419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09" name="Rectangle 208"/>
            <p:cNvSpPr/>
            <p:nvPr/>
          </p:nvSpPr>
          <p:spPr bwMode="auto">
            <a:xfrm>
              <a:off x="2743200" y="4419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10" name="Rectangle 209"/>
            <p:cNvSpPr/>
            <p:nvPr/>
          </p:nvSpPr>
          <p:spPr bwMode="auto">
            <a:xfrm>
              <a:off x="2819400" y="4419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11" name="Rectangle 210"/>
            <p:cNvSpPr/>
            <p:nvPr/>
          </p:nvSpPr>
          <p:spPr bwMode="auto">
            <a:xfrm>
              <a:off x="2895600" y="4419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12" name="Rectangle 211"/>
            <p:cNvSpPr/>
            <p:nvPr/>
          </p:nvSpPr>
          <p:spPr bwMode="auto">
            <a:xfrm>
              <a:off x="1752600" y="4495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13" name="Rectangle 212"/>
            <p:cNvSpPr/>
            <p:nvPr/>
          </p:nvSpPr>
          <p:spPr bwMode="auto">
            <a:xfrm>
              <a:off x="1828800" y="4495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14" name="Rectangle 213"/>
            <p:cNvSpPr/>
            <p:nvPr/>
          </p:nvSpPr>
          <p:spPr bwMode="auto">
            <a:xfrm>
              <a:off x="1905000" y="4495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15" name="Rectangle 214"/>
            <p:cNvSpPr/>
            <p:nvPr/>
          </p:nvSpPr>
          <p:spPr bwMode="auto">
            <a:xfrm>
              <a:off x="1981200" y="4495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16" name="Rectangle 215"/>
            <p:cNvSpPr/>
            <p:nvPr/>
          </p:nvSpPr>
          <p:spPr bwMode="auto">
            <a:xfrm>
              <a:off x="2057400" y="4495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17" name="Rectangle 216"/>
            <p:cNvSpPr/>
            <p:nvPr/>
          </p:nvSpPr>
          <p:spPr bwMode="auto">
            <a:xfrm>
              <a:off x="2133600" y="4495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18" name="Rectangle 217"/>
            <p:cNvSpPr/>
            <p:nvPr/>
          </p:nvSpPr>
          <p:spPr bwMode="auto">
            <a:xfrm>
              <a:off x="2209800" y="4495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19" name="Rectangle 218"/>
            <p:cNvSpPr/>
            <p:nvPr/>
          </p:nvSpPr>
          <p:spPr bwMode="auto">
            <a:xfrm>
              <a:off x="2286000" y="4495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20" name="Rectangle 219"/>
            <p:cNvSpPr/>
            <p:nvPr/>
          </p:nvSpPr>
          <p:spPr bwMode="auto">
            <a:xfrm>
              <a:off x="2362200" y="4495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21" name="Rectangle 220"/>
            <p:cNvSpPr/>
            <p:nvPr/>
          </p:nvSpPr>
          <p:spPr bwMode="auto">
            <a:xfrm>
              <a:off x="2438400" y="4495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22" name="Rectangle 221"/>
            <p:cNvSpPr/>
            <p:nvPr/>
          </p:nvSpPr>
          <p:spPr bwMode="auto">
            <a:xfrm>
              <a:off x="2514600" y="4495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23" name="Rectangle 222"/>
            <p:cNvSpPr/>
            <p:nvPr/>
          </p:nvSpPr>
          <p:spPr bwMode="auto">
            <a:xfrm>
              <a:off x="2590800" y="4495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24" name="Rectangle 223"/>
            <p:cNvSpPr/>
            <p:nvPr/>
          </p:nvSpPr>
          <p:spPr bwMode="auto">
            <a:xfrm>
              <a:off x="2667000" y="4495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25" name="Rectangle 224"/>
            <p:cNvSpPr/>
            <p:nvPr/>
          </p:nvSpPr>
          <p:spPr bwMode="auto">
            <a:xfrm>
              <a:off x="2743200" y="4495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26" name="Rectangle 225"/>
            <p:cNvSpPr/>
            <p:nvPr/>
          </p:nvSpPr>
          <p:spPr bwMode="auto">
            <a:xfrm>
              <a:off x="2819400" y="4495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27" name="Rectangle 226"/>
            <p:cNvSpPr/>
            <p:nvPr/>
          </p:nvSpPr>
          <p:spPr bwMode="auto">
            <a:xfrm>
              <a:off x="2895600" y="4495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28" name="Rectangle 227"/>
            <p:cNvSpPr/>
            <p:nvPr/>
          </p:nvSpPr>
          <p:spPr bwMode="auto">
            <a:xfrm>
              <a:off x="1752600" y="4572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29" name="Rectangle 228"/>
            <p:cNvSpPr/>
            <p:nvPr/>
          </p:nvSpPr>
          <p:spPr bwMode="auto">
            <a:xfrm>
              <a:off x="1828800" y="4572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30" name="Rectangle 229"/>
            <p:cNvSpPr/>
            <p:nvPr/>
          </p:nvSpPr>
          <p:spPr bwMode="auto">
            <a:xfrm>
              <a:off x="1905000" y="4572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31" name="Rectangle 230"/>
            <p:cNvSpPr/>
            <p:nvPr/>
          </p:nvSpPr>
          <p:spPr bwMode="auto">
            <a:xfrm>
              <a:off x="1981200" y="4572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32" name="Rectangle 231"/>
            <p:cNvSpPr/>
            <p:nvPr/>
          </p:nvSpPr>
          <p:spPr bwMode="auto">
            <a:xfrm>
              <a:off x="2057400" y="4572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33" name="Rectangle 232"/>
            <p:cNvSpPr/>
            <p:nvPr/>
          </p:nvSpPr>
          <p:spPr bwMode="auto">
            <a:xfrm>
              <a:off x="2133600" y="4572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34" name="Rectangle 233"/>
            <p:cNvSpPr/>
            <p:nvPr/>
          </p:nvSpPr>
          <p:spPr bwMode="auto">
            <a:xfrm>
              <a:off x="2209800" y="4572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35" name="Rectangle 234"/>
            <p:cNvSpPr/>
            <p:nvPr/>
          </p:nvSpPr>
          <p:spPr bwMode="auto">
            <a:xfrm>
              <a:off x="2286000" y="4572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36" name="Rectangle 235"/>
            <p:cNvSpPr/>
            <p:nvPr/>
          </p:nvSpPr>
          <p:spPr bwMode="auto">
            <a:xfrm>
              <a:off x="2362200" y="4572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37" name="Rectangle 236"/>
            <p:cNvSpPr/>
            <p:nvPr/>
          </p:nvSpPr>
          <p:spPr bwMode="auto">
            <a:xfrm>
              <a:off x="2438400" y="4572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38" name="Rectangle 237"/>
            <p:cNvSpPr/>
            <p:nvPr/>
          </p:nvSpPr>
          <p:spPr bwMode="auto">
            <a:xfrm>
              <a:off x="2514600" y="4572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39" name="Rectangle 238"/>
            <p:cNvSpPr/>
            <p:nvPr/>
          </p:nvSpPr>
          <p:spPr bwMode="auto">
            <a:xfrm>
              <a:off x="2590800" y="4572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40" name="Rectangle 239"/>
            <p:cNvSpPr/>
            <p:nvPr/>
          </p:nvSpPr>
          <p:spPr bwMode="auto">
            <a:xfrm>
              <a:off x="2667000" y="4572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41" name="Rectangle 240"/>
            <p:cNvSpPr/>
            <p:nvPr/>
          </p:nvSpPr>
          <p:spPr bwMode="auto">
            <a:xfrm>
              <a:off x="2743200" y="4572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42" name="Rectangle 241"/>
            <p:cNvSpPr/>
            <p:nvPr/>
          </p:nvSpPr>
          <p:spPr bwMode="auto">
            <a:xfrm>
              <a:off x="2819400" y="4572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43" name="Rectangle 242"/>
            <p:cNvSpPr/>
            <p:nvPr/>
          </p:nvSpPr>
          <p:spPr bwMode="auto">
            <a:xfrm>
              <a:off x="2895600" y="4572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44" name="Rectangle 243"/>
            <p:cNvSpPr/>
            <p:nvPr/>
          </p:nvSpPr>
          <p:spPr bwMode="auto">
            <a:xfrm>
              <a:off x="1752600" y="4648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45" name="Rectangle 244"/>
            <p:cNvSpPr/>
            <p:nvPr/>
          </p:nvSpPr>
          <p:spPr bwMode="auto">
            <a:xfrm>
              <a:off x="1828800" y="4648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46" name="Rectangle 245"/>
            <p:cNvSpPr/>
            <p:nvPr/>
          </p:nvSpPr>
          <p:spPr bwMode="auto">
            <a:xfrm>
              <a:off x="1905000" y="4648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47" name="Rectangle 246"/>
            <p:cNvSpPr/>
            <p:nvPr/>
          </p:nvSpPr>
          <p:spPr bwMode="auto">
            <a:xfrm>
              <a:off x="1981200" y="4648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48" name="Rectangle 247"/>
            <p:cNvSpPr/>
            <p:nvPr/>
          </p:nvSpPr>
          <p:spPr bwMode="auto">
            <a:xfrm>
              <a:off x="2057400" y="4648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49" name="Rectangle 248"/>
            <p:cNvSpPr/>
            <p:nvPr/>
          </p:nvSpPr>
          <p:spPr bwMode="auto">
            <a:xfrm>
              <a:off x="2133600" y="4648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50" name="Rectangle 249"/>
            <p:cNvSpPr/>
            <p:nvPr/>
          </p:nvSpPr>
          <p:spPr bwMode="auto">
            <a:xfrm>
              <a:off x="2209800" y="4648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51" name="Rectangle 250"/>
            <p:cNvSpPr/>
            <p:nvPr/>
          </p:nvSpPr>
          <p:spPr bwMode="auto">
            <a:xfrm>
              <a:off x="2286000" y="4648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52" name="Rectangle 251"/>
            <p:cNvSpPr/>
            <p:nvPr/>
          </p:nvSpPr>
          <p:spPr bwMode="auto">
            <a:xfrm>
              <a:off x="2362200" y="4648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53" name="Rectangle 252"/>
            <p:cNvSpPr/>
            <p:nvPr/>
          </p:nvSpPr>
          <p:spPr bwMode="auto">
            <a:xfrm>
              <a:off x="2438400" y="4648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54" name="Rectangle 253"/>
            <p:cNvSpPr/>
            <p:nvPr/>
          </p:nvSpPr>
          <p:spPr bwMode="auto">
            <a:xfrm>
              <a:off x="2514600" y="4648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55" name="Rectangle 254"/>
            <p:cNvSpPr/>
            <p:nvPr/>
          </p:nvSpPr>
          <p:spPr bwMode="auto">
            <a:xfrm>
              <a:off x="2590800" y="4648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56" name="Rectangle 255"/>
            <p:cNvSpPr/>
            <p:nvPr/>
          </p:nvSpPr>
          <p:spPr bwMode="auto">
            <a:xfrm>
              <a:off x="2667000" y="4648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57" name="Rectangle 256"/>
            <p:cNvSpPr/>
            <p:nvPr/>
          </p:nvSpPr>
          <p:spPr bwMode="auto">
            <a:xfrm>
              <a:off x="2743200" y="4648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58" name="Rectangle 257"/>
            <p:cNvSpPr/>
            <p:nvPr/>
          </p:nvSpPr>
          <p:spPr bwMode="auto">
            <a:xfrm>
              <a:off x="2819400" y="4648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59" name="Rectangle 258"/>
            <p:cNvSpPr/>
            <p:nvPr/>
          </p:nvSpPr>
          <p:spPr bwMode="auto">
            <a:xfrm>
              <a:off x="2895600" y="4648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60" name="Rectangle 259"/>
            <p:cNvSpPr/>
            <p:nvPr/>
          </p:nvSpPr>
          <p:spPr bwMode="auto">
            <a:xfrm>
              <a:off x="1752600" y="4724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61" name="Rectangle 260"/>
            <p:cNvSpPr/>
            <p:nvPr/>
          </p:nvSpPr>
          <p:spPr bwMode="auto">
            <a:xfrm>
              <a:off x="1828800" y="4724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62" name="Rectangle 261"/>
            <p:cNvSpPr/>
            <p:nvPr/>
          </p:nvSpPr>
          <p:spPr bwMode="auto">
            <a:xfrm>
              <a:off x="1905000" y="4724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63" name="Rectangle 262"/>
            <p:cNvSpPr/>
            <p:nvPr/>
          </p:nvSpPr>
          <p:spPr bwMode="auto">
            <a:xfrm>
              <a:off x="1981200" y="4724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64" name="Rectangle 263"/>
            <p:cNvSpPr/>
            <p:nvPr/>
          </p:nvSpPr>
          <p:spPr bwMode="auto">
            <a:xfrm>
              <a:off x="2057400" y="4724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65" name="Rectangle 264"/>
            <p:cNvSpPr/>
            <p:nvPr/>
          </p:nvSpPr>
          <p:spPr bwMode="auto">
            <a:xfrm>
              <a:off x="2133600" y="4724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66" name="Rectangle 265"/>
            <p:cNvSpPr/>
            <p:nvPr/>
          </p:nvSpPr>
          <p:spPr bwMode="auto">
            <a:xfrm>
              <a:off x="2209800" y="4724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67" name="Rectangle 266"/>
            <p:cNvSpPr/>
            <p:nvPr/>
          </p:nvSpPr>
          <p:spPr bwMode="auto">
            <a:xfrm>
              <a:off x="2286000" y="4724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68" name="Rectangle 267"/>
            <p:cNvSpPr/>
            <p:nvPr/>
          </p:nvSpPr>
          <p:spPr bwMode="auto">
            <a:xfrm>
              <a:off x="2362200" y="4724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69" name="Rectangle 268"/>
            <p:cNvSpPr/>
            <p:nvPr/>
          </p:nvSpPr>
          <p:spPr bwMode="auto">
            <a:xfrm>
              <a:off x="2438400" y="4724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70" name="Rectangle 269"/>
            <p:cNvSpPr/>
            <p:nvPr/>
          </p:nvSpPr>
          <p:spPr bwMode="auto">
            <a:xfrm>
              <a:off x="2514600" y="4724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71" name="Rectangle 270"/>
            <p:cNvSpPr/>
            <p:nvPr/>
          </p:nvSpPr>
          <p:spPr bwMode="auto">
            <a:xfrm>
              <a:off x="2590800" y="4724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72" name="Rectangle 271"/>
            <p:cNvSpPr/>
            <p:nvPr/>
          </p:nvSpPr>
          <p:spPr bwMode="auto">
            <a:xfrm>
              <a:off x="2667000" y="4724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73" name="Rectangle 272"/>
            <p:cNvSpPr/>
            <p:nvPr/>
          </p:nvSpPr>
          <p:spPr bwMode="auto">
            <a:xfrm>
              <a:off x="2743200" y="4724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74" name="Rectangle 273"/>
            <p:cNvSpPr/>
            <p:nvPr/>
          </p:nvSpPr>
          <p:spPr bwMode="auto">
            <a:xfrm>
              <a:off x="2819400" y="4724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75" name="Rectangle 274"/>
            <p:cNvSpPr/>
            <p:nvPr/>
          </p:nvSpPr>
          <p:spPr bwMode="auto">
            <a:xfrm>
              <a:off x="2895600" y="4724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76" name="Rectangle 275"/>
            <p:cNvSpPr/>
            <p:nvPr/>
          </p:nvSpPr>
          <p:spPr bwMode="auto">
            <a:xfrm>
              <a:off x="1752600" y="4800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77" name="Rectangle 276"/>
            <p:cNvSpPr/>
            <p:nvPr/>
          </p:nvSpPr>
          <p:spPr bwMode="auto">
            <a:xfrm>
              <a:off x="1828800" y="4800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78" name="Rectangle 277"/>
            <p:cNvSpPr/>
            <p:nvPr/>
          </p:nvSpPr>
          <p:spPr bwMode="auto">
            <a:xfrm>
              <a:off x="1905000" y="4800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79" name="Rectangle 278"/>
            <p:cNvSpPr/>
            <p:nvPr/>
          </p:nvSpPr>
          <p:spPr bwMode="auto">
            <a:xfrm>
              <a:off x="1981200" y="4800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80" name="Rectangle 279"/>
            <p:cNvSpPr/>
            <p:nvPr/>
          </p:nvSpPr>
          <p:spPr bwMode="auto">
            <a:xfrm>
              <a:off x="2057400" y="4800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81" name="Rectangle 280"/>
            <p:cNvSpPr/>
            <p:nvPr/>
          </p:nvSpPr>
          <p:spPr bwMode="auto">
            <a:xfrm>
              <a:off x="2133600" y="4800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82" name="Rectangle 281"/>
            <p:cNvSpPr/>
            <p:nvPr/>
          </p:nvSpPr>
          <p:spPr bwMode="auto">
            <a:xfrm>
              <a:off x="2209800" y="4800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83" name="Rectangle 282"/>
            <p:cNvSpPr/>
            <p:nvPr/>
          </p:nvSpPr>
          <p:spPr bwMode="auto">
            <a:xfrm>
              <a:off x="2286000" y="4800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84" name="Rectangle 283"/>
            <p:cNvSpPr/>
            <p:nvPr/>
          </p:nvSpPr>
          <p:spPr bwMode="auto">
            <a:xfrm>
              <a:off x="2362200" y="4800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85" name="Rectangle 284"/>
            <p:cNvSpPr/>
            <p:nvPr/>
          </p:nvSpPr>
          <p:spPr bwMode="auto">
            <a:xfrm>
              <a:off x="2438400" y="4800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86" name="Rectangle 285"/>
            <p:cNvSpPr/>
            <p:nvPr/>
          </p:nvSpPr>
          <p:spPr bwMode="auto">
            <a:xfrm>
              <a:off x="2514600" y="4800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87" name="Rectangle 286"/>
            <p:cNvSpPr/>
            <p:nvPr/>
          </p:nvSpPr>
          <p:spPr bwMode="auto">
            <a:xfrm>
              <a:off x="2590800" y="4800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88" name="Rectangle 287"/>
            <p:cNvSpPr/>
            <p:nvPr/>
          </p:nvSpPr>
          <p:spPr bwMode="auto">
            <a:xfrm>
              <a:off x="2667000" y="4800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89" name="Rectangle 288"/>
            <p:cNvSpPr/>
            <p:nvPr/>
          </p:nvSpPr>
          <p:spPr bwMode="auto">
            <a:xfrm>
              <a:off x="2743200" y="4800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90" name="Rectangle 289"/>
            <p:cNvSpPr/>
            <p:nvPr/>
          </p:nvSpPr>
          <p:spPr bwMode="auto">
            <a:xfrm>
              <a:off x="2819400" y="4800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91" name="Rectangle 290"/>
            <p:cNvSpPr/>
            <p:nvPr/>
          </p:nvSpPr>
          <p:spPr bwMode="auto">
            <a:xfrm>
              <a:off x="2895600" y="4800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92" name="Rectangle 291"/>
            <p:cNvSpPr/>
            <p:nvPr/>
          </p:nvSpPr>
          <p:spPr bwMode="auto">
            <a:xfrm>
              <a:off x="1752600" y="4876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93" name="Rectangle 292"/>
            <p:cNvSpPr/>
            <p:nvPr/>
          </p:nvSpPr>
          <p:spPr bwMode="auto">
            <a:xfrm>
              <a:off x="1828800" y="4876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94" name="Rectangle 293"/>
            <p:cNvSpPr/>
            <p:nvPr/>
          </p:nvSpPr>
          <p:spPr bwMode="auto">
            <a:xfrm>
              <a:off x="1905000" y="4876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95" name="Rectangle 294"/>
            <p:cNvSpPr/>
            <p:nvPr/>
          </p:nvSpPr>
          <p:spPr bwMode="auto">
            <a:xfrm>
              <a:off x="1981200" y="4876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96" name="Rectangle 295"/>
            <p:cNvSpPr/>
            <p:nvPr/>
          </p:nvSpPr>
          <p:spPr bwMode="auto">
            <a:xfrm>
              <a:off x="2057400" y="4876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97" name="Rectangle 296"/>
            <p:cNvSpPr/>
            <p:nvPr/>
          </p:nvSpPr>
          <p:spPr bwMode="auto">
            <a:xfrm>
              <a:off x="2133600" y="4876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98" name="Rectangle 297"/>
            <p:cNvSpPr/>
            <p:nvPr/>
          </p:nvSpPr>
          <p:spPr bwMode="auto">
            <a:xfrm>
              <a:off x="2209800" y="4876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99" name="Rectangle 298"/>
            <p:cNvSpPr/>
            <p:nvPr/>
          </p:nvSpPr>
          <p:spPr bwMode="auto">
            <a:xfrm>
              <a:off x="2286000" y="4876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00" name="Rectangle 299"/>
            <p:cNvSpPr/>
            <p:nvPr/>
          </p:nvSpPr>
          <p:spPr bwMode="auto">
            <a:xfrm>
              <a:off x="2362200" y="4876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01" name="Rectangle 300"/>
            <p:cNvSpPr/>
            <p:nvPr/>
          </p:nvSpPr>
          <p:spPr bwMode="auto">
            <a:xfrm>
              <a:off x="2438400" y="4876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02" name="Rectangle 301"/>
            <p:cNvSpPr/>
            <p:nvPr/>
          </p:nvSpPr>
          <p:spPr bwMode="auto">
            <a:xfrm>
              <a:off x="2514600" y="4876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03" name="Rectangle 302"/>
            <p:cNvSpPr/>
            <p:nvPr/>
          </p:nvSpPr>
          <p:spPr bwMode="auto">
            <a:xfrm>
              <a:off x="2590800" y="4876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04" name="Rectangle 303"/>
            <p:cNvSpPr/>
            <p:nvPr/>
          </p:nvSpPr>
          <p:spPr bwMode="auto">
            <a:xfrm>
              <a:off x="2667000" y="4876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05" name="Rectangle 304"/>
            <p:cNvSpPr/>
            <p:nvPr/>
          </p:nvSpPr>
          <p:spPr bwMode="auto">
            <a:xfrm>
              <a:off x="2743200" y="4876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06" name="Rectangle 305"/>
            <p:cNvSpPr/>
            <p:nvPr/>
          </p:nvSpPr>
          <p:spPr bwMode="auto">
            <a:xfrm>
              <a:off x="2819400" y="4876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07" name="Rectangle 306"/>
            <p:cNvSpPr/>
            <p:nvPr/>
          </p:nvSpPr>
          <p:spPr bwMode="auto">
            <a:xfrm>
              <a:off x="2895600" y="4876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08" name="Rectangle 307"/>
            <p:cNvSpPr/>
            <p:nvPr/>
          </p:nvSpPr>
          <p:spPr bwMode="auto">
            <a:xfrm>
              <a:off x="1752600" y="4953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09" name="Rectangle 308"/>
            <p:cNvSpPr/>
            <p:nvPr/>
          </p:nvSpPr>
          <p:spPr bwMode="auto">
            <a:xfrm>
              <a:off x="1828800" y="4953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10" name="Rectangle 309"/>
            <p:cNvSpPr/>
            <p:nvPr/>
          </p:nvSpPr>
          <p:spPr bwMode="auto">
            <a:xfrm>
              <a:off x="1905000" y="4953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11" name="Rectangle 310"/>
            <p:cNvSpPr/>
            <p:nvPr/>
          </p:nvSpPr>
          <p:spPr bwMode="auto">
            <a:xfrm>
              <a:off x="1981200" y="4953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12" name="Rectangle 311"/>
            <p:cNvSpPr/>
            <p:nvPr/>
          </p:nvSpPr>
          <p:spPr bwMode="auto">
            <a:xfrm>
              <a:off x="2057400" y="4953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13" name="Rectangle 312"/>
            <p:cNvSpPr/>
            <p:nvPr/>
          </p:nvSpPr>
          <p:spPr bwMode="auto">
            <a:xfrm>
              <a:off x="2133600" y="4953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14" name="Rectangle 313"/>
            <p:cNvSpPr/>
            <p:nvPr/>
          </p:nvSpPr>
          <p:spPr bwMode="auto">
            <a:xfrm>
              <a:off x="2209800" y="4953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15" name="Rectangle 314"/>
            <p:cNvSpPr/>
            <p:nvPr/>
          </p:nvSpPr>
          <p:spPr bwMode="auto">
            <a:xfrm>
              <a:off x="2286000" y="4953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16" name="Rectangle 315"/>
            <p:cNvSpPr/>
            <p:nvPr/>
          </p:nvSpPr>
          <p:spPr bwMode="auto">
            <a:xfrm>
              <a:off x="2362200" y="4953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17" name="Rectangle 316"/>
            <p:cNvSpPr/>
            <p:nvPr/>
          </p:nvSpPr>
          <p:spPr bwMode="auto">
            <a:xfrm>
              <a:off x="2438400" y="4953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18" name="Rectangle 317"/>
            <p:cNvSpPr/>
            <p:nvPr/>
          </p:nvSpPr>
          <p:spPr bwMode="auto">
            <a:xfrm>
              <a:off x="2514600" y="4953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19" name="Rectangle 318"/>
            <p:cNvSpPr/>
            <p:nvPr/>
          </p:nvSpPr>
          <p:spPr bwMode="auto">
            <a:xfrm>
              <a:off x="2590800" y="4953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20" name="Rectangle 319"/>
            <p:cNvSpPr/>
            <p:nvPr/>
          </p:nvSpPr>
          <p:spPr bwMode="auto">
            <a:xfrm>
              <a:off x="2667000" y="4953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21" name="Rectangle 320"/>
            <p:cNvSpPr/>
            <p:nvPr/>
          </p:nvSpPr>
          <p:spPr bwMode="auto">
            <a:xfrm>
              <a:off x="2743200" y="4953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22" name="Rectangle 321"/>
            <p:cNvSpPr/>
            <p:nvPr/>
          </p:nvSpPr>
          <p:spPr bwMode="auto">
            <a:xfrm>
              <a:off x="2819400" y="4953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23" name="Rectangle 322"/>
            <p:cNvSpPr/>
            <p:nvPr/>
          </p:nvSpPr>
          <p:spPr bwMode="auto">
            <a:xfrm>
              <a:off x="2895600" y="4953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24" name="Rectangle 323"/>
            <p:cNvSpPr/>
            <p:nvPr/>
          </p:nvSpPr>
          <p:spPr bwMode="auto">
            <a:xfrm>
              <a:off x="1752600" y="5029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25" name="Rectangle 324"/>
            <p:cNvSpPr/>
            <p:nvPr/>
          </p:nvSpPr>
          <p:spPr bwMode="auto">
            <a:xfrm>
              <a:off x="1828800" y="5029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26" name="Rectangle 325"/>
            <p:cNvSpPr/>
            <p:nvPr/>
          </p:nvSpPr>
          <p:spPr bwMode="auto">
            <a:xfrm>
              <a:off x="1905000" y="5029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27" name="Rectangle 326"/>
            <p:cNvSpPr/>
            <p:nvPr/>
          </p:nvSpPr>
          <p:spPr bwMode="auto">
            <a:xfrm>
              <a:off x="1981200" y="5029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28" name="Rectangle 327"/>
            <p:cNvSpPr/>
            <p:nvPr/>
          </p:nvSpPr>
          <p:spPr bwMode="auto">
            <a:xfrm>
              <a:off x="2057400" y="5029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29" name="Rectangle 328"/>
            <p:cNvSpPr/>
            <p:nvPr/>
          </p:nvSpPr>
          <p:spPr bwMode="auto">
            <a:xfrm>
              <a:off x="2133600" y="5029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30" name="Rectangle 329"/>
            <p:cNvSpPr/>
            <p:nvPr/>
          </p:nvSpPr>
          <p:spPr bwMode="auto">
            <a:xfrm>
              <a:off x="2209800" y="5029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31" name="Rectangle 330"/>
            <p:cNvSpPr/>
            <p:nvPr/>
          </p:nvSpPr>
          <p:spPr bwMode="auto">
            <a:xfrm>
              <a:off x="2286000" y="5029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32" name="Rectangle 331"/>
            <p:cNvSpPr/>
            <p:nvPr/>
          </p:nvSpPr>
          <p:spPr bwMode="auto">
            <a:xfrm>
              <a:off x="2362200" y="5029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33" name="Rectangle 332"/>
            <p:cNvSpPr/>
            <p:nvPr/>
          </p:nvSpPr>
          <p:spPr bwMode="auto">
            <a:xfrm>
              <a:off x="2438400" y="5029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34" name="Rectangle 333"/>
            <p:cNvSpPr/>
            <p:nvPr/>
          </p:nvSpPr>
          <p:spPr bwMode="auto">
            <a:xfrm>
              <a:off x="2514600" y="5029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35" name="Rectangle 334"/>
            <p:cNvSpPr/>
            <p:nvPr/>
          </p:nvSpPr>
          <p:spPr bwMode="auto">
            <a:xfrm>
              <a:off x="2590800" y="5029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36" name="Rectangle 335"/>
            <p:cNvSpPr/>
            <p:nvPr/>
          </p:nvSpPr>
          <p:spPr bwMode="auto">
            <a:xfrm>
              <a:off x="2667000" y="5029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37" name="Rectangle 336"/>
            <p:cNvSpPr/>
            <p:nvPr/>
          </p:nvSpPr>
          <p:spPr bwMode="auto">
            <a:xfrm>
              <a:off x="2743200" y="5029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38" name="Rectangle 337"/>
            <p:cNvSpPr/>
            <p:nvPr/>
          </p:nvSpPr>
          <p:spPr bwMode="auto">
            <a:xfrm>
              <a:off x="2819400" y="5029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39" name="Rectangle 338"/>
            <p:cNvSpPr/>
            <p:nvPr/>
          </p:nvSpPr>
          <p:spPr bwMode="auto">
            <a:xfrm>
              <a:off x="2895600" y="5029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40" name="Rectangle 339"/>
            <p:cNvSpPr/>
            <p:nvPr/>
          </p:nvSpPr>
          <p:spPr bwMode="auto">
            <a:xfrm>
              <a:off x="1752600" y="5105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41" name="Rectangle 340"/>
            <p:cNvSpPr/>
            <p:nvPr/>
          </p:nvSpPr>
          <p:spPr bwMode="auto">
            <a:xfrm>
              <a:off x="1828800" y="5105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42" name="Rectangle 341"/>
            <p:cNvSpPr/>
            <p:nvPr/>
          </p:nvSpPr>
          <p:spPr bwMode="auto">
            <a:xfrm>
              <a:off x="1905000" y="5105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43" name="Rectangle 342"/>
            <p:cNvSpPr/>
            <p:nvPr/>
          </p:nvSpPr>
          <p:spPr bwMode="auto">
            <a:xfrm>
              <a:off x="1981200" y="5105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44" name="Rectangle 343"/>
            <p:cNvSpPr/>
            <p:nvPr/>
          </p:nvSpPr>
          <p:spPr bwMode="auto">
            <a:xfrm>
              <a:off x="2057400" y="5105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45" name="Rectangle 344"/>
            <p:cNvSpPr/>
            <p:nvPr/>
          </p:nvSpPr>
          <p:spPr bwMode="auto">
            <a:xfrm>
              <a:off x="2133600" y="5105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46" name="Rectangle 345"/>
            <p:cNvSpPr/>
            <p:nvPr/>
          </p:nvSpPr>
          <p:spPr bwMode="auto">
            <a:xfrm>
              <a:off x="2209800" y="5105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47" name="Rectangle 346"/>
            <p:cNvSpPr/>
            <p:nvPr/>
          </p:nvSpPr>
          <p:spPr bwMode="auto">
            <a:xfrm>
              <a:off x="2286000" y="5105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48" name="Rectangle 347"/>
            <p:cNvSpPr/>
            <p:nvPr/>
          </p:nvSpPr>
          <p:spPr bwMode="auto">
            <a:xfrm>
              <a:off x="2362200" y="5105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49" name="Rectangle 348"/>
            <p:cNvSpPr/>
            <p:nvPr/>
          </p:nvSpPr>
          <p:spPr bwMode="auto">
            <a:xfrm>
              <a:off x="2438400" y="5105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50" name="Rectangle 349"/>
            <p:cNvSpPr/>
            <p:nvPr/>
          </p:nvSpPr>
          <p:spPr bwMode="auto">
            <a:xfrm>
              <a:off x="2514600" y="5105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51" name="Rectangle 350"/>
            <p:cNvSpPr/>
            <p:nvPr/>
          </p:nvSpPr>
          <p:spPr bwMode="auto">
            <a:xfrm>
              <a:off x="2590800" y="5105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52" name="Rectangle 351"/>
            <p:cNvSpPr/>
            <p:nvPr/>
          </p:nvSpPr>
          <p:spPr bwMode="auto">
            <a:xfrm>
              <a:off x="2667000" y="5105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53" name="Rectangle 352"/>
            <p:cNvSpPr/>
            <p:nvPr/>
          </p:nvSpPr>
          <p:spPr bwMode="auto">
            <a:xfrm>
              <a:off x="2743200" y="5105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54" name="Rectangle 353"/>
            <p:cNvSpPr/>
            <p:nvPr/>
          </p:nvSpPr>
          <p:spPr bwMode="auto">
            <a:xfrm>
              <a:off x="2819400" y="5105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55" name="Rectangle 354"/>
            <p:cNvSpPr/>
            <p:nvPr/>
          </p:nvSpPr>
          <p:spPr bwMode="auto">
            <a:xfrm>
              <a:off x="2895600" y="5105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56" name="Rectangle 355"/>
            <p:cNvSpPr/>
            <p:nvPr/>
          </p:nvSpPr>
          <p:spPr bwMode="auto">
            <a:xfrm>
              <a:off x="1752600" y="5181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57" name="Rectangle 356"/>
            <p:cNvSpPr/>
            <p:nvPr/>
          </p:nvSpPr>
          <p:spPr bwMode="auto">
            <a:xfrm>
              <a:off x="1828800" y="5181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58" name="Rectangle 357"/>
            <p:cNvSpPr/>
            <p:nvPr/>
          </p:nvSpPr>
          <p:spPr bwMode="auto">
            <a:xfrm>
              <a:off x="1905000" y="5181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59" name="Rectangle 358"/>
            <p:cNvSpPr/>
            <p:nvPr/>
          </p:nvSpPr>
          <p:spPr bwMode="auto">
            <a:xfrm>
              <a:off x="1981200" y="5181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60" name="Rectangle 359"/>
            <p:cNvSpPr/>
            <p:nvPr/>
          </p:nvSpPr>
          <p:spPr bwMode="auto">
            <a:xfrm>
              <a:off x="2057400" y="5181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61" name="Rectangle 360"/>
            <p:cNvSpPr/>
            <p:nvPr/>
          </p:nvSpPr>
          <p:spPr bwMode="auto">
            <a:xfrm>
              <a:off x="2133600" y="5181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62" name="Rectangle 361"/>
            <p:cNvSpPr/>
            <p:nvPr/>
          </p:nvSpPr>
          <p:spPr bwMode="auto">
            <a:xfrm>
              <a:off x="2209800" y="5181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63" name="Rectangle 362"/>
            <p:cNvSpPr/>
            <p:nvPr/>
          </p:nvSpPr>
          <p:spPr bwMode="auto">
            <a:xfrm>
              <a:off x="2286000" y="5181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64" name="Rectangle 363"/>
            <p:cNvSpPr/>
            <p:nvPr/>
          </p:nvSpPr>
          <p:spPr bwMode="auto">
            <a:xfrm>
              <a:off x="2362200" y="5181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65" name="Rectangle 364"/>
            <p:cNvSpPr/>
            <p:nvPr/>
          </p:nvSpPr>
          <p:spPr bwMode="auto">
            <a:xfrm>
              <a:off x="2438400" y="5181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66" name="Rectangle 365"/>
            <p:cNvSpPr/>
            <p:nvPr/>
          </p:nvSpPr>
          <p:spPr bwMode="auto">
            <a:xfrm>
              <a:off x="2514600" y="5181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67" name="Rectangle 366"/>
            <p:cNvSpPr/>
            <p:nvPr/>
          </p:nvSpPr>
          <p:spPr bwMode="auto">
            <a:xfrm>
              <a:off x="2590800" y="5181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68" name="Rectangle 367"/>
            <p:cNvSpPr/>
            <p:nvPr/>
          </p:nvSpPr>
          <p:spPr bwMode="auto">
            <a:xfrm>
              <a:off x="2667000" y="5181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69" name="Rectangle 368"/>
            <p:cNvSpPr/>
            <p:nvPr/>
          </p:nvSpPr>
          <p:spPr bwMode="auto">
            <a:xfrm>
              <a:off x="2743200" y="5181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70" name="Rectangle 369"/>
            <p:cNvSpPr/>
            <p:nvPr/>
          </p:nvSpPr>
          <p:spPr bwMode="auto">
            <a:xfrm>
              <a:off x="2819400" y="5181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71" name="Rectangle 370"/>
            <p:cNvSpPr/>
            <p:nvPr/>
          </p:nvSpPr>
          <p:spPr bwMode="auto">
            <a:xfrm>
              <a:off x="2895600" y="5181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72" name="Rectangle 371"/>
            <p:cNvSpPr/>
            <p:nvPr/>
          </p:nvSpPr>
          <p:spPr bwMode="auto">
            <a:xfrm>
              <a:off x="1752600" y="5257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73" name="Rectangle 372"/>
            <p:cNvSpPr/>
            <p:nvPr/>
          </p:nvSpPr>
          <p:spPr bwMode="auto">
            <a:xfrm>
              <a:off x="1828800" y="5257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74" name="Rectangle 373"/>
            <p:cNvSpPr/>
            <p:nvPr/>
          </p:nvSpPr>
          <p:spPr bwMode="auto">
            <a:xfrm>
              <a:off x="1905000" y="5257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75" name="Rectangle 374"/>
            <p:cNvSpPr/>
            <p:nvPr/>
          </p:nvSpPr>
          <p:spPr bwMode="auto">
            <a:xfrm>
              <a:off x="1981200" y="5257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76" name="Rectangle 375"/>
            <p:cNvSpPr/>
            <p:nvPr/>
          </p:nvSpPr>
          <p:spPr bwMode="auto">
            <a:xfrm>
              <a:off x="2057400" y="5257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77" name="Rectangle 376"/>
            <p:cNvSpPr/>
            <p:nvPr/>
          </p:nvSpPr>
          <p:spPr bwMode="auto">
            <a:xfrm>
              <a:off x="2133600" y="5257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78" name="Rectangle 377"/>
            <p:cNvSpPr/>
            <p:nvPr/>
          </p:nvSpPr>
          <p:spPr bwMode="auto">
            <a:xfrm>
              <a:off x="2209800" y="5257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79" name="Rectangle 378"/>
            <p:cNvSpPr/>
            <p:nvPr/>
          </p:nvSpPr>
          <p:spPr bwMode="auto">
            <a:xfrm>
              <a:off x="2286000" y="5257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80" name="Rectangle 379"/>
            <p:cNvSpPr/>
            <p:nvPr/>
          </p:nvSpPr>
          <p:spPr bwMode="auto">
            <a:xfrm>
              <a:off x="2362200" y="5257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81" name="Rectangle 380"/>
            <p:cNvSpPr/>
            <p:nvPr/>
          </p:nvSpPr>
          <p:spPr bwMode="auto">
            <a:xfrm>
              <a:off x="2438400" y="5257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82" name="Rectangle 381"/>
            <p:cNvSpPr/>
            <p:nvPr/>
          </p:nvSpPr>
          <p:spPr bwMode="auto">
            <a:xfrm>
              <a:off x="2514600" y="5257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83" name="Rectangle 382"/>
            <p:cNvSpPr/>
            <p:nvPr/>
          </p:nvSpPr>
          <p:spPr bwMode="auto">
            <a:xfrm>
              <a:off x="2590800" y="5257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84" name="Rectangle 383"/>
            <p:cNvSpPr/>
            <p:nvPr/>
          </p:nvSpPr>
          <p:spPr bwMode="auto">
            <a:xfrm>
              <a:off x="2667000" y="5257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85" name="Rectangle 384"/>
            <p:cNvSpPr/>
            <p:nvPr/>
          </p:nvSpPr>
          <p:spPr bwMode="auto">
            <a:xfrm>
              <a:off x="2743200" y="5257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86" name="Rectangle 385"/>
            <p:cNvSpPr/>
            <p:nvPr/>
          </p:nvSpPr>
          <p:spPr bwMode="auto">
            <a:xfrm>
              <a:off x="2819400" y="5257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87" name="Rectangle 386"/>
            <p:cNvSpPr/>
            <p:nvPr/>
          </p:nvSpPr>
          <p:spPr bwMode="auto">
            <a:xfrm>
              <a:off x="2895600" y="5257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88" name="Rectangle 387"/>
            <p:cNvSpPr/>
            <p:nvPr/>
          </p:nvSpPr>
          <p:spPr bwMode="auto">
            <a:xfrm>
              <a:off x="1752600" y="5334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89" name="Rectangle 388"/>
            <p:cNvSpPr/>
            <p:nvPr/>
          </p:nvSpPr>
          <p:spPr bwMode="auto">
            <a:xfrm>
              <a:off x="1828800" y="5334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90" name="Rectangle 389"/>
            <p:cNvSpPr/>
            <p:nvPr/>
          </p:nvSpPr>
          <p:spPr bwMode="auto">
            <a:xfrm>
              <a:off x="1905000" y="5334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91" name="Rectangle 390"/>
            <p:cNvSpPr/>
            <p:nvPr/>
          </p:nvSpPr>
          <p:spPr bwMode="auto">
            <a:xfrm>
              <a:off x="1981200" y="5334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92" name="Rectangle 391"/>
            <p:cNvSpPr/>
            <p:nvPr/>
          </p:nvSpPr>
          <p:spPr bwMode="auto">
            <a:xfrm>
              <a:off x="2057400" y="5334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93" name="Rectangle 392"/>
            <p:cNvSpPr/>
            <p:nvPr/>
          </p:nvSpPr>
          <p:spPr bwMode="auto">
            <a:xfrm>
              <a:off x="2133600" y="5334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94" name="Rectangle 393"/>
            <p:cNvSpPr/>
            <p:nvPr/>
          </p:nvSpPr>
          <p:spPr bwMode="auto">
            <a:xfrm>
              <a:off x="2209800" y="5334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95" name="Rectangle 394"/>
            <p:cNvSpPr/>
            <p:nvPr/>
          </p:nvSpPr>
          <p:spPr bwMode="auto">
            <a:xfrm>
              <a:off x="2286000" y="5334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96" name="Rectangle 395"/>
            <p:cNvSpPr/>
            <p:nvPr/>
          </p:nvSpPr>
          <p:spPr bwMode="auto">
            <a:xfrm>
              <a:off x="2362200" y="5334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97" name="Rectangle 396"/>
            <p:cNvSpPr/>
            <p:nvPr/>
          </p:nvSpPr>
          <p:spPr bwMode="auto">
            <a:xfrm>
              <a:off x="2438400" y="5334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98" name="Rectangle 397"/>
            <p:cNvSpPr/>
            <p:nvPr/>
          </p:nvSpPr>
          <p:spPr bwMode="auto">
            <a:xfrm>
              <a:off x="2514600" y="5334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99" name="Rectangle 398"/>
            <p:cNvSpPr/>
            <p:nvPr/>
          </p:nvSpPr>
          <p:spPr bwMode="auto">
            <a:xfrm>
              <a:off x="2590800" y="5334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00" name="Rectangle 399"/>
            <p:cNvSpPr/>
            <p:nvPr/>
          </p:nvSpPr>
          <p:spPr bwMode="auto">
            <a:xfrm>
              <a:off x="2667000" y="5334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01" name="Rectangle 400"/>
            <p:cNvSpPr/>
            <p:nvPr/>
          </p:nvSpPr>
          <p:spPr bwMode="auto">
            <a:xfrm>
              <a:off x="2743200" y="5334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02" name="Rectangle 401"/>
            <p:cNvSpPr/>
            <p:nvPr/>
          </p:nvSpPr>
          <p:spPr bwMode="auto">
            <a:xfrm>
              <a:off x="2819400" y="5334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03" name="Rectangle 402"/>
            <p:cNvSpPr/>
            <p:nvPr/>
          </p:nvSpPr>
          <p:spPr bwMode="auto">
            <a:xfrm>
              <a:off x="2895600" y="5334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04" name="Rectangle 403"/>
            <p:cNvSpPr/>
            <p:nvPr/>
          </p:nvSpPr>
          <p:spPr bwMode="auto">
            <a:xfrm>
              <a:off x="1752600" y="5410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05" name="Rectangle 404"/>
            <p:cNvSpPr/>
            <p:nvPr/>
          </p:nvSpPr>
          <p:spPr bwMode="auto">
            <a:xfrm>
              <a:off x="1828800" y="5410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06" name="Rectangle 405"/>
            <p:cNvSpPr/>
            <p:nvPr/>
          </p:nvSpPr>
          <p:spPr bwMode="auto">
            <a:xfrm>
              <a:off x="1905000" y="5410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07" name="Rectangle 406"/>
            <p:cNvSpPr/>
            <p:nvPr/>
          </p:nvSpPr>
          <p:spPr bwMode="auto">
            <a:xfrm>
              <a:off x="1981200" y="5410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08" name="Rectangle 407"/>
            <p:cNvSpPr/>
            <p:nvPr/>
          </p:nvSpPr>
          <p:spPr bwMode="auto">
            <a:xfrm>
              <a:off x="2057400" y="5410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09" name="Rectangle 408"/>
            <p:cNvSpPr/>
            <p:nvPr/>
          </p:nvSpPr>
          <p:spPr bwMode="auto">
            <a:xfrm>
              <a:off x="2133600" y="5410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10" name="Rectangle 409"/>
            <p:cNvSpPr/>
            <p:nvPr/>
          </p:nvSpPr>
          <p:spPr bwMode="auto">
            <a:xfrm>
              <a:off x="2209800" y="5410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11" name="Rectangle 410"/>
            <p:cNvSpPr/>
            <p:nvPr/>
          </p:nvSpPr>
          <p:spPr bwMode="auto">
            <a:xfrm>
              <a:off x="2286000" y="5410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12" name="Rectangle 411"/>
            <p:cNvSpPr/>
            <p:nvPr/>
          </p:nvSpPr>
          <p:spPr bwMode="auto">
            <a:xfrm>
              <a:off x="2362200" y="5410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13" name="Rectangle 412"/>
            <p:cNvSpPr/>
            <p:nvPr/>
          </p:nvSpPr>
          <p:spPr bwMode="auto">
            <a:xfrm>
              <a:off x="2438400" y="5410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14" name="Rectangle 413"/>
            <p:cNvSpPr/>
            <p:nvPr/>
          </p:nvSpPr>
          <p:spPr bwMode="auto">
            <a:xfrm>
              <a:off x="2514600" y="5410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15" name="Rectangle 414"/>
            <p:cNvSpPr/>
            <p:nvPr/>
          </p:nvSpPr>
          <p:spPr bwMode="auto">
            <a:xfrm>
              <a:off x="2590800" y="5410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16" name="Rectangle 415"/>
            <p:cNvSpPr/>
            <p:nvPr/>
          </p:nvSpPr>
          <p:spPr bwMode="auto">
            <a:xfrm>
              <a:off x="2667000" y="5410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17" name="Rectangle 416"/>
            <p:cNvSpPr/>
            <p:nvPr/>
          </p:nvSpPr>
          <p:spPr bwMode="auto">
            <a:xfrm>
              <a:off x="2743200" y="5410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18" name="Rectangle 417"/>
            <p:cNvSpPr/>
            <p:nvPr/>
          </p:nvSpPr>
          <p:spPr bwMode="auto">
            <a:xfrm>
              <a:off x="2819400" y="5410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19" name="Rectangle 418"/>
            <p:cNvSpPr/>
            <p:nvPr/>
          </p:nvSpPr>
          <p:spPr bwMode="auto">
            <a:xfrm>
              <a:off x="2895600" y="5410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20" name="Rectangle 419"/>
            <p:cNvSpPr/>
            <p:nvPr/>
          </p:nvSpPr>
          <p:spPr bwMode="auto">
            <a:xfrm>
              <a:off x="1752600" y="5486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21" name="Rectangle 420"/>
            <p:cNvSpPr/>
            <p:nvPr/>
          </p:nvSpPr>
          <p:spPr bwMode="auto">
            <a:xfrm>
              <a:off x="1828800" y="5486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22" name="Rectangle 421"/>
            <p:cNvSpPr/>
            <p:nvPr/>
          </p:nvSpPr>
          <p:spPr bwMode="auto">
            <a:xfrm>
              <a:off x="1905000" y="5486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23" name="Rectangle 422"/>
            <p:cNvSpPr/>
            <p:nvPr/>
          </p:nvSpPr>
          <p:spPr bwMode="auto">
            <a:xfrm>
              <a:off x="1981200" y="5486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24" name="Rectangle 423"/>
            <p:cNvSpPr/>
            <p:nvPr/>
          </p:nvSpPr>
          <p:spPr bwMode="auto">
            <a:xfrm>
              <a:off x="2057400" y="5486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25" name="Rectangle 424"/>
            <p:cNvSpPr/>
            <p:nvPr/>
          </p:nvSpPr>
          <p:spPr bwMode="auto">
            <a:xfrm>
              <a:off x="2133600" y="5486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26" name="Rectangle 425"/>
            <p:cNvSpPr/>
            <p:nvPr/>
          </p:nvSpPr>
          <p:spPr bwMode="auto">
            <a:xfrm>
              <a:off x="2209800" y="5486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27" name="Rectangle 426"/>
            <p:cNvSpPr/>
            <p:nvPr/>
          </p:nvSpPr>
          <p:spPr bwMode="auto">
            <a:xfrm>
              <a:off x="2286000" y="5486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28" name="Rectangle 427"/>
            <p:cNvSpPr/>
            <p:nvPr/>
          </p:nvSpPr>
          <p:spPr bwMode="auto">
            <a:xfrm>
              <a:off x="2362200" y="5486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29" name="Rectangle 428"/>
            <p:cNvSpPr/>
            <p:nvPr/>
          </p:nvSpPr>
          <p:spPr bwMode="auto">
            <a:xfrm>
              <a:off x="2438400" y="5486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30" name="Rectangle 429"/>
            <p:cNvSpPr/>
            <p:nvPr/>
          </p:nvSpPr>
          <p:spPr bwMode="auto">
            <a:xfrm>
              <a:off x="2514600" y="5486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31" name="Rectangle 430"/>
            <p:cNvSpPr/>
            <p:nvPr/>
          </p:nvSpPr>
          <p:spPr bwMode="auto">
            <a:xfrm>
              <a:off x="2590800" y="5486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32" name="Rectangle 431"/>
            <p:cNvSpPr/>
            <p:nvPr/>
          </p:nvSpPr>
          <p:spPr bwMode="auto">
            <a:xfrm>
              <a:off x="2667000" y="5486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33" name="Rectangle 432"/>
            <p:cNvSpPr/>
            <p:nvPr/>
          </p:nvSpPr>
          <p:spPr bwMode="auto">
            <a:xfrm>
              <a:off x="2743200" y="5486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34" name="Rectangle 433"/>
            <p:cNvSpPr/>
            <p:nvPr/>
          </p:nvSpPr>
          <p:spPr bwMode="auto">
            <a:xfrm>
              <a:off x="2819400" y="5486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35" name="Rectangle 434"/>
            <p:cNvSpPr/>
            <p:nvPr/>
          </p:nvSpPr>
          <p:spPr bwMode="auto">
            <a:xfrm>
              <a:off x="2895600" y="5486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</p:grpSp>
      <p:sp>
        <p:nvSpPr>
          <p:cNvPr id="436" name="TextBox 435"/>
          <p:cNvSpPr txBox="1"/>
          <p:nvPr/>
        </p:nvSpPr>
        <p:spPr>
          <a:xfrm>
            <a:off x="4038600" y="3581400"/>
            <a:ext cx="4681923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/>
              <a:buChar char="•"/>
            </a:pPr>
            <a:r>
              <a:rPr lang="en-US" sz="2800" dirty="0" smtClean="0"/>
              <a:t> images are made up of pixels</a:t>
            </a:r>
          </a:p>
          <a:p>
            <a:pPr>
              <a:buFont typeface="Arial"/>
              <a:buChar char="•"/>
            </a:pPr>
            <a:r>
              <a:rPr lang="en-US" sz="2800" dirty="0" smtClean="0"/>
              <a:t> for a color image, each pixel corresponds to an RGB value (i.e. three numbers)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2373184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Image features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112687" y="2883932"/>
            <a:ext cx="1814513" cy="2286000"/>
            <a:chOff x="1447800" y="3352800"/>
            <a:chExt cx="1814513" cy="2286000"/>
          </a:xfrm>
        </p:grpSpPr>
        <p:pic>
          <p:nvPicPr>
            <p:cNvPr id="5" name="Picture 5" descr="C:\images\homer\surprised.gif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447800" y="3352800"/>
              <a:ext cx="1814513" cy="2286000"/>
            </a:xfrm>
            <a:prstGeom prst="rect">
              <a:avLst/>
            </a:prstGeom>
            <a:noFill/>
          </p:spPr>
        </p:pic>
        <p:sp>
          <p:nvSpPr>
            <p:cNvPr id="6" name="Rectangle 5"/>
            <p:cNvSpPr/>
            <p:nvPr/>
          </p:nvSpPr>
          <p:spPr bwMode="auto">
            <a:xfrm>
              <a:off x="1752600" y="3505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7" name="Rectangle 6"/>
            <p:cNvSpPr/>
            <p:nvPr/>
          </p:nvSpPr>
          <p:spPr bwMode="auto">
            <a:xfrm>
              <a:off x="1828800" y="3505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8" name="Rectangle 7"/>
            <p:cNvSpPr/>
            <p:nvPr/>
          </p:nvSpPr>
          <p:spPr bwMode="auto">
            <a:xfrm>
              <a:off x="1905000" y="3505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9" name="Rectangle 8"/>
            <p:cNvSpPr/>
            <p:nvPr/>
          </p:nvSpPr>
          <p:spPr bwMode="auto">
            <a:xfrm>
              <a:off x="1981200" y="3505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2057400" y="3505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1" name="Rectangle 10"/>
            <p:cNvSpPr/>
            <p:nvPr/>
          </p:nvSpPr>
          <p:spPr bwMode="auto">
            <a:xfrm>
              <a:off x="2133600" y="3505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2" name="Rectangle 11"/>
            <p:cNvSpPr/>
            <p:nvPr/>
          </p:nvSpPr>
          <p:spPr bwMode="auto">
            <a:xfrm>
              <a:off x="2209800" y="3505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3" name="Rectangle 12"/>
            <p:cNvSpPr/>
            <p:nvPr/>
          </p:nvSpPr>
          <p:spPr bwMode="auto">
            <a:xfrm>
              <a:off x="2286000" y="3505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4" name="Rectangle 13"/>
            <p:cNvSpPr/>
            <p:nvPr/>
          </p:nvSpPr>
          <p:spPr bwMode="auto">
            <a:xfrm>
              <a:off x="2362200" y="3505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5" name="Rectangle 14"/>
            <p:cNvSpPr/>
            <p:nvPr/>
          </p:nvSpPr>
          <p:spPr bwMode="auto">
            <a:xfrm>
              <a:off x="2438400" y="3505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6" name="Rectangle 15"/>
            <p:cNvSpPr/>
            <p:nvPr/>
          </p:nvSpPr>
          <p:spPr bwMode="auto">
            <a:xfrm>
              <a:off x="2514600" y="3505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7" name="Rectangle 16"/>
            <p:cNvSpPr/>
            <p:nvPr/>
          </p:nvSpPr>
          <p:spPr bwMode="auto">
            <a:xfrm>
              <a:off x="2590800" y="3505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8" name="Rectangle 17"/>
            <p:cNvSpPr/>
            <p:nvPr/>
          </p:nvSpPr>
          <p:spPr bwMode="auto">
            <a:xfrm>
              <a:off x="2667000" y="3505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9" name="Rectangle 18"/>
            <p:cNvSpPr/>
            <p:nvPr/>
          </p:nvSpPr>
          <p:spPr bwMode="auto">
            <a:xfrm>
              <a:off x="2743200" y="3505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0" name="Rectangle 19"/>
            <p:cNvSpPr/>
            <p:nvPr/>
          </p:nvSpPr>
          <p:spPr bwMode="auto">
            <a:xfrm>
              <a:off x="2819400" y="3505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1" name="Rectangle 20"/>
            <p:cNvSpPr/>
            <p:nvPr/>
          </p:nvSpPr>
          <p:spPr bwMode="auto">
            <a:xfrm>
              <a:off x="2895600" y="3505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2" name="Rectangle 21"/>
            <p:cNvSpPr/>
            <p:nvPr/>
          </p:nvSpPr>
          <p:spPr bwMode="auto">
            <a:xfrm>
              <a:off x="1752600" y="3581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3" name="Rectangle 22"/>
            <p:cNvSpPr/>
            <p:nvPr/>
          </p:nvSpPr>
          <p:spPr bwMode="auto">
            <a:xfrm>
              <a:off x="1828800" y="3581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4" name="Rectangle 23"/>
            <p:cNvSpPr/>
            <p:nvPr/>
          </p:nvSpPr>
          <p:spPr bwMode="auto">
            <a:xfrm>
              <a:off x="1905000" y="3581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5" name="Rectangle 24"/>
            <p:cNvSpPr/>
            <p:nvPr/>
          </p:nvSpPr>
          <p:spPr bwMode="auto">
            <a:xfrm>
              <a:off x="1981200" y="3581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6" name="Rectangle 25"/>
            <p:cNvSpPr/>
            <p:nvPr/>
          </p:nvSpPr>
          <p:spPr bwMode="auto">
            <a:xfrm>
              <a:off x="2057400" y="3581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7" name="Rectangle 26"/>
            <p:cNvSpPr/>
            <p:nvPr/>
          </p:nvSpPr>
          <p:spPr bwMode="auto">
            <a:xfrm>
              <a:off x="2133600" y="3581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8" name="Rectangle 27"/>
            <p:cNvSpPr/>
            <p:nvPr/>
          </p:nvSpPr>
          <p:spPr bwMode="auto">
            <a:xfrm>
              <a:off x="2209800" y="3581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9" name="Rectangle 28"/>
            <p:cNvSpPr/>
            <p:nvPr/>
          </p:nvSpPr>
          <p:spPr bwMode="auto">
            <a:xfrm>
              <a:off x="2286000" y="3581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0" name="Rectangle 29"/>
            <p:cNvSpPr/>
            <p:nvPr/>
          </p:nvSpPr>
          <p:spPr bwMode="auto">
            <a:xfrm>
              <a:off x="2362200" y="3581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1" name="Rectangle 30"/>
            <p:cNvSpPr/>
            <p:nvPr/>
          </p:nvSpPr>
          <p:spPr bwMode="auto">
            <a:xfrm>
              <a:off x="2438400" y="3581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2" name="Rectangle 31"/>
            <p:cNvSpPr/>
            <p:nvPr/>
          </p:nvSpPr>
          <p:spPr bwMode="auto">
            <a:xfrm>
              <a:off x="2514600" y="3581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3" name="Rectangle 32"/>
            <p:cNvSpPr/>
            <p:nvPr/>
          </p:nvSpPr>
          <p:spPr bwMode="auto">
            <a:xfrm>
              <a:off x="2590800" y="3581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4" name="Rectangle 33"/>
            <p:cNvSpPr/>
            <p:nvPr/>
          </p:nvSpPr>
          <p:spPr bwMode="auto">
            <a:xfrm>
              <a:off x="2667000" y="3581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5" name="Rectangle 34"/>
            <p:cNvSpPr/>
            <p:nvPr/>
          </p:nvSpPr>
          <p:spPr bwMode="auto">
            <a:xfrm>
              <a:off x="2743200" y="3581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6" name="Rectangle 35"/>
            <p:cNvSpPr/>
            <p:nvPr/>
          </p:nvSpPr>
          <p:spPr bwMode="auto">
            <a:xfrm>
              <a:off x="2819400" y="3581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7" name="Rectangle 36"/>
            <p:cNvSpPr/>
            <p:nvPr/>
          </p:nvSpPr>
          <p:spPr bwMode="auto">
            <a:xfrm>
              <a:off x="2895600" y="3581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8" name="Rectangle 37"/>
            <p:cNvSpPr/>
            <p:nvPr/>
          </p:nvSpPr>
          <p:spPr bwMode="auto">
            <a:xfrm>
              <a:off x="1752600" y="3657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9" name="Rectangle 38"/>
            <p:cNvSpPr/>
            <p:nvPr/>
          </p:nvSpPr>
          <p:spPr bwMode="auto">
            <a:xfrm>
              <a:off x="1828800" y="3657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0" name="Rectangle 39"/>
            <p:cNvSpPr/>
            <p:nvPr/>
          </p:nvSpPr>
          <p:spPr bwMode="auto">
            <a:xfrm>
              <a:off x="1905000" y="3657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1" name="Rectangle 40"/>
            <p:cNvSpPr/>
            <p:nvPr/>
          </p:nvSpPr>
          <p:spPr bwMode="auto">
            <a:xfrm>
              <a:off x="1981200" y="3657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2" name="Rectangle 41"/>
            <p:cNvSpPr/>
            <p:nvPr/>
          </p:nvSpPr>
          <p:spPr bwMode="auto">
            <a:xfrm>
              <a:off x="2057400" y="3657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3" name="Rectangle 42"/>
            <p:cNvSpPr/>
            <p:nvPr/>
          </p:nvSpPr>
          <p:spPr bwMode="auto">
            <a:xfrm>
              <a:off x="2133600" y="3657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4" name="Rectangle 43"/>
            <p:cNvSpPr/>
            <p:nvPr/>
          </p:nvSpPr>
          <p:spPr bwMode="auto">
            <a:xfrm>
              <a:off x="2209800" y="3657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5" name="Rectangle 44"/>
            <p:cNvSpPr/>
            <p:nvPr/>
          </p:nvSpPr>
          <p:spPr bwMode="auto">
            <a:xfrm>
              <a:off x="2286000" y="3657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6" name="Rectangle 45"/>
            <p:cNvSpPr/>
            <p:nvPr/>
          </p:nvSpPr>
          <p:spPr bwMode="auto">
            <a:xfrm>
              <a:off x="2362200" y="3657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7" name="Rectangle 46"/>
            <p:cNvSpPr/>
            <p:nvPr/>
          </p:nvSpPr>
          <p:spPr bwMode="auto">
            <a:xfrm>
              <a:off x="2438400" y="3657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8" name="Rectangle 47"/>
            <p:cNvSpPr/>
            <p:nvPr/>
          </p:nvSpPr>
          <p:spPr bwMode="auto">
            <a:xfrm>
              <a:off x="2514600" y="3657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9" name="Rectangle 48"/>
            <p:cNvSpPr/>
            <p:nvPr/>
          </p:nvSpPr>
          <p:spPr bwMode="auto">
            <a:xfrm>
              <a:off x="2590800" y="3657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50" name="Rectangle 49"/>
            <p:cNvSpPr/>
            <p:nvPr/>
          </p:nvSpPr>
          <p:spPr bwMode="auto">
            <a:xfrm>
              <a:off x="2667000" y="3657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51" name="Rectangle 50"/>
            <p:cNvSpPr/>
            <p:nvPr/>
          </p:nvSpPr>
          <p:spPr bwMode="auto">
            <a:xfrm>
              <a:off x="2743200" y="3657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52" name="Rectangle 51"/>
            <p:cNvSpPr/>
            <p:nvPr/>
          </p:nvSpPr>
          <p:spPr bwMode="auto">
            <a:xfrm>
              <a:off x="2819400" y="3657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53" name="Rectangle 52"/>
            <p:cNvSpPr/>
            <p:nvPr/>
          </p:nvSpPr>
          <p:spPr bwMode="auto">
            <a:xfrm>
              <a:off x="2895600" y="3657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54" name="Rectangle 53"/>
            <p:cNvSpPr/>
            <p:nvPr/>
          </p:nvSpPr>
          <p:spPr bwMode="auto">
            <a:xfrm>
              <a:off x="1752600" y="3733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55" name="Rectangle 54"/>
            <p:cNvSpPr/>
            <p:nvPr/>
          </p:nvSpPr>
          <p:spPr bwMode="auto">
            <a:xfrm>
              <a:off x="1828800" y="3733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56" name="Rectangle 55"/>
            <p:cNvSpPr/>
            <p:nvPr/>
          </p:nvSpPr>
          <p:spPr bwMode="auto">
            <a:xfrm>
              <a:off x="1905000" y="3733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57" name="Rectangle 56"/>
            <p:cNvSpPr/>
            <p:nvPr/>
          </p:nvSpPr>
          <p:spPr bwMode="auto">
            <a:xfrm>
              <a:off x="1981200" y="3733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58" name="Rectangle 57"/>
            <p:cNvSpPr/>
            <p:nvPr/>
          </p:nvSpPr>
          <p:spPr bwMode="auto">
            <a:xfrm>
              <a:off x="2057400" y="3733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59" name="Rectangle 58"/>
            <p:cNvSpPr/>
            <p:nvPr/>
          </p:nvSpPr>
          <p:spPr bwMode="auto">
            <a:xfrm>
              <a:off x="2133600" y="3733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60" name="Rectangle 59"/>
            <p:cNvSpPr/>
            <p:nvPr/>
          </p:nvSpPr>
          <p:spPr bwMode="auto">
            <a:xfrm>
              <a:off x="2209800" y="3733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61" name="Rectangle 60"/>
            <p:cNvSpPr/>
            <p:nvPr/>
          </p:nvSpPr>
          <p:spPr bwMode="auto">
            <a:xfrm>
              <a:off x="2286000" y="3733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62" name="Rectangle 61"/>
            <p:cNvSpPr/>
            <p:nvPr/>
          </p:nvSpPr>
          <p:spPr bwMode="auto">
            <a:xfrm>
              <a:off x="2362200" y="3733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63" name="Rectangle 62"/>
            <p:cNvSpPr/>
            <p:nvPr/>
          </p:nvSpPr>
          <p:spPr bwMode="auto">
            <a:xfrm>
              <a:off x="2438400" y="3733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64" name="Rectangle 63"/>
            <p:cNvSpPr/>
            <p:nvPr/>
          </p:nvSpPr>
          <p:spPr bwMode="auto">
            <a:xfrm>
              <a:off x="2514600" y="3733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65" name="Rectangle 64"/>
            <p:cNvSpPr/>
            <p:nvPr/>
          </p:nvSpPr>
          <p:spPr bwMode="auto">
            <a:xfrm>
              <a:off x="2590800" y="3733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66" name="Rectangle 65"/>
            <p:cNvSpPr/>
            <p:nvPr/>
          </p:nvSpPr>
          <p:spPr bwMode="auto">
            <a:xfrm>
              <a:off x="2667000" y="3733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67" name="Rectangle 66"/>
            <p:cNvSpPr/>
            <p:nvPr/>
          </p:nvSpPr>
          <p:spPr bwMode="auto">
            <a:xfrm>
              <a:off x="2743200" y="3733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68" name="Rectangle 67"/>
            <p:cNvSpPr/>
            <p:nvPr/>
          </p:nvSpPr>
          <p:spPr bwMode="auto">
            <a:xfrm>
              <a:off x="2819400" y="3733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69" name="Rectangle 68"/>
            <p:cNvSpPr/>
            <p:nvPr/>
          </p:nvSpPr>
          <p:spPr bwMode="auto">
            <a:xfrm>
              <a:off x="2895600" y="3733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70" name="Rectangle 69"/>
            <p:cNvSpPr/>
            <p:nvPr/>
          </p:nvSpPr>
          <p:spPr bwMode="auto">
            <a:xfrm>
              <a:off x="1752600" y="3810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71" name="Rectangle 70"/>
            <p:cNvSpPr/>
            <p:nvPr/>
          </p:nvSpPr>
          <p:spPr bwMode="auto">
            <a:xfrm>
              <a:off x="1828800" y="3810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72" name="Rectangle 71"/>
            <p:cNvSpPr/>
            <p:nvPr/>
          </p:nvSpPr>
          <p:spPr bwMode="auto">
            <a:xfrm>
              <a:off x="1905000" y="3810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73" name="Rectangle 72"/>
            <p:cNvSpPr/>
            <p:nvPr/>
          </p:nvSpPr>
          <p:spPr bwMode="auto">
            <a:xfrm>
              <a:off x="1981200" y="3810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74" name="Rectangle 73"/>
            <p:cNvSpPr/>
            <p:nvPr/>
          </p:nvSpPr>
          <p:spPr bwMode="auto">
            <a:xfrm>
              <a:off x="2057400" y="3810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75" name="Rectangle 74"/>
            <p:cNvSpPr/>
            <p:nvPr/>
          </p:nvSpPr>
          <p:spPr bwMode="auto">
            <a:xfrm>
              <a:off x="2133600" y="3810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76" name="Rectangle 75"/>
            <p:cNvSpPr/>
            <p:nvPr/>
          </p:nvSpPr>
          <p:spPr bwMode="auto">
            <a:xfrm>
              <a:off x="2209800" y="3810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77" name="Rectangle 76"/>
            <p:cNvSpPr/>
            <p:nvPr/>
          </p:nvSpPr>
          <p:spPr bwMode="auto">
            <a:xfrm>
              <a:off x="2286000" y="3810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78" name="Rectangle 77"/>
            <p:cNvSpPr/>
            <p:nvPr/>
          </p:nvSpPr>
          <p:spPr bwMode="auto">
            <a:xfrm>
              <a:off x="2362200" y="3810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79" name="Rectangle 78"/>
            <p:cNvSpPr/>
            <p:nvPr/>
          </p:nvSpPr>
          <p:spPr bwMode="auto">
            <a:xfrm>
              <a:off x="2438400" y="3810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80" name="Rectangle 79"/>
            <p:cNvSpPr/>
            <p:nvPr/>
          </p:nvSpPr>
          <p:spPr bwMode="auto">
            <a:xfrm>
              <a:off x="2514600" y="3810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81" name="Rectangle 80"/>
            <p:cNvSpPr/>
            <p:nvPr/>
          </p:nvSpPr>
          <p:spPr bwMode="auto">
            <a:xfrm>
              <a:off x="2590800" y="3810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82" name="Rectangle 81"/>
            <p:cNvSpPr/>
            <p:nvPr/>
          </p:nvSpPr>
          <p:spPr bwMode="auto">
            <a:xfrm>
              <a:off x="2667000" y="3810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83" name="Rectangle 82"/>
            <p:cNvSpPr/>
            <p:nvPr/>
          </p:nvSpPr>
          <p:spPr bwMode="auto">
            <a:xfrm>
              <a:off x="2743200" y="3810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84" name="Rectangle 83"/>
            <p:cNvSpPr/>
            <p:nvPr/>
          </p:nvSpPr>
          <p:spPr bwMode="auto">
            <a:xfrm>
              <a:off x="2819400" y="3810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85" name="Rectangle 84"/>
            <p:cNvSpPr/>
            <p:nvPr/>
          </p:nvSpPr>
          <p:spPr bwMode="auto">
            <a:xfrm>
              <a:off x="2895600" y="3810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86" name="Rectangle 85"/>
            <p:cNvSpPr/>
            <p:nvPr/>
          </p:nvSpPr>
          <p:spPr bwMode="auto">
            <a:xfrm>
              <a:off x="1752600" y="3886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87" name="Rectangle 86"/>
            <p:cNvSpPr/>
            <p:nvPr/>
          </p:nvSpPr>
          <p:spPr bwMode="auto">
            <a:xfrm>
              <a:off x="1828800" y="3886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88" name="Rectangle 87"/>
            <p:cNvSpPr/>
            <p:nvPr/>
          </p:nvSpPr>
          <p:spPr bwMode="auto">
            <a:xfrm>
              <a:off x="1905000" y="3886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89" name="Rectangle 88"/>
            <p:cNvSpPr/>
            <p:nvPr/>
          </p:nvSpPr>
          <p:spPr bwMode="auto">
            <a:xfrm>
              <a:off x="1981200" y="3886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90" name="Rectangle 89"/>
            <p:cNvSpPr/>
            <p:nvPr/>
          </p:nvSpPr>
          <p:spPr bwMode="auto">
            <a:xfrm>
              <a:off x="2057400" y="3886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91" name="Rectangle 90"/>
            <p:cNvSpPr/>
            <p:nvPr/>
          </p:nvSpPr>
          <p:spPr bwMode="auto">
            <a:xfrm>
              <a:off x="2133600" y="3886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92" name="Rectangle 91"/>
            <p:cNvSpPr/>
            <p:nvPr/>
          </p:nvSpPr>
          <p:spPr bwMode="auto">
            <a:xfrm>
              <a:off x="2209800" y="3886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93" name="Rectangle 92"/>
            <p:cNvSpPr/>
            <p:nvPr/>
          </p:nvSpPr>
          <p:spPr bwMode="auto">
            <a:xfrm>
              <a:off x="2286000" y="3886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94" name="Rectangle 93"/>
            <p:cNvSpPr/>
            <p:nvPr/>
          </p:nvSpPr>
          <p:spPr bwMode="auto">
            <a:xfrm>
              <a:off x="2362200" y="3886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95" name="Rectangle 94"/>
            <p:cNvSpPr/>
            <p:nvPr/>
          </p:nvSpPr>
          <p:spPr bwMode="auto">
            <a:xfrm>
              <a:off x="2438400" y="3886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96" name="Rectangle 95"/>
            <p:cNvSpPr/>
            <p:nvPr/>
          </p:nvSpPr>
          <p:spPr bwMode="auto">
            <a:xfrm>
              <a:off x="2514600" y="3886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97" name="Rectangle 96"/>
            <p:cNvSpPr/>
            <p:nvPr/>
          </p:nvSpPr>
          <p:spPr bwMode="auto">
            <a:xfrm>
              <a:off x="2590800" y="3886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98" name="Rectangle 97"/>
            <p:cNvSpPr/>
            <p:nvPr/>
          </p:nvSpPr>
          <p:spPr bwMode="auto">
            <a:xfrm>
              <a:off x="2667000" y="3886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99" name="Rectangle 98"/>
            <p:cNvSpPr/>
            <p:nvPr/>
          </p:nvSpPr>
          <p:spPr bwMode="auto">
            <a:xfrm>
              <a:off x="2743200" y="3886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00" name="Rectangle 99"/>
            <p:cNvSpPr/>
            <p:nvPr/>
          </p:nvSpPr>
          <p:spPr bwMode="auto">
            <a:xfrm>
              <a:off x="2819400" y="3886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01" name="Rectangle 100"/>
            <p:cNvSpPr/>
            <p:nvPr/>
          </p:nvSpPr>
          <p:spPr bwMode="auto">
            <a:xfrm>
              <a:off x="2895600" y="3886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02" name="Rectangle 101"/>
            <p:cNvSpPr/>
            <p:nvPr/>
          </p:nvSpPr>
          <p:spPr bwMode="auto">
            <a:xfrm>
              <a:off x="1752600" y="3962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03" name="Rectangle 102"/>
            <p:cNvSpPr/>
            <p:nvPr/>
          </p:nvSpPr>
          <p:spPr bwMode="auto">
            <a:xfrm>
              <a:off x="1828800" y="3962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04" name="Rectangle 103"/>
            <p:cNvSpPr/>
            <p:nvPr/>
          </p:nvSpPr>
          <p:spPr bwMode="auto">
            <a:xfrm>
              <a:off x="1905000" y="3962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05" name="Rectangle 104"/>
            <p:cNvSpPr/>
            <p:nvPr/>
          </p:nvSpPr>
          <p:spPr bwMode="auto">
            <a:xfrm>
              <a:off x="1981200" y="3962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06" name="Rectangle 105"/>
            <p:cNvSpPr/>
            <p:nvPr/>
          </p:nvSpPr>
          <p:spPr bwMode="auto">
            <a:xfrm>
              <a:off x="2057400" y="3962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07" name="Rectangle 106"/>
            <p:cNvSpPr/>
            <p:nvPr/>
          </p:nvSpPr>
          <p:spPr bwMode="auto">
            <a:xfrm>
              <a:off x="2133600" y="3962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08" name="Rectangle 107"/>
            <p:cNvSpPr/>
            <p:nvPr/>
          </p:nvSpPr>
          <p:spPr bwMode="auto">
            <a:xfrm>
              <a:off x="2209800" y="3962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09" name="Rectangle 108"/>
            <p:cNvSpPr/>
            <p:nvPr/>
          </p:nvSpPr>
          <p:spPr bwMode="auto">
            <a:xfrm>
              <a:off x="2286000" y="3962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10" name="Rectangle 109"/>
            <p:cNvSpPr/>
            <p:nvPr/>
          </p:nvSpPr>
          <p:spPr bwMode="auto">
            <a:xfrm>
              <a:off x="2362200" y="3962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11" name="Rectangle 110"/>
            <p:cNvSpPr/>
            <p:nvPr/>
          </p:nvSpPr>
          <p:spPr bwMode="auto">
            <a:xfrm>
              <a:off x="2438400" y="3962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12" name="Rectangle 111"/>
            <p:cNvSpPr/>
            <p:nvPr/>
          </p:nvSpPr>
          <p:spPr bwMode="auto">
            <a:xfrm>
              <a:off x="2514600" y="3962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13" name="Rectangle 112"/>
            <p:cNvSpPr/>
            <p:nvPr/>
          </p:nvSpPr>
          <p:spPr bwMode="auto">
            <a:xfrm>
              <a:off x="2590800" y="3962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14" name="Rectangle 113"/>
            <p:cNvSpPr/>
            <p:nvPr/>
          </p:nvSpPr>
          <p:spPr bwMode="auto">
            <a:xfrm>
              <a:off x="2667000" y="3962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15" name="Rectangle 114"/>
            <p:cNvSpPr/>
            <p:nvPr/>
          </p:nvSpPr>
          <p:spPr bwMode="auto">
            <a:xfrm>
              <a:off x="2743200" y="3962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16" name="Rectangle 115"/>
            <p:cNvSpPr/>
            <p:nvPr/>
          </p:nvSpPr>
          <p:spPr bwMode="auto">
            <a:xfrm>
              <a:off x="2819400" y="3962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17" name="Rectangle 116"/>
            <p:cNvSpPr/>
            <p:nvPr/>
          </p:nvSpPr>
          <p:spPr bwMode="auto">
            <a:xfrm>
              <a:off x="2895600" y="3962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18" name="Rectangle 117"/>
            <p:cNvSpPr/>
            <p:nvPr/>
          </p:nvSpPr>
          <p:spPr bwMode="auto">
            <a:xfrm>
              <a:off x="1752600" y="4038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19" name="Rectangle 118"/>
            <p:cNvSpPr/>
            <p:nvPr/>
          </p:nvSpPr>
          <p:spPr bwMode="auto">
            <a:xfrm>
              <a:off x="1828800" y="4038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20" name="Rectangle 119"/>
            <p:cNvSpPr/>
            <p:nvPr/>
          </p:nvSpPr>
          <p:spPr bwMode="auto">
            <a:xfrm>
              <a:off x="1905000" y="4038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21" name="Rectangle 120"/>
            <p:cNvSpPr/>
            <p:nvPr/>
          </p:nvSpPr>
          <p:spPr bwMode="auto">
            <a:xfrm>
              <a:off x="1981200" y="4038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22" name="Rectangle 121"/>
            <p:cNvSpPr/>
            <p:nvPr/>
          </p:nvSpPr>
          <p:spPr bwMode="auto">
            <a:xfrm>
              <a:off x="2057400" y="4038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23" name="Rectangle 122"/>
            <p:cNvSpPr/>
            <p:nvPr/>
          </p:nvSpPr>
          <p:spPr bwMode="auto">
            <a:xfrm>
              <a:off x="2133600" y="4038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24" name="Rectangle 123"/>
            <p:cNvSpPr/>
            <p:nvPr/>
          </p:nvSpPr>
          <p:spPr bwMode="auto">
            <a:xfrm>
              <a:off x="2209800" y="4038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25" name="Rectangle 124"/>
            <p:cNvSpPr/>
            <p:nvPr/>
          </p:nvSpPr>
          <p:spPr bwMode="auto">
            <a:xfrm>
              <a:off x="2286000" y="4038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26" name="Rectangle 125"/>
            <p:cNvSpPr/>
            <p:nvPr/>
          </p:nvSpPr>
          <p:spPr bwMode="auto">
            <a:xfrm>
              <a:off x="2362200" y="4038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27" name="Rectangle 126"/>
            <p:cNvSpPr/>
            <p:nvPr/>
          </p:nvSpPr>
          <p:spPr bwMode="auto">
            <a:xfrm>
              <a:off x="2438400" y="4038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28" name="Rectangle 127"/>
            <p:cNvSpPr/>
            <p:nvPr/>
          </p:nvSpPr>
          <p:spPr bwMode="auto">
            <a:xfrm>
              <a:off x="2514600" y="4038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29" name="Rectangle 128"/>
            <p:cNvSpPr/>
            <p:nvPr/>
          </p:nvSpPr>
          <p:spPr bwMode="auto">
            <a:xfrm>
              <a:off x="2590800" y="4038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30" name="Rectangle 129"/>
            <p:cNvSpPr/>
            <p:nvPr/>
          </p:nvSpPr>
          <p:spPr bwMode="auto">
            <a:xfrm>
              <a:off x="2667000" y="4038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31" name="Rectangle 130"/>
            <p:cNvSpPr/>
            <p:nvPr/>
          </p:nvSpPr>
          <p:spPr bwMode="auto">
            <a:xfrm>
              <a:off x="2743200" y="4038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32" name="Rectangle 131"/>
            <p:cNvSpPr/>
            <p:nvPr/>
          </p:nvSpPr>
          <p:spPr bwMode="auto">
            <a:xfrm>
              <a:off x="2819400" y="4038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33" name="Rectangle 132"/>
            <p:cNvSpPr/>
            <p:nvPr/>
          </p:nvSpPr>
          <p:spPr bwMode="auto">
            <a:xfrm>
              <a:off x="2895600" y="4038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34" name="Rectangle 133"/>
            <p:cNvSpPr/>
            <p:nvPr/>
          </p:nvSpPr>
          <p:spPr bwMode="auto">
            <a:xfrm>
              <a:off x="1752600" y="4114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35" name="Rectangle 134"/>
            <p:cNvSpPr/>
            <p:nvPr/>
          </p:nvSpPr>
          <p:spPr bwMode="auto">
            <a:xfrm>
              <a:off x="1828800" y="4114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36" name="Rectangle 135"/>
            <p:cNvSpPr/>
            <p:nvPr/>
          </p:nvSpPr>
          <p:spPr bwMode="auto">
            <a:xfrm>
              <a:off x="1905000" y="4114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37" name="Rectangle 136"/>
            <p:cNvSpPr/>
            <p:nvPr/>
          </p:nvSpPr>
          <p:spPr bwMode="auto">
            <a:xfrm>
              <a:off x="1981200" y="4114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38" name="Rectangle 137"/>
            <p:cNvSpPr/>
            <p:nvPr/>
          </p:nvSpPr>
          <p:spPr bwMode="auto">
            <a:xfrm>
              <a:off x="2057400" y="4114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39" name="Rectangle 138"/>
            <p:cNvSpPr/>
            <p:nvPr/>
          </p:nvSpPr>
          <p:spPr bwMode="auto">
            <a:xfrm>
              <a:off x="2133600" y="4114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40" name="Rectangle 139"/>
            <p:cNvSpPr/>
            <p:nvPr/>
          </p:nvSpPr>
          <p:spPr bwMode="auto">
            <a:xfrm>
              <a:off x="2209800" y="4114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41" name="Rectangle 140"/>
            <p:cNvSpPr/>
            <p:nvPr/>
          </p:nvSpPr>
          <p:spPr bwMode="auto">
            <a:xfrm>
              <a:off x="2286000" y="4114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42" name="Rectangle 141"/>
            <p:cNvSpPr/>
            <p:nvPr/>
          </p:nvSpPr>
          <p:spPr bwMode="auto">
            <a:xfrm>
              <a:off x="2362200" y="4114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43" name="Rectangle 142"/>
            <p:cNvSpPr/>
            <p:nvPr/>
          </p:nvSpPr>
          <p:spPr bwMode="auto">
            <a:xfrm>
              <a:off x="2438400" y="4114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44" name="Rectangle 143"/>
            <p:cNvSpPr/>
            <p:nvPr/>
          </p:nvSpPr>
          <p:spPr bwMode="auto">
            <a:xfrm>
              <a:off x="2514600" y="4114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45" name="Rectangle 144"/>
            <p:cNvSpPr/>
            <p:nvPr/>
          </p:nvSpPr>
          <p:spPr bwMode="auto">
            <a:xfrm>
              <a:off x="2590800" y="4114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46" name="Rectangle 145"/>
            <p:cNvSpPr/>
            <p:nvPr/>
          </p:nvSpPr>
          <p:spPr bwMode="auto">
            <a:xfrm>
              <a:off x="2667000" y="4114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47" name="Rectangle 146"/>
            <p:cNvSpPr/>
            <p:nvPr/>
          </p:nvSpPr>
          <p:spPr bwMode="auto">
            <a:xfrm>
              <a:off x="2743200" y="4114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48" name="Rectangle 147"/>
            <p:cNvSpPr/>
            <p:nvPr/>
          </p:nvSpPr>
          <p:spPr bwMode="auto">
            <a:xfrm>
              <a:off x="2819400" y="4114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49" name="Rectangle 148"/>
            <p:cNvSpPr/>
            <p:nvPr/>
          </p:nvSpPr>
          <p:spPr bwMode="auto">
            <a:xfrm>
              <a:off x="2895600" y="4114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50" name="Rectangle 149"/>
            <p:cNvSpPr/>
            <p:nvPr/>
          </p:nvSpPr>
          <p:spPr bwMode="auto">
            <a:xfrm>
              <a:off x="1752600" y="4191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51" name="Rectangle 150"/>
            <p:cNvSpPr/>
            <p:nvPr/>
          </p:nvSpPr>
          <p:spPr bwMode="auto">
            <a:xfrm>
              <a:off x="1828800" y="4191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52" name="Rectangle 151"/>
            <p:cNvSpPr/>
            <p:nvPr/>
          </p:nvSpPr>
          <p:spPr bwMode="auto">
            <a:xfrm>
              <a:off x="1905000" y="4191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53" name="Rectangle 152"/>
            <p:cNvSpPr/>
            <p:nvPr/>
          </p:nvSpPr>
          <p:spPr bwMode="auto">
            <a:xfrm>
              <a:off x="1981200" y="4191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54" name="Rectangle 153"/>
            <p:cNvSpPr/>
            <p:nvPr/>
          </p:nvSpPr>
          <p:spPr bwMode="auto">
            <a:xfrm>
              <a:off x="2057400" y="4191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55" name="Rectangle 154"/>
            <p:cNvSpPr/>
            <p:nvPr/>
          </p:nvSpPr>
          <p:spPr bwMode="auto">
            <a:xfrm>
              <a:off x="2133600" y="4191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56" name="Rectangle 155"/>
            <p:cNvSpPr/>
            <p:nvPr/>
          </p:nvSpPr>
          <p:spPr bwMode="auto">
            <a:xfrm>
              <a:off x="2209800" y="4191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57" name="Rectangle 156"/>
            <p:cNvSpPr/>
            <p:nvPr/>
          </p:nvSpPr>
          <p:spPr bwMode="auto">
            <a:xfrm>
              <a:off x="2286000" y="4191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58" name="Rectangle 157"/>
            <p:cNvSpPr/>
            <p:nvPr/>
          </p:nvSpPr>
          <p:spPr bwMode="auto">
            <a:xfrm>
              <a:off x="2362200" y="4191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59" name="Rectangle 158"/>
            <p:cNvSpPr/>
            <p:nvPr/>
          </p:nvSpPr>
          <p:spPr bwMode="auto">
            <a:xfrm>
              <a:off x="2438400" y="4191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60" name="Rectangle 159"/>
            <p:cNvSpPr/>
            <p:nvPr/>
          </p:nvSpPr>
          <p:spPr bwMode="auto">
            <a:xfrm>
              <a:off x="2514600" y="4191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61" name="Rectangle 160"/>
            <p:cNvSpPr/>
            <p:nvPr/>
          </p:nvSpPr>
          <p:spPr bwMode="auto">
            <a:xfrm>
              <a:off x="2590800" y="4191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62" name="Rectangle 161"/>
            <p:cNvSpPr/>
            <p:nvPr/>
          </p:nvSpPr>
          <p:spPr bwMode="auto">
            <a:xfrm>
              <a:off x="2667000" y="4191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63" name="Rectangle 162"/>
            <p:cNvSpPr/>
            <p:nvPr/>
          </p:nvSpPr>
          <p:spPr bwMode="auto">
            <a:xfrm>
              <a:off x="2743200" y="4191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64" name="Rectangle 163"/>
            <p:cNvSpPr/>
            <p:nvPr/>
          </p:nvSpPr>
          <p:spPr bwMode="auto">
            <a:xfrm>
              <a:off x="2819400" y="4191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65" name="Rectangle 164"/>
            <p:cNvSpPr/>
            <p:nvPr/>
          </p:nvSpPr>
          <p:spPr bwMode="auto">
            <a:xfrm>
              <a:off x="2895600" y="4191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66" name="Rectangle 165"/>
            <p:cNvSpPr/>
            <p:nvPr/>
          </p:nvSpPr>
          <p:spPr bwMode="auto">
            <a:xfrm>
              <a:off x="1752600" y="4267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67" name="Rectangle 166"/>
            <p:cNvSpPr/>
            <p:nvPr/>
          </p:nvSpPr>
          <p:spPr bwMode="auto">
            <a:xfrm>
              <a:off x="1828800" y="4267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68" name="Rectangle 167"/>
            <p:cNvSpPr/>
            <p:nvPr/>
          </p:nvSpPr>
          <p:spPr bwMode="auto">
            <a:xfrm>
              <a:off x="1905000" y="4267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69" name="Rectangle 168"/>
            <p:cNvSpPr/>
            <p:nvPr/>
          </p:nvSpPr>
          <p:spPr bwMode="auto">
            <a:xfrm>
              <a:off x="1981200" y="4267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70" name="Rectangle 169"/>
            <p:cNvSpPr/>
            <p:nvPr/>
          </p:nvSpPr>
          <p:spPr bwMode="auto">
            <a:xfrm>
              <a:off x="2057400" y="4267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71" name="Rectangle 170"/>
            <p:cNvSpPr/>
            <p:nvPr/>
          </p:nvSpPr>
          <p:spPr bwMode="auto">
            <a:xfrm>
              <a:off x="2133600" y="4267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72" name="Rectangle 171"/>
            <p:cNvSpPr/>
            <p:nvPr/>
          </p:nvSpPr>
          <p:spPr bwMode="auto">
            <a:xfrm>
              <a:off x="2209800" y="4267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73" name="Rectangle 172"/>
            <p:cNvSpPr/>
            <p:nvPr/>
          </p:nvSpPr>
          <p:spPr bwMode="auto">
            <a:xfrm>
              <a:off x="2286000" y="4267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74" name="Rectangle 173"/>
            <p:cNvSpPr/>
            <p:nvPr/>
          </p:nvSpPr>
          <p:spPr bwMode="auto">
            <a:xfrm>
              <a:off x="2362200" y="4267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75" name="Rectangle 174"/>
            <p:cNvSpPr/>
            <p:nvPr/>
          </p:nvSpPr>
          <p:spPr bwMode="auto">
            <a:xfrm>
              <a:off x="2438400" y="4267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76" name="Rectangle 175"/>
            <p:cNvSpPr/>
            <p:nvPr/>
          </p:nvSpPr>
          <p:spPr bwMode="auto">
            <a:xfrm>
              <a:off x="2514600" y="4267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77" name="Rectangle 176"/>
            <p:cNvSpPr/>
            <p:nvPr/>
          </p:nvSpPr>
          <p:spPr bwMode="auto">
            <a:xfrm>
              <a:off x="2590800" y="4267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78" name="Rectangle 177"/>
            <p:cNvSpPr/>
            <p:nvPr/>
          </p:nvSpPr>
          <p:spPr bwMode="auto">
            <a:xfrm>
              <a:off x="2667000" y="4267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79" name="Rectangle 178"/>
            <p:cNvSpPr/>
            <p:nvPr/>
          </p:nvSpPr>
          <p:spPr bwMode="auto">
            <a:xfrm>
              <a:off x="2743200" y="4267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80" name="Rectangle 179"/>
            <p:cNvSpPr/>
            <p:nvPr/>
          </p:nvSpPr>
          <p:spPr bwMode="auto">
            <a:xfrm>
              <a:off x="2819400" y="4267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81" name="Rectangle 180"/>
            <p:cNvSpPr/>
            <p:nvPr/>
          </p:nvSpPr>
          <p:spPr bwMode="auto">
            <a:xfrm>
              <a:off x="2895600" y="4267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82" name="Rectangle 181"/>
            <p:cNvSpPr/>
            <p:nvPr/>
          </p:nvSpPr>
          <p:spPr bwMode="auto">
            <a:xfrm>
              <a:off x="1752600" y="4343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83" name="Rectangle 182"/>
            <p:cNvSpPr/>
            <p:nvPr/>
          </p:nvSpPr>
          <p:spPr bwMode="auto">
            <a:xfrm>
              <a:off x="1828800" y="4343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84" name="Rectangle 183"/>
            <p:cNvSpPr/>
            <p:nvPr/>
          </p:nvSpPr>
          <p:spPr bwMode="auto">
            <a:xfrm>
              <a:off x="1905000" y="4343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85" name="Rectangle 184"/>
            <p:cNvSpPr/>
            <p:nvPr/>
          </p:nvSpPr>
          <p:spPr bwMode="auto">
            <a:xfrm>
              <a:off x="1981200" y="4343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86" name="Rectangle 185"/>
            <p:cNvSpPr/>
            <p:nvPr/>
          </p:nvSpPr>
          <p:spPr bwMode="auto">
            <a:xfrm>
              <a:off x="2057400" y="4343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87" name="Rectangle 186"/>
            <p:cNvSpPr/>
            <p:nvPr/>
          </p:nvSpPr>
          <p:spPr bwMode="auto">
            <a:xfrm>
              <a:off x="2133600" y="4343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88" name="Rectangle 187"/>
            <p:cNvSpPr/>
            <p:nvPr/>
          </p:nvSpPr>
          <p:spPr bwMode="auto">
            <a:xfrm>
              <a:off x="2209800" y="4343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89" name="Rectangle 188"/>
            <p:cNvSpPr/>
            <p:nvPr/>
          </p:nvSpPr>
          <p:spPr bwMode="auto">
            <a:xfrm>
              <a:off x="2286000" y="4343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90" name="Rectangle 189"/>
            <p:cNvSpPr/>
            <p:nvPr/>
          </p:nvSpPr>
          <p:spPr bwMode="auto">
            <a:xfrm>
              <a:off x="2362200" y="4343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91" name="Rectangle 190"/>
            <p:cNvSpPr/>
            <p:nvPr/>
          </p:nvSpPr>
          <p:spPr bwMode="auto">
            <a:xfrm>
              <a:off x="2438400" y="4343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92" name="Rectangle 191"/>
            <p:cNvSpPr/>
            <p:nvPr/>
          </p:nvSpPr>
          <p:spPr bwMode="auto">
            <a:xfrm>
              <a:off x="2514600" y="4343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93" name="Rectangle 192"/>
            <p:cNvSpPr/>
            <p:nvPr/>
          </p:nvSpPr>
          <p:spPr bwMode="auto">
            <a:xfrm>
              <a:off x="2590800" y="4343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94" name="Rectangle 193"/>
            <p:cNvSpPr/>
            <p:nvPr/>
          </p:nvSpPr>
          <p:spPr bwMode="auto">
            <a:xfrm>
              <a:off x="2667000" y="4343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95" name="Rectangle 194"/>
            <p:cNvSpPr/>
            <p:nvPr/>
          </p:nvSpPr>
          <p:spPr bwMode="auto">
            <a:xfrm>
              <a:off x="2743200" y="4343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96" name="Rectangle 195"/>
            <p:cNvSpPr/>
            <p:nvPr/>
          </p:nvSpPr>
          <p:spPr bwMode="auto">
            <a:xfrm>
              <a:off x="2819400" y="4343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97" name="Rectangle 196"/>
            <p:cNvSpPr/>
            <p:nvPr/>
          </p:nvSpPr>
          <p:spPr bwMode="auto">
            <a:xfrm>
              <a:off x="2895600" y="4343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98" name="Rectangle 197"/>
            <p:cNvSpPr/>
            <p:nvPr/>
          </p:nvSpPr>
          <p:spPr bwMode="auto">
            <a:xfrm>
              <a:off x="1752600" y="4419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99" name="Rectangle 198"/>
            <p:cNvSpPr/>
            <p:nvPr/>
          </p:nvSpPr>
          <p:spPr bwMode="auto">
            <a:xfrm>
              <a:off x="1828800" y="4419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00" name="Rectangle 199"/>
            <p:cNvSpPr/>
            <p:nvPr/>
          </p:nvSpPr>
          <p:spPr bwMode="auto">
            <a:xfrm>
              <a:off x="1905000" y="4419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01" name="Rectangle 200"/>
            <p:cNvSpPr/>
            <p:nvPr/>
          </p:nvSpPr>
          <p:spPr bwMode="auto">
            <a:xfrm>
              <a:off x="1981200" y="4419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02" name="Rectangle 201"/>
            <p:cNvSpPr/>
            <p:nvPr/>
          </p:nvSpPr>
          <p:spPr bwMode="auto">
            <a:xfrm>
              <a:off x="2057400" y="4419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03" name="Rectangle 202"/>
            <p:cNvSpPr/>
            <p:nvPr/>
          </p:nvSpPr>
          <p:spPr bwMode="auto">
            <a:xfrm>
              <a:off x="2133600" y="4419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04" name="Rectangle 203"/>
            <p:cNvSpPr/>
            <p:nvPr/>
          </p:nvSpPr>
          <p:spPr bwMode="auto">
            <a:xfrm>
              <a:off x="2209800" y="4419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05" name="Rectangle 204"/>
            <p:cNvSpPr/>
            <p:nvPr/>
          </p:nvSpPr>
          <p:spPr bwMode="auto">
            <a:xfrm>
              <a:off x="2286000" y="4419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06" name="Rectangle 205"/>
            <p:cNvSpPr/>
            <p:nvPr/>
          </p:nvSpPr>
          <p:spPr bwMode="auto">
            <a:xfrm>
              <a:off x="2362200" y="4419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07" name="Rectangle 206"/>
            <p:cNvSpPr/>
            <p:nvPr/>
          </p:nvSpPr>
          <p:spPr bwMode="auto">
            <a:xfrm>
              <a:off x="2438400" y="4419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08" name="Rectangle 207"/>
            <p:cNvSpPr/>
            <p:nvPr/>
          </p:nvSpPr>
          <p:spPr bwMode="auto">
            <a:xfrm>
              <a:off x="2514600" y="4419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09" name="Rectangle 208"/>
            <p:cNvSpPr/>
            <p:nvPr/>
          </p:nvSpPr>
          <p:spPr bwMode="auto">
            <a:xfrm>
              <a:off x="2590800" y="4419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10" name="Rectangle 209"/>
            <p:cNvSpPr/>
            <p:nvPr/>
          </p:nvSpPr>
          <p:spPr bwMode="auto">
            <a:xfrm>
              <a:off x="2667000" y="4419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11" name="Rectangle 210"/>
            <p:cNvSpPr/>
            <p:nvPr/>
          </p:nvSpPr>
          <p:spPr bwMode="auto">
            <a:xfrm>
              <a:off x="2743200" y="4419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12" name="Rectangle 211"/>
            <p:cNvSpPr/>
            <p:nvPr/>
          </p:nvSpPr>
          <p:spPr bwMode="auto">
            <a:xfrm>
              <a:off x="2819400" y="4419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13" name="Rectangle 212"/>
            <p:cNvSpPr/>
            <p:nvPr/>
          </p:nvSpPr>
          <p:spPr bwMode="auto">
            <a:xfrm>
              <a:off x="2895600" y="4419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14" name="Rectangle 213"/>
            <p:cNvSpPr/>
            <p:nvPr/>
          </p:nvSpPr>
          <p:spPr bwMode="auto">
            <a:xfrm>
              <a:off x="1752600" y="4495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15" name="Rectangle 214"/>
            <p:cNvSpPr/>
            <p:nvPr/>
          </p:nvSpPr>
          <p:spPr bwMode="auto">
            <a:xfrm>
              <a:off x="1828800" y="4495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16" name="Rectangle 215"/>
            <p:cNvSpPr/>
            <p:nvPr/>
          </p:nvSpPr>
          <p:spPr bwMode="auto">
            <a:xfrm>
              <a:off x="1905000" y="4495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17" name="Rectangle 216"/>
            <p:cNvSpPr/>
            <p:nvPr/>
          </p:nvSpPr>
          <p:spPr bwMode="auto">
            <a:xfrm>
              <a:off x="1981200" y="4495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18" name="Rectangle 217"/>
            <p:cNvSpPr/>
            <p:nvPr/>
          </p:nvSpPr>
          <p:spPr bwMode="auto">
            <a:xfrm>
              <a:off x="2057400" y="4495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19" name="Rectangle 218"/>
            <p:cNvSpPr/>
            <p:nvPr/>
          </p:nvSpPr>
          <p:spPr bwMode="auto">
            <a:xfrm>
              <a:off x="2133600" y="4495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20" name="Rectangle 219"/>
            <p:cNvSpPr/>
            <p:nvPr/>
          </p:nvSpPr>
          <p:spPr bwMode="auto">
            <a:xfrm>
              <a:off x="2209800" y="4495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21" name="Rectangle 220"/>
            <p:cNvSpPr/>
            <p:nvPr/>
          </p:nvSpPr>
          <p:spPr bwMode="auto">
            <a:xfrm>
              <a:off x="2286000" y="4495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22" name="Rectangle 221"/>
            <p:cNvSpPr/>
            <p:nvPr/>
          </p:nvSpPr>
          <p:spPr bwMode="auto">
            <a:xfrm>
              <a:off x="2362200" y="4495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23" name="Rectangle 222"/>
            <p:cNvSpPr/>
            <p:nvPr/>
          </p:nvSpPr>
          <p:spPr bwMode="auto">
            <a:xfrm>
              <a:off x="2438400" y="4495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24" name="Rectangle 223"/>
            <p:cNvSpPr/>
            <p:nvPr/>
          </p:nvSpPr>
          <p:spPr bwMode="auto">
            <a:xfrm>
              <a:off x="2514600" y="4495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25" name="Rectangle 224"/>
            <p:cNvSpPr/>
            <p:nvPr/>
          </p:nvSpPr>
          <p:spPr bwMode="auto">
            <a:xfrm>
              <a:off x="2590800" y="4495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26" name="Rectangle 225"/>
            <p:cNvSpPr/>
            <p:nvPr/>
          </p:nvSpPr>
          <p:spPr bwMode="auto">
            <a:xfrm>
              <a:off x="2667000" y="4495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27" name="Rectangle 226"/>
            <p:cNvSpPr/>
            <p:nvPr/>
          </p:nvSpPr>
          <p:spPr bwMode="auto">
            <a:xfrm>
              <a:off x="2743200" y="4495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28" name="Rectangle 227"/>
            <p:cNvSpPr/>
            <p:nvPr/>
          </p:nvSpPr>
          <p:spPr bwMode="auto">
            <a:xfrm>
              <a:off x="2819400" y="4495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29" name="Rectangle 228"/>
            <p:cNvSpPr/>
            <p:nvPr/>
          </p:nvSpPr>
          <p:spPr bwMode="auto">
            <a:xfrm>
              <a:off x="2895600" y="4495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30" name="Rectangle 229"/>
            <p:cNvSpPr/>
            <p:nvPr/>
          </p:nvSpPr>
          <p:spPr bwMode="auto">
            <a:xfrm>
              <a:off x="1752600" y="4572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31" name="Rectangle 230"/>
            <p:cNvSpPr/>
            <p:nvPr/>
          </p:nvSpPr>
          <p:spPr bwMode="auto">
            <a:xfrm>
              <a:off x="1828800" y="4572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32" name="Rectangle 231"/>
            <p:cNvSpPr/>
            <p:nvPr/>
          </p:nvSpPr>
          <p:spPr bwMode="auto">
            <a:xfrm>
              <a:off x="1905000" y="4572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33" name="Rectangle 232"/>
            <p:cNvSpPr/>
            <p:nvPr/>
          </p:nvSpPr>
          <p:spPr bwMode="auto">
            <a:xfrm>
              <a:off x="1981200" y="4572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34" name="Rectangle 233"/>
            <p:cNvSpPr/>
            <p:nvPr/>
          </p:nvSpPr>
          <p:spPr bwMode="auto">
            <a:xfrm>
              <a:off x="2057400" y="4572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35" name="Rectangle 234"/>
            <p:cNvSpPr/>
            <p:nvPr/>
          </p:nvSpPr>
          <p:spPr bwMode="auto">
            <a:xfrm>
              <a:off x="2133600" y="4572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36" name="Rectangle 235"/>
            <p:cNvSpPr/>
            <p:nvPr/>
          </p:nvSpPr>
          <p:spPr bwMode="auto">
            <a:xfrm>
              <a:off x="2209800" y="4572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37" name="Rectangle 236"/>
            <p:cNvSpPr/>
            <p:nvPr/>
          </p:nvSpPr>
          <p:spPr bwMode="auto">
            <a:xfrm>
              <a:off x="2286000" y="4572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38" name="Rectangle 237"/>
            <p:cNvSpPr/>
            <p:nvPr/>
          </p:nvSpPr>
          <p:spPr bwMode="auto">
            <a:xfrm>
              <a:off x="2362200" y="4572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39" name="Rectangle 238"/>
            <p:cNvSpPr/>
            <p:nvPr/>
          </p:nvSpPr>
          <p:spPr bwMode="auto">
            <a:xfrm>
              <a:off x="2438400" y="4572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40" name="Rectangle 239"/>
            <p:cNvSpPr/>
            <p:nvPr/>
          </p:nvSpPr>
          <p:spPr bwMode="auto">
            <a:xfrm>
              <a:off x="2514600" y="4572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41" name="Rectangle 240"/>
            <p:cNvSpPr/>
            <p:nvPr/>
          </p:nvSpPr>
          <p:spPr bwMode="auto">
            <a:xfrm>
              <a:off x="2590800" y="4572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42" name="Rectangle 241"/>
            <p:cNvSpPr/>
            <p:nvPr/>
          </p:nvSpPr>
          <p:spPr bwMode="auto">
            <a:xfrm>
              <a:off x="2667000" y="4572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43" name="Rectangle 242"/>
            <p:cNvSpPr/>
            <p:nvPr/>
          </p:nvSpPr>
          <p:spPr bwMode="auto">
            <a:xfrm>
              <a:off x="2743200" y="4572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44" name="Rectangle 243"/>
            <p:cNvSpPr/>
            <p:nvPr/>
          </p:nvSpPr>
          <p:spPr bwMode="auto">
            <a:xfrm>
              <a:off x="2819400" y="4572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45" name="Rectangle 244"/>
            <p:cNvSpPr/>
            <p:nvPr/>
          </p:nvSpPr>
          <p:spPr bwMode="auto">
            <a:xfrm>
              <a:off x="2895600" y="4572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46" name="Rectangle 245"/>
            <p:cNvSpPr/>
            <p:nvPr/>
          </p:nvSpPr>
          <p:spPr bwMode="auto">
            <a:xfrm>
              <a:off x="1752600" y="4648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47" name="Rectangle 246"/>
            <p:cNvSpPr/>
            <p:nvPr/>
          </p:nvSpPr>
          <p:spPr bwMode="auto">
            <a:xfrm>
              <a:off x="1828800" y="4648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48" name="Rectangle 247"/>
            <p:cNvSpPr/>
            <p:nvPr/>
          </p:nvSpPr>
          <p:spPr bwMode="auto">
            <a:xfrm>
              <a:off x="1905000" y="4648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49" name="Rectangle 248"/>
            <p:cNvSpPr/>
            <p:nvPr/>
          </p:nvSpPr>
          <p:spPr bwMode="auto">
            <a:xfrm>
              <a:off x="1981200" y="4648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50" name="Rectangle 249"/>
            <p:cNvSpPr/>
            <p:nvPr/>
          </p:nvSpPr>
          <p:spPr bwMode="auto">
            <a:xfrm>
              <a:off x="2057400" y="4648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51" name="Rectangle 250"/>
            <p:cNvSpPr/>
            <p:nvPr/>
          </p:nvSpPr>
          <p:spPr bwMode="auto">
            <a:xfrm>
              <a:off x="2133600" y="4648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52" name="Rectangle 251"/>
            <p:cNvSpPr/>
            <p:nvPr/>
          </p:nvSpPr>
          <p:spPr bwMode="auto">
            <a:xfrm>
              <a:off x="2209800" y="4648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53" name="Rectangle 252"/>
            <p:cNvSpPr/>
            <p:nvPr/>
          </p:nvSpPr>
          <p:spPr bwMode="auto">
            <a:xfrm>
              <a:off x="2286000" y="4648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54" name="Rectangle 253"/>
            <p:cNvSpPr/>
            <p:nvPr/>
          </p:nvSpPr>
          <p:spPr bwMode="auto">
            <a:xfrm>
              <a:off x="2362200" y="4648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55" name="Rectangle 254"/>
            <p:cNvSpPr/>
            <p:nvPr/>
          </p:nvSpPr>
          <p:spPr bwMode="auto">
            <a:xfrm>
              <a:off x="2438400" y="4648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56" name="Rectangle 255"/>
            <p:cNvSpPr/>
            <p:nvPr/>
          </p:nvSpPr>
          <p:spPr bwMode="auto">
            <a:xfrm>
              <a:off x="2514600" y="4648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57" name="Rectangle 256"/>
            <p:cNvSpPr/>
            <p:nvPr/>
          </p:nvSpPr>
          <p:spPr bwMode="auto">
            <a:xfrm>
              <a:off x="2590800" y="4648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58" name="Rectangle 257"/>
            <p:cNvSpPr/>
            <p:nvPr/>
          </p:nvSpPr>
          <p:spPr bwMode="auto">
            <a:xfrm>
              <a:off x="2667000" y="4648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59" name="Rectangle 258"/>
            <p:cNvSpPr/>
            <p:nvPr/>
          </p:nvSpPr>
          <p:spPr bwMode="auto">
            <a:xfrm>
              <a:off x="2743200" y="4648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60" name="Rectangle 259"/>
            <p:cNvSpPr/>
            <p:nvPr/>
          </p:nvSpPr>
          <p:spPr bwMode="auto">
            <a:xfrm>
              <a:off x="2819400" y="4648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61" name="Rectangle 260"/>
            <p:cNvSpPr/>
            <p:nvPr/>
          </p:nvSpPr>
          <p:spPr bwMode="auto">
            <a:xfrm>
              <a:off x="2895600" y="4648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62" name="Rectangle 261"/>
            <p:cNvSpPr/>
            <p:nvPr/>
          </p:nvSpPr>
          <p:spPr bwMode="auto">
            <a:xfrm>
              <a:off x="1752600" y="4724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63" name="Rectangle 262"/>
            <p:cNvSpPr/>
            <p:nvPr/>
          </p:nvSpPr>
          <p:spPr bwMode="auto">
            <a:xfrm>
              <a:off x="1828800" y="4724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64" name="Rectangle 263"/>
            <p:cNvSpPr/>
            <p:nvPr/>
          </p:nvSpPr>
          <p:spPr bwMode="auto">
            <a:xfrm>
              <a:off x="1905000" y="4724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65" name="Rectangle 264"/>
            <p:cNvSpPr/>
            <p:nvPr/>
          </p:nvSpPr>
          <p:spPr bwMode="auto">
            <a:xfrm>
              <a:off x="1981200" y="4724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66" name="Rectangle 265"/>
            <p:cNvSpPr/>
            <p:nvPr/>
          </p:nvSpPr>
          <p:spPr bwMode="auto">
            <a:xfrm>
              <a:off x="2057400" y="4724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67" name="Rectangle 266"/>
            <p:cNvSpPr/>
            <p:nvPr/>
          </p:nvSpPr>
          <p:spPr bwMode="auto">
            <a:xfrm>
              <a:off x="2133600" y="4724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68" name="Rectangle 267"/>
            <p:cNvSpPr/>
            <p:nvPr/>
          </p:nvSpPr>
          <p:spPr bwMode="auto">
            <a:xfrm>
              <a:off x="2209800" y="4724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69" name="Rectangle 268"/>
            <p:cNvSpPr/>
            <p:nvPr/>
          </p:nvSpPr>
          <p:spPr bwMode="auto">
            <a:xfrm>
              <a:off x="2286000" y="4724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70" name="Rectangle 269"/>
            <p:cNvSpPr/>
            <p:nvPr/>
          </p:nvSpPr>
          <p:spPr bwMode="auto">
            <a:xfrm>
              <a:off x="2362200" y="4724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71" name="Rectangle 270"/>
            <p:cNvSpPr/>
            <p:nvPr/>
          </p:nvSpPr>
          <p:spPr bwMode="auto">
            <a:xfrm>
              <a:off x="2438400" y="4724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72" name="Rectangle 271"/>
            <p:cNvSpPr/>
            <p:nvPr/>
          </p:nvSpPr>
          <p:spPr bwMode="auto">
            <a:xfrm>
              <a:off x="2514600" y="4724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73" name="Rectangle 272"/>
            <p:cNvSpPr/>
            <p:nvPr/>
          </p:nvSpPr>
          <p:spPr bwMode="auto">
            <a:xfrm>
              <a:off x="2590800" y="4724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74" name="Rectangle 273"/>
            <p:cNvSpPr/>
            <p:nvPr/>
          </p:nvSpPr>
          <p:spPr bwMode="auto">
            <a:xfrm>
              <a:off x="2667000" y="4724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75" name="Rectangle 274"/>
            <p:cNvSpPr/>
            <p:nvPr/>
          </p:nvSpPr>
          <p:spPr bwMode="auto">
            <a:xfrm>
              <a:off x="2743200" y="4724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76" name="Rectangle 275"/>
            <p:cNvSpPr/>
            <p:nvPr/>
          </p:nvSpPr>
          <p:spPr bwMode="auto">
            <a:xfrm>
              <a:off x="2819400" y="4724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77" name="Rectangle 276"/>
            <p:cNvSpPr/>
            <p:nvPr/>
          </p:nvSpPr>
          <p:spPr bwMode="auto">
            <a:xfrm>
              <a:off x="2895600" y="4724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78" name="Rectangle 277"/>
            <p:cNvSpPr/>
            <p:nvPr/>
          </p:nvSpPr>
          <p:spPr bwMode="auto">
            <a:xfrm>
              <a:off x="1752600" y="4800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79" name="Rectangle 278"/>
            <p:cNvSpPr/>
            <p:nvPr/>
          </p:nvSpPr>
          <p:spPr bwMode="auto">
            <a:xfrm>
              <a:off x="1828800" y="4800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80" name="Rectangle 279"/>
            <p:cNvSpPr/>
            <p:nvPr/>
          </p:nvSpPr>
          <p:spPr bwMode="auto">
            <a:xfrm>
              <a:off x="1905000" y="4800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81" name="Rectangle 280"/>
            <p:cNvSpPr/>
            <p:nvPr/>
          </p:nvSpPr>
          <p:spPr bwMode="auto">
            <a:xfrm>
              <a:off x="1981200" y="4800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82" name="Rectangle 281"/>
            <p:cNvSpPr/>
            <p:nvPr/>
          </p:nvSpPr>
          <p:spPr bwMode="auto">
            <a:xfrm>
              <a:off x="2057400" y="4800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83" name="Rectangle 282"/>
            <p:cNvSpPr/>
            <p:nvPr/>
          </p:nvSpPr>
          <p:spPr bwMode="auto">
            <a:xfrm>
              <a:off x="2133600" y="4800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84" name="Rectangle 283"/>
            <p:cNvSpPr/>
            <p:nvPr/>
          </p:nvSpPr>
          <p:spPr bwMode="auto">
            <a:xfrm>
              <a:off x="2209800" y="4800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85" name="Rectangle 284"/>
            <p:cNvSpPr/>
            <p:nvPr/>
          </p:nvSpPr>
          <p:spPr bwMode="auto">
            <a:xfrm>
              <a:off x="2286000" y="4800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86" name="Rectangle 285"/>
            <p:cNvSpPr/>
            <p:nvPr/>
          </p:nvSpPr>
          <p:spPr bwMode="auto">
            <a:xfrm>
              <a:off x="2362200" y="4800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87" name="Rectangle 286"/>
            <p:cNvSpPr/>
            <p:nvPr/>
          </p:nvSpPr>
          <p:spPr bwMode="auto">
            <a:xfrm>
              <a:off x="2438400" y="4800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88" name="Rectangle 287"/>
            <p:cNvSpPr/>
            <p:nvPr/>
          </p:nvSpPr>
          <p:spPr bwMode="auto">
            <a:xfrm>
              <a:off x="2514600" y="4800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89" name="Rectangle 288"/>
            <p:cNvSpPr/>
            <p:nvPr/>
          </p:nvSpPr>
          <p:spPr bwMode="auto">
            <a:xfrm>
              <a:off x="2590800" y="4800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90" name="Rectangle 289"/>
            <p:cNvSpPr/>
            <p:nvPr/>
          </p:nvSpPr>
          <p:spPr bwMode="auto">
            <a:xfrm>
              <a:off x="2667000" y="4800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91" name="Rectangle 290"/>
            <p:cNvSpPr/>
            <p:nvPr/>
          </p:nvSpPr>
          <p:spPr bwMode="auto">
            <a:xfrm>
              <a:off x="2743200" y="4800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92" name="Rectangle 291"/>
            <p:cNvSpPr/>
            <p:nvPr/>
          </p:nvSpPr>
          <p:spPr bwMode="auto">
            <a:xfrm>
              <a:off x="2819400" y="4800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93" name="Rectangle 292"/>
            <p:cNvSpPr/>
            <p:nvPr/>
          </p:nvSpPr>
          <p:spPr bwMode="auto">
            <a:xfrm>
              <a:off x="2895600" y="4800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94" name="Rectangle 293"/>
            <p:cNvSpPr/>
            <p:nvPr/>
          </p:nvSpPr>
          <p:spPr bwMode="auto">
            <a:xfrm>
              <a:off x="1752600" y="4876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95" name="Rectangle 294"/>
            <p:cNvSpPr/>
            <p:nvPr/>
          </p:nvSpPr>
          <p:spPr bwMode="auto">
            <a:xfrm>
              <a:off x="1828800" y="4876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96" name="Rectangle 295"/>
            <p:cNvSpPr/>
            <p:nvPr/>
          </p:nvSpPr>
          <p:spPr bwMode="auto">
            <a:xfrm>
              <a:off x="1905000" y="4876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97" name="Rectangle 296"/>
            <p:cNvSpPr/>
            <p:nvPr/>
          </p:nvSpPr>
          <p:spPr bwMode="auto">
            <a:xfrm>
              <a:off x="1981200" y="4876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98" name="Rectangle 297"/>
            <p:cNvSpPr/>
            <p:nvPr/>
          </p:nvSpPr>
          <p:spPr bwMode="auto">
            <a:xfrm>
              <a:off x="2057400" y="4876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99" name="Rectangle 298"/>
            <p:cNvSpPr/>
            <p:nvPr/>
          </p:nvSpPr>
          <p:spPr bwMode="auto">
            <a:xfrm>
              <a:off x="2133600" y="4876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00" name="Rectangle 299"/>
            <p:cNvSpPr/>
            <p:nvPr/>
          </p:nvSpPr>
          <p:spPr bwMode="auto">
            <a:xfrm>
              <a:off x="2209800" y="4876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01" name="Rectangle 300"/>
            <p:cNvSpPr/>
            <p:nvPr/>
          </p:nvSpPr>
          <p:spPr bwMode="auto">
            <a:xfrm>
              <a:off x="2286000" y="4876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02" name="Rectangle 301"/>
            <p:cNvSpPr/>
            <p:nvPr/>
          </p:nvSpPr>
          <p:spPr bwMode="auto">
            <a:xfrm>
              <a:off x="2362200" y="4876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03" name="Rectangle 302"/>
            <p:cNvSpPr/>
            <p:nvPr/>
          </p:nvSpPr>
          <p:spPr bwMode="auto">
            <a:xfrm>
              <a:off x="2438400" y="4876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04" name="Rectangle 303"/>
            <p:cNvSpPr/>
            <p:nvPr/>
          </p:nvSpPr>
          <p:spPr bwMode="auto">
            <a:xfrm>
              <a:off x="2514600" y="4876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05" name="Rectangle 304"/>
            <p:cNvSpPr/>
            <p:nvPr/>
          </p:nvSpPr>
          <p:spPr bwMode="auto">
            <a:xfrm>
              <a:off x="2590800" y="4876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06" name="Rectangle 305"/>
            <p:cNvSpPr/>
            <p:nvPr/>
          </p:nvSpPr>
          <p:spPr bwMode="auto">
            <a:xfrm>
              <a:off x="2667000" y="4876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07" name="Rectangle 306"/>
            <p:cNvSpPr/>
            <p:nvPr/>
          </p:nvSpPr>
          <p:spPr bwMode="auto">
            <a:xfrm>
              <a:off x="2743200" y="4876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08" name="Rectangle 307"/>
            <p:cNvSpPr/>
            <p:nvPr/>
          </p:nvSpPr>
          <p:spPr bwMode="auto">
            <a:xfrm>
              <a:off x="2819400" y="4876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09" name="Rectangle 308"/>
            <p:cNvSpPr/>
            <p:nvPr/>
          </p:nvSpPr>
          <p:spPr bwMode="auto">
            <a:xfrm>
              <a:off x="2895600" y="4876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10" name="Rectangle 309"/>
            <p:cNvSpPr/>
            <p:nvPr/>
          </p:nvSpPr>
          <p:spPr bwMode="auto">
            <a:xfrm>
              <a:off x="1752600" y="4953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11" name="Rectangle 310"/>
            <p:cNvSpPr/>
            <p:nvPr/>
          </p:nvSpPr>
          <p:spPr bwMode="auto">
            <a:xfrm>
              <a:off x="1828800" y="4953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12" name="Rectangle 311"/>
            <p:cNvSpPr/>
            <p:nvPr/>
          </p:nvSpPr>
          <p:spPr bwMode="auto">
            <a:xfrm>
              <a:off x="1905000" y="4953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13" name="Rectangle 312"/>
            <p:cNvSpPr/>
            <p:nvPr/>
          </p:nvSpPr>
          <p:spPr bwMode="auto">
            <a:xfrm>
              <a:off x="1981200" y="4953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14" name="Rectangle 313"/>
            <p:cNvSpPr/>
            <p:nvPr/>
          </p:nvSpPr>
          <p:spPr bwMode="auto">
            <a:xfrm>
              <a:off x="2057400" y="4953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15" name="Rectangle 314"/>
            <p:cNvSpPr/>
            <p:nvPr/>
          </p:nvSpPr>
          <p:spPr bwMode="auto">
            <a:xfrm>
              <a:off x="2133600" y="4953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16" name="Rectangle 315"/>
            <p:cNvSpPr/>
            <p:nvPr/>
          </p:nvSpPr>
          <p:spPr bwMode="auto">
            <a:xfrm>
              <a:off x="2209800" y="4953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17" name="Rectangle 316"/>
            <p:cNvSpPr/>
            <p:nvPr/>
          </p:nvSpPr>
          <p:spPr bwMode="auto">
            <a:xfrm>
              <a:off x="2286000" y="4953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18" name="Rectangle 317"/>
            <p:cNvSpPr/>
            <p:nvPr/>
          </p:nvSpPr>
          <p:spPr bwMode="auto">
            <a:xfrm>
              <a:off x="2362200" y="4953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19" name="Rectangle 318"/>
            <p:cNvSpPr/>
            <p:nvPr/>
          </p:nvSpPr>
          <p:spPr bwMode="auto">
            <a:xfrm>
              <a:off x="2438400" y="4953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20" name="Rectangle 319"/>
            <p:cNvSpPr/>
            <p:nvPr/>
          </p:nvSpPr>
          <p:spPr bwMode="auto">
            <a:xfrm>
              <a:off x="2514600" y="4953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21" name="Rectangle 320"/>
            <p:cNvSpPr/>
            <p:nvPr/>
          </p:nvSpPr>
          <p:spPr bwMode="auto">
            <a:xfrm>
              <a:off x="2590800" y="4953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22" name="Rectangle 321"/>
            <p:cNvSpPr/>
            <p:nvPr/>
          </p:nvSpPr>
          <p:spPr bwMode="auto">
            <a:xfrm>
              <a:off x="2667000" y="4953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23" name="Rectangle 322"/>
            <p:cNvSpPr/>
            <p:nvPr/>
          </p:nvSpPr>
          <p:spPr bwMode="auto">
            <a:xfrm>
              <a:off x="2743200" y="4953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24" name="Rectangle 323"/>
            <p:cNvSpPr/>
            <p:nvPr/>
          </p:nvSpPr>
          <p:spPr bwMode="auto">
            <a:xfrm>
              <a:off x="2819400" y="4953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25" name="Rectangle 324"/>
            <p:cNvSpPr/>
            <p:nvPr/>
          </p:nvSpPr>
          <p:spPr bwMode="auto">
            <a:xfrm>
              <a:off x="2895600" y="4953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26" name="Rectangle 325"/>
            <p:cNvSpPr/>
            <p:nvPr/>
          </p:nvSpPr>
          <p:spPr bwMode="auto">
            <a:xfrm>
              <a:off x="1752600" y="5029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27" name="Rectangle 326"/>
            <p:cNvSpPr/>
            <p:nvPr/>
          </p:nvSpPr>
          <p:spPr bwMode="auto">
            <a:xfrm>
              <a:off x="1828800" y="5029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28" name="Rectangle 327"/>
            <p:cNvSpPr/>
            <p:nvPr/>
          </p:nvSpPr>
          <p:spPr bwMode="auto">
            <a:xfrm>
              <a:off x="1905000" y="5029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29" name="Rectangle 328"/>
            <p:cNvSpPr/>
            <p:nvPr/>
          </p:nvSpPr>
          <p:spPr bwMode="auto">
            <a:xfrm>
              <a:off x="1981200" y="5029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30" name="Rectangle 329"/>
            <p:cNvSpPr/>
            <p:nvPr/>
          </p:nvSpPr>
          <p:spPr bwMode="auto">
            <a:xfrm>
              <a:off x="2057400" y="5029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31" name="Rectangle 330"/>
            <p:cNvSpPr/>
            <p:nvPr/>
          </p:nvSpPr>
          <p:spPr bwMode="auto">
            <a:xfrm>
              <a:off x="2133600" y="5029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32" name="Rectangle 331"/>
            <p:cNvSpPr/>
            <p:nvPr/>
          </p:nvSpPr>
          <p:spPr bwMode="auto">
            <a:xfrm>
              <a:off x="2209800" y="5029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33" name="Rectangle 332"/>
            <p:cNvSpPr/>
            <p:nvPr/>
          </p:nvSpPr>
          <p:spPr bwMode="auto">
            <a:xfrm>
              <a:off x="2286000" y="5029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34" name="Rectangle 333"/>
            <p:cNvSpPr/>
            <p:nvPr/>
          </p:nvSpPr>
          <p:spPr bwMode="auto">
            <a:xfrm>
              <a:off x="2362200" y="5029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35" name="Rectangle 334"/>
            <p:cNvSpPr/>
            <p:nvPr/>
          </p:nvSpPr>
          <p:spPr bwMode="auto">
            <a:xfrm>
              <a:off x="2438400" y="5029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36" name="Rectangle 335"/>
            <p:cNvSpPr/>
            <p:nvPr/>
          </p:nvSpPr>
          <p:spPr bwMode="auto">
            <a:xfrm>
              <a:off x="2514600" y="5029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37" name="Rectangle 336"/>
            <p:cNvSpPr/>
            <p:nvPr/>
          </p:nvSpPr>
          <p:spPr bwMode="auto">
            <a:xfrm>
              <a:off x="2590800" y="5029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38" name="Rectangle 337"/>
            <p:cNvSpPr/>
            <p:nvPr/>
          </p:nvSpPr>
          <p:spPr bwMode="auto">
            <a:xfrm>
              <a:off x="2667000" y="5029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39" name="Rectangle 338"/>
            <p:cNvSpPr/>
            <p:nvPr/>
          </p:nvSpPr>
          <p:spPr bwMode="auto">
            <a:xfrm>
              <a:off x="2743200" y="5029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40" name="Rectangle 339"/>
            <p:cNvSpPr/>
            <p:nvPr/>
          </p:nvSpPr>
          <p:spPr bwMode="auto">
            <a:xfrm>
              <a:off x="2819400" y="5029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41" name="Rectangle 340"/>
            <p:cNvSpPr/>
            <p:nvPr/>
          </p:nvSpPr>
          <p:spPr bwMode="auto">
            <a:xfrm>
              <a:off x="2895600" y="5029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42" name="Rectangle 341"/>
            <p:cNvSpPr/>
            <p:nvPr/>
          </p:nvSpPr>
          <p:spPr bwMode="auto">
            <a:xfrm>
              <a:off x="1752600" y="5105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43" name="Rectangle 342"/>
            <p:cNvSpPr/>
            <p:nvPr/>
          </p:nvSpPr>
          <p:spPr bwMode="auto">
            <a:xfrm>
              <a:off x="1828800" y="5105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44" name="Rectangle 343"/>
            <p:cNvSpPr/>
            <p:nvPr/>
          </p:nvSpPr>
          <p:spPr bwMode="auto">
            <a:xfrm>
              <a:off x="1905000" y="5105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45" name="Rectangle 344"/>
            <p:cNvSpPr/>
            <p:nvPr/>
          </p:nvSpPr>
          <p:spPr bwMode="auto">
            <a:xfrm>
              <a:off x="1981200" y="5105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46" name="Rectangle 345"/>
            <p:cNvSpPr/>
            <p:nvPr/>
          </p:nvSpPr>
          <p:spPr bwMode="auto">
            <a:xfrm>
              <a:off x="2057400" y="5105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47" name="Rectangle 346"/>
            <p:cNvSpPr/>
            <p:nvPr/>
          </p:nvSpPr>
          <p:spPr bwMode="auto">
            <a:xfrm>
              <a:off x="2133600" y="5105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48" name="Rectangle 347"/>
            <p:cNvSpPr/>
            <p:nvPr/>
          </p:nvSpPr>
          <p:spPr bwMode="auto">
            <a:xfrm>
              <a:off x="2209800" y="5105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49" name="Rectangle 348"/>
            <p:cNvSpPr/>
            <p:nvPr/>
          </p:nvSpPr>
          <p:spPr bwMode="auto">
            <a:xfrm>
              <a:off x="2286000" y="5105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50" name="Rectangle 349"/>
            <p:cNvSpPr/>
            <p:nvPr/>
          </p:nvSpPr>
          <p:spPr bwMode="auto">
            <a:xfrm>
              <a:off x="2362200" y="5105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51" name="Rectangle 350"/>
            <p:cNvSpPr/>
            <p:nvPr/>
          </p:nvSpPr>
          <p:spPr bwMode="auto">
            <a:xfrm>
              <a:off x="2438400" y="5105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52" name="Rectangle 351"/>
            <p:cNvSpPr/>
            <p:nvPr/>
          </p:nvSpPr>
          <p:spPr bwMode="auto">
            <a:xfrm>
              <a:off x="2514600" y="5105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53" name="Rectangle 352"/>
            <p:cNvSpPr/>
            <p:nvPr/>
          </p:nvSpPr>
          <p:spPr bwMode="auto">
            <a:xfrm>
              <a:off x="2590800" y="5105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54" name="Rectangle 353"/>
            <p:cNvSpPr/>
            <p:nvPr/>
          </p:nvSpPr>
          <p:spPr bwMode="auto">
            <a:xfrm>
              <a:off x="2667000" y="5105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55" name="Rectangle 354"/>
            <p:cNvSpPr/>
            <p:nvPr/>
          </p:nvSpPr>
          <p:spPr bwMode="auto">
            <a:xfrm>
              <a:off x="2743200" y="5105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56" name="Rectangle 355"/>
            <p:cNvSpPr/>
            <p:nvPr/>
          </p:nvSpPr>
          <p:spPr bwMode="auto">
            <a:xfrm>
              <a:off x="2819400" y="5105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57" name="Rectangle 356"/>
            <p:cNvSpPr/>
            <p:nvPr/>
          </p:nvSpPr>
          <p:spPr bwMode="auto">
            <a:xfrm>
              <a:off x="2895600" y="5105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58" name="Rectangle 357"/>
            <p:cNvSpPr/>
            <p:nvPr/>
          </p:nvSpPr>
          <p:spPr bwMode="auto">
            <a:xfrm>
              <a:off x="1752600" y="5181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59" name="Rectangle 358"/>
            <p:cNvSpPr/>
            <p:nvPr/>
          </p:nvSpPr>
          <p:spPr bwMode="auto">
            <a:xfrm>
              <a:off x="1828800" y="5181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60" name="Rectangle 359"/>
            <p:cNvSpPr/>
            <p:nvPr/>
          </p:nvSpPr>
          <p:spPr bwMode="auto">
            <a:xfrm>
              <a:off x="1905000" y="5181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61" name="Rectangle 360"/>
            <p:cNvSpPr/>
            <p:nvPr/>
          </p:nvSpPr>
          <p:spPr bwMode="auto">
            <a:xfrm>
              <a:off x="1981200" y="5181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62" name="Rectangle 361"/>
            <p:cNvSpPr/>
            <p:nvPr/>
          </p:nvSpPr>
          <p:spPr bwMode="auto">
            <a:xfrm>
              <a:off x="2057400" y="5181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63" name="Rectangle 362"/>
            <p:cNvSpPr/>
            <p:nvPr/>
          </p:nvSpPr>
          <p:spPr bwMode="auto">
            <a:xfrm>
              <a:off x="2133600" y="5181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64" name="Rectangle 363"/>
            <p:cNvSpPr/>
            <p:nvPr/>
          </p:nvSpPr>
          <p:spPr bwMode="auto">
            <a:xfrm>
              <a:off x="2209800" y="5181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65" name="Rectangle 364"/>
            <p:cNvSpPr/>
            <p:nvPr/>
          </p:nvSpPr>
          <p:spPr bwMode="auto">
            <a:xfrm>
              <a:off x="2286000" y="5181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66" name="Rectangle 365"/>
            <p:cNvSpPr/>
            <p:nvPr/>
          </p:nvSpPr>
          <p:spPr bwMode="auto">
            <a:xfrm>
              <a:off x="2362200" y="5181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67" name="Rectangle 366"/>
            <p:cNvSpPr/>
            <p:nvPr/>
          </p:nvSpPr>
          <p:spPr bwMode="auto">
            <a:xfrm>
              <a:off x="2438400" y="5181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68" name="Rectangle 367"/>
            <p:cNvSpPr/>
            <p:nvPr/>
          </p:nvSpPr>
          <p:spPr bwMode="auto">
            <a:xfrm>
              <a:off x="2514600" y="5181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69" name="Rectangle 368"/>
            <p:cNvSpPr/>
            <p:nvPr/>
          </p:nvSpPr>
          <p:spPr bwMode="auto">
            <a:xfrm>
              <a:off x="2590800" y="5181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70" name="Rectangle 369"/>
            <p:cNvSpPr/>
            <p:nvPr/>
          </p:nvSpPr>
          <p:spPr bwMode="auto">
            <a:xfrm>
              <a:off x="2667000" y="5181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71" name="Rectangle 370"/>
            <p:cNvSpPr/>
            <p:nvPr/>
          </p:nvSpPr>
          <p:spPr bwMode="auto">
            <a:xfrm>
              <a:off x="2743200" y="5181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72" name="Rectangle 371"/>
            <p:cNvSpPr/>
            <p:nvPr/>
          </p:nvSpPr>
          <p:spPr bwMode="auto">
            <a:xfrm>
              <a:off x="2819400" y="5181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73" name="Rectangle 372"/>
            <p:cNvSpPr/>
            <p:nvPr/>
          </p:nvSpPr>
          <p:spPr bwMode="auto">
            <a:xfrm>
              <a:off x="2895600" y="5181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74" name="Rectangle 373"/>
            <p:cNvSpPr/>
            <p:nvPr/>
          </p:nvSpPr>
          <p:spPr bwMode="auto">
            <a:xfrm>
              <a:off x="1752600" y="5257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75" name="Rectangle 374"/>
            <p:cNvSpPr/>
            <p:nvPr/>
          </p:nvSpPr>
          <p:spPr bwMode="auto">
            <a:xfrm>
              <a:off x="1828800" y="5257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76" name="Rectangle 375"/>
            <p:cNvSpPr/>
            <p:nvPr/>
          </p:nvSpPr>
          <p:spPr bwMode="auto">
            <a:xfrm>
              <a:off x="1905000" y="5257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77" name="Rectangle 376"/>
            <p:cNvSpPr/>
            <p:nvPr/>
          </p:nvSpPr>
          <p:spPr bwMode="auto">
            <a:xfrm>
              <a:off x="1981200" y="5257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78" name="Rectangle 377"/>
            <p:cNvSpPr/>
            <p:nvPr/>
          </p:nvSpPr>
          <p:spPr bwMode="auto">
            <a:xfrm>
              <a:off x="2057400" y="5257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79" name="Rectangle 378"/>
            <p:cNvSpPr/>
            <p:nvPr/>
          </p:nvSpPr>
          <p:spPr bwMode="auto">
            <a:xfrm>
              <a:off x="2133600" y="5257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80" name="Rectangle 379"/>
            <p:cNvSpPr/>
            <p:nvPr/>
          </p:nvSpPr>
          <p:spPr bwMode="auto">
            <a:xfrm>
              <a:off x="2209800" y="5257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81" name="Rectangle 380"/>
            <p:cNvSpPr/>
            <p:nvPr/>
          </p:nvSpPr>
          <p:spPr bwMode="auto">
            <a:xfrm>
              <a:off x="2286000" y="5257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82" name="Rectangle 381"/>
            <p:cNvSpPr/>
            <p:nvPr/>
          </p:nvSpPr>
          <p:spPr bwMode="auto">
            <a:xfrm>
              <a:off x="2362200" y="5257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83" name="Rectangle 382"/>
            <p:cNvSpPr/>
            <p:nvPr/>
          </p:nvSpPr>
          <p:spPr bwMode="auto">
            <a:xfrm>
              <a:off x="2438400" y="5257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84" name="Rectangle 383"/>
            <p:cNvSpPr/>
            <p:nvPr/>
          </p:nvSpPr>
          <p:spPr bwMode="auto">
            <a:xfrm>
              <a:off x="2514600" y="5257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85" name="Rectangle 384"/>
            <p:cNvSpPr/>
            <p:nvPr/>
          </p:nvSpPr>
          <p:spPr bwMode="auto">
            <a:xfrm>
              <a:off x="2590800" y="5257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86" name="Rectangle 385"/>
            <p:cNvSpPr/>
            <p:nvPr/>
          </p:nvSpPr>
          <p:spPr bwMode="auto">
            <a:xfrm>
              <a:off x="2667000" y="5257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87" name="Rectangle 386"/>
            <p:cNvSpPr/>
            <p:nvPr/>
          </p:nvSpPr>
          <p:spPr bwMode="auto">
            <a:xfrm>
              <a:off x="2743200" y="5257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88" name="Rectangle 387"/>
            <p:cNvSpPr/>
            <p:nvPr/>
          </p:nvSpPr>
          <p:spPr bwMode="auto">
            <a:xfrm>
              <a:off x="2819400" y="5257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89" name="Rectangle 388"/>
            <p:cNvSpPr/>
            <p:nvPr/>
          </p:nvSpPr>
          <p:spPr bwMode="auto">
            <a:xfrm>
              <a:off x="2895600" y="5257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90" name="Rectangle 389"/>
            <p:cNvSpPr/>
            <p:nvPr/>
          </p:nvSpPr>
          <p:spPr bwMode="auto">
            <a:xfrm>
              <a:off x="1752600" y="5334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91" name="Rectangle 390"/>
            <p:cNvSpPr/>
            <p:nvPr/>
          </p:nvSpPr>
          <p:spPr bwMode="auto">
            <a:xfrm>
              <a:off x="1828800" y="5334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92" name="Rectangle 391"/>
            <p:cNvSpPr/>
            <p:nvPr/>
          </p:nvSpPr>
          <p:spPr bwMode="auto">
            <a:xfrm>
              <a:off x="1905000" y="5334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93" name="Rectangle 392"/>
            <p:cNvSpPr/>
            <p:nvPr/>
          </p:nvSpPr>
          <p:spPr bwMode="auto">
            <a:xfrm>
              <a:off x="1981200" y="5334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94" name="Rectangle 393"/>
            <p:cNvSpPr/>
            <p:nvPr/>
          </p:nvSpPr>
          <p:spPr bwMode="auto">
            <a:xfrm>
              <a:off x="2057400" y="5334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95" name="Rectangle 394"/>
            <p:cNvSpPr/>
            <p:nvPr/>
          </p:nvSpPr>
          <p:spPr bwMode="auto">
            <a:xfrm>
              <a:off x="2133600" y="5334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96" name="Rectangle 395"/>
            <p:cNvSpPr/>
            <p:nvPr/>
          </p:nvSpPr>
          <p:spPr bwMode="auto">
            <a:xfrm>
              <a:off x="2209800" y="5334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97" name="Rectangle 396"/>
            <p:cNvSpPr/>
            <p:nvPr/>
          </p:nvSpPr>
          <p:spPr bwMode="auto">
            <a:xfrm>
              <a:off x="2286000" y="5334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98" name="Rectangle 397"/>
            <p:cNvSpPr/>
            <p:nvPr/>
          </p:nvSpPr>
          <p:spPr bwMode="auto">
            <a:xfrm>
              <a:off x="2362200" y="5334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99" name="Rectangle 398"/>
            <p:cNvSpPr/>
            <p:nvPr/>
          </p:nvSpPr>
          <p:spPr bwMode="auto">
            <a:xfrm>
              <a:off x="2438400" y="5334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00" name="Rectangle 399"/>
            <p:cNvSpPr/>
            <p:nvPr/>
          </p:nvSpPr>
          <p:spPr bwMode="auto">
            <a:xfrm>
              <a:off x="2514600" y="5334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01" name="Rectangle 400"/>
            <p:cNvSpPr/>
            <p:nvPr/>
          </p:nvSpPr>
          <p:spPr bwMode="auto">
            <a:xfrm>
              <a:off x="2590800" y="5334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02" name="Rectangle 401"/>
            <p:cNvSpPr/>
            <p:nvPr/>
          </p:nvSpPr>
          <p:spPr bwMode="auto">
            <a:xfrm>
              <a:off x="2667000" y="5334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03" name="Rectangle 402"/>
            <p:cNvSpPr/>
            <p:nvPr/>
          </p:nvSpPr>
          <p:spPr bwMode="auto">
            <a:xfrm>
              <a:off x="2743200" y="5334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04" name="Rectangle 403"/>
            <p:cNvSpPr/>
            <p:nvPr/>
          </p:nvSpPr>
          <p:spPr bwMode="auto">
            <a:xfrm>
              <a:off x="2819400" y="5334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05" name="Rectangle 404"/>
            <p:cNvSpPr/>
            <p:nvPr/>
          </p:nvSpPr>
          <p:spPr bwMode="auto">
            <a:xfrm>
              <a:off x="2895600" y="5334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06" name="Rectangle 405"/>
            <p:cNvSpPr/>
            <p:nvPr/>
          </p:nvSpPr>
          <p:spPr bwMode="auto">
            <a:xfrm>
              <a:off x="1752600" y="5410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07" name="Rectangle 406"/>
            <p:cNvSpPr/>
            <p:nvPr/>
          </p:nvSpPr>
          <p:spPr bwMode="auto">
            <a:xfrm>
              <a:off x="1828800" y="5410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08" name="Rectangle 407"/>
            <p:cNvSpPr/>
            <p:nvPr/>
          </p:nvSpPr>
          <p:spPr bwMode="auto">
            <a:xfrm>
              <a:off x="1905000" y="5410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09" name="Rectangle 408"/>
            <p:cNvSpPr/>
            <p:nvPr/>
          </p:nvSpPr>
          <p:spPr bwMode="auto">
            <a:xfrm>
              <a:off x="1981200" y="5410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10" name="Rectangle 409"/>
            <p:cNvSpPr/>
            <p:nvPr/>
          </p:nvSpPr>
          <p:spPr bwMode="auto">
            <a:xfrm>
              <a:off x="2057400" y="5410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11" name="Rectangle 410"/>
            <p:cNvSpPr/>
            <p:nvPr/>
          </p:nvSpPr>
          <p:spPr bwMode="auto">
            <a:xfrm>
              <a:off x="2133600" y="5410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12" name="Rectangle 411"/>
            <p:cNvSpPr/>
            <p:nvPr/>
          </p:nvSpPr>
          <p:spPr bwMode="auto">
            <a:xfrm>
              <a:off x="2209800" y="5410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13" name="Rectangle 412"/>
            <p:cNvSpPr/>
            <p:nvPr/>
          </p:nvSpPr>
          <p:spPr bwMode="auto">
            <a:xfrm>
              <a:off x="2286000" y="5410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14" name="Rectangle 413"/>
            <p:cNvSpPr/>
            <p:nvPr/>
          </p:nvSpPr>
          <p:spPr bwMode="auto">
            <a:xfrm>
              <a:off x="2362200" y="5410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15" name="Rectangle 414"/>
            <p:cNvSpPr/>
            <p:nvPr/>
          </p:nvSpPr>
          <p:spPr bwMode="auto">
            <a:xfrm>
              <a:off x="2438400" y="5410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16" name="Rectangle 415"/>
            <p:cNvSpPr/>
            <p:nvPr/>
          </p:nvSpPr>
          <p:spPr bwMode="auto">
            <a:xfrm>
              <a:off x="2514600" y="5410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17" name="Rectangle 416"/>
            <p:cNvSpPr/>
            <p:nvPr/>
          </p:nvSpPr>
          <p:spPr bwMode="auto">
            <a:xfrm>
              <a:off x="2590800" y="5410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18" name="Rectangle 417"/>
            <p:cNvSpPr/>
            <p:nvPr/>
          </p:nvSpPr>
          <p:spPr bwMode="auto">
            <a:xfrm>
              <a:off x="2667000" y="5410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19" name="Rectangle 418"/>
            <p:cNvSpPr/>
            <p:nvPr/>
          </p:nvSpPr>
          <p:spPr bwMode="auto">
            <a:xfrm>
              <a:off x="2743200" y="5410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20" name="Rectangle 419"/>
            <p:cNvSpPr/>
            <p:nvPr/>
          </p:nvSpPr>
          <p:spPr bwMode="auto">
            <a:xfrm>
              <a:off x="2819400" y="5410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21" name="Rectangle 420"/>
            <p:cNvSpPr/>
            <p:nvPr/>
          </p:nvSpPr>
          <p:spPr bwMode="auto">
            <a:xfrm>
              <a:off x="2895600" y="5410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22" name="Rectangle 421"/>
            <p:cNvSpPr/>
            <p:nvPr/>
          </p:nvSpPr>
          <p:spPr bwMode="auto">
            <a:xfrm>
              <a:off x="1752600" y="5486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23" name="Rectangle 422"/>
            <p:cNvSpPr/>
            <p:nvPr/>
          </p:nvSpPr>
          <p:spPr bwMode="auto">
            <a:xfrm>
              <a:off x="1828800" y="5486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24" name="Rectangle 423"/>
            <p:cNvSpPr/>
            <p:nvPr/>
          </p:nvSpPr>
          <p:spPr bwMode="auto">
            <a:xfrm>
              <a:off x="1905000" y="5486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25" name="Rectangle 424"/>
            <p:cNvSpPr/>
            <p:nvPr/>
          </p:nvSpPr>
          <p:spPr bwMode="auto">
            <a:xfrm>
              <a:off x="1981200" y="5486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26" name="Rectangle 425"/>
            <p:cNvSpPr/>
            <p:nvPr/>
          </p:nvSpPr>
          <p:spPr bwMode="auto">
            <a:xfrm>
              <a:off x="2057400" y="5486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27" name="Rectangle 426"/>
            <p:cNvSpPr/>
            <p:nvPr/>
          </p:nvSpPr>
          <p:spPr bwMode="auto">
            <a:xfrm>
              <a:off x="2133600" y="5486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28" name="Rectangle 427"/>
            <p:cNvSpPr/>
            <p:nvPr/>
          </p:nvSpPr>
          <p:spPr bwMode="auto">
            <a:xfrm>
              <a:off x="2209800" y="5486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29" name="Rectangle 428"/>
            <p:cNvSpPr/>
            <p:nvPr/>
          </p:nvSpPr>
          <p:spPr bwMode="auto">
            <a:xfrm>
              <a:off x="2286000" y="5486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30" name="Rectangle 429"/>
            <p:cNvSpPr/>
            <p:nvPr/>
          </p:nvSpPr>
          <p:spPr bwMode="auto">
            <a:xfrm>
              <a:off x="2362200" y="5486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31" name="Rectangle 430"/>
            <p:cNvSpPr/>
            <p:nvPr/>
          </p:nvSpPr>
          <p:spPr bwMode="auto">
            <a:xfrm>
              <a:off x="2438400" y="5486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32" name="Rectangle 431"/>
            <p:cNvSpPr/>
            <p:nvPr/>
          </p:nvSpPr>
          <p:spPr bwMode="auto">
            <a:xfrm>
              <a:off x="2514600" y="5486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33" name="Rectangle 432"/>
            <p:cNvSpPr/>
            <p:nvPr/>
          </p:nvSpPr>
          <p:spPr bwMode="auto">
            <a:xfrm>
              <a:off x="2590800" y="5486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34" name="Rectangle 433"/>
            <p:cNvSpPr/>
            <p:nvPr/>
          </p:nvSpPr>
          <p:spPr bwMode="auto">
            <a:xfrm>
              <a:off x="2667000" y="5486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35" name="Rectangle 434"/>
            <p:cNvSpPr/>
            <p:nvPr/>
          </p:nvSpPr>
          <p:spPr bwMode="auto">
            <a:xfrm>
              <a:off x="2743200" y="5486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36" name="Rectangle 435"/>
            <p:cNvSpPr/>
            <p:nvPr/>
          </p:nvSpPr>
          <p:spPr bwMode="auto">
            <a:xfrm>
              <a:off x="2819400" y="5486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37" name="Rectangle 436"/>
            <p:cNvSpPr/>
            <p:nvPr/>
          </p:nvSpPr>
          <p:spPr bwMode="auto">
            <a:xfrm>
              <a:off x="2895600" y="5486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</p:grpSp>
      <p:sp>
        <p:nvSpPr>
          <p:cNvPr id="438" name="Right Arrow 437"/>
          <p:cNvSpPr/>
          <p:nvPr/>
        </p:nvSpPr>
        <p:spPr>
          <a:xfrm>
            <a:off x="2491820" y="3645932"/>
            <a:ext cx="812800" cy="1143000"/>
          </a:xfrm>
          <a:prstGeom prst="rightArrow">
            <a:avLst/>
          </a:prstGeom>
          <a:solidFill>
            <a:srgbClr val="DD8047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9" name="Rectangle 438"/>
          <p:cNvSpPr/>
          <p:nvPr/>
        </p:nvSpPr>
        <p:spPr>
          <a:xfrm>
            <a:off x="3572933" y="3689866"/>
            <a:ext cx="4338172" cy="138499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smtClean="0">
                <a:solidFill>
                  <a:srgbClr val="0000FF"/>
                </a:solidFill>
              </a:rPr>
              <a:t>for each pixel:	R[0-255]</a:t>
            </a:r>
            <a:br>
              <a:rPr lang="en-US" sz="2800" dirty="0" smtClean="0">
                <a:solidFill>
                  <a:srgbClr val="0000FF"/>
                </a:solidFill>
              </a:rPr>
            </a:br>
            <a:r>
              <a:rPr lang="en-US" sz="2800" dirty="0" smtClean="0">
                <a:solidFill>
                  <a:srgbClr val="0000FF"/>
                </a:solidFill>
              </a:rPr>
              <a:t>		   	G[0-255]</a:t>
            </a:r>
            <a:br>
              <a:rPr lang="en-US" sz="2800" dirty="0" smtClean="0">
                <a:solidFill>
                  <a:srgbClr val="0000FF"/>
                </a:solidFill>
              </a:rPr>
            </a:br>
            <a:r>
              <a:rPr lang="en-US" sz="2800" dirty="0" smtClean="0">
                <a:solidFill>
                  <a:srgbClr val="0000FF"/>
                </a:solidFill>
              </a:rPr>
              <a:t>			B[0-255]</a:t>
            </a:r>
          </a:p>
        </p:txBody>
      </p:sp>
      <p:sp>
        <p:nvSpPr>
          <p:cNvPr id="441" name="TextBox 440"/>
          <p:cNvSpPr txBox="1"/>
          <p:nvPr/>
        </p:nvSpPr>
        <p:spPr>
          <a:xfrm>
            <a:off x="1818832" y="6162078"/>
            <a:ext cx="71865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Do we retain all the information in the original document?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74562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1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Image features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112687" y="2883932"/>
            <a:ext cx="1814513" cy="2286000"/>
            <a:chOff x="1447800" y="3352800"/>
            <a:chExt cx="1814513" cy="2286000"/>
          </a:xfrm>
        </p:grpSpPr>
        <p:pic>
          <p:nvPicPr>
            <p:cNvPr id="5" name="Picture 5" descr="C:\images\homer\surprised.gif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447800" y="3352800"/>
              <a:ext cx="1814513" cy="2286000"/>
            </a:xfrm>
            <a:prstGeom prst="rect">
              <a:avLst/>
            </a:prstGeom>
            <a:noFill/>
          </p:spPr>
        </p:pic>
        <p:sp>
          <p:nvSpPr>
            <p:cNvPr id="6" name="Rectangle 5"/>
            <p:cNvSpPr/>
            <p:nvPr/>
          </p:nvSpPr>
          <p:spPr bwMode="auto">
            <a:xfrm>
              <a:off x="1752600" y="3505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7" name="Rectangle 6"/>
            <p:cNvSpPr/>
            <p:nvPr/>
          </p:nvSpPr>
          <p:spPr bwMode="auto">
            <a:xfrm>
              <a:off x="1828800" y="3505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8" name="Rectangle 7"/>
            <p:cNvSpPr/>
            <p:nvPr/>
          </p:nvSpPr>
          <p:spPr bwMode="auto">
            <a:xfrm>
              <a:off x="1905000" y="3505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9" name="Rectangle 8"/>
            <p:cNvSpPr/>
            <p:nvPr/>
          </p:nvSpPr>
          <p:spPr bwMode="auto">
            <a:xfrm>
              <a:off x="1981200" y="3505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2057400" y="3505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1" name="Rectangle 10"/>
            <p:cNvSpPr/>
            <p:nvPr/>
          </p:nvSpPr>
          <p:spPr bwMode="auto">
            <a:xfrm>
              <a:off x="2133600" y="3505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2" name="Rectangle 11"/>
            <p:cNvSpPr/>
            <p:nvPr/>
          </p:nvSpPr>
          <p:spPr bwMode="auto">
            <a:xfrm>
              <a:off x="2209800" y="3505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3" name="Rectangle 12"/>
            <p:cNvSpPr/>
            <p:nvPr/>
          </p:nvSpPr>
          <p:spPr bwMode="auto">
            <a:xfrm>
              <a:off x="2286000" y="3505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4" name="Rectangle 13"/>
            <p:cNvSpPr/>
            <p:nvPr/>
          </p:nvSpPr>
          <p:spPr bwMode="auto">
            <a:xfrm>
              <a:off x="2362200" y="3505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5" name="Rectangle 14"/>
            <p:cNvSpPr/>
            <p:nvPr/>
          </p:nvSpPr>
          <p:spPr bwMode="auto">
            <a:xfrm>
              <a:off x="2438400" y="3505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6" name="Rectangle 15"/>
            <p:cNvSpPr/>
            <p:nvPr/>
          </p:nvSpPr>
          <p:spPr bwMode="auto">
            <a:xfrm>
              <a:off x="2514600" y="3505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7" name="Rectangle 16"/>
            <p:cNvSpPr/>
            <p:nvPr/>
          </p:nvSpPr>
          <p:spPr bwMode="auto">
            <a:xfrm>
              <a:off x="2590800" y="3505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8" name="Rectangle 17"/>
            <p:cNvSpPr/>
            <p:nvPr/>
          </p:nvSpPr>
          <p:spPr bwMode="auto">
            <a:xfrm>
              <a:off x="2667000" y="3505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9" name="Rectangle 18"/>
            <p:cNvSpPr/>
            <p:nvPr/>
          </p:nvSpPr>
          <p:spPr bwMode="auto">
            <a:xfrm>
              <a:off x="2743200" y="3505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0" name="Rectangle 19"/>
            <p:cNvSpPr/>
            <p:nvPr/>
          </p:nvSpPr>
          <p:spPr bwMode="auto">
            <a:xfrm>
              <a:off x="2819400" y="3505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1" name="Rectangle 20"/>
            <p:cNvSpPr/>
            <p:nvPr/>
          </p:nvSpPr>
          <p:spPr bwMode="auto">
            <a:xfrm>
              <a:off x="2895600" y="3505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2" name="Rectangle 21"/>
            <p:cNvSpPr/>
            <p:nvPr/>
          </p:nvSpPr>
          <p:spPr bwMode="auto">
            <a:xfrm>
              <a:off x="1752600" y="3581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3" name="Rectangle 22"/>
            <p:cNvSpPr/>
            <p:nvPr/>
          </p:nvSpPr>
          <p:spPr bwMode="auto">
            <a:xfrm>
              <a:off x="1828800" y="3581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4" name="Rectangle 23"/>
            <p:cNvSpPr/>
            <p:nvPr/>
          </p:nvSpPr>
          <p:spPr bwMode="auto">
            <a:xfrm>
              <a:off x="1905000" y="3581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5" name="Rectangle 24"/>
            <p:cNvSpPr/>
            <p:nvPr/>
          </p:nvSpPr>
          <p:spPr bwMode="auto">
            <a:xfrm>
              <a:off x="1981200" y="3581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6" name="Rectangle 25"/>
            <p:cNvSpPr/>
            <p:nvPr/>
          </p:nvSpPr>
          <p:spPr bwMode="auto">
            <a:xfrm>
              <a:off x="2057400" y="3581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7" name="Rectangle 26"/>
            <p:cNvSpPr/>
            <p:nvPr/>
          </p:nvSpPr>
          <p:spPr bwMode="auto">
            <a:xfrm>
              <a:off x="2133600" y="3581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8" name="Rectangle 27"/>
            <p:cNvSpPr/>
            <p:nvPr/>
          </p:nvSpPr>
          <p:spPr bwMode="auto">
            <a:xfrm>
              <a:off x="2209800" y="3581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9" name="Rectangle 28"/>
            <p:cNvSpPr/>
            <p:nvPr/>
          </p:nvSpPr>
          <p:spPr bwMode="auto">
            <a:xfrm>
              <a:off x="2286000" y="3581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0" name="Rectangle 29"/>
            <p:cNvSpPr/>
            <p:nvPr/>
          </p:nvSpPr>
          <p:spPr bwMode="auto">
            <a:xfrm>
              <a:off x="2362200" y="3581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1" name="Rectangle 30"/>
            <p:cNvSpPr/>
            <p:nvPr/>
          </p:nvSpPr>
          <p:spPr bwMode="auto">
            <a:xfrm>
              <a:off x="2438400" y="3581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2" name="Rectangle 31"/>
            <p:cNvSpPr/>
            <p:nvPr/>
          </p:nvSpPr>
          <p:spPr bwMode="auto">
            <a:xfrm>
              <a:off x="2514600" y="3581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3" name="Rectangle 32"/>
            <p:cNvSpPr/>
            <p:nvPr/>
          </p:nvSpPr>
          <p:spPr bwMode="auto">
            <a:xfrm>
              <a:off x="2590800" y="3581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4" name="Rectangle 33"/>
            <p:cNvSpPr/>
            <p:nvPr/>
          </p:nvSpPr>
          <p:spPr bwMode="auto">
            <a:xfrm>
              <a:off x="2667000" y="3581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5" name="Rectangle 34"/>
            <p:cNvSpPr/>
            <p:nvPr/>
          </p:nvSpPr>
          <p:spPr bwMode="auto">
            <a:xfrm>
              <a:off x="2743200" y="3581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6" name="Rectangle 35"/>
            <p:cNvSpPr/>
            <p:nvPr/>
          </p:nvSpPr>
          <p:spPr bwMode="auto">
            <a:xfrm>
              <a:off x="2819400" y="3581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7" name="Rectangle 36"/>
            <p:cNvSpPr/>
            <p:nvPr/>
          </p:nvSpPr>
          <p:spPr bwMode="auto">
            <a:xfrm>
              <a:off x="2895600" y="3581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8" name="Rectangle 37"/>
            <p:cNvSpPr/>
            <p:nvPr/>
          </p:nvSpPr>
          <p:spPr bwMode="auto">
            <a:xfrm>
              <a:off x="1752600" y="3657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9" name="Rectangle 38"/>
            <p:cNvSpPr/>
            <p:nvPr/>
          </p:nvSpPr>
          <p:spPr bwMode="auto">
            <a:xfrm>
              <a:off x="1828800" y="3657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0" name="Rectangle 39"/>
            <p:cNvSpPr/>
            <p:nvPr/>
          </p:nvSpPr>
          <p:spPr bwMode="auto">
            <a:xfrm>
              <a:off x="1905000" y="3657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1" name="Rectangle 40"/>
            <p:cNvSpPr/>
            <p:nvPr/>
          </p:nvSpPr>
          <p:spPr bwMode="auto">
            <a:xfrm>
              <a:off x="1981200" y="3657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2" name="Rectangle 41"/>
            <p:cNvSpPr/>
            <p:nvPr/>
          </p:nvSpPr>
          <p:spPr bwMode="auto">
            <a:xfrm>
              <a:off x="2057400" y="3657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3" name="Rectangle 42"/>
            <p:cNvSpPr/>
            <p:nvPr/>
          </p:nvSpPr>
          <p:spPr bwMode="auto">
            <a:xfrm>
              <a:off x="2133600" y="3657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4" name="Rectangle 43"/>
            <p:cNvSpPr/>
            <p:nvPr/>
          </p:nvSpPr>
          <p:spPr bwMode="auto">
            <a:xfrm>
              <a:off x="2209800" y="3657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5" name="Rectangle 44"/>
            <p:cNvSpPr/>
            <p:nvPr/>
          </p:nvSpPr>
          <p:spPr bwMode="auto">
            <a:xfrm>
              <a:off x="2286000" y="3657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6" name="Rectangle 45"/>
            <p:cNvSpPr/>
            <p:nvPr/>
          </p:nvSpPr>
          <p:spPr bwMode="auto">
            <a:xfrm>
              <a:off x="2362200" y="3657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7" name="Rectangle 46"/>
            <p:cNvSpPr/>
            <p:nvPr/>
          </p:nvSpPr>
          <p:spPr bwMode="auto">
            <a:xfrm>
              <a:off x="2438400" y="3657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8" name="Rectangle 47"/>
            <p:cNvSpPr/>
            <p:nvPr/>
          </p:nvSpPr>
          <p:spPr bwMode="auto">
            <a:xfrm>
              <a:off x="2514600" y="3657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9" name="Rectangle 48"/>
            <p:cNvSpPr/>
            <p:nvPr/>
          </p:nvSpPr>
          <p:spPr bwMode="auto">
            <a:xfrm>
              <a:off x="2590800" y="3657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50" name="Rectangle 49"/>
            <p:cNvSpPr/>
            <p:nvPr/>
          </p:nvSpPr>
          <p:spPr bwMode="auto">
            <a:xfrm>
              <a:off x="2667000" y="3657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51" name="Rectangle 50"/>
            <p:cNvSpPr/>
            <p:nvPr/>
          </p:nvSpPr>
          <p:spPr bwMode="auto">
            <a:xfrm>
              <a:off x="2743200" y="3657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52" name="Rectangle 51"/>
            <p:cNvSpPr/>
            <p:nvPr/>
          </p:nvSpPr>
          <p:spPr bwMode="auto">
            <a:xfrm>
              <a:off x="2819400" y="3657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53" name="Rectangle 52"/>
            <p:cNvSpPr/>
            <p:nvPr/>
          </p:nvSpPr>
          <p:spPr bwMode="auto">
            <a:xfrm>
              <a:off x="2895600" y="3657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54" name="Rectangle 53"/>
            <p:cNvSpPr/>
            <p:nvPr/>
          </p:nvSpPr>
          <p:spPr bwMode="auto">
            <a:xfrm>
              <a:off x="1752600" y="3733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55" name="Rectangle 54"/>
            <p:cNvSpPr/>
            <p:nvPr/>
          </p:nvSpPr>
          <p:spPr bwMode="auto">
            <a:xfrm>
              <a:off x="1828800" y="3733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56" name="Rectangle 55"/>
            <p:cNvSpPr/>
            <p:nvPr/>
          </p:nvSpPr>
          <p:spPr bwMode="auto">
            <a:xfrm>
              <a:off x="1905000" y="3733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57" name="Rectangle 56"/>
            <p:cNvSpPr/>
            <p:nvPr/>
          </p:nvSpPr>
          <p:spPr bwMode="auto">
            <a:xfrm>
              <a:off x="1981200" y="3733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58" name="Rectangle 57"/>
            <p:cNvSpPr/>
            <p:nvPr/>
          </p:nvSpPr>
          <p:spPr bwMode="auto">
            <a:xfrm>
              <a:off x="2057400" y="3733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59" name="Rectangle 58"/>
            <p:cNvSpPr/>
            <p:nvPr/>
          </p:nvSpPr>
          <p:spPr bwMode="auto">
            <a:xfrm>
              <a:off x="2133600" y="3733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60" name="Rectangle 59"/>
            <p:cNvSpPr/>
            <p:nvPr/>
          </p:nvSpPr>
          <p:spPr bwMode="auto">
            <a:xfrm>
              <a:off x="2209800" y="3733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61" name="Rectangle 60"/>
            <p:cNvSpPr/>
            <p:nvPr/>
          </p:nvSpPr>
          <p:spPr bwMode="auto">
            <a:xfrm>
              <a:off x="2286000" y="3733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62" name="Rectangle 61"/>
            <p:cNvSpPr/>
            <p:nvPr/>
          </p:nvSpPr>
          <p:spPr bwMode="auto">
            <a:xfrm>
              <a:off x="2362200" y="3733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63" name="Rectangle 62"/>
            <p:cNvSpPr/>
            <p:nvPr/>
          </p:nvSpPr>
          <p:spPr bwMode="auto">
            <a:xfrm>
              <a:off x="2438400" y="3733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64" name="Rectangle 63"/>
            <p:cNvSpPr/>
            <p:nvPr/>
          </p:nvSpPr>
          <p:spPr bwMode="auto">
            <a:xfrm>
              <a:off x="2514600" y="3733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65" name="Rectangle 64"/>
            <p:cNvSpPr/>
            <p:nvPr/>
          </p:nvSpPr>
          <p:spPr bwMode="auto">
            <a:xfrm>
              <a:off x="2590800" y="3733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66" name="Rectangle 65"/>
            <p:cNvSpPr/>
            <p:nvPr/>
          </p:nvSpPr>
          <p:spPr bwMode="auto">
            <a:xfrm>
              <a:off x="2667000" y="3733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67" name="Rectangle 66"/>
            <p:cNvSpPr/>
            <p:nvPr/>
          </p:nvSpPr>
          <p:spPr bwMode="auto">
            <a:xfrm>
              <a:off x="2743200" y="3733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68" name="Rectangle 67"/>
            <p:cNvSpPr/>
            <p:nvPr/>
          </p:nvSpPr>
          <p:spPr bwMode="auto">
            <a:xfrm>
              <a:off x="2819400" y="3733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69" name="Rectangle 68"/>
            <p:cNvSpPr/>
            <p:nvPr/>
          </p:nvSpPr>
          <p:spPr bwMode="auto">
            <a:xfrm>
              <a:off x="2895600" y="3733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70" name="Rectangle 69"/>
            <p:cNvSpPr/>
            <p:nvPr/>
          </p:nvSpPr>
          <p:spPr bwMode="auto">
            <a:xfrm>
              <a:off x="1752600" y="3810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71" name="Rectangle 70"/>
            <p:cNvSpPr/>
            <p:nvPr/>
          </p:nvSpPr>
          <p:spPr bwMode="auto">
            <a:xfrm>
              <a:off x="1828800" y="3810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72" name="Rectangle 71"/>
            <p:cNvSpPr/>
            <p:nvPr/>
          </p:nvSpPr>
          <p:spPr bwMode="auto">
            <a:xfrm>
              <a:off x="1905000" y="3810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73" name="Rectangle 72"/>
            <p:cNvSpPr/>
            <p:nvPr/>
          </p:nvSpPr>
          <p:spPr bwMode="auto">
            <a:xfrm>
              <a:off x="1981200" y="3810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74" name="Rectangle 73"/>
            <p:cNvSpPr/>
            <p:nvPr/>
          </p:nvSpPr>
          <p:spPr bwMode="auto">
            <a:xfrm>
              <a:off x="2057400" y="3810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75" name="Rectangle 74"/>
            <p:cNvSpPr/>
            <p:nvPr/>
          </p:nvSpPr>
          <p:spPr bwMode="auto">
            <a:xfrm>
              <a:off x="2133600" y="3810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76" name="Rectangle 75"/>
            <p:cNvSpPr/>
            <p:nvPr/>
          </p:nvSpPr>
          <p:spPr bwMode="auto">
            <a:xfrm>
              <a:off x="2209800" y="3810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77" name="Rectangle 76"/>
            <p:cNvSpPr/>
            <p:nvPr/>
          </p:nvSpPr>
          <p:spPr bwMode="auto">
            <a:xfrm>
              <a:off x="2286000" y="3810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78" name="Rectangle 77"/>
            <p:cNvSpPr/>
            <p:nvPr/>
          </p:nvSpPr>
          <p:spPr bwMode="auto">
            <a:xfrm>
              <a:off x="2362200" y="3810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79" name="Rectangle 78"/>
            <p:cNvSpPr/>
            <p:nvPr/>
          </p:nvSpPr>
          <p:spPr bwMode="auto">
            <a:xfrm>
              <a:off x="2438400" y="3810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80" name="Rectangle 79"/>
            <p:cNvSpPr/>
            <p:nvPr/>
          </p:nvSpPr>
          <p:spPr bwMode="auto">
            <a:xfrm>
              <a:off x="2514600" y="3810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81" name="Rectangle 80"/>
            <p:cNvSpPr/>
            <p:nvPr/>
          </p:nvSpPr>
          <p:spPr bwMode="auto">
            <a:xfrm>
              <a:off x="2590800" y="3810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82" name="Rectangle 81"/>
            <p:cNvSpPr/>
            <p:nvPr/>
          </p:nvSpPr>
          <p:spPr bwMode="auto">
            <a:xfrm>
              <a:off x="2667000" y="3810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83" name="Rectangle 82"/>
            <p:cNvSpPr/>
            <p:nvPr/>
          </p:nvSpPr>
          <p:spPr bwMode="auto">
            <a:xfrm>
              <a:off x="2743200" y="3810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84" name="Rectangle 83"/>
            <p:cNvSpPr/>
            <p:nvPr/>
          </p:nvSpPr>
          <p:spPr bwMode="auto">
            <a:xfrm>
              <a:off x="2819400" y="3810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85" name="Rectangle 84"/>
            <p:cNvSpPr/>
            <p:nvPr/>
          </p:nvSpPr>
          <p:spPr bwMode="auto">
            <a:xfrm>
              <a:off x="2895600" y="3810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86" name="Rectangle 85"/>
            <p:cNvSpPr/>
            <p:nvPr/>
          </p:nvSpPr>
          <p:spPr bwMode="auto">
            <a:xfrm>
              <a:off x="1752600" y="3886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87" name="Rectangle 86"/>
            <p:cNvSpPr/>
            <p:nvPr/>
          </p:nvSpPr>
          <p:spPr bwMode="auto">
            <a:xfrm>
              <a:off x="1828800" y="3886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88" name="Rectangle 87"/>
            <p:cNvSpPr/>
            <p:nvPr/>
          </p:nvSpPr>
          <p:spPr bwMode="auto">
            <a:xfrm>
              <a:off x="1905000" y="3886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89" name="Rectangle 88"/>
            <p:cNvSpPr/>
            <p:nvPr/>
          </p:nvSpPr>
          <p:spPr bwMode="auto">
            <a:xfrm>
              <a:off x="1981200" y="3886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90" name="Rectangle 89"/>
            <p:cNvSpPr/>
            <p:nvPr/>
          </p:nvSpPr>
          <p:spPr bwMode="auto">
            <a:xfrm>
              <a:off x="2057400" y="3886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91" name="Rectangle 90"/>
            <p:cNvSpPr/>
            <p:nvPr/>
          </p:nvSpPr>
          <p:spPr bwMode="auto">
            <a:xfrm>
              <a:off x="2133600" y="3886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92" name="Rectangle 91"/>
            <p:cNvSpPr/>
            <p:nvPr/>
          </p:nvSpPr>
          <p:spPr bwMode="auto">
            <a:xfrm>
              <a:off x="2209800" y="3886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93" name="Rectangle 92"/>
            <p:cNvSpPr/>
            <p:nvPr/>
          </p:nvSpPr>
          <p:spPr bwMode="auto">
            <a:xfrm>
              <a:off x="2286000" y="3886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94" name="Rectangle 93"/>
            <p:cNvSpPr/>
            <p:nvPr/>
          </p:nvSpPr>
          <p:spPr bwMode="auto">
            <a:xfrm>
              <a:off x="2362200" y="3886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95" name="Rectangle 94"/>
            <p:cNvSpPr/>
            <p:nvPr/>
          </p:nvSpPr>
          <p:spPr bwMode="auto">
            <a:xfrm>
              <a:off x="2438400" y="3886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96" name="Rectangle 95"/>
            <p:cNvSpPr/>
            <p:nvPr/>
          </p:nvSpPr>
          <p:spPr bwMode="auto">
            <a:xfrm>
              <a:off x="2514600" y="3886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97" name="Rectangle 96"/>
            <p:cNvSpPr/>
            <p:nvPr/>
          </p:nvSpPr>
          <p:spPr bwMode="auto">
            <a:xfrm>
              <a:off x="2590800" y="3886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98" name="Rectangle 97"/>
            <p:cNvSpPr/>
            <p:nvPr/>
          </p:nvSpPr>
          <p:spPr bwMode="auto">
            <a:xfrm>
              <a:off x="2667000" y="3886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99" name="Rectangle 98"/>
            <p:cNvSpPr/>
            <p:nvPr/>
          </p:nvSpPr>
          <p:spPr bwMode="auto">
            <a:xfrm>
              <a:off x="2743200" y="3886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00" name="Rectangle 99"/>
            <p:cNvSpPr/>
            <p:nvPr/>
          </p:nvSpPr>
          <p:spPr bwMode="auto">
            <a:xfrm>
              <a:off x="2819400" y="3886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01" name="Rectangle 100"/>
            <p:cNvSpPr/>
            <p:nvPr/>
          </p:nvSpPr>
          <p:spPr bwMode="auto">
            <a:xfrm>
              <a:off x="2895600" y="3886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02" name="Rectangle 101"/>
            <p:cNvSpPr/>
            <p:nvPr/>
          </p:nvSpPr>
          <p:spPr bwMode="auto">
            <a:xfrm>
              <a:off x="1752600" y="3962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03" name="Rectangle 102"/>
            <p:cNvSpPr/>
            <p:nvPr/>
          </p:nvSpPr>
          <p:spPr bwMode="auto">
            <a:xfrm>
              <a:off x="1828800" y="3962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04" name="Rectangle 103"/>
            <p:cNvSpPr/>
            <p:nvPr/>
          </p:nvSpPr>
          <p:spPr bwMode="auto">
            <a:xfrm>
              <a:off x="1905000" y="3962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05" name="Rectangle 104"/>
            <p:cNvSpPr/>
            <p:nvPr/>
          </p:nvSpPr>
          <p:spPr bwMode="auto">
            <a:xfrm>
              <a:off x="1981200" y="3962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06" name="Rectangle 105"/>
            <p:cNvSpPr/>
            <p:nvPr/>
          </p:nvSpPr>
          <p:spPr bwMode="auto">
            <a:xfrm>
              <a:off x="2057400" y="3962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07" name="Rectangle 106"/>
            <p:cNvSpPr/>
            <p:nvPr/>
          </p:nvSpPr>
          <p:spPr bwMode="auto">
            <a:xfrm>
              <a:off x="2133600" y="3962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08" name="Rectangle 107"/>
            <p:cNvSpPr/>
            <p:nvPr/>
          </p:nvSpPr>
          <p:spPr bwMode="auto">
            <a:xfrm>
              <a:off x="2209800" y="3962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09" name="Rectangle 108"/>
            <p:cNvSpPr/>
            <p:nvPr/>
          </p:nvSpPr>
          <p:spPr bwMode="auto">
            <a:xfrm>
              <a:off x="2286000" y="3962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10" name="Rectangle 109"/>
            <p:cNvSpPr/>
            <p:nvPr/>
          </p:nvSpPr>
          <p:spPr bwMode="auto">
            <a:xfrm>
              <a:off x="2362200" y="3962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11" name="Rectangle 110"/>
            <p:cNvSpPr/>
            <p:nvPr/>
          </p:nvSpPr>
          <p:spPr bwMode="auto">
            <a:xfrm>
              <a:off x="2438400" y="3962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12" name="Rectangle 111"/>
            <p:cNvSpPr/>
            <p:nvPr/>
          </p:nvSpPr>
          <p:spPr bwMode="auto">
            <a:xfrm>
              <a:off x="2514600" y="3962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13" name="Rectangle 112"/>
            <p:cNvSpPr/>
            <p:nvPr/>
          </p:nvSpPr>
          <p:spPr bwMode="auto">
            <a:xfrm>
              <a:off x="2590800" y="3962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14" name="Rectangle 113"/>
            <p:cNvSpPr/>
            <p:nvPr/>
          </p:nvSpPr>
          <p:spPr bwMode="auto">
            <a:xfrm>
              <a:off x="2667000" y="3962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15" name="Rectangle 114"/>
            <p:cNvSpPr/>
            <p:nvPr/>
          </p:nvSpPr>
          <p:spPr bwMode="auto">
            <a:xfrm>
              <a:off x="2743200" y="3962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16" name="Rectangle 115"/>
            <p:cNvSpPr/>
            <p:nvPr/>
          </p:nvSpPr>
          <p:spPr bwMode="auto">
            <a:xfrm>
              <a:off x="2819400" y="3962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17" name="Rectangle 116"/>
            <p:cNvSpPr/>
            <p:nvPr/>
          </p:nvSpPr>
          <p:spPr bwMode="auto">
            <a:xfrm>
              <a:off x="2895600" y="3962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18" name="Rectangle 117"/>
            <p:cNvSpPr/>
            <p:nvPr/>
          </p:nvSpPr>
          <p:spPr bwMode="auto">
            <a:xfrm>
              <a:off x="1752600" y="4038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19" name="Rectangle 118"/>
            <p:cNvSpPr/>
            <p:nvPr/>
          </p:nvSpPr>
          <p:spPr bwMode="auto">
            <a:xfrm>
              <a:off x="1828800" y="4038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20" name="Rectangle 119"/>
            <p:cNvSpPr/>
            <p:nvPr/>
          </p:nvSpPr>
          <p:spPr bwMode="auto">
            <a:xfrm>
              <a:off x="1905000" y="4038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21" name="Rectangle 120"/>
            <p:cNvSpPr/>
            <p:nvPr/>
          </p:nvSpPr>
          <p:spPr bwMode="auto">
            <a:xfrm>
              <a:off x="1981200" y="4038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22" name="Rectangle 121"/>
            <p:cNvSpPr/>
            <p:nvPr/>
          </p:nvSpPr>
          <p:spPr bwMode="auto">
            <a:xfrm>
              <a:off x="2057400" y="4038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23" name="Rectangle 122"/>
            <p:cNvSpPr/>
            <p:nvPr/>
          </p:nvSpPr>
          <p:spPr bwMode="auto">
            <a:xfrm>
              <a:off x="2133600" y="4038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24" name="Rectangle 123"/>
            <p:cNvSpPr/>
            <p:nvPr/>
          </p:nvSpPr>
          <p:spPr bwMode="auto">
            <a:xfrm>
              <a:off x="2209800" y="4038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25" name="Rectangle 124"/>
            <p:cNvSpPr/>
            <p:nvPr/>
          </p:nvSpPr>
          <p:spPr bwMode="auto">
            <a:xfrm>
              <a:off x="2286000" y="4038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26" name="Rectangle 125"/>
            <p:cNvSpPr/>
            <p:nvPr/>
          </p:nvSpPr>
          <p:spPr bwMode="auto">
            <a:xfrm>
              <a:off x="2362200" y="4038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27" name="Rectangle 126"/>
            <p:cNvSpPr/>
            <p:nvPr/>
          </p:nvSpPr>
          <p:spPr bwMode="auto">
            <a:xfrm>
              <a:off x="2438400" y="4038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28" name="Rectangle 127"/>
            <p:cNvSpPr/>
            <p:nvPr/>
          </p:nvSpPr>
          <p:spPr bwMode="auto">
            <a:xfrm>
              <a:off x="2514600" y="4038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29" name="Rectangle 128"/>
            <p:cNvSpPr/>
            <p:nvPr/>
          </p:nvSpPr>
          <p:spPr bwMode="auto">
            <a:xfrm>
              <a:off x="2590800" y="4038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30" name="Rectangle 129"/>
            <p:cNvSpPr/>
            <p:nvPr/>
          </p:nvSpPr>
          <p:spPr bwMode="auto">
            <a:xfrm>
              <a:off x="2667000" y="4038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31" name="Rectangle 130"/>
            <p:cNvSpPr/>
            <p:nvPr/>
          </p:nvSpPr>
          <p:spPr bwMode="auto">
            <a:xfrm>
              <a:off x="2743200" y="4038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32" name="Rectangle 131"/>
            <p:cNvSpPr/>
            <p:nvPr/>
          </p:nvSpPr>
          <p:spPr bwMode="auto">
            <a:xfrm>
              <a:off x="2819400" y="4038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33" name="Rectangle 132"/>
            <p:cNvSpPr/>
            <p:nvPr/>
          </p:nvSpPr>
          <p:spPr bwMode="auto">
            <a:xfrm>
              <a:off x="2895600" y="4038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34" name="Rectangle 133"/>
            <p:cNvSpPr/>
            <p:nvPr/>
          </p:nvSpPr>
          <p:spPr bwMode="auto">
            <a:xfrm>
              <a:off x="1752600" y="4114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35" name="Rectangle 134"/>
            <p:cNvSpPr/>
            <p:nvPr/>
          </p:nvSpPr>
          <p:spPr bwMode="auto">
            <a:xfrm>
              <a:off x="1828800" y="4114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36" name="Rectangle 135"/>
            <p:cNvSpPr/>
            <p:nvPr/>
          </p:nvSpPr>
          <p:spPr bwMode="auto">
            <a:xfrm>
              <a:off x="1905000" y="4114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37" name="Rectangle 136"/>
            <p:cNvSpPr/>
            <p:nvPr/>
          </p:nvSpPr>
          <p:spPr bwMode="auto">
            <a:xfrm>
              <a:off x="1981200" y="4114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38" name="Rectangle 137"/>
            <p:cNvSpPr/>
            <p:nvPr/>
          </p:nvSpPr>
          <p:spPr bwMode="auto">
            <a:xfrm>
              <a:off x="2057400" y="4114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39" name="Rectangle 138"/>
            <p:cNvSpPr/>
            <p:nvPr/>
          </p:nvSpPr>
          <p:spPr bwMode="auto">
            <a:xfrm>
              <a:off x="2133600" y="4114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40" name="Rectangle 139"/>
            <p:cNvSpPr/>
            <p:nvPr/>
          </p:nvSpPr>
          <p:spPr bwMode="auto">
            <a:xfrm>
              <a:off x="2209800" y="4114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41" name="Rectangle 140"/>
            <p:cNvSpPr/>
            <p:nvPr/>
          </p:nvSpPr>
          <p:spPr bwMode="auto">
            <a:xfrm>
              <a:off x="2286000" y="4114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42" name="Rectangle 141"/>
            <p:cNvSpPr/>
            <p:nvPr/>
          </p:nvSpPr>
          <p:spPr bwMode="auto">
            <a:xfrm>
              <a:off x="2362200" y="4114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43" name="Rectangle 142"/>
            <p:cNvSpPr/>
            <p:nvPr/>
          </p:nvSpPr>
          <p:spPr bwMode="auto">
            <a:xfrm>
              <a:off x="2438400" y="4114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44" name="Rectangle 143"/>
            <p:cNvSpPr/>
            <p:nvPr/>
          </p:nvSpPr>
          <p:spPr bwMode="auto">
            <a:xfrm>
              <a:off x="2514600" y="4114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45" name="Rectangle 144"/>
            <p:cNvSpPr/>
            <p:nvPr/>
          </p:nvSpPr>
          <p:spPr bwMode="auto">
            <a:xfrm>
              <a:off x="2590800" y="4114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46" name="Rectangle 145"/>
            <p:cNvSpPr/>
            <p:nvPr/>
          </p:nvSpPr>
          <p:spPr bwMode="auto">
            <a:xfrm>
              <a:off x="2667000" y="4114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47" name="Rectangle 146"/>
            <p:cNvSpPr/>
            <p:nvPr/>
          </p:nvSpPr>
          <p:spPr bwMode="auto">
            <a:xfrm>
              <a:off x="2743200" y="4114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48" name="Rectangle 147"/>
            <p:cNvSpPr/>
            <p:nvPr/>
          </p:nvSpPr>
          <p:spPr bwMode="auto">
            <a:xfrm>
              <a:off x="2819400" y="4114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49" name="Rectangle 148"/>
            <p:cNvSpPr/>
            <p:nvPr/>
          </p:nvSpPr>
          <p:spPr bwMode="auto">
            <a:xfrm>
              <a:off x="2895600" y="4114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50" name="Rectangle 149"/>
            <p:cNvSpPr/>
            <p:nvPr/>
          </p:nvSpPr>
          <p:spPr bwMode="auto">
            <a:xfrm>
              <a:off x="1752600" y="4191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51" name="Rectangle 150"/>
            <p:cNvSpPr/>
            <p:nvPr/>
          </p:nvSpPr>
          <p:spPr bwMode="auto">
            <a:xfrm>
              <a:off x="1828800" y="4191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52" name="Rectangle 151"/>
            <p:cNvSpPr/>
            <p:nvPr/>
          </p:nvSpPr>
          <p:spPr bwMode="auto">
            <a:xfrm>
              <a:off x="1905000" y="4191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53" name="Rectangle 152"/>
            <p:cNvSpPr/>
            <p:nvPr/>
          </p:nvSpPr>
          <p:spPr bwMode="auto">
            <a:xfrm>
              <a:off x="1981200" y="4191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54" name="Rectangle 153"/>
            <p:cNvSpPr/>
            <p:nvPr/>
          </p:nvSpPr>
          <p:spPr bwMode="auto">
            <a:xfrm>
              <a:off x="2057400" y="4191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55" name="Rectangle 154"/>
            <p:cNvSpPr/>
            <p:nvPr/>
          </p:nvSpPr>
          <p:spPr bwMode="auto">
            <a:xfrm>
              <a:off x="2133600" y="4191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56" name="Rectangle 155"/>
            <p:cNvSpPr/>
            <p:nvPr/>
          </p:nvSpPr>
          <p:spPr bwMode="auto">
            <a:xfrm>
              <a:off x="2209800" y="4191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57" name="Rectangle 156"/>
            <p:cNvSpPr/>
            <p:nvPr/>
          </p:nvSpPr>
          <p:spPr bwMode="auto">
            <a:xfrm>
              <a:off x="2286000" y="4191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58" name="Rectangle 157"/>
            <p:cNvSpPr/>
            <p:nvPr/>
          </p:nvSpPr>
          <p:spPr bwMode="auto">
            <a:xfrm>
              <a:off x="2362200" y="4191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59" name="Rectangle 158"/>
            <p:cNvSpPr/>
            <p:nvPr/>
          </p:nvSpPr>
          <p:spPr bwMode="auto">
            <a:xfrm>
              <a:off x="2438400" y="4191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60" name="Rectangle 159"/>
            <p:cNvSpPr/>
            <p:nvPr/>
          </p:nvSpPr>
          <p:spPr bwMode="auto">
            <a:xfrm>
              <a:off x="2514600" y="4191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61" name="Rectangle 160"/>
            <p:cNvSpPr/>
            <p:nvPr/>
          </p:nvSpPr>
          <p:spPr bwMode="auto">
            <a:xfrm>
              <a:off x="2590800" y="4191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62" name="Rectangle 161"/>
            <p:cNvSpPr/>
            <p:nvPr/>
          </p:nvSpPr>
          <p:spPr bwMode="auto">
            <a:xfrm>
              <a:off x="2667000" y="4191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63" name="Rectangle 162"/>
            <p:cNvSpPr/>
            <p:nvPr/>
          </p:nvSpPr>
          <p:spPr bwMode="auto">
            <a:xfrm>
              <a:off x="2743200" y="4191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64" name="Rectangle 163"/>
            <p:cNvSpPr/>
            <p:nvPr/>
          </p:nvSpPr>
          <p:spPr bwMode="auto">
            <a:xfrm>
              <a:off x="2819400" y="4191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65" name="Rectangle 164"/>
            <p:cNvSpPr/>
            <p:nvPr/>
          </p:nvSpPr>
          <p:spPr bwMode="auto">
            <a:xfrm>
              <a:off x="2895600" y="4191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66" name="Rectangle 165"/>
            <p:cNvSpPr/>
            <p:nvPr/>
          </p:nvSpPr>
          <p:spPr bwMode="auto">
            <a:xfrm>
              <a:off x="1752600" y="4267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67" name="Rectangle 166"/>
            <p:cNvSpPr/>
            <p:nvPr/>
          </p:nvSpPr>
          <p:spPr bwMode="auto">
            <a:xfrm>
              <a:off x="1828800" y="4267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68" name="Rectangle 167"/>
            <p:cNvSpPr/>
            <p:nvPr/>
          </p:nvSpPr>
          <p:spPr bwMode="auto">
            <a:xfrm>
              <a:off x="1905000" y="4267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69" name="Rectangle 168"/>
            <p:cNvSpPr/>
            <p:nvPr/>
          </p:nvSpPr>
          <p:spPr bwMode="auto">
            <a:xfrm>
              <a:off x="1981200" y="4267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70" name="Rectangle 169"/>
            <p:cNvSpPr/>
            <p:nvPr/>
          </p:nvSpPr>
          <p:spPr bwMode="auto">
            <a:xfrm>
              <a:off x="2057400" y="4267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71" name="Rectangle 170"/>
            <p:cNvSpPr/>
            <p:nvPr/>
          </p:nvSpPr>
          <p:spPr bwMode="auto">
            <a:xfrm>
              <a:off x="2133600" y="4267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72" name="Rectangle 171"/>
            <p:cNvSpPr/>
            <p:nvPr/>
          </p:nvSpPr>
          <p:spPr bwMode="auto">
            <a:xfrm>
              <a:off x="2209800" y="4267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73" name="Rectangle 172"/>
            <p:cNvSpPr/>
            <p:nvPr/>
          </p:nvSpPr>
          <p:spPr bwMode="auto">
            <a:xfrm>
              <a:off x="2286000" y="4267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74" name="Rectangle 173"/>
            <p:cNvSpPr/>
            <p:nvPr/>
          </p:nvSpPr>
          <p:spPr bwMode="auto">
            <a:xfrm>
              <a:off x="2362200" y="4267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75" name="Rectangle 174"/>
            <p:cNvSpPr/>
            <p:nvPr/>
          </p:nvSpPr>
          <p:spPr bwMode="auto">
            <a:xfrm>
              <a:off x="2438400" y="4267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76" name="Rectangle 175"/>
            <p:cNvSpPr/>
            <p:nvPr/>
          </p:nvSpPr>
          <p:spPr bwMode="auto">
            <a:xfrm>
              <a:off x="2514600" y="4267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77" name="Rectangle 176"/>
            <p:cNvSpPr/>
            <p:nvPr/>
          </p:nvSpPr>
          <p:spPr bwMode="auto">
            <a:xfrm>
              <a:off x="2590800" y="4267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78" name="Rectangle 177"/>
            <p:cNvSpPr/>
            <p:nvPr/>
          </p:nvSpPr>
          <p:spPr bwMode="auto">
            <a:xfrm>
              <a:off x="2667000" y="4267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79" name="Rectangle 178"/>
            <p:cNvSpPr/>
            <p:nvPr/>
          </p:nvSpPr>
          <p:spPr bwMode="auto">
            <a:xfrm>
              <a:off x="2743200" y="4267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80" name="Rectangle 179"/>
            <p:cNvSpPr/>
            <p:nvPr/>
          </p:nvSpPr>
          <p:spPr bwMode="auto">
            <a:xfrm>
              <a:off x="2819400" y="4267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81" name="Rectangle 180"/>
            <p:cNvSpPr/>
            <p:nvPr/>
          </p:nvSpPr>
          <p:spPr bwMode="auto">
            <a:xfrm>
              <a:off x="2895600" y="4267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82" name="Rectangle 181"/>
            <p:cNvSpPr/>
            <p:nvPr/>
          </p:nvSpPr>
          <p:spPr bwMode="auto">
            <a:xfrm>
              <a:off x="1752600" y="4343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83" name="Rectangle 182"/>
            <p:cNvSpPr/>
            <p:nvPr/>
          </p:nvSpPr>
          <p:spPr bwMode="auto">
            <a:xfrm>
              <a:off x="1828800" y="4343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84" name="Rectangle 183"/>
            <p:cNvSpPr/>
            <p:nvPr/>
          </p:nvSpPr>
          <p:spPr bwMode="auto">
            <a:xfrm>
              <a:off x="1905000" y="4343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85" name="Rectangle 184"/>
            <p:cNvSpPr/>
            <p:nvPr/>
          </p:nvSpPr>
          <p:spPr bwMode="auto">
            <a:xfrm>
              <a:off x="1981200" y="4343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86" name="Rectangle 185"/>
            <p:cNvSpPr/>
            <p:nvPr/>
          </p:nvSpPr>
          <p:spPr bwMode="auto">
            <a:xfrm>
              <a:off x="2057400" y="4343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87" name="Rectangle 186"/>
            <p:cNvSpPr/>
            <p:nvPr/>
          </p:nvSpPr>
          <p:spPr bwMode="auto">
            <a:xfrm>
              <a:off x="2133600" y="4343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88" name="Rectangle 187"/>
            <p:cNvSpPr/>
            <p:nvPr/>
          </p:nvSpPr>
          <p:spPr bwMode="auto">
            <a:xfrm>
              <a:off x="2209800" y="4343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89" name="Rectangle 188"/>
            <p:cNvSpPr/>
            <p:nvPr/>
          </p:nvSpPr>
          <p:spPr bwMode="auto">
            <a:xfrm>
              <a:off x="2286000" y="4343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90" name="Rectangle 189"/>
            <p:cNvSpPr/>
            <p:nvPr/>
          </p:nvSpPr>
          <p:spPr bwMode="auto">
            <a:xfrm>
              <a:off x="2362200" y="4343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91" name="Rectangle 190"/>
            <p:cNvSpPr/>
            <p:nvPr/>
          </p:nvSpPr>
          <p:spPr bwMode="auto">
            <a:xfrm>
              <a:off x="2438400" y="4343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92" name="Rectangle 191"/>
            <p:cNvSpPr/>
            <p:nvPr/>
          </p:nvSpPr>
          <p:spPr bwMode="auto">
            <a:xfrm>
              <a:off x="2514600" y="4343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93" name="Rectangle 192"/>
            <p:cNvSpPr/>
            <p:nvPr/>
          </p:nvSpPr>
          <p:spPr bwMode="auto">
            <a:xfrm>
              <a:off x="2590800" y="4343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94" name="Rectangle 193"/>
            <p:cNvSpPr/>
            <p:nvPr/>
          </p:nvSpPr>
          <p:spPr bwMode="auto">
            <a:xfrm>
              <a:off x="2667000" y="4343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95" name="Rectangle 194"/>
            <p:cNvSpPr/>
            <p:nvPr/>
          </p:nvSpPr>
          <p:spPr bwMode="auto">
            <a:xfrm>
              <a:off x="2743200" y="4343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96" name="Rectangle 195"/>
            <p:cNvSpPr/>
            <p:nvPr/>
          </p:nvSpPr>
          <p:spPr bwMode="auto">
            <a:xfrm>
              <a:off x="2819400" y="4343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97" name="Rectangle 196"/>
            <p:cNvSpPr/>
            <p:nvPr/>
          </p:nvSpPr>
          <p:spPr bwMode="auto">
            <a:xfrm>
              <a:off x="2895600" y="4343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98" name="Rectangle 197"/>
            <p:cNvSpPr/>
            <p:nvPr/>
          </p:nvSpPr>
          <p:spPr bwMode="auto">
            <a:xfrm>
              <a:off x="1752600" y="4419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99" name="Rectangle 198"/>
            <p:cNvSpPr/>
            <p:nvPr/>
          </p:nvSpPr>
          <p:spPr bwMode="auto">
            <a:xfrm>
              <a:off x="1828800" y="4419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00" name="Rectangle 199"/>
            <p:cNvSpPr/>
            <p:nvPr/>
          </p:nvSpPr>
          <p:spPr bwMode="auto">
            <a:xfrm>
              <a:off x="1905000" y="4419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01" name="Rectangle 200"/>
            <p:cNvSpPr/>
            <p:nvPr/>
          </p:nvSpPr>
          <p:spPr bwMode="auto">
            <a:xfrm>
              <a:off x="1981200" y="4419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02" name="Rectangle 201"/>
            <p:cNvSpPr/>
            <p:nvPr/>
          </p:nvSpPr>
          <p:spPr bwMode="auto">
            <a:xfrm>
              <a:off x="2057400" y="4419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03" name="Rectangle 202"/>
            <p:cNvSpPr/>
            <p:nvPr/>
          </p:nvSpPr>
          <p:spPr bwMode="auto">
            <a:xfrm>
              <a:off x="2133600" y="4419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04" name="Rectangle 203"/>
            <p:cNvSpPr/>
            <p:nvPr/>
          </p:nvSpPr>
          <p:spPr bwMode="auto">
            <a:xfrm>
              <a:off x="2209800" y="4419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05" name="Rectangle 204"/>
            <p:cNvSpPr/>
            <p:nvPr/>
          </p:nvSpPr>
          <p:spPr bwMode="auto">
            <a:xfrm>
              <a:off x="2286000" y="4419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06" name="Rectangle 205"/>
            <p:cNvSpPr/>
            <p:nvPr/>
          </p:nvSpPr>
          <p:spPr bwMode="auto">
            <a:xfrm>
              <a:off x="2362200" y="4419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07" name="Rectangle 206"/>
            <p:cNvSpPr/>
            <p:nvPr/>
          </p:nvSpPr>
          <p:spPr bwMode="auto">
            <a:xfrm>
              <a:off x="2438400" y="4419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08" name="Rectangle 207"/>
            <p:cNvSpPr/>
            <p:nvPr/>
          </p:nvSpPr>
          <p:spPr bwMode="auto">
            <a:xfrm>
              <a:off x="2514600" y="4419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09" name="Rectangle 208"/>
            <p:cNvSpPr/>
            <p:nvPr/>
          </p:nvSpPr>
          <p:spPr bwMode="auto">
            <a:xfrm>
              <a:off x="2590800" y="4419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10" name="Rectangle 209"/>
            <p:cNvSpPr/>
            <p:nvPr/>
          </p:nvSpPr>
          <p:spPr bwMode="auto">
            <a:xfrm>
              <a:off x="2667000" y="4419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11" name="Rectangle 210"/>
            <p:cNvSpPr/>
            <p:nvPr/>
          </p:nvSpPr>
          <p:spPr bwMode="auto">
            <a:xfrm>
              <a:off x="2743200" y="4419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12" name="Rectangle 211"/>
            <p:cNvSpPr/>
            <p:nvPr/>
          </p:nvSpPr>
          <p:spPr bwMode="auto">
            <a:xfrm>
              <a:off x="2819400" y="4419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13" name="Rectangle 212"/>
            <p:cNvSpPr/>
            <p:nvPr/>
          </p:nvSpPr>
          <p:spPr bwMode="auto">
            <a:xfrm>
              <a:off x="2895600" y="4419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14" name="Rectangle 213"/>
            <p:cNvSpPr/>
            <p:nvPr/>
          </p:nvSpPr>
          <p:spPr bwMode="auto">
            <a:xfrm>
              <a:off x="1752600" y="4495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15" name="Rectangle 214"/>
            <p:cNvSpPr/>
            <p:nvPr/>
          </p:nvSpPr>
          <p:spPr bwMode="auto">
            <a:xfrm>
              <a:off x="1828800" y="4495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16" name="Rectangle 215"/>
            <p:cNvSpPr/>
            <p:nvPr/>
          </p:nvSpPr>
          <p:spPr bwMode="auto">
            <a:xfrm>
              <a:off x="1905000" y="4495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17" name="Rectangle 216"/>
            <p:cNvSpPr/>
            <p:nvPr/>
          </p:nvSpPr>
          <p:spPr bwMode="auto">
            <a:xfrm>
              <a:off x="1981200" y="4495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18" name="Rectangle 217"/>
            <p:cNvSpPr/>
            <p:nvPr/>
          </p:nvSpPr>
          <p:spPr bwMode="auto">
            <a:xfrm>
              <a:off x="2057400" y="4495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19" name="Rectangle 218"/>
            <p:cNvSpPr/>
            <p:nvPr/>
          </p:nvSpPr>
          <p:spPr bwMode="auto">
            <a:xfrm>
              <a:off x="2133600" y="4495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20" name="Rectangle 219"/>
            <p:cNvSpPr/>
            <p:nvPr/>
          </p:nvSpPr>
          <p:spPr bwMode="auto">
            <a:xfrm>
              <a:off x="2209800" y="4495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21" name="Rectangle 220"/>
            <p:cNvSpPr/>
            <p:nvPr/>
          </p:nvSpPr>
          <p:spPr bwMode="auto">
            <a:xfrm>
              <a:off x="2286000" y="4495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22" name="Rectangle 221"/>
            <p:cNvSpPr/>
            <p:nvPr/>
          </p:nvSpPr>
          <p:spPr bwMode="auto">
            <a:xfrm>
              <a:off x="2362200" y="4495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23" name="Rectangle 222"/>
            <p:cNvSpPr/>
            <p:nvPr/>
          </p:nvSpPr>
          <p:spPr bwMode="auto">
            <a:xfrm>
              <a:off x="2438400" y="4495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24" name="Rectangle 223"/>
            <p:cNvSpPr/>
            <p:nvPr/>
          </p:nvSpPr>
          <p:spPr bwMode="auto">
            <a:xfrm>
              <a:off x="2514600" y="4495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25" name="Rectangle 224"/>
            <p:cNvSpPr/>
            <p:nvPr/>
          </p:nvSpPr>
          <p:spPr bwMode="auto">
            <a:xfrm>
              <a:off x="2590800" y="4495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26" name="Rectangle 225"/>
            <p:cNvSpPr/>
            <p:nvPr/>
          </p:nvSpPr>
          <p:spPr bwMode="auto">
            <a:xfrm>
              <a:off x="2667000" y="4495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27" name="Rectangle 226"/>
            <p:cNvSpPr/>
            <p:nvPr/>
          </p:nvSpPr>
          <p:spPr bwMode="auto">
            <a:xfrm>
              <a:off x="2743200" y="4495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28" name="Rectangle 227"/>
            <p:cNvSpPr/>
            <p:nvPr/>
          </p:nvSpPr>
          <p:spPr bwMode="auto">
            <a:xfrm>
              <a:off x="2819400" y="4495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29" name="Rectangle 228"/>
            <p:cNvSpPr/>
            <p:nvPr/>
          </p:nvSpPr>
          <p:spPr bwMode="auto">
            <a:xfrm>
              <a:off x="2895600" y="4495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30" name="Rectangle 229"/>
            <p:cNvSpPr/>
            <p:nvPr/>
          </p:nvSpPr>
          <p:spPr bwMode="auto">
            <a:xfrm>
              <a:off x="1752600" y="4572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31" name="Rectangle 230"/>
            <p:cNvSpPr/>
            <p:nvPr/>
          </p:nvSpPr>
          <p:spPr bwMode="auto">
            <a:xfrm>
              <a:off x="1828800" y="4572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32" name="Rectangle 231"/>
            <p:cNvSpPr/>
            <p:nvPr/>
          </p:nvSpPr>
          <p:spPr bwMode="auto">
            <a:xfrm>
              <a:off x="1905000" y="4572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33" name="Rectangle 232"/>
            <p:cNvSpPr/>
            <p:nvPr/>
          </p:nvSpPr>
          <p:spPr bwMode="auto">
            <a:xfrm>
              <a:off x="1981200" y="4572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34" name="Rectangle 233"/>
            <p:cNvSpPr/>
            <p:nvPr/>
          </p:nvSpPr>
          <p:spPr bwMode="auto">
            <a:xfrm>
              <a:off x="2057400" y="4572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35" name="Rectangle 234"/>
            <p:cNvSpPr/>
            <p:nvPr/>
          </p:nvSpPr>
          <p:spPr bwMode="auto">
            <a:xfrm>
              <a:off x="2133600" y="4572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36" name="Rectangle 235"/>
            <p:cNvSpPr/>
            <p:nvPr/>
          </p:nvSpPr>
          <p:spPr bwMode="auto">
            <a:xfrm>
              <a:off x="2209800" y="4572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37" name="Rectangle 236"/>
            <p:cNvSpPr/>
            <p:nvPr/>
          </p:nvSpPr>
          <p:spPr bwMode="auto">
            <a:xfrm>
              <a:off x="2286000" y="4572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38" name="Rectangle 237"/>
            <p:cNvSpPr/>
            <p:nvPr/>
          </p:nvSpPr>
          <p:spPr bwMode="auto">
            <a:xfrm>
              <a:off x="2362200" y="4572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39" name="Rectangle 238"/>
            <p:cNvSpPr/>
            <p:nvPr/>
          </p:nvSpPr>
          <p:spPr bwMode="auto">
            <a:xfrm>
              <a:off x="2438400" y="4572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40" name="Rectangle 239"/>
            <p:cNvSpPr/>
            <p:nvPr/>
          </p:nvSpPr>
          <p:spPr bwMode="auto">
            <a:xfrm>
              <a:off x="2514600" y="4572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41" name="Rectangle 240"/>
            <p:cNvSpPr/>
            <p:nvPr/>
          </p:nvSpPr>
          <p:spPr bwMode="auto">
            <a:xfrm>
              <a:off x="2590800" y="4572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42" name="Rectangle 241"/>
            <p:cNvSpPr/>
            <p:nvPr/>
          </p:nvSpPr>
          <p:spPr bwMode="auto">
            <a:xfrm>
              <a:off x="2667000" y="4572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43" name="Rectangle 242"/>
            <p:cNvSpPr/>
            <p:nvPr/>
          </p:nvSpPr>
          <p:spPr bwMode="auto">
            <a:xfrm>
              <a:off x="2743200" y="4572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44" name="Rectangle 243"/>
            <p:cNvSpPr/>
            <p:nvPr/>
          </p:nvSpPr>
          <p:spPr bwMode="auto">
            <a:xfrm>
              <a:off x="2819400" y="4572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45" name="Rectangle 244"/>
            <p:cNvSpPr/>
            <p:nvPr/>
          </p:nvSpPr>
          <p:spPr bwMode="auto">
            <a:xfrm>
              <a:off x="2895600" y="4572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46" name="Rectangle 245"/>
            <p:cNvSpPr/>
            <p:nvPr/>
          </p:nvSpPr>
          <p:spPr bwMode="auto">
            <a:xfrm>
              <a:off x="1752600" y="4648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47" name="Rectangle 246"/>
            <p:cNvSpPr/>
            <p:nvPr/>
          </p:nvSpPr>
          <p:spPr bwMode="auto">
            <a:xfrm>
              <a:off x="1828800" y="4648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48" name="Rectangle 247"/>
            <p:cNvSpPr/>
            <p:nvPr/>
          </p:nvSpPr>
          <p:spPr bwMode="auto">
            <a:xfrm>
              <a:off x="1905000" y="4648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49" name="Rectangle 248"/>
            <p:cNvSpPr/>
            <p:nvPr/>
          </p:nvSpPr>
          <p:spPr bwMode="auto">
            <a:xfrm>
              <a:off x="1981200" y="4648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50" name="Rectangle 249"/>
            <p:cNvSpPr/>
            <p:nvPr/>
          </p:nvSpPr>
          <p:spPr bwMode="auto">
            <a:xfrm>
              <a:off x="2057400" y="4648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51" name="Rectangle 250"/>
            <p:cNvSpPr/>
            <p:nvPr/>
          </p:nvSpPr>
          <p:spPr bwMode="auto">
            <a:xfrm>
              <a:off x="2133600" y="4648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52" name="Rectangle 251"/>
            <p:cNvSpPr/>
            <p:nvPr/>
          </p:nvSpPr>
          <p:spPr bwMode="auto">
            <a:xfrm>
              <a:off x="2209800" y="4648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53" name="Rectangle 252"/>
            <p:cNvSpPr/>
            <p:nvPr/>
          </p:nvSpPr>
          <p:spPr bwMode="auto">
            <a:xfrm>
              <a:off x="2286000" y="4648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54" name="Rectangle 253"/>
            <p:cNvSpPr/>
            <p:nvPr/>
          </p:nvSpPr>
          <p:spPr bwMode="auto">
            <a:xfrm>
              <a:off x="2362200" y="4648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55" name="Rectangle 254"/>
            <p:cNvSpPr/>
            <p:nvPr/>
          </p:nvSpPr>
          <p:spPr bwMode="auto">
            <a:xfrm>
              <a:off x="2438400" y="4648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56" name="Rectangle 255"/>
            <p:cNvSpPr/>
            <p:nvPr/>
          </p:nvSpPr>
          <p:spPr bwMode="auto">
            <a:xfrm>
              <a:off x="2514600" y="4648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57" name="Rectangle 256"/>
            <p:cNvSpPr/>
            <p:nvPr/>
          </p:nvSpPr>
          <p:spPr bwMode="auto">
            <a:xfrm>
              <a:off x="2590800" y="4648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58" name="Rectangle 257"/>
            <p:cNvSpPr/>
            <p:nvPr/>
          </p:nvSpPr>
          <p:spPr bwMode="auto">
            <a:xfrm>
              <a:off x="2667000" y="4648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59" name="Rectangle 258"/>
            <p:cNvSpPr/>
            <p:nvPr/>
          </p:nvSpPr>
          <p:spPr bwMode="auto">
            <a:xfrm>
              <a:off x="2743200" y="4648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60" name="Rectangle 259"/>
            <p:cNvSpPr/>
            <p:nvPr/>
          </p:nvSpPr>
          <p:spPr bwMode="auto">
            <a:xfrm>
              <a:off x="2819400" y="4648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61" name="Rectangle 260"/>
            <p:cNvSpPr/>
            <p:nvPr/>
          </p:nvSpPr>
          <p:spPr bwMode="auto">
            <a:xfrm>
              <a:off x="2895600" y="4648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62" name="Rectangle 261"/>
            <p:cNvSpPr/>
            <p:nvPr/>
          </p:nvSpPr>
          <p:spPr bwMode="auto">
            <a:xfrm>
              <a:off x="1752600" y="4724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63" name="Rectangle 262"/>
            <p:cNvSpPr/>
            <p:nvPr/>
          </p:nvSpPr>
          <p:spPr bwMode="auto">
            <a:xfrm>
              <a:off x="1828800" y="4724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64" name="Rectangle 263"/>
            <p:cNvSpPr/>
            <p:nvPr/>
          </p:nvSpPr>
          <p:spPr bwMode="auto">
            <a:xfrm>
              <a:off x="1905000" y="4724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65" name="Rectangle 264"/>
            <p:cNvSpPr/>
            <p:nvPr/>
          </p:nvSpPr>
          <p:spPr bwMode="auto">
            <a:xfrm>
              <a:off x="1981200" y="4724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66" name="Rectangle 265"/>
            <p:cNvSpPr/>
            <p:nvPr/>
          </p:nvSpPr>
          <p:spPr bwMode="auto">
            <a:xfrm>
              <a:off x="2057400" y="4724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67" name="Rectangle 266"/>
            <p:cNvSpPr/>
            <p:nvPr/>
          </p:nvSpPr>
          <p:spPr bwMode="auto">
            <a:xfrm>
              <a:off x="2133600" y="4724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68" name="Rectangle 267"/>
            <p:cNvSpPr/>
            <p:nvPr/>
          </p:nvSpPr>
          <p:spPr bwMode="auto">
            <a:xfrm>
              <a:off x="2209800" y="4724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69" name="Rectangle 268"/>
            <p:cNvSpPr/>
            <p:nvPr/>
          </p:nvSpPr>
          <p:spPr bwMode="auto">
            <a:xfrm>
              <a:off x="2286000" y="4724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70" name="Rectangle 269"/>
            <p:cNvSpPr/>
            <p:nvPr/>
          </p:nvSpPr>
          <p:spPr bwMode="auto">
            <a:xfrm>
              <a:off x="2362200" y="4724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71" name="Rectangle 270"/>
            <p:cNvSpPr/>
            <p:nvPr/>
          </p:nvSpPr>
          <p:spPr bwMode="auto">
            <a:xfrm>
              <a:off x="2438400" y="4724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72" name="Rectangle 271"/>
            <p:cNvSpPr/>
            <p:nvPr/>
          </p:nvSpPr>
          <p:spPr bwMode="auto">
            <a:xfrm>
              <a:off x="2514600" y="4724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73" name="Rectangle 272"/>
            <p:cNvSpPr/>
            <p:nvPr/>
          </p:nvSpPr>
          <p:spPr bwMode="auto">
            <a:xfrm>
              <a:off x="2590800" y="4724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74" name="Rectangle 273"/>
            <p:cNvSpPr/>
            <p:nvPr/>
          </p:nvSpPr>
          <p:spPr bwMode="auto">
            <a:xfrm>
              <a:off x="2667000" y="4724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75" name="Rectangle 274"/>
            <p:cNvSpPr/>
            <p:nvPr/>
          </p:nvSpPr>
          <p:spPr bwMode="auto">
            <a:xfrm>
              <a:off x="2743200" y="4724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76" name="Rectangle 275"/>
            <p:cNvSpPr/>
            <p:nvPr/>
          </p:nvSpPr>
          <p:spPr bwMode="auto">
            <a:xfrm>
              <a:off x="2819400" y="4724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77" name="Rectangle 276"/>
            <p:cNvSpPr/>
            <p:nvPr/>
          </p:nvSpPr>
          <p:spPr bwMode="auto">
            <a:xfrm>
              <a:off x="2895600" y="4724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78" name="Rectangle 277"/>
            <p:cNvSpPr/>
            <p:nvPr/>
          </p:nvSpPr>
          <p:spPr bwMode="auto">
            <a:xfrm>
              <a:off x="1752600" y="4800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79" name="Rectangle 278"/>
            <p:cNvSpPr/>
            <p:nvPr/>
          </p:nvSpPr>
          <p:spPr bwMode="auto">
            <a:xfrm>
              <a:off x="1828800" y="4800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80" name="Rectangle 279"/>
            <p:cNvSpPr/>
            <p:nvPr/>
          </p:nvSpPr>
          <p:spPr bwMode="auto">
            <a:xfrm>
              <a:off x="1905000" y="4800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81" name="Rectangle 280"/>
            <p:cNvSpPr/>
            <p:nvPr/>
          </p:nvSpPr>
          <p:spPr bwMode="auto">
            <a:xfrm>
              <a:off x="1981200" y="4800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82" name="Rectangle 281"/>
            <p:cNvSpPr/>
            <p:nvPr/>
          </p:nvSpPr>
          <p:spPr bwMode="auto">
            <a:xfrm>
              <a:off x="2057400" y="4800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83" name="Rectangle 282"/>
            <p:cNvSpPr/>
            <p:nvPr/>
          </p:nvSpPr>
          <p:spPr bwMode="auto">
            <a:xfrm>
              <a:off x="2133600" y="4800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84" name="Rectangle 283"/>
            <p:cNvSpPr/>
            <p:nvPr/>
          </p:nvSpPr>
          <p:spPr bwMode="auto">
            <a:xfrm>
              <a:off x="2209800" y="4800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85" name="Rectangle 284"/>
            <p:cNvSpPr/>
            <p:nvPr/>
          </p:nvSpPr>
          <p:spPr bwMode="auto">
            <a:xfrm>
              <a:off x="2286000" y="4800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86" name="Rectangle 285"/>
            <p:cNvSpPr/>
            <p:nvPr/>
          </p:nvSpPr>
          <p:spPr bwMode="auto">
            <a:xfrm>
              <a:off x="2362200" y="4800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87" name="Rectangle 286"/>
            <p:cNvSpPr/>
            <p:nvPr/>
          </p:nvSpPr>
          <p:spPr bwMode="auto">
            <a:xfrm>
              <a:off x="2438400" y="4800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88" name="Rectangle 287"/>
            <p:cNvSpPr/>
            <p:nvPr/>
          </p:nvSpPr>
          <p:spPr bwMode="auto">
            <a:xfrm>
              <a:off x="2514600" y="4800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89" name="Rectangle 288"/>
            <p:cNvSpPr/>
            <p:nvPr/>
          </p:nvSpPr>
          <p:spPr bwMode="auto">
            <a:xfrm>
              <a:off x="2590800" y="4800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90" name="Rectangle 289"/>
            <p:cNvSpPr/>
            <p:nvPr/>
          </p:nvSpPr>
          <p:spPr bwMode="auto">
            <a:xfrm>
              <a:off x="2667000" y="4800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91" name="Rectangle 290"/>
            <p:cNvSpPr/>
            <p:nvPr/>
          </p:nvSpPr>
          <p:spPr bwMode="auto">
            <a:xfrm>
              <a:off x="2743200" y="4800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92" name="Rectangle 291"/>
            <p:cNvSpPr/>
            <p:nvPr/>
          </p:nvSpPr>
          <p:spPr bwMode="auto">
            <a:xfrm>
              <a:off x="2819400" y="4800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93" name="Rectangle 292"/>
            <p:cNvSpPr/>
            <p:nvPr/>
          </p:nvSpPr>
          <p:spPr bwMode="auto">
            <a:xfrm>
              <a:off x="2895600" y="4800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94" name="Rectangle 293"/>
            <p:cNvSpPr/>
            <p:nvPr/>
          </p:nvSpPr>
          <p:spPr bwMode="auto">
            <a:xfrm>
              <a:off x="1752600" y="4876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95" name="Rectangle 294"/>
            <p:cNvSpPr/>
            <p:nvPr/>
          </p:nvSpPr>
          <p:spPr bwMode="auto">
            <a:xfrm>
              <a:off x="1828800" y="4876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96" name="Rectangle 295"/>
            <p:cNvSpPr/>
            <p:nvPr/>
          </p:nvSpPr>
          <p:spPr bwMode="auto">
            <a:xfrm>
              <a:off x="1905000" y="4876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97" name="Rectangle 296"/>
            <p:cNvSpPr/>
            <p:nvPr/>
          </p:nvSpPr>
          <p:spPr bwMode="auto">
            <a:xfrm>
              <a:off x="1981200" y="4876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98" name="Rectangle 297"/>
            <p:cNvSpPr/>
            <p:nvPr/>
          </p:nvSpPr>
          <p:spPr bwMode="auto">
            <a:xfrm>
              <a:off x="2057400" y="4876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99" name="Rectangle 298"/>
            <p:cNvSpPr/>
            <p:nvPr/>
          </p:nvSpPr>
          <p:spPr bwMode="auto">
            <a:xfrm>
              <a:off x="2133600" y="4876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00" name="Rectangle 299"/>
            <p:cNvSpPr/>
            <p:nvPr/>
          </p:nvSpPr>
          <p:spPr bwMode="auto">
            <a:xfrm>
              <a:off x="2209800" y="4876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01" name="Rectangle 300"/>
            <p:cNvSpPr/>
            <p:nvPr/>
          </p:nvSpPr>
          <p:spPr bwMode="auto">
            <a:xfrm>
              <a:off x="2286000" y="4876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02" name="Rectangle 301"/>
            <p:cNvSpPr/>
            <p:nvPr/>
          </p:nvSpPr>
          <p:spPr bwMode="auto">
            <a:xfrm>
              <a:off x="2362200" y="4876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03" name="Rectangle 302"/>
            <p:cNvSpPr/>
            <p:nvPr/>
          </p:nvSpPr>
          <p:spPr bwMode="auto">
            <a:xfrm>
              <a:off x="2438400" y="4876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04" name="Rectangle 303"/>
            <p:cNvSpPr/>
            <p:nvPr/>
          </p:nvSpPr>
          <p:spPr bwMode="auto">
            <a:xfrm>
              <a:off x="2514600" y="4876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05" name="Rectangle 304"/>
            <p:cNvSpPr/>
            <p:nvPr/>
          </p:nvSpPr>
          <p:spPr bwMode="auto">
            <a:xfrm>
              <a:off x="2590800" y="4876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06" name="Rectangle 305"/>
            <p:cNvSpPr/>
            <p:nvPr/>
          </p:nvSpPr>
          <p:spPr bwMode="auto">
            <a:xfrm>
              <a:off x="2667000" y="4876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07" name="Rectangle 306"/>
            <p:cNvSpPr/>
            <p:nvPr/>
          </p:nvSpPr>
          <p:spPr bwMode="auto">
            <a:xfrm>
              <a:off x="2743200" y="4876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08" name="Rectangle 307"/>
            <p:cNvSpPr/>
            <p:nvPr/>
          </p:nvSpPr>
          <p:spPr bwMode="auto">
            <a:xfrm>
              <a:off x="2819400" y="4876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09" name="Rectangle 308"/>
            <p:cNvSpPr/>
            <p:nvPr/>
          </p:nvSpPr>
          <p:spPr bwMode="auto">
            <a:xfrm>
              <a:off x="2895600" y="4876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10" name="Rectangle 309"/>
            <p:cNvSpPr/>
            <p:nvPr/>
          </p:nvSpPr>
          <p:spPr bwMode="auto">
            <a:xfrm>
              <a:off x="1752600" y="4953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11" name="Rectangle 310"/>
            <p:cNvSpPr/>
            <p:nvPr/>
          </p:nvSpPr>
          <p:spPr bwMode="auto">
            <a:xfrm>
              <a:off x="1828800" y="4953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12" name="Rectangle 311"/>
            <p:cNvSpPr/>
            <p:nvPr/>
          </p:nvSpPr>
          <p:spPr bwMode="auto">
            <a:xfrm>
              <a:off x="1905000" y="4953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13" name="Rectangle 312"/>
            <p:cNvSpPr/>
            <p:nvPr/>
          </p:nvSpPr>
          <p:spPr bwMode="auto">
            <a:xfrm>
              <a:off x="1981200" y="4953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14" name="Rectangle 313"/>
            <p:cNvSpPr/>
            <p:nvPr/>
          </p:nvSpPr>
          <p:spPr bwMode="auto">
            <a:xfrm>
              <a:off x="2057400" y="4953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15" name="Rectangle 314"/>
            <p:cNvSpPr/>
            <p:nvPr/>
          </p:nvSpPr>
          <p:spPr bwMode="auto">
            <a:xfrm>
              <a:off x="2133600" y="4953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16" name="Rectangle 315"/>
            <p:cNvSpPr/>
            <p:nvPr/>
          </p:nvSpPr>
          <p:spPr bwMode="auto">
            <a:xfrm>
              <a:off x="2209800" y="4953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17" name="Rectangle 316"/>
            <p:cNvSpPr/>
            <p:nvPr/>
          </p:nvSpPr>
          <p:spPr bwMode="auto">
            <a:xfrm>
              <a:off x="2286000" y="4953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18" name="Rectangle 317"/>
            <p:cNvSpPr/>
            <p:nvPr/>
          </p:nvSpPr>
          <p:spPr bwMode="auto">
            <a:xfrm>
              <a:off x="2362200" y="4953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19" name="Rectangle 318"/>
            <p:cNvSpPr/>
            <p:nvPr/>
          </p:nvSpPr>
          <p:spPr bwMode="auto">
            <a:xfrm>
              <a:off x="2438400" y="4953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20" name="Rectangle 319"/>
            <p:cNvSpPr/>
            <p:nvPr/>
          </p:nvSpPr>
          <p:spPr bwMode="auto">
            <a:xfrm>
              <a:off x="2514600" y="4953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21" name="Rectangle 320"/>
            <p:cNvSpPr/>
            <p:nvPr/>
          </p:nvSpPr>
          <p:spPr bwMode="auto">
            <a:xfrm>
              <a:off x="2590800" y="4953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22" name="Rectangle 321"/>
            <p:cNvSpPr/>
            <p:nvPr/>
          </p:nvSpPr>
          <p:spPr bwMode="auto">
            <a:xfrm>
              <a:off x="2667000" y="4953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23" name="Rectangle 322"/>
            <p:cNvSpPr/>
            <p:nvPr/>
          </p:nvSpPr>
          <p:spPr bwMode="auto">
            <a:xfrm>
              <a:off x="2743200" y="4953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24" name="Rectangle 323"/>
            <p:cNvSpPr/>
            <p:nvPr/>
          </p:nvSpPr>
          <p:spPr bwMode="auto">
            <a:xfrm>
              <a:off x="2819400" y="4953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25" name="Rectangle 324"/>
            <p:cNvSpPr/>
            <p:nvPr/>
          </p:nvSpPr>
          <p:spPr bwMode="auto">
            <a:xfrm>
              <a:off x="2895600" y="4953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26" name="Rectangle 325"/>
            <p:cNvSpPr/>
            <p:nvPr/>
          </p:nvSpPr>
          <p:spPr bwMode="auto">
            <a:xfrm>
              <a:off x="1752600" y="5029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27" name="Rectangle 326"/>
            <p:cNvSpPr/>
            <p:nvPr/>
          </p:nvSpPr>
          <p:spPr bwMode="auto">
            <a:xfrm>
              <a:off x="1828800" y="5029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28" name="Rectangle 327"/>
            <p:cNvSpPr/>
            <p:nvPr/>
          </p:nvSpPr>
          <p:spPr bwMode="auto">
            <a:xfrm>
              <a:off x="1905000" y="5029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29" name="Rectangle 328"/>
            <p:cNvSpPr/>
            <p:nvPr/>
          </p:nvSpPr>
          <p:spPr bwMode="auto">
            <a:xfrm>
              <a:off x="1981200" y="5029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30" name="Rectangle 329"/>
            <p:cNvSpPr/>
            <p:nvPr/>
          </p:nvSpPr>
          <p:spPr bwMode="auto">
            <a:xfrm>
              <a:off x="2057400" y="5029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31" name="Rectangle 330"/>
            <p:cNvSpPr/>
            <p:nvPr/>
          </p:nvSpPr>
          <p:spPr bwMode="auto">
            <a:xfrm>
              <a:off x="2133600" y="5029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32" name="Rectangle 331"/>
            <p:cNvSpPr/>
            <p:nvPr/>
          </p:nvSpPr>
          <p:spPr bwMode="auto">
            <a:xfrm>
              <a:off x="2209800" y="5029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33" name="Rectangle 332"/>
            <p:cNvSpPr/>
            <p:nvPr/>
          </p:nvSpPr>
          <p:spPr bwMode="auto">
            <a:xfrm>
              <a:off x="2286000" y="5029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34" name="Rectangle 333"/>
            <p:cNvSpPr/>
            <p:nvPr/>
          </p:nvSpPr>
          <p:spPr bwMode="auto">
            <a:xfrm>
              <a:off x="2362200" y="5029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35" name="Rectangle 334"/>
            <p:cNvSpPr/>
            <p:nvPr/>
          </p:nvSpPr>
          <p:spPr bwMode="auto">
            <a:xfrm>
              <a:off x="2438400" y="5029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36" name="Rectangle 335"/>
            <p:cNvSpPr/>
            <p:nvPr/>
          </p:nvSpPr>
          <p:spPr bwMode="auto">
            <a:xfrm>
              <a:off x="2514600" y="5029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37" name="Rectangle 336"/>
            <p:cNvSpPr/>
            <p:nvPr/>
          </p:nvSpPr>
          <p:spPr bwMode="auto">
            <a:xfrm>
              <a:off x="2590800" y="5029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38" name="Rectangle 337"/>
            <p:cNvSpPr/>
            <p:nvPr/>
          </p:nvSpPr>
          <p:spPr bwMode="auto">
            <a:xfrm>
              <a:off x="2667000" y="5029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39" name="Rectangle 338"/>
            <p:cNvSpPr/>
            <p:nvPr/>
          </p:nvSpPr>
          <p:spPr bwMode="auto">
            <a:xfrm>
              <a:off x="2743200" y="5029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40" name="Rectangle 339"/>
            <p:cNvSpPr/>
            <p:nvPr/>
          </p:nvSpPr>
          <p:spPr bwMode="auto">
            <a:xfrm>
              <a:off x="2819400" y="5029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41" name="Rectangle 340"/>
            <p:cNvSpPr/>
            <p:nvPr/>
          </p:nvSpPr>
          <p:spPr bwMode="auto">
            <a:xfrm>
              <a:off x="2895600" y="5029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42" name="Rectangle 341"/>
            <p:cNvSpPr/>
            <p:nvPr/>
          </p:nvSpPr>
          <p:spPr bwMode="auto">
            <a:xfrm>
              <a:off x="1752600" y="5105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43" name="Rectangle 342"/>
            <p:cNvSpPr/>
            <p:nvPr/>
          </p:nvSpPr>
          <p:spPr bwMode="auto">
            <a:xfrm>
              <a:off x="1828800" y="5105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44" name="Rectangle 343"/>
            <p:cNvSpPr/>
            <p:nvPr/>
          </p:nvSpPr>
          <p:spPr bwMode="auto">
            <a:xfrm>
              <a:off x="1905000" y="5105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45" name="Rectangle 344"/>
            <p:cNvSpPr/>
            <p:nvPr/>
          </p:nvSpPr>
          <p:spPr bwMode="auto">
            <a:xfrm>
              <a:off x="1981200" y="5105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46" name="Rectangle 345"/>
            <p:cNvSpPr/>
            <p:nvPr/>
          </p:nvSpPr>
          <p:spPr bwMode="auto">
            <a:xfrm>
              <a:off x="2057400" y="5105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47" name="Rectangle 346"/>
            <p:cNvSpPr/>
            <p:nvPr/>
          </p:nvSpPr>
          <p:spPr bwMode="auto">
            <a:xfrm>
              <a:off x="2133600" y="5105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48" name="Rectangle 347"/>
            <p:cNvSpPr/>
            <p:nvPr/>
          </p:nvSpPr>
          <p:spPr bwMode="auto">
            <a:xfrm>
              <a:off x="2209800" y="5105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49" name="Rectangle 348"/>
            <p:cNvSpPr/>
            <p:nvPr/>
          </p:nvSpPr>
          <p:spPr bwMode="auto">
            <a:xfrm>
              <a:off x="2286000" y="5105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50" name="Rectangle 349"/>
            <p:cNvSpPr/>
            <p:nvPr/>
          </p:nvSpPr>
          <p:spPr bwMode="auto">
            <a:xfrm>
              <a:off x="2362200" y="5105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51" name="Rectangle 350"/>
            <p:cNvSpPr/>
            <p:nvPr/>
          </p:nvSpPr>
          <p:spPr bwMode="auto">
            <a:xfrm>
              <a:off x="2438400" y="5105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52" name="Rectangle 351"/>
            <p:cNvSpPr/>
            <p:nvPr/>
          </p:nvSpPr>
          <p:spPr bwMode="auto">
            <a:xfrm>
              <a:off x="2514600" y="5105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53" name="Rectangle 352"/>
            <p:cNvSpPr/>
            <p:nvPr/>
          </p:nvSpPr>
          <p:spPr bwMode="auto">
            <a:xfrm>
              <a:off x="2590800" y="5105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54" name="Rectangle 353"/>
            <p:cNvSpPr/>
            <p:nvPr/>
          </p:nvSpPr>
          <p:spPr bwMode="auto">
            <a:xfrm>
              <a:off x="2667000" y="5105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55" name="Rectangle 354"/>
            <p:cNvSpPr/>
            <p:nvPr/>
          </p:nvSpPr>
          <p:spPr bwMode="auto">
            <a:xfrm>
              <a:off x="2743200" y="5105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56" name="Rectangle 355"/>
            <p:cNvSpPr/>
            <p:nvPr/>
          </p:nvSpPr>
          <p:spPr bwMode="auto">
            <a:xfrm>
              <a:off x="2819400" y="5105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57" name="Rectangle 356"/>
            <p:cNvSpPr/>
            <p:nvPr/>
          </p:nvSpPr>
          <p:spPr bwMode="auto">
            <a:xfrm>
              <a:off x="2895600" y="5105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58" name="Rectangle 357"/>
            <p:cNvSpPr/>
            <p:nvPr/>
          </p:nvSpPr>
          <p:spPr bwMode="auto">
            <a:xfrm>
              <a:off x="1752600" y="5181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59" name="Rectangle 358"/>
            <p:cNvSpPr/>
            <p:nvPr/>
          </p:nvSpPr>
          <p:spPr bwMode="auto">
            <a:xfrm>
              <a:off x="1828800" y="5181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60" name="Rectangle 359"/>
            <p:cNvSpPr/>
            <p:nvPr/>
          </p:nvSpPr>
          <p:spPr bwMode="auto">
            <a:xfrm>
              <a:off x="1905000" y="5181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61" name="Rectangle 360"/>
            <p:cNvSpPr/>
            <p:nvPr/>
          </p:nvSpPr>
          <p:spPr bwMode="auto">
            <a:xfrm>
              <a:off x="1981200" y="5181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62" name="Rectangle 361"/>
            <p:cNvSpPr/>
            <p:nvPr/>
          </p:nvSpPr>
          <p:spPr bwMode="auto">
            <a:xfrm>
              <a:off x="2057400" y="5181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63" name="Rectangle 362"/>
            <p:cNvSpPr/>
            <p:nvPr/>
          </p:nvSpPr>
          <p:spPr bwMode="auto">
            <a:xfrm>
              <a:off x="2133600" y="5181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64" name="Rectangle 363"/>
            <p:cNvSpPr/>
            <p:nvPr/>
          </p:nvSpPr>
          <p:spPr bwMode="auto">
            <a:xfrm>
              <a:off x="2209800" y="5181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65" name="Rectangle 364"/>
            <p:cNvSpPr/>
            <p:nvPr/>
          </p:nvSpPr>
          <p:spPr bwMode="auto">
            <a:xfrm>
              <a:off x="2286000" y="5181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66" name="Rectangle 365"/>
            <p:cNvSpPr/>
            <p:nvPr/>
          </p:nvSpPr>
          <p:spPr bwMode="auto">
            <a:xfrm>
              <a:off x="2362200" y="5181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67" name="Rectangle 366"/>
            <p:cNvSpPr/>
            <p:nvPr/>
          </p:nvSpPr>
          <p:spPr bwMode="auto">
            <a:xfrm>
              <a:off x="2438400" y="5181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68" name="Rectangle 367"/>
            <p:cNvSpPr/>
            <p:nvPr/>
          </p:nvSpPr>
          <p:spPr bwMode="auto">
            <a:xfrm>
              <a:off x="2514600" y="5181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69" name="Rectangle 368"/>
            <p:cNvSpPr/>
            <p:nvPr/>
          </p:nvSpPr>
          <p:spPr bwMode="auto">
            <a:xfrm>
              <a:off x="2590800" y="5181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70" name="Rectangle 369"/>
            <p:cNvSpPr/>
            <p:nvPr/>
          </p:nvSpPr>
          <p:spPr bwMode="auto">
            <a:xfrm>
              <a:off x="2667000" y="5181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71" name="Rectangle 370"/>
            <p:cNvSpPr/>
            <p:nvPr/>
          </p:nvSpPr>
          <p:spPr bwMode="auto">
            <a:xfrm>
              <a:off x="2743200" y="5181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72" name="Rectangle 371"/>
            <p:cNvSpPr/>
            <p:nvPr/>
          </p:nvSpPr>
          <p:spPr bwMode="auto">
            <a:xfrm>
              <a:off x="2819400" y="5181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73" name="Rectangle 372"/>
            <p:cNvSpPr/>
            <p:nvPr/>
          </p:nvSpPr>
          <p:spPr bwMode="auto">
            <a:xfrm>
              <a:off x="2895600" y="5181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74" name="Rectangle 373"/>
            <p:cNvSpPr/>
            <p:nvPr/>
          </p:nvSpPr>
          <p:spPr bwMode="auto">
            <a:xfrm>
              <a:off x="1752600" y="5257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75" name="Rectangle 374"/>
            <p:cNvSpPr/>
            <p:nvPr/>
          </p:nvSpPr>
          <p:spPr bwMode="auto">
            <a:xfrm>
              <a:off x="1828800" y="5257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76" name="Rectangle 375"/>
            <p:cNvSpPr/>
            <p:nvPr/>
          </p:nvSpPr>
          <p:spPr bwMode="auto">
            <a:xfrm>
              <a:off x="1905000" y="5257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77" name="Rectangle 376"/>
            <p:cNvSpPr/>
            <p:nvPr/>
          </p:nvSpPr>
          <p:spPr bwMode="auto">
            <a:xfrm>
              <a:off x="1981200" y="5257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78" name="Rectangle 377"/>
            <p:cNvSpPr/>
            <p:nvPr/>
          </p:nvSpPr>
          <p:spPr bwMode="auto">
            <a:xfrm>
              <a:off x="2057400" y="5257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79" name="Rectangle 378"/>
            <p:cNvSpPr/>
            <p:nvPr/>
          </p:nvSpPr>
          <p:spPr bwMode="auto">
            <a:xfrm>
              <a:off x="2133600" y="5257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80" name="Rectangle 379"/>
            <p:cNvSpPr/>
            <p:nvPr/>
          </p:nvSpPr>
          <p:spPr bwMode="auto">
            <a:xfrm>
              <a:off x="2209800" y="5257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81" name="Rectangle 380"/>
            <p:cNvSpPr/>
            <p:nvPr/>
          </p:nvSpPr>
          <p:spPr bwMode="auto">
            <a:xfrm>
              <a:off x="2286000" y="5257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82" name="Rectangle 381"/>
            <p:cNvSpPr/>
            <p:nvPr/>
          </p:nvSpPr>
          <p:spPr bwMode="auto">
            <a:xfrm>
              <a:off x="2362200" y="5257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83" name="Rectangle 382"/>
            <p:cNvSpPr/>
            <p:nvPr/>
          </p:nvSpPr>
          <p:spPr bwMode="auto">
            <a:xfrm>
              <a:off x="2438400" y="5257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84" name="Rectangle 383"/>
            <p:cNvSpPr/>
            <p:nvPr/>
          </p:nvSpPr>
          <p:spPr bwMode="auto">
            <a:xfrm>
              <a:off x="2514600" y="5257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85" name="Rectangle 384"/>
            <p:cNvSpPr/>
            <p:nvPr/>
          </p:nvSpPr>
          <p:spPr bwMode="auto">
            <a:xfrm>
              <a:off x="2590800" y="5257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86" name="Rectangle 385"/>
            <p:cNvSpPr/>
            <p:nvPr/>
          </p:nvSpPr>
          <p:spPr bwMode="auto">
            <a:xfrm>
              <a:off x="2667000" y="5257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87" name="Rectangle 386"/>
            <p:cNvSpPr/>
            <p:nvPr/>
          </p:nvSpPr>
          <p:spPr bwMode="auto">
            <a:xfrm>
              <a:off x="2743200" y="5257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88" name="Rectangle 387"/>
            <p:cNvSpPr/>
            <p:nvPr/>
          </p:nvSpPr>
          <p:spPr bwMode="auto">
            <a:xfrm>
              <a:off x="2819400" y="5257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89" name="Rectangle 388"/>
            <p:cNvSpPr/>
            <p:nvPr/>
          </p:nvSpPr>
          <p:spPr bwMode="auto">
            <a:xfrm>
              <a:off x="2895600" y="5257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90" name="Rectangle 389"/>
            <p:cNvSpPr/>
            <p:nvPr/>
          </p:nvSpPr>
          <p:spPr bwMode="auto">
            <a:xfrm>
              <a:off x="1752600" y="5334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91" name="Rectangle 390"/>
            <p:cNvSpPr/>
            <p:nvPr/>
          </p:nvSpPr>
          <p:spPr bwMode="auto">
            <a:xfrm>
              <a:off x="1828800" y="5334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92" name="Rectangle 391"/>
            <p:cNvSpPr/>
            <p:nvPr/>
          </p:nvSpPr>
          <p:spPr bwMode="auto">
            <a:xfrm>
              <a:off x="1905000" y="5334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93" name="Rectangle 392"/>
            <p:cNvSpPr/>
            <p:nvPr/>
          </p:nvSpPr>
          <p:spPr bwMode="auto">
            <a:xfrm>
              <a:off x="1981200" y="5334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94" name="Rectangle 393"/>
            <p:cNvSpPr/>
            <p:nvPr/>
          </p:nvSpPr>
          <p:spPr bwMode="auto">
            <a:xfrm>
              <a:off x="2057400" y="5334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95" name="Rectangle 394"/>
            <p:cNvSpPr/>
            <p:nvPr/>
          </p:nvSpPr>
          <p:spPr bwMode="auto">
            <a:xfrm>
              <a:off x="2133600" y="5334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96" name="Rectangle 395"/>
            <p:cNvSpPr/>
            <p:nvPr/>
          </p:nvSpPr>
          <p:spPr bwMode="auto">
            <a:xfrm>
              <a:off x="2209800" y="5334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97" name="Rectangle 396"/>
            <p:cNvSpPr/>
            <p:nvPr/>
          </p:nvSpPr>
          <p:spPr bwMode="auto">
            <a:xfrm>
              <a:off x="2286000" y="5334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98" name="Rectangle 397"/>
            <p:cNvSpPr/>
            <p:nvPr/>
          </p:nvSpPr>
          <p:spPr bwMode="auto">
            <a:xfrm>
              <a:off x="2362200" y="5334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99" name="Rectangle 398"/>
            <p:cNvSpPr/>
            <p:nvPr/>
          </p:nvSpPr>
          <p:spPr bwMode="auto">
            <a:xfrm>
              <a:off x="2438400" y="5334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00" name="Rectangle 399"/>
            <p:cNvSpPr/>
            <p:nvPr/>
          </p:nvSpPr>
          <p:spPr bwMode="auto">
            <a:xfrm>
              <a:off x="2514600" y="5334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01" name="Rectangle 400"/>
            <p:cNvSpPr/>
            <p:nvPr/>
          </p:nvSpPr>
          <p:spPr bwMode="auto">
            <a:xfrm>
              <a:off x="2590800" y="5334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02" name="Rectangle 401"/>
            <p:cNvSpPr/>
            <p:nvPr/>
          </p:nvSpPr>
          <p:spPr bwMode="auto">
            <a:xfrm>
              <a:off x="2667000" y="5334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03" name="Rectangle 402"/>
            <p:cNvSpPr/>
            <p:nvPr/>
          </p:nvSpPr>
          <p:spPr bwMode="auto">
            <a:xfrm>
              <a:off x="2743200" y="5334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04" name="Rectangle 403"/>
            <p:cNvSpPr/>
            <p:nvPr/>
          </p:nvSpPr>
          <p:spPr bwMode="auto">
            <a:xfrm>
              <a:off x="2819400" y="5334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05" name="Rectangle 404"/>
            <p:cNvSpPr/>
            <p:nvPr/>
          </p:nvSpPr>
          <p:spPr bwMode="auto">
            <a:xfrm>
              <a:off x="2895600" y="5334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06" name="Rectangle 405"/>
            <p:cNvSpPr/>
            <p:nvPr/>
          </p:nvSpPr>
          <p:spPr bwMode="auto">
            <a:xfrm>
              <a:off x="1752600" y="5410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07" name="Rectangle 406"/>
            <p:cNvSpPr/>
            <p:nvPr/>
          </p:nvSpPr>
          <p:spPr bwMode="auto">
            <a:xfrm>
              <a:off x="1828800" y="5410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08" name="Rectangle 407"/>
            <p:cNvSpPr/>
            <p:nvPr/>
          </p:nvSpPr>
          <p:spPr bwMode="auto">
            <a:xfrm>
              <a:off x="1905000" y="5410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09" name="Rectangle 408"/>
            <p:cNvSpPr/>
            <p:nvPr/>
          </p:nvSpPr>
          <p:spPr bwMode="auto">
            <a:xfrm>
              <a:off x="1981200" y="5410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10" name="Rectangle 409"/>
            <p:cNvSpPr/>
            <p:nvPr/>
          </p:nvSpPr>
          <p:spPr bwMode="auto">
            <a:xfrm>
              <a:off x="2057400" y="5410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11" name="Rectangle 410"/>
            <p:cNvSpPr/>
            <p:nvPr/>
          </p:nvSpPr>
          <p:spPr bwMode="auto">
            <a:xfrm>
              <a:off x="2133600" y="5410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12" name="Rectangle 411"/>
            <p:cNvSpPr/>
            <p:nvPr/>
          </p:nvSpPr>
          <p:spPr bwMode="auto">
            <a:xfrm>
              <a:off x="2209800" y="5410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13" name="Rectangle 412"/>
            <p:cNvSpPr/>
            <p:nvPr/>
          </p:nvSpPr>
          <p:spPr bwMode="auto">
            <a:xfrm>
              <a:off x="2286000" y="5410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14" name="Rectangle 413"/>
            <p:cNvSpPr/>
            <p:nvPr/>
          </p:nvSpPr>
          <p:spPr bwMode="auto">
            <a:xfrm>
              <a:off x="2362200" y="5410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15" name="Rectangle 414"/>
            <p:cNvSpPr/>
            <p:nvPr/>
          </p:nvSpPr>
          <p:spPr bwMode="auto">
            <a:xfrm>
              <a:off x="2438400" y="5410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16" name="Rectangle 415"/>
            <p:cNvSpPr/>
            <p:nvPr/>
          </p:nvSpPr>
          <p:spPr bwMode="auto">
            <a:xfrm>
              <a:off x="2514600" y="5410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17" name="Rectangle 416"/>
            <p:cNvSpPr/>
            <p:nvPr/>
          </p:nvSpPr>
          <p:spPr bwMode="auto">
            <a:xfrm>
              <a:off x="2590800" y="5410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18" name="Rectangle 417"/>
            <p:cNvSpPr/>
            <p:nvPr/>
          </p:nvSpPr>
          <p:spPr bwMode="auto">
            <a:xfrm>
              <a:off x="2667000" y="5410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19" name="Rectangle 418"/>
            <p:cNvSpPr/>
            <p:nvPr/>
          </p:nvSpPr>
          <p:spPr bwMode="auto">
            <a:xfrm>
              <a:off x="2743200" y="5410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20" name="Rectangle 419"/>
            <p:cNvSpPr/>
            <p:nvPr/>
          </p:nvSpPr>
          <p:spPr bwMode="auto">
            <a:xfrm>
              <a:off x="2819400" y="5410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21" name="Rectangle 420"/>
            <p:cNvSpPr/>
            <p:nvPr/>
          </p:nvSpPr>
          <p:spPr bwMode="auto">
            <a:xfrm>
              <a:off x="2895600" y="5410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22" name="Rectangle 421"/>
            <p:cNvSpPr/>
            <p:nvPr/>
          </p:nvSpPr>
          <p:spPr bwMode="auto">
            <a:xfrm>
              <a:off x="1752600" y="5486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23" name="Rectangle 422"/>
            <p:cNvSpPr/>
            <p:nvPr/>
          </p:nvSpPr>
          <p:spPr bwMode="auto">
            <a:xfrm>
              <a:off x="1828800" y="5486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24" name="Rectangle 423"/>
            <p:cNvSpPr/>
            <p:nvPr/>
          </p:nvSpPr>
          <p:spPr bwMode="auto">
            <a:xfrm>
              <a:off x="1905000" y="5486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25" name="Rectangle 424"/>
            <p:cNvSpPr/>
            <p:nvPr/>
          </p:nvSpPr>
          <p:spPr bwMode="auto">
            <a:xfrm>
              <a:off x="1981200" y="5486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26" name="Rectangle 425"/>
            <p:cNvSpPr/>
            <p:nvPr/>
          </p:nvSpPr>
          <p:spPr bwMode="auto">
            <a:xfrm>
              <a:off x="2057400" y="5486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27" name="Rectangle 426"/>
            <p:cNvSpPr/>
            <p:nvPr/>
          </p:nvSpPr>
          <p:spPr bwMode="auto">
            <a:xfrm>
              <a:off x="2133600" y="5486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28" name="Rectangle 427"/>
            <p:cNvSpPr/>
            <p:nvPr/>
          </p:nvSpPr>
          <p:spPr bwMode="auto">
            <a:xfrm>
              <a:off x="2209800" y="5486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29" name="Rectangle 428"/>
            <p:cNvSpPr/>
            <p:nvPr/>
          </p:nvSpPr>
          <p:spPr bwMode="auto">
            <a:xfrm>
              <a:off x="2286000" y="5486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30" name="Rectangle 429"/>
            <p:cNvSpPr/>
            <p:nvPr/>
          </p:nvSpPr>
          <p:spPr bwMode="auto">
            <a:xfrm>
              <a:off x="2362200" y="5486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31" name="Rectangle 430"/>
            <p:cNvSpPr/>
            <p:nvPr/>
          </p:nvSpPr>
          <p:spPr bwMode="auto">
            <a:xfrm>
              <a:off x="2438400" y="5486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32" name="Rectangle 431"/>
            <p:cNvSpPr/>
            <p:nvPr/>
          </p:nvSpPr>
          <p:spPr bwMode="auto">
            <a:xfrm>
              <a:off x="2514600" y="5486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33" name="Rectangle 432"/>
            <p:cNvSpPr/>
            <p:nvPr/>
          </p:nvSpPr>
          <p:spPr bwMode="auto">
            <a:xfrm>
              <a:off x="2590800" y="5486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34" name="Rectangle 433"/>
            <p:cNvSpPr/>
            <p:nvPr/>
          </p:nvSpPr>
          <p:spPr bwMode="auto">
            <a:xfrm>
              <a:off x="2667000" y="5486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35" name="Rectangle 434"/>
            <p:cNvSpPr/>
            <p:nvPr/>
          </p:nvSpPr>
          <p:spPr bwMode="auto">
            <a:xfrm>
              <a:off x="2743200" y="5486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36" name="Rectangle 435"/>
            <p:cNvSpPr/>
            <p:nvPr/>
          </p:nvSpPr>
          <p:spPr bwMode="auto">
            <a:xfrm>
              <a:off x="2819400" y="5486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37" name="Rectangle 436"/>
            <p:cNvSpPr/>
            <p:nvPr/>
          </p:nvSpPr>
          <p:spPr bwMode="auto">
            <a:xfrm>
              <a:off x="2895600" y="5486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</p:grpSp>
      <p:sp>
        <p:nvSpPr>
          <p:cNvPr id="438" name="Right Arrow 437"/>
          <p:cNvSpPr/>
          <p:nvPr/>
        </p:nvSpPr>
        <p:spPr>
          <a:xfrm>
            <a:off x="2491820" y="3645932"/>
            <a:ext cx="812800" cy="1143000"/>
          </a:xfrm>
          <a:prstGeom prst="rightArrow">
            <a:avLst/>
          </a:prstGeom>
          <a:solidFill>
            <a:srgbClr val="DD8047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9" name="Rectangle 438"/>
          <p:cNvSpPr/>
          <p:nvPr/>
        </p:nvSpPr>
        <p:spPr>
          <a:xfrm>
            <a:off x="3572933" y="3689866"/>
            <a:ext cx="4338172" cy="138499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smtClean="0">
                <a:solidFill>
                  <a:srgbClr val="0000FF"/>
                </a:solidFill>
              </a:rPr>
              <a:t>for each pixel:	R[0-255]</a:t>
            </a:r>
            <a:br>
              <a:rPr lang="en-US" sz="2800" dirty="0" smtClean="0">
                <a:solidFill>
                  <a:srgbClr val="0000FF"/>
                </a:solidFill>
              </a:rPr>
            </a:br>
            <a:r>
              <a:rPr lang="en-US" sz="2800" dirty="0" smtClean="0">
                <a:solidFill>
                  <a:srgbClr val="0000FF"/>
                </a:solidFill>
              </a:rPr>
              <a:t>		   	G[0-255]</a:t>
            </a:r>
            <a:br>
              <a:rPr lang="en-US" sz="2800" dirty="0" smtClean="0">
                <a:solidFill>
                  <a:srgbClr val="0000FF"/>
                </a:solidFill>
              </a:rPr>
            </a:br>
            <a:r>
              <a:rPr lang="en-US" sz="2800" dirty="0" smtClean="0">
                <a:solidFill>
                  <a:srgbClr val="0000FF"/>
                </a:solidFill>
              </a:rPr>
              <a:t>			B[0-255]</a:t>
            </a:r>
          </a:p>
        </p:txBody>
      </p:sp>
      <p:sp>
        <p:nvSpPr>
          <p:cNvPr id="441" name="TextBox 440"/>
          <p:cNvSpPr txBox="1"/>
          <p:nvPr/>
        </p:nvSpPr>
        <p:spPr>
          <a:xfrm>
            <a:off x="3071898" y="5931245"/>
            <a:ext cx="34883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Other features for images?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43219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Lots of image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Use “patches” rather than pixels (sort of like “bigrams” for text)</a:t>
            </a:r>
          </a:p>
          <a:p>
            <a:r>
              <a:rPr lang="en-US" dirty="0" smtClean="0"/>
              <a:t>Different color representations (i.e. L*A*B*)</a:t>
            </a:r>
          </a:p>
          <a:p>
            <a:r>
              <a:rPr lang="en-US" dirty="0" smtClean="0"/>
              <a:t>Texture features, i.e. responses to filters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Shape features</a:t>
            </a:r>
          </a:p>
          <a:p>
            <a:r>
              <a:rPr lang="en-US" dirty="0" smtClean="0"/>
              <a:t>…</a:t>
            </a:r>
            <a:endParaRPr lang="en-US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39016" y="3644371"/>
            <a:ext cx="2364317" cy="14582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713214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Admin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58800" y="1679222"/>
            <a:ext cx="8180732" cy="47244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200" dirty="0" smtClean="0"/>
              <a:t>Assignment 2</a:t>
            </a:r>
            <a:endParaRPr lang="en-US" sz="3200" dirty="0" smtClean="0">
              <a:sym typeface="Wingdings"/>
            </a:endParaRPr>
          </a:p>
          <a:p>
            <a:pPr lvl="1"/>
            <a:r>
              <a:rPr lang="en-US" dirty="0" smtClean="0">
                <a:sym typeface="Wingdings"/>
              </a:rPr>
              <a:t>  This class will make you a better programmer!</a:t>
            </a:r>
          </a:p>
          <a:p>
            <a:pPr lvl="1"/>
            <a:r>
              <a:rPr lang="en-US" dirty="0">
                <a:sym typeface="Wingdings"/>
              </a:rPr>
              <a:t> </a:t>
            </a:r>
            <a:r>
              <a:rPr lang="en-US" dirty="0" smtClean="0">
                <a:sym typeface="Wingdings"/>
              </a:rPr>
              <a:t> How did it go?</a:t>
            </a:r>
          </a:p>
          <a:p>
            <a:pPr lvl="1"/>
            <a:r>
              <a:rPr lang="en-US" dirty="0" smtClean="0">
                <a:sym typeface="Wingdings"/>
              </a:rPr>
              <a:t>  How much time did you spend?</a:t>
            </a:r>
          </a:p>
          <a:p>
            <a:pPr lvl="1"/>
            <a:endParaRPr lang="en-US" dirty="0">
              <a:sym typeface="Wingdings"/>
            </a:endParaRPr>
          </a:p>
          <a:p>
            <a:pPr marL="45720" indent="0">
              <a:buNone/>
            </a:pPr>
            <a:r>
              <a:rPr lang="en-US" dirty="0" smtClean="0">
                <a:sym typeface="Wingdings"/>
              </a:rPr>
              <a:t>Assignment 3 out</a:t>
            </a:r>
          </a:p>
          <a:p>
            <a:pPr marL="822960" lvl="1" indent="-457200"/>
            <a:r>
              <a:rPr lang="en-US" dirty="0" smtClean="0">
                <a:sym typeface="Wingdings"/>
              </a:rPr>
              <a:t>Implement perceptron variants</a:t>
            </a:r>
          </a:p>
          <a:p>
            <a:pPr marL="822960" lvl="1" indent="-457200"/>
            <a:r>
              <a:rPr lang="en-US" dirty="0" smtClean="0">
                <a:sym typeface="Wingdings"/>
              </a:rPr>
              <a:t>See how they differ in performance</a:t>
            </a:r>
          </a:p>
          <a:p>
            <a:pPr marL="822960" lvl="1" indent="-457200"/>
            <a:r>
              <a:rPr lang="en-US" dirty="0" smtClean="0">
                <a:sym typeface="Wingdings"/>
              </a:rPr>
              <a:t>Take a break from implementing algorithms after this (for 1-2 weeks)</a:t>
            </a:r>
            <a:endParaRPr lang="en-US" dirty="0">
              <a:sym typeface="Wingdings"/>
            </a:endParaRPr>
          </a:p>
          <a:p>
            <a:pPr marL="0" indent="0">
              <a:buNone/>
            </a:pPr>
            <a:endParaRPr lang="en-US" sz="3200" dirty="0" smtClean="0"/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3310582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Audio: raw data </a:t>
            </a:r>
            <a:endParaRPr lang="en-US" dirty="0"/>
          </a:p>
        </p:txBody>
      </p:sp>
      <p:pic>
        <p:nvPicPr>
          <p:cNvPr id="4" name="Picture 14" descr="C:\School\cs291\presentation2\wav1.bmp"/>
          <p:cNvPicPr>
            <a:picLocks noChangeAspect="1" noChangeArrowheads="1"/>
          </p:cNvPicPr>
          <p:nvPr/>
        </p:nvPicPr>
        <p:blipFill>
          <a:blip r:embed="rId2"/>
          <a:srcRect l="11263" b="7425"/>
          <a:stretch>
            <a:fillRect/>
          </a:stretch>
        </p:blipFill>
        <p:spPr bwMode="auto">
          <a:xfrm>
            <a:off x="414866" y="1811867"/>
            <a:ext cx="1295400" cy="657633"/>
          </a:xfrm>
          <a:prstGeom prst="rect">
            <a:avLst/>
          </a:prstGeom>
          <a:noFill/>
        </p:spPr>
      </p:pic>
      <p:pic>
        <p:nvPicPr>
          <p:cNvPr id="5" name="Picture 14" descr="C:\School\cs291\presentation2\wav1.bmp"/>
          <p:cNvPicPr>
            <a:picLocks noChangeAspect="1" noChangeArrowheads="1"/>
          </p:cNvPicPr>
          <p:nvPr/>
        </p:nvPicPr>
        <p:blipFill>
          <a:blip r:embed="rId2"/>
          <a:srcRect l="11263" b="7425"/>
          <a:stretch>
            <a:fillRect/>
          </a:stretch>
        </p:blipFill>
        <p:spPr bwMode="auto">
          <a:xfrm>
            <a:off x="414866" y="2720733"/>
            <a:ext cx="1295400" cy="657633"/>
          </a:xfrm>
          <a:prstGeom prst="rect">
            <a:avLst/>
          </a:prstGeom>
          <a:noFill/>
        </p:spPr>
      </p:pic>
      <p:pic>
        <p:nvPicPr>
          <p:cNvPr id="6" name="Picture 14" descr="C:\School\cs291\presentation2\wav1.bmp"/>
          <p:cNvPicPr>
            <a:picLocks noChangeAspect="1" noChangeArrowheads="1"/>
          </p:cNvPicPr>
          <p:nvPr/>
        </p:nvPicPr>
        <p:blipFill>
          <a:blip r:embed="rId2"/>
          <a:srcRect l="11263" b="7425"/>
          <a:stretch>
            <a:fillRect/>
          </a:stretch>
        </p:blipFill>
        <p:spPr bwMode="auto">
          <a:xfrm>
            <a:off x="414866" y="3702866"/>
            <a:ext cx="1295400" cy="657633"/>
          </a:xfrm>
          <a:prstGeom prst="rect">
            <a:avLst/>
          </a:prstGeom>
          <a:noFill/>
        </p:spPr>
      </p:pic>
      <p:pic>
        <p:nvPicPr>
          <p:cNvPr id="7" name="Picture 14" descr="C:\School\cs291\presentation2\wav1.bmp"/>
          <p:cNvPicPr>
            <a:picLocks noChangeAspect="1" noChangeArrowheads="1"/>
          </p:cNvPicPr>
          <p:nvPr/>
        </p:nvPicPr>
        <p:blipFill>
          <a:blip r:embed="rId2"/>
          <a:srcRect l="11263" b="7425"/>
          <a:stretch>
            <a:fillRect/>
          </a:stretch>
        </p:blipFill>
        <p:spPr bwMode="auto">
          <a:xfrm>
            <a:off x="414866" y="4803533"/>
            <a:ext cx="1295400" cy="657633"/>
          </a:xfrm>
          <a:prstGeom prst="rect">
            <a:avLst/>
          </a:prstGeom>
          <a:noFill/>
        </p:spPr>
      </p:pic>
      <p:pic>
        <p:nvPicPr>
          <p:cNvPr id="8" name="Picture 14" descr="C:\School\cs291\presentation2\wav1.bmp"/>
          <p:cNvPicPr>
            <a:picLocks noChangeAspect="1" noChangeArrowheads="1"/>
          </p:cNvPicPr>
          <p:nvPr/>
        </p:nvPicPr>
        <p:blipFill>
          <a:blip r:embed="rId2"/>
          <a:srcRect l="11263" b="7425"/>
          <a:stretch>
            <a:fillRect/>
          </a:stretch>
        </p:blipFill>
        <p:spPr bwMode="auto">
          <a:xfrm>
            <a:off x="414866" y="5785666"/>
            <a:ext cx="1295400" cy="657633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2895600" y="3403600"/>
            <a:ext cx="39396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How is audio data stored?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0053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Audio: raw data </a:t>
            </a:r>
            <a:endParaRPr lang="en-US" dirty="0"/>
          </a:p>
        </p:txBody>
      </p:sp>
      <p:pic>
        <p:nvPicPr>
          <p:cNvPr id="4" name="Picture 14" descr="C:\School\cs291\presentation2\wav1.bmp"/>
          <p:cNvPicPr>
            <a:picLocks noChangeAspect="1" noChangeArrowheads="1"/>
          </p:cNvPicPr>
          <p:nvPr/>
        </p:nvPicPr>
        <p:blipFill>
          <a:blip r:embed="rId2"/>
          <a:srcRect l="11263" b="7425"/>
          <a:stretch>
            <a:fillRect/>
          </a:stretch>
        </p:blipFill>
        <p:spPr bwMode="auto">
          <a:xfrm>
            <a:off x="414866" y="1811867"/>
            <a:ext cx="1295400" cy="657633"/>
          </a:xfrm>
          <a:prstGeom prst="rect">
            <a:avLst/>
          </a:prstGeom>
          <a:noFill/>
        </p:spPr>
      </p:pic>
      <p:pic>
        <p:nvPicPr>
          <p:cNvPr id="5" name="Picture 14" descr="C:\School\cs291\presentation2\wav1.bmp"/>
          <p:cNvPicPr>
            <a:picLocks noChangeAspect="1" noChangeArrowheads="1"/>
          </p:cNvPicPr>
          <p:nvPr/>
        </p:nvPicPr>
        <p:blipFill>
          <a:blip r:embed="rId2"/>
          <a:srcRect l="11263" b="7425"/>
          <a:stretch>
            <a:fillRect/>
          </a:stretch>
        </p:blipFill>
        <p:spPr bwMode="auto">
          <a:xfrm>
            <a:off x="414866" y="2720733"/>
            <a:ext cx="1295400" cy="657633"/>
          </a:xfrm>
          <a:prstGeom prst="rect">
            <a:avLst/>
          </a:prstGeom>
          <a:noFill/>
        </p:spPr>
      </p:pic>
      <p:pic>
        <p:nvPicPr>
          <p:cNvPr id="6" name="Picture 14" descr="C:\School\cs291\presentation2\wav1.bmp"/>
          <p:cNvPicPr>
            <a:picLocks noChangeAspect="1" noChangeArrowheads="1"/>
          </p:cNvPicPr>
          <p:nvPr/>
        </p:nvPicPr>
        <p:blipFill>
          <a:blip r:embed="rId2"/>
          <a:srcRect l="11263" b="7425"/>
          <a:stretch>
            <a:fillRect/>
          </a:stretch>
        </p:blipFill>
        <p:spPr bwMode="auto">
          <a:xfrm>
            <a:off x="414866" y="3702866"/>
            <a:ext cx="1295400" cy="657633"/>
          </a:xfrm>
          <a:prstGeom prst="rect">
            <a:avLst/>
          </a:prstGeom>
          <a:noFill/>
        </p:spPr>
      </p:pic>
      <p:pic>
        <p:nvPicPr>
          <p:cNvPr id="7" name="Picture 14" descr="C:\School\cs291\presentation2\wav1.bmp"/>
          <p:cNvPicPr>
            <a:picLocks noChangeAspect="1" noChangeArrowheads="1"/>
          </p:cNvPicPr>
          <p:nvPr/>
        </p:nvPicPr>
        <p:blipFill>
          <a:blip r:embed="rId2"/>
          <a:srcRect l="11263" b="7425"/>
          <a:stretch>
            <a:fillRect/>
          </a:stretch>
        </p:blipFill>
        <p:spPr bwMode="auto">
          <a:xfrm>
            <a:off x="414866" y="4803533"/>
            <a:ext cx="1295400" cy="657633"/>
          </a:xfrm>
          <a:prstGeom prst="rect">
            <a:avLst/>
          </a:prstGeom>
          <a:noFill/>
        </p:spPr>
      </p:pic>
      <p:pic>
        <p:nvPicPr>
          <p:cNvPr id="8" name="Picture 14" descr="C:\School\cs291\presentation2\wav1.bmp"/>
          <p:cNvPicPr>
            <a:picLocks noChangeAspect="1" noChangeArrowheads="1"/>
          </p:cNvPicPr>
          <p:nvPr/>
        </p:nvPicPr>
        <p:blipFill>
          <a:blip r:embed="rId2"/>
          <a:srcRect l="11263" b="7425"/>
          <a:stretch>
            <a:fillRect/>
          </a:stretch>
        </p:blipFill>
        <p:spPr bwMode="auto">
          <a:xfrm>
            <a:off x="414866" y="5785666"/>
            <a:ext cx="1295400" cy="657633"/>
          </a:xfrm>
          <a:prstGeom prst="rect">
            <a:avLst/>
          </a:prstGeom>
          <a:noFill/>
        </p:spPr>
      </p:pic>
      <p:grpSp>
        <p:nvGrpSpPr>
          <p:cNvPr id="10" name="Group 9"/>
          <p:cNvGrpSpPr/>
          <p:nvPr/>
        </p:nvGrpSpPr>
        <p:grpSpPr>
          <a:xfrm>
            <a:off x="2235200" y="2469500"/>
            <a:ext cx="6248400" cy="993775"/>
            <a:chOff x="304800" y="4419600"/>
            <a:chExt cx="8610600" cy="1704975"/>
          </a:xfrm>
        </p:grpSpPr>
        <p:pic>
          <p:nvPicPr>
            <p:cNvPr id="11" name="Picture 4" descr="C:\School\cs291\presentation2\wave.bmp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04800" y="4648200"/>
              <a:ext cx="3429000" cy="1447800"/>
            </a:xfrm>
            <a:prstGeom prst="rect">
              <a:avLst/>
            </a:prstGeom>
            <a:noFill/>
          </p:spPr>
        </p:pic>
        <p:pic>
          <p:nvPicPr>
            <p:cNvPr id="12" name="Picture 5" descr="C:\School\cs291\presentation2\wave_sampled.bmp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4876800" y="4419600"/>
              <a:ext cx="4038600" cy="1704975"/>
            </a:xfrm>
            <a:prstGeom prst="rect">
              <a:avLst/>
            </a:prstGeom>
            <a:noFill/>
          </p:spPr>
        </p:pic>
        <p:sp>
          <p:nvSpPr>
            <p:cNvPr id="13" name="Line 6"/>
            <p:cNvSpPr>
              <a:spLocks noChangeShapeType="1"/>
            </p:cNvSpPr>
            <p:nvPr/>
          </p:nvSpPr>
          <p:spPr bwMode="auto">
            <a:xfrm>
              <a:off x="3810000" y="5410200"/>
              <a:ext cx="838200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2974047" y="4337866"/>
            <a:ext cx="4826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Many different file formats, but some notion of the frequency over time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763511" y="5708134"/>
            <a:ext cx="21031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Audio features?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54073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Audio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257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frequencies represented in the data (FFT)</a:t>
            </a:r>
          </a:p>
          <a:p>
            <a:r>
              <a:rPr lang="en-US" dirty="0" smtClean="0"/>
              <a:t>frequencies over time (STFT)/responses to wave patterns (wavelets)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beat</a:t>
            </a:r>
          </a:p>
          <a:p>
            <a:r>
              <a:rPr lang="en-US" dirty="0" smtClean="0"/>
              <a:t>timber</a:t>
            </a:r>
          </a:p>
          <a:p>
            <a:r>
              <a:rPr lang="en-US" dirty="0" smtClean="0"/>
              <a:t>energy</a:t>
            </a:r>
          </a:p>
          <a:p>
            <a:r>
              <a:rPr lang="en-US" dirty="0" smtClean="0"/>
              <a:t>zero crossings</a:t>
            </a:r>
          </a:p>
          <a:p>
            <a:r>
              <a:rPr lang="en-US" dirty="0" smtClean="0"/>
              <a:t>…</a:t>
            </a:r>
          </a:p>
          <a:p>
            <a:endParaRPr lang="en-US" dirty="0"/>
          </a:p>
        </p:txBody>
      </p:sp>
      <p:pic>
        <p:nvPicPr>
          <p:cNvPr id="4" name="Picture 4" descr="C:\School\cs291\presentation2\wavelet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21000" y="3081870"/>
            <a:ext cx="1701800" cy="128316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8273793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Obtaining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83850" y="1600200"/>
            <a:ext cx="8282198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Very often requires some domain knowledge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As ML algorithm developers, we often have to trust the “experts” to identify and extract reasonable features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That said, it can be helpful to understand where the features are coming from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51706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learning model</a:t>
            </a:r>
            <a:endParaRPr lang="en-US" dirty="0"/>
          </a:p>
        </p:txBody>
      </p:sp>
      <p:sp>
        <p:nvSpPr>
          <p:cNvPr id="30" name="Oval 29"/>
          <p:cNvSpPr/>
          <p:nvPr/>
        </p:nvSpPr>
        <p:spPr>
          <a:xfrm>
            <a:off x="3129376" y="3395712"/>
            <a:ext cx="1518033" cy="1354666"/>
          </a:xfrm>
          <a:prstGeom prst="ellipse">
            <a:avLst/>
          </a:prstGeom>
          <a:noFill/>
          <a:ln w="38100" cmpd="sng"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3341042" y="3629268"/>
            <a:ext cx="123919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model/</a:t>
            </a:r>
          </a:p>
          <a:p>
            <a:r>
              <a:rPr lang="en-US" sz="2400" dirty="0" smtClean="0"/>
              <a:t>classifier</a:t>
            </a:r>
            <a:endParaRPr lang="en-US" sz="2400" dirty="0"/>
          </a:p>
        </p:txBody>
      </p:sp>
      <p:sp>
        <p:nvSpPr>
          <p:cNvPr id="32" name="Right Arrow 31"/>
          <p:cNvSpPr/>
          <p:nvPr/>
        </p:nvSpPr>
        <p:spPr>
          <a:xfrm>
            <a:off x="2395593" y="3774538"/>
            <a:ext cx="606778" cy="570665"/>
          </a:xfrm>
          <a:prstGeom prst="rightArrow">
            <a:avLst/>
          </a:prstGeom>
          <a:solidFill>
            <a:srgbClr val="FF66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 rot="19287826">
            <a:off x="2353713" y="2900729"/>
            <a:ext cx="9250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learn</a:t>
            </a:r>
            <a:endParaRPr lang="en-US" sz="2800" dirty="0"/>
          </a:p>
        </p:txBody>
      </p:sp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7638498"/>
              </p:ext>
            </p:extLst>
          </p:nvPr>
        </p:nvGraphicFramePr>
        <p:xfrm>
          <a:off x="334210" y="3076224"/>
          <a:ext cx="1562324" cy="17263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0581"/>
                <a:gridCol w="390581"/>
                <a:gridCol w="390581"/>
                <a:gridCol w="390581"/>
              </a:tblGrid>
              <a:tr h="154345"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Terrain</a:t>
                      </a:r>
                      <a:endParaRPr lang="en-US" sz="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Unicycle-type</a:t>
                      </a:r>
                      <a:endParaRPr lang="en-US" sz="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Weather</a:t>
                      </a:r>
                      <a:endParaRPr lang="en-US" sz="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Go-For-Ride?</a:t>
                      </a:r>
                      <a:endParaRPr lang="en-US" sz="300" dirty="0"/>
                    </a:p>
                  </a:txBody>
                  <a:tcPr/>
                </a:tc>
              </a:tr>
              <a:tr h="154345"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Trail</a:t>
                      </a:r>
                      <a:endParaRPr lang="en-US" sz="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Normal</a:t>
                      </a:r>
                      <a:endParaRPr lang="en-US" sz="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Rainy</a:t>
                      </a:r>
                      <a:endParaRPr lang="en-US" sz="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NO</a:t>
                      </a:r>
                    </a:p>
                  </a:txBody>
                  <a:tcPr/>
                </a:tc>
              </a:tr>
              <a:tr h="154345"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Road</a:t>
                      </a:r>
                      <a:endParaRPr lang="en-US" sz="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Normal</a:t>
                      </a:r>
                      <a:endParaRPr lang="en-US" sz="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Sunny</a:t>
                      </a:r>
                      <a:endParaRPr lang="en-US" sz="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YES</a:t>
                      </a:r>
                    </a:p>
                  </a:txBody>
                  <a:tcPr/>
                </a:tc>
              </a:tr>
              <a:tr h="154345"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Trail</a:t>
                      </a:r>
                      <a:endParaRPr lang="en-US" sz="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Mountain</a:t>
                      </a:r>
                      <a:endParaRPr lang="en-US" sz="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 smtClean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 smtClean="0"/>
                        <a:t>YES</a:t>
                      </a:r>
                    </a:p>
                  </a:txBody>
                  <a:tcPr/>
                </a:tc>
              </a:tr>
              <a:tr h="1543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 smtClean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 smtClean="0"/>
                        <a:t>Mountain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Rainy</a:t>
                      </a:r>
                      <a:endParaRPr lang="en-US" sz="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 smtClean="0"/>
                        <a:t>YES</a:t>
                      </a:r>
                    </a:p>
                  </a:txBody>
                  <a:tcPr/>
                </a:tc>
              </a:tr>
              <a:tr h="1543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 smtClean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 smtClean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 smtClean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 smtClean="0"/>
                        <a:t>NO</a:t>
                      </a:r>
                    </a:p>
                  </a:txBody>
                  <a:tcPr/>
                </a:tc>
              </a:tr>
              <a:tr h="1543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 smtClean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Normal</a:t>
                      </a:r>
                      <a:endParaRPr lang="en-US" sz="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Rainy</a:t>
                      </a:r>
                      <a:endParaRPr lang="en-US" sz="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 smtClean="0"/>
                        <a:t>YES</a:t>
                      </a:r>
                    </a:p>
                  </a:txBody>
                  <a:tcPr/>
                </a:tc>
              </a:tr>
              <a:tr h="1543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 smtClean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 smtClean="0"/>
                        <a:t>Mountain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 smtClean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 smtClean="0"/>
                        <a:t>YES</a:t>
                      </a:r>
                    </a:p>
                  </a:txBody>
                  <a:tcPr/>
                </a:tc>
              </a:tr>
              <a:tr h="1543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 smtClean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Normal</a:t>
                      </a:r>
                      <a:endParaRPr lang="en-US" sz="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 smtClean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NO</a:t>
                      </a:r>
                      <a:endParaRPr lang="en-US" sz="300" dirty="0"/>
                    </a:p>
                  </a:txBody>
                  <a:tcPr/>
                </a:tc>
              </a:tr>
              <a:tr h="1543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 smtClean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Normal</a:t>
                      </a:r>
                      <a:endParaRPr lang="en-US" sz="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Snowy</a:t>
                      </a:r>
                      <a:endParaRPr lang="en-US" sz="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NO</a:t>
                      </a:r>
                      <a:endParaRPr lang="en-US" sz="300" dirty="0"/>
                    </a:p>
                  </a:txBody>
                  <a:tcPr/>
                </a:tc>
              </a:tr>
              <a:tr h="1543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 smtClean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Mountain</a:t>
                      </a:r>
                      <a:endParaRPr lang="en-US" sz="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 smtClean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YES</a:t>
                      </a:r>
                      <a:endParaRPr lang="en-US" sz="3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87463" y="2178806"/>
            <a:ext cx="216074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0000FF"/>
                </a:solidFill>
              </a:rPr>
              <a:t>training data</a:t>
            </a:r>
          </a:p>
          <a:p>
            <a:pPr algn="ctr"/>
            <a:r>
              <a:rPr lang="en-US" sz="2000" dirty="0" smtClean="0">
                <a:solidFill>
                  <a:srgbClr val="0000FF"/>
                </a:solidFill>
              </a:rPr>
              <a:t>(labeled examples)</a:t>
            </a:r>
            <a:endParaRPr lang="en-US" sz="20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28894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Pre-process training data</a:t>
            </a:r>
            <a:endParaRPr lang="en-US" dirty="0"/>
          </a:p>
        </p:txBody>
      </p:sp>
      <p:sp>
        <p:nvSpPr>
          <p:cNvPr id="32" name="Right Arrow 31"/>
          <p:cNvSpPr/>
          <p:nvPr/>
        </p:nvSpPr>
        <p:spPr>
          <a:xfrm>
            <a:off x="2395593" y="3774538"/>
            <a:ext cx="606778" cy="570665"/>
          </a:xfrm>
          <a:prstGeom prst="rightArrow">
            <a:avLst/>
          </a:prstGeom>
          <a:solidFill>
            <a:srgbClr val="FF66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 rot="19287826">
            <a:off x="2123814" y="2486204"/>
            <a:ext cx="263908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pre-process data</a:t>
            </a:r>
            <a:endParaRPr lang="en-US" sz="2800" dirty="0"/>
          </a:p>
        </p:txBody>
      </p:sp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6820500"/>
              </p:ext>
            </p:extLst>
          </p:nvPr>
        </p:nvGraphicFramePr>
        <p:xfrm>
          <a:off x="334210" y="3076224"/>
          <a:ext cx="1562324" cy="17263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0581"/>
                <a:gridCol w="390581"/>
                <a:gridCol w="390581"/>
                <a:gridCol w="390581"/>
              </a:tblGrid>
              <a:tr h="154345"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Terrain</a:t>
                      </a:r>
                      <a:endParaRPr lang="en-US" sz="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Unicycle-type</a:t>
                      </a:r>
                      <a:endParaRPr lang="en-US" sz="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Weather</a:t>
                      </a:r>
                      <a:endParaRPr lang="en-US" sz="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Go-For-Ride?</a:t>
                      </a:r>
                      <a:endParaRPr lang="en-US" sz="300" dirty="0"/>
                    </a:p>
                  </a:txBody>
                  <a:tcPr/>
                </a:tc>
              </a:tr>
              <a:tr h="154345"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Trail</a:t>
                      </a:r>
                      <a:endParaRPr lang="en-US" sz="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Normal</a:t>
                      </a:r>
                      <a:endParaRPr lang="en-US" sz="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Rainy</a:t>
                      </a:r>
                      <a:endParaRPr lang="en-US" sz="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NO</a:t>
                      </a:r>
                    </a:p>
                  </a:txBody>
                  <a:tcPr/>
                </a:tc>
              </a:tr>
              <a:tr h="154345"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Road</a:t>
                      </a:r>
                      <a:endParaRPr lang="en-US" sz="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Normal</a:t>
                      </a:r>
                      <a:endParaRPr lang="en-US" sz="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Sunny</a:t>
                      </a:r>
                      <a:endParaRPr lang="en-US" sz="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YES</a:t>
                      </a:r>
                    </a:p>
                  </a:txBody>
                  <a:tcPr/>
                </a:tc>
              </a:tr>
              <a:tr h="154345"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Trail</a:t>
                      </a:r>
                      <a:endParaRPr lang="en-US" sz="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Mountain</a:t>
                      </a:r>
                      <a:endParaRPr lang="en-US" sz="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 smtClean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 smtClean="0"/>
                        <a:t>YES</a:t>
                      </a:r>
                    </a:p>
                  </a:txBody>
                  <a:tcPr/>
                </a:tc>
              </a:tr>
              <a:tr h="1543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 smtClean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 smtClean="0"/>
                        <a:t>Mountain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Rainy</a:t>
                      </a:r>
                      <a:endParaRPr lang="en-US" sz="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 smtClean="0"/>
                        <a:t>YES</a:t>
                      </a:r>
                    </a:p>
                  </a:txBody>
                  <a:tcPr/>
                </a:tc>
              </a:tr>
              <a:tr h="1543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 smtClean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 smtClean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 smtClean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 smtClean="0"/>
                        <a:t>NO</a:t>
                      </a:r>
                    </a:p>
                  </a:txBody>
                  <a:tcPr/>
                </a:tc>
              </a:tr>
              <a:tr h="1543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 smtClean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Normal</a:t>
                      </a:r>
                      <a:endParaRPr lang="en-US" sz="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Rainy</a:t>
                      </a:r>
                      <a:endParaRPr lang="en-US" sz="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 smtClean="0"/>
                        <a:t>YES</a:t>
                      </a:r>
                    </a:p>
                  </a:txBody>
                  <a:tcPr/>
                </a:tc>
              </a:tr>
              <a:tr h="1543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 smtClean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 smtClean="0"/>
                        <a:t>Mountain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 smtClean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 smtClean="0"/>
                        <a:t>YES</a:t>
                      </a:r>
                    </a:p>
                  </a:txBody>
                  <a:tcPr/>
                </a:tc>
              </a:tr>
              <a:tr h="1543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 smtClean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Normal</a:t>
                      </a:r>
                      <a:endParaRPr lang="en-US" sz="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 smtClean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NO</a:t>
                      </a:r>
                      <a:endParaRPr lang="en-US" sz="300" dirty="0"/>
                    </a:p>
                  </a:txBody>
                  <a:tcPr/>
                </a:tc>
              </a:tr>
              <a:tr h="1543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 smtClean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Normal</a:t>
                      </a:r>
                      <a:endParaRPr lang="en-US" sz="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Snowy</a:t>
                      </a:r>
                      <a:endParaRPr lang="en-US" sz="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NO</a:t>
                      </a:r>
                      <a:endParaRPr lang="en-US" sz="300" dirty="0"/>
                    </a:p>
                  </a:txBody>
                  <a:tcPr/>
                </a:tc>
              </a:tr>
              <a:tr h="1543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 smtClean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Mountain</a:t>
                      </a:r>
                      <a:endParaRPr lang="en-US" sz="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 smtClean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YES</a:t>
                      </a:r>
                      <a:endParaRPr lang="en-US" sz="3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87463" y="2178806"/>
            <a:ext cx="216074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0000FF"/>
                </a:solidFill>
              </a:rPr>
              <a:t>training data</a:t>
            </a:r>
          </a:p>
          <a:p>
            <a:pPr algn="ctr"/>
            <a:r>
              <a:rPr lang="en-US" sz="2000" dirty="0" smtClean="0">
                <a:solidFill>
                  <a:srgbClr val="0000FF"/>
                </a:solidFill>
              </a:rPr>
              <a:t>(labeled examples)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6803910" y="3515110"/>
            <a:ext cx="1518033" cy="1354666"/>
          </a:xfrm>
          <a:prstGeom prst="ellipse">
            <a:avLst/>
          </a:prstGeom>
          <a:noFill/>
          <a:ln w="38100" cmpd="sng"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7015576" y="3748666"/>
            <a:ext cx="123919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model/</a:t>
            </a:r>
          </a:p>
          <a:p>
            <a:r>
              <a:rPr lang="en-US" sz="2400" dirty="0" smtClean="0"/>
              <a:t>classifier</a:t>
            </a:r>
            <a:endParaRPr lang="en-US" sz="2400" dirty="0"/>
          </a:p>
        </p:txBody>
      </p:sp>
      <p:sp>
        <p:nvSpPr>
          <p:cNvPr id="11" name="Right Arrow 10"/>
          <p:cNvSpPr/>
          <p:nvPr/>
        </p:nvSpPr>
        <p:spPr>
          <a:xfrm>
            <a:off x="6070127" y="3893936"/>
            <a:ext cx="606778" cy="570665"/>
          </a:xfrm>
          <a:prstGeom prst="rightArrow">
            <a:avLst/>
          </a:prstGeom>
          <a:solidFill>
            <a:srgbClr val="FF66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 rot="19287826">
            <a:off x="6028247" y="3020127"/>
            <a:ext cx="9250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learn</a:t>
            </a:r>
            <a:endParaRPr lang="en-US" sz="28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7357482"/>
              </p:ext>
            </p:extLst>
          </p:nvPr>
        </p:nvGraphicFramePr>
        <p:xfrm>
          <a:off x="3857349" y="3053492"/>
          <a:ext cx="1562324" cy="17263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0581"/>
                <a:gridCol w="390581"/>
                <a:gridCol w="390581"/>
                <a:gridCol w="390581"/>
              </a:tblGrid>
              <a:tr h="154345"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Terrain</a:t>
                      </a:r>
                      <a:endParaRPr lang="en-US" sz="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Unicycle-type</a:t>
                      </a:r>
                      <a:endParaRPr lang="en-US" sz="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Weather</a:t>
                      </a:r>
                      <a:endParaRPr lang="en-US" sz="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Go-For-Ride?</a:t>
                      </a:r>
                      <a:endParaRPr lang="en-US" sz="300" dirty="0"/>
                    </a:p>
                  </a:txBody>
                  <a:tcPr/>
                </a:tc>
              </a:tr>
              <a:tr h="154345"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Trail</a:t>
                      </a:r>
                      <a:endParaRPr lang="en-US" sz="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Normal</a:t>
                      </a:r>
                      <a:endParaRPr lang="en-US" sz="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Rainy</a:t>
                      </a:r>
                      <a:endParaRPr lang="en-US" sz="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NO</a:t>
                      </a:r>
                    </a:p>
                  </a:txBody>
                  <a:tcPr/>
                </a:tc>
              </a:tr>
              <a:tr h="154345"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Road</a:t>
                      </a:r>
                      <a:endParaRPr lang="en-US" sz="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Normal</a:t>
                      </a:r>
                      <a:endParaRPr lang="en-US" sz="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Sunny</a:t>
                      </a:r>
                      <a:endParaRPr lang="en-US" sz="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YES</a:t>
                      </a:r>
                    </a:p>
                  </a:txBody>
                  <a:tcPr/>
                </a:tc>
              </a:tr>
              <a:tr h="154345"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Trail</a:t>
                      </a:r>
                      <a:endParaRPr lang="en-US" sz="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Mountain</a:t>
                      </a:r>
                      <a:endParaRPr lang="en-US" sz="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 smtClean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 smtClean="0"/>
                        <a:t>YES</a:t>
                      </a:r>
                    </a:p>
                  </a:txBody>
                  <a:tcPr/>
                </a:tc>
              </a:tr>
              <a:tr h="1543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 smtClean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 smtClean="0"/>
                        <a:t>Mountain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Rainy</a:t>
                      </a:r>
                      <a:endParaRPr lang="en-US" sz="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 smtClean="0"/>
                        <a:t>YES</a:t>
                      </a:r>
                    </a:p>
                  </a:txBody>
                  <a:tcPr/>
                </a:tc>
              </a:tr>
              <a:tr h="1543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 smtClean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 smtClean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 smtClean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 smtClean="0"/>
                        <a:t>NO</a:t>
                      </a:r>
                    </a:p>
                  </a:txBody>
                  <a:tcPr/>
                </a:tc>
              </a:tr>
              <a:tr h="1543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 smtClean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Normal</a:t>
                      </a:r>
                      <a:endParaRPr lang="en-US" sz="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Rainy</a:t>
                      </a:r>
                      <a:endParaRPr lang="en-US" sz="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 smtClean="0"/>
                        <a:t>YES</a:t>
                      </a:r>
                    </a:p>
                  </a:txBody>
                  <a:tcPr/>
                </a:tc>
              </a:tr>
              <a:tr h="1543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 smtClean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 smtClean="0"/>
                        <a:t>Mountain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 smtClean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 smtClean="0"/>
                        <a:t>YES</a:t>
                      </a:r>
                    </a:p>
                  </a:txBody>
                  <a:tcPr/>
                </a:tc>
              </a:tr>
              <a:tr h="1543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 smtClean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Normal</a:t>
                      </a:r>
                      <a:endParaRPr lang="en-US" sz="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 smtClean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NO</a:t>
                      </a:r>
                      <a:endParaRPr lang="en-US" sz="300" dirty="0"/>
                    </a:p>
                  </a:txBody>
                  <a:tcPr/>
                </a:tc>
              </a:tr>
              <a:tr h="1543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 smtClean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Normal</a:t>
                      </a:r>
                      <a:endParaRPr lang="en-US" sz="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Snowy</a:t>
                      </a:r>
                      <a:endParaRPr lang="en-US" sz="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NO</a:t>
                      </a:r>
                      <a:endParaRPr lang="en-US" sz="300" dirty="0"/>
                    </a:p>
                  </a:txBody>
                  <a:tcPr/>
                </a:tc>
              </a:tr>
              <a:tr h="1543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 smtClean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Mountain</a:t>
                      </a:r>
                      <a:endParaRPr lang="en-US" sz="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 smtClean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YES</a:t>
                      </a:r>
                      <a:endParaRPr lang="en-US" sz="3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437467" y="5096937"/>
            <a:ext cx="24125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“better” training data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09201" y="5926667"/>
            <a:ext cx="6458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What types of preprocessing might we want to do?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88888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Outlier detection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497163" y="5452533"/>
            <a:ext cx="304800" cy="304800"/>
          </a:xfrm>
          <a:prstGeom prst="ellipse">
            <a:avLst/>
          </a:prstGeom>
          <a:solidFill>
            <a:srgbClr val="0080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926593" y="4944533"/>
            <a:ext cx="304800" cy="304800"/>
          </a:xfrm>
          <a:prstGeom prst="ellipse">
            <a:avLst/>
          </a:prstGeom>
          <a:solidFill>
            <a:srgbClr val="0080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1078993" y="5757333"/>
            <a:ext cx="304800" cy="304800"/>
          </a:xfrm>
          <a:prstGeom prst="ellipse">
            <a:avLst/>
          </a:prstGeom>
          <a:solidFill>
            <a:srgbClr val="0080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1536193" y="5249333"/>
            <a:ext cx="304800" cy="304800"/>
          </a:xfrm>
          <a:prstGeom prst="ellipse">
            <a:avLst/>
          </a:prstGeom>
          <a:solidFill>
            <a:srgbClr val="0080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836253" y="5909733"/>
            <a:ext cx="304800" cy="304800"/>
          </a:xfrm>
          <a:prstGeom prst="ellipse">
            <a:avLst/>
          </a:prstGeom>
          <a:solidFill>
            <a:srgbClr val="0080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2141053" y="4876799"/>
            <a:ext cx="304800" cy="304800"/>
          </a:xfrm>
          <a:prstGeom prst="ellipse">
            <a:avLst/>
          </a:prstGeom>
          <a:solidFill>
            <a:srgbClr val="0080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612648" y="3759199"/>
            <a:ext cx="304800" cy="304800"/>
          </a:xfrm>
          <a:prstGeom prst="ellipse">
            <a:avLst/>
          </a:prstGeom>
          <a:solidFill>
            <a:srgbClr val="0080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1031241" y="3217332"/>
            <a:ext cx="304800" cy="304800"/>
          </a:xfrm>
          <a:prstGeom prst="ellipse">
            <a:avLst/>
          </a:prstGeom>
          <a:solidFill>
            <a:srgbClr val="0080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1336041" y="3674532"/>
            <a:ext cx="304800" cy="304800"/>
          </a:xfrm>
          <a:prstGeom prst="ellipse">
            <a:avLst/>
          </a:prstGeom>
          <a:solidFill>
            <a:srgbClr val="0080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610956" y="2709332"/>
            <a:ext cx="304800" cy="304800"/>
          </a:xfrm>
          <a:prstGeom prst="ellipse">
            <a:avLst/>
          </a:prstGeom>
          <a:solidFill>
            <a:srgbClr val="0080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1488441" y="2709331"/>
            <a:ext cx="304800" cy="304800"/>
          </a:xfrm>
          <a:prstGeom prst="ellipse">
            <a:avLst/>
          </a:prstGeom>
          <a:solidFill>
            <a:srgbClr val="0080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1840993" y="3369732"/>
            <a:ext cx="304800" cy="304800"/>
          </a:xfrm>
          <a:prstGeom prst="ellipse">
            <a:avLst/>
          </a:prstGeom>
          <a:solidFill>
            <a:srgbClr val="0080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8766048" y="1676399"/>
            <a:ext cx="304800" cy="304800"/>
          </a:xfrm>
          <a:prstGeom prst="ellipse">
            <a:avLst/>
          </a:prstGeom>
          <a:solidFill>
            <a:srgbClr val="0080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3911600" y="3572933"/>
            <a:ext cx="28761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What is an outlier?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25522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Outlier detection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497163" y="5452533"/>
            <a:ext cx="304800" cy="304800"/>
          </a:xfrm>
          <a:prstGeom prst="ellipse">
            <a:avLst/>
          </a:prstGeom>
          <a:solidFill>
            <a:srgbClr val="0080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926593" y="4944533"/>
            <a:ext cx="304800" cy="304800"/>
          </a:xfrm>
          <a:prstGeom prst="ellipse">
            <a:avLst/>
          </a:prstGeom>
          <a:solidFill>
            <a:srgbClr val="0080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1078993" y="5757333"/>
            <a:ext cx="304800" cy="304800"/>
          </a:xfrm>
          <a:prstGeom prst="ellipse">
            <a:avLst/>
          </a:prstGeom>
          <a:solidFill>
            <a:srgbClr val="0080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1536193" y="5249333"/>
            <a:ext cx="304800" cy="304800"/>
          </a:xfrm>
          <a:prstGeom prst="ellipse">
            <a:avLst/>
          </a:prstGeom>
          <a:solidFill>
            <a:srgbClr val="0080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836253" y="5909733"/>
            <a:ext cx="304800" cy="304800"/>
          </a:xfrm>
          <a:prstGeom prst="ellipse">
            <a:avLst/>
          </a:prstGeom>
          <a:solidFill>
            <a:srgbClr val="0080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2141053" y="4876799"/>
            <a:ext cx="304800" cy="304800"/>
          </a:xfrm>
          <a:prstGeom prst="ellipse">
            <a:avLst/>
          </a:prstGeom>
          <a:solidFill>
            <a:srgbClr val="0080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612648" y="3759199"/>
            <a:ext cx="304800" cy="304800"/>
          </a:xfrm>
          <a:prstGeom prst="ellipse">
            <a:avLst/>
          </a:prstGeom>
          <a:solidFill>
            <a:srgbClr val="0080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1031241" y="3217332"/>
            <a:ext cx="304800" cy="304800"/>
          </a:xfrm>
          <a:prstGeom prst="ellipse">
            <a:avLst/>
          </a:prstGeom>
          <a:solidFill>
            <a:srgbClr val="0080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1336041" y="3674532"/>
            <a:ext cx="304800" cy="304800"/>
          </a:xfrm>
          <a:prstGeom prst="ellipse">
            <a:avLst/>
          </a:prstGeom>
          <a:solidFill>
            <a:srgbClr val="0080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610956" y="2709332"/>
            <a:ext cx="304800" cy="304800"/>
          </a:xfrm>
          <a:prstGeom prst="ellipse">
            <a:avLst/>
          </a:prstGeom>
          <a:solidFill>
            <a:srgbClr val="0080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1488441" y="2709331"/>
            <a:ext cx="304800" cy="304800"/>
          </a:xfrm>
          <a:prstGeom prst="ellipse">
            <a:avLst/>
          </a:prstGeom>
          <a:solidFill>
            <a:srgbClr val="0080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1840993" y="3369732"/>
            <a:ext cx="304800" cy="304800"/>
          </a:xfrm>
          <a:prstGeom prst="ellipse">
            <a:avLst/>
          </a:prstGeom>
          <a:solidFill>
            <a:srgbClr val="0080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8766048" y="1676399"/>
            <a:ext cx="304800" cy="304800"/>
          </a:xfrm>
          <a:prstGeom prst="ellipse">
            <a:avLst/>
          </a:prstGeom>
          <a:solidFill>
            <a:srgbClr val="0080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3228072" y="2610604"/>
            <a:ext cx="466131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</a:rPr>
              <a:t>An example that is inconsistent with the other examples</a:t>
            </a:r>
            <a:endParaRPr lang="en-US" sz="2800" dirty="0">
              <a:solidFill>
                <a:srgbClr val="0000FF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394795" y="3979332"/>
            <a:ext cx="44945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What types of inconsistencies?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70212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Outlier detection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497163" y="5452533"/>
            <a:ext cx="304800" cy="304800"/>
          </a:xfrm>
          <a:prstGeom prst="ellipse">
            <a:avLst/>
          </a:prstGeom>
          <a:solidFill>
            <a:srgbClr val="0080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926593" y="4944533"/>
            <a:ext cx="304800" cy="304800"/>
          </a:xfrm>
          <a:prstGeom prst="ellipse">
            <a:avLst/>
          </a:prstGeom>
          <a:solidFill>
            <a:srgbClr val="0080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1078993" y="5757333"/>
            <a:ext cx="304800" cy="304800"/>
          </a:xfrm>
          <a:prstGeom prst="ellipse">
            <a:avLst/>
          </a:prstGeom>
          <a:solidFill>
            <a:srgbClr val="0080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1536193" y="5249333"/>
            <a:ext cx="304800" cy="304800"/>
          </a:xfrm>
          <a:prstGeom prst="ellipse">
            <a:avLst/>
          </a:prstGeom>
          <a:solidFill>
            <a:srgbClr val="0080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836253" y="5909733"/>
            <a:ext cx="304800" cy="304800"/>
          </a:xfrm>
          <a:prstGeom prst="ellipse">
            <a:avLst/>
          </a:prstGeom>
          <a:solidFill>
            <a:srgbClr val="0080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2141053" y="4876799"/>
            <a:ext cx="304800" cy="304800"/>
          </a:xfrm>
          <a:prstGeom prst="ellipse">
            <a:avLst/>
          </a:prstGeom>
          <a:solidFill>
            <a:srgbClr val="0080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612648" y="3759199"/>
            <a:ext cx="304800" cy="304800"/>
          </a:xfrm>
          <a:prstGeom prst="ellipse">
            <a:avLst/>
          </a:prstGeom>
          <a:solidFill>
            <a:srgbClr val="0080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1031241" y="3217332"/>
            <a:ext cx="304800" cy="304800"/>
          </a:xfrm>
          <a:prstGeom prst="ellipse">
            <a:avLst/>
          </a:prstGeom>
          <a:solidFill>
            <a:srgbClr val="0080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1336041" y="3674532"/>
            <a:ext cx="304800" cy="304800"/>
          </a:xfrm>
          <a:prstGeom prst="ellipse">
            <a:avLst/>
          </a:prstGeom>
          <a:solidFill>
            <a:srgbClr val="0080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610956" y="2709332"/>
            <a:ext cx="304800" cy="304800"/>
          </a:xfrm>
          <a:prstGeom prst="ellipse">
            <a:avLst/>
          </a:prstGeom>
          <a:solidFill>
            <a:srgbClr val="0080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1488441" y="2709331"/>
            <a:ext cx="304800" cy="304800"/>
          </a:xfrm>
          <a:prstGeom prst="ellipse">
            <a:avLst/>
          </a:prstGeom>
          <a:solidFill>
            <a:srgbClr val="0080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1840993" y="3369732"/>
            <a:ext cx="304800" cy="304800"/>
          </a:xfrm>
          <a:prstGeom prst="ellipse">
            <a:avLst/>
          </a:prstGeom>
          <a:solidFill>
            <a:srgbClr val="0080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8766048" y="1676399"/>
            <a:ext cx="304800" cy="304800"/>
          </a:xfrm>
          <a:prstGeom prst="ellipse">
            <a:avLst/>
          </a:prstGeom>
          <a:solidFill>
            <a:srgbClr val="0080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3228072" y="2610604"/>
            <a:ext cx="4661313" cy="3108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</a:rPr>
              <a:t>An example that is inconsistent with the other examples</a:t>
            </a:r>
          </a:p>
          <a:p>
            <a:pPr marL="457200" indent="-457200">
              <a:buFontTx/>
              <a:buChar char="-"/>
            </a:pPr>
            <a:r>
              <a:rPr lang="en-US" sz="2800" dirty="0" smtClean="0">
                <a:solidFill>
                  <a:srgbClr val="0000FF"/>
                </a:solidFill>
              </a:rPr>
              <a:t>extreme feature values in one or more dimensions</a:t>
            </a:r>
          </a:p>
          <a:p>
            <a:pPr marL="457200" indent="-457200">
              <a:buFontTx/>
              <a:buChar char="-"/>
            </a:pPr>
            <a:r>
              <a:rPr lang="en-US" sz="2800" dirty="0" smtClean="0">
                <a:solidFill>
                  <a:srgbClr val="0000FF"/>
                </a:solidFill>
              </a:rPr>
              <a:t>examples with the same feature values but different labels</a:t>
            </a:r>
            <a:endParaRPr lang="en-US" sz="28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35770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Outlier detection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497163" y="5452533"/>
            <a:ext cx="304800" cy="304800"/>
          </a:xfrm>
          <a:prstGeom prst="ellipse">
            <a:avLst/>
          </a:prstGeom>
          <a:solidFill>
            <a:srgbClr val="0080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926593" y="4944533"/>
            <a:ext cx="304800" cy="304800"/>
          </a:xfrm>
          <a:prstGeom prst="ellipse">
            <a:avLst/>
          </a:prstGeom>
          <a:solidFill>
            <a:srgbClr val="0080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1078993" y="5757333"/>
            <a:ext cx="304800" cy="304800"/>
          </a:xfrm>
          <a:prstGeom prst="ellipse">
            <a:avLst/>
          </a:prstGeom>
          <a:solidFill>
            <a:srgbClr val="0080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1536193" y="5249333"/>
            <a:ext cx="304800" cy="304800"/>
          </a:xfrm>
          <a:prstGeom prst="ellipse">
            <a:avLst/>
          </a:prstGeom>
          <a:solidFill>
            <a:srgbClr val="0080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836253" y="5909733"/>
            <a:ext cx="304800" cy="304800"/>
          </a:xfrm>
          <a:prstGeom prst="ellipse">
            <a:avLst/>
          </a:prstGeom>
          <a:solidFill>
            <a:srgbClr val="0080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2141053" y="4876799"/>
            <a:ext cx="304800" cy="304800"/>
          </a:xfrm>
          <a:prstGeom prst="ellipse">
            <a:avLst/>
          </a:prstGeom>
          <a:solidFill>
            <a:srgbClr val="0080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612648" y="3759199"/>
            <a:ext cx="304800" cy="304800"/>
          </a:xfrm>
          <a:prstGeom prst="ellipse">
            <a:avLst/>
          </a:prstGeom>
          <a:solidFill>
            <a:srgbClr val="0080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1031241" y="3217332"/>
            <a:ext cx="304800" cy="304800"/>
          </a:xfrm>
          <a:prstGeom prst="ellipse">
            <a:avLst/>
          </a:prstGeom>
          <a:solidFill>
            <a:srgbClr val="0080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1336041" y="3674532"/>
            <a:ext cx="304800" cy="304800"/>
          </a:xfrm>
          <a:prstGeom prst="ellipse">
            <a:avLst/>
          </a:prstGeom>
          <a:solidFill>
            <a:srgbClr val="0080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610956" y="2709332"/>
            <a:ext cx="304800" cy="304800"/>
          </a:xfrm>
          <a:prstGeom prst="ellipse">
            <a:avLst/>
          </a:prstGeom>
          <a:solidFill>
            <a:srgbClr val="0080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1488441" y="2709331"/>
            <a:ext cx="304800" cy="304800"/>
          </a:xfrm>
          <a:prstGeom prst="ellipse">
            <a:avLst/>
          </a:prstGeom>
          <a:solidFill>
            <a:srgbClr val="0080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1840993" y="3369732"/>
            <a:ext cx="304800" cy="304800"/>
          </a:xfrm>
          <a:prstGeom prst="ellipse">
            <a:avLst/>
          </a:prstGeom>
          <a:solidFill>
            <a:srgbClr val="0080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8766048" y="1676399"/>
            <a:ext cx="304800" cy="304800"/>
          </a:xfrm>
          <a:prstGeom prst="ellipse">
            <a:avLst/>
          </a:prstGeom>
          <a:solidFill>
            <a:srgbClr val="0080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3228072" y="2610604"/>
            <a:ext cx="4661313" cy="3108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</a:rPr>
              <a:t>An example that is inconsistent with the other examples</a:t>
            </a:r>
          </a:p>
          <a:p>
            <a:pPr marL="457200" indent="-457200">
              <a:buFontTx/>
              <a:buChar char="-"/>
            </a:pPr>
            <a:r>
              <a:rPr lang="en-US" sz="2800" dirty="0" smtClean="0">
                <a:solidFill>
                  <a:srgbClr val="0000FF"/>
                </a:solidFill>
              </a:rPr>
              <a:t>extreme feature values in one or more dimensions</a:t>
            </a:r>
          </a:p>
          <a:p>
            <a:pPr marL="457200" indent="-457200">
              <a:buFontTx/>
              <a:buChar char="-"/>
            </a:pPr>
            <a:r>
              <a:rPr lang="en-US" sz="2800" dirty="0" smtClean="0">
                <a:solidFill>
                  <a:srgbClr val="FF0000"/>
                </a:solidFill>
              </a:rPr>
              <a:t>examples with the same feature values but different labels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821357" y="6062133"/>
            <a:ext cx="6592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Fix?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54787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19791" y="6095999"/>
            <a:ext cx="4264152" cy="618067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Where do they come from?</a:t>
            </a:r>
            <a:endParaRPr lang="en-US" dirty="0">
              <a:solidFill>
                <a:srgbClr val="FF0000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2975639"/>
              </p:ext>
            </p:extLst>
          </p:nvPr>
        </p:nvGraphicFramePr>
        <p:xfrm>
          <a:off x="1751264" y="1667123"/>
          <a:ext cx="5507788" cy="4297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6947"/>
                <a:gridCol w="1376947"/>
                <a:gridCol w="1219893"/>
                <a:gridCol w="1534001"/>
              </a:tblGrid>
              <a:tr h="224833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Terrain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Unicycle-type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Weather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Go-For-Ride?</a:t>
                      </a:r>
                      <a:endParaRPr lang="en-US" sz="1800" dirty="0"/>
                    </a:p>
                  </a:txBody>
                  <a:tcPr/>
                </a:tc>
              </a:tr>
              <a:tr h="224833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Trail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Normal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Rainy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NO</a:t>
                      </a:r>
                    </a:p>
                  </a:txBody>
                  <a:tcPr/>
                </a:tc>
              </a:tr>
              <a:tr h="224833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Road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Normal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Sunny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YES</a:t>
                      </a:r>
                    </a:p>
                  </a:txBody>
                  <a:tcPr/>
                </a:tc>
              </a:tr>
              <a:tr h="224833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Trail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Mountain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YES</a:t>
                      </a:r>
                    </a:p>
                  </a:txBody>
                  <a:tcPr/>
                </a:tc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Mountain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Rainy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YES</a:t>
                      </a:r>
                    </a:p>
                  </a:txBody>
                  <a:tcPr/>
                </a:tc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NO</a:t>
                      </a:r>
                    </a:p>
                  </a:txBody>
                  <a:tcPr/>
                </a:tc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Normal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Rainy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YES</a:t>
                      </a:r>
                    </a:p>
                  </a:txBody>
                  <a:tcPr/>
                </a:tc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Mountain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YES</a:t>
                      </a:r>
                    </a:p>
                  </a:txBody>
                  <a:tcPr/>
                </a:tc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Normal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NO</a:t>
                      </a:r>
                      <a:endParaRPr lang="en-US" sz="1800" dirty="0"/>
                    </a:p>
                  </a:txBody>
                  <a:tcPr/>
                </a:tc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Normal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Snowy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NO</a:t>
                      </a:r>
                      <a:endParaRPr lang="en-US" sz="1800" dirty="0"/>
                    </a:p>
                  </a:txBody>
                  <a:tcPr/>
                </a:tc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Mountain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YES</a:t>
                      </a:r>
                      <a:endParaRPr lang="en-US" sz="1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189198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Removing conflicting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Identify examples that have the same features, but differing values</a:t>
            </a:r>
          </a:p>
          <a:p>
            <a:pPr lvl="1"/>
            <a:r>
              <a:rPr lang="en-US" dirty="0" smtClean="0"/>
              <a:t>For some learning algorithms, this can cause issues (for example, not converging)</a:t>
            </a:r>
          </a:p>
          <a:p>
            <a:pPr lvl="1"/>
            <a:r>
              <a:rPr lang="en-US" dirty="0" smtClean="0"/>
              <a:t>In general, unsatisfying from a learning perspective</a:t>
            </a:r>
          </a:p>
          <a:p>
            <a:pPr marL="45720" indent="0">
              <a:buNone/>
            </a:pPr>
            <a:endParaRPr lang="en-US" dirty="0"/>
          </a:p>
          <a:p>
            <a:pPr marL="45720" indent="0">
              <a:buNone/>
            </a:pPr>
            <a:r>
              <a:rPr lang="en-US" dirty="0" smtClean="0"/>
              <a:t>Can be a bit expensive computationally (examining all pairs), though faster approaches are available</a:t>
            </a:r>
          </a:p>
        </p:txBody>
      </p:sp>
    </p:spTree>
    <p:extLst>
      <p:ext uri="{BB962C8B-B14F-4D97-AF65-F5344CB8AC3E}">
        <p14:creationId xmlns:p14="http://schemas.microsoft.com/office/powerpoint/2010/main" val="7313842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Outlier detection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497163" y="5452533"/>
            <a:ext cx="304800" cy="304800"/>
          </a:xfrm>
          <a:prstGeom prst="ellipse">
            <a:avLst/>
          </a:prstGeom>
          <a:solidFill>
            <a:srgbClr val="0080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926593" y="4944533"/>
            <a:ext cx="304800" cy="304800"/>
          </a:xfrm>
          <a:prstGeom prst="ellipse">
            <a:avLst/>
          </a:prstGeom>
          <a:solidFill>
            <a:srgbClr val="0080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1078993" y="5757333"/>
            <a:ext cx="304800" cy="304800"/>
          </a:xfrm>
          <a:prstGeom prst="ellipse">
            <a:avLst/>
          </a:prstGeom>
          <a:solidFill>
            <a:srgbClr val="0080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1536193" y="5249333"/>
            <a:ext cx="304800" cy="304800"/>
          </a:xfrm>
          <a:prstGeom prst="ellipse">
            <a:avLst/>
          </a:prstGeom>
          <a:solidFill>
            <a:srgbClr val="0080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836253" y="5909733"/>
            <a:ext cx="304800" cy="304800"/>
          </a:xfrm>
          <a:prstGeom prst="ellipse">
            <a:avLst/>
          </a:prstGeom>
          <a:solidFill>
            <a:srgbClr val="0080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2141053" y="4876799"/>
            <a:ext cx="304800" cy="304800"/>
          </a:xfrm>
          <a:prstGeom prst="ellipse">
            <a:avLst/>
          </a:prstGeom>
          <a:solidFill>
            <a:srgbClr val="0080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612648" y="3759199"/>
            <a:ext cx="304800" cy="304800"/>
          </a:xfrm>
          <a:prstGeom prst="ellipse">
            <a:avLst/>
          </a:prstGeom>
          <a:solidFill>
            <a:srgbClr val="0080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1031241" y="3217332"/>
            <a:ext cx="304800" cy="304800"/>
          </a:xfrm>
          <a:prstGeom prst="ellipse">
            <a:avLst/>
          </a:prstGeom>
          <a:solidFill>
            <a:srgbClr val="0080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1336041" y="3674532"/>
            <a:ext cx="304800" cy="304800"/>
          </a:xfrm>
          <a:prstGeom prst="ellipse">
            <a:avLst/>
          </a:prstGeom>
          <a:solidFill>
            <a:srgbClr val="0080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610956" y="2709332"/>
            <a:ext cx="304800" cy="304800"/>
          </a:xfrm>
          <a:prstGeom prst="ellipse">
            <a:avLst/>
          </a:prstGeom>
          <a:solidFill>
            <a:srgbClr val="0080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1488441" y="2709331"/>
            <a:ext cx="304800" cy="304800"/>
          </a:xfrm>
          <a:prstGeom prst="ellipse">
            <a:avLst/>
          </a:prstGeom>
          <a:solidFill>
            <a:srgbClr val="0080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1840993" y="3369732"/>
            <a:ext cx="304800" cy="304800"/>
          </a:xfrm>
          <a:prstGeom prst="ellipse">
            <a:avLst/>
          </a:prstGeom>
          <a:solidFill>
            <a:srgbClr val="0080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8766048" y="1676399"/>
            <a:ext cx="304800" cy="304800"/>
          </a:xfrm>
          <a:prstGeom prst="ellipse">
            <a:avLst/>
          </a:prstGeom>
          <a:solidFill>
            <a:srgbClr val="0080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3228072" y="2610604"/>
            <a:ext cx="4661313" cy="3108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</a:rPr>
              <a:t>An example that is inconsistent with the other examples</a:t>
            </a:r>
          </a:p>
          <a:p>
            <a:pPr marL="457200" indent="-457200">
              <a:buFontTx/>
              <a:buChar char="-"/>
            </a:pPr>
            <a:r>
              <a:rPr lang="en-US" sz="2800" dirty="0" smtClean="0">
                <a:solidFill>
                  <a:srgbClr val="FF0000"/>
                </a:solidFill>
              </a:rPr>
              <a:t>extreme feature values in one or more dimensions</a:t>
            </a:r>
          </a:p>
          <a:p>
            <a:pPr marL="457200" indent="-457200">
              <a:buFontTx/>
              <a:buChar char="-"/>
            </a:pPr>
            <a:r>
              <a:rPr lang="en-US" sz="2800" dirty="0" smtClean="0">
                <a:solidFill>
                  <a:srgbClr val="0000FF"/>
                </a:solidFill>
              </a:rPr>
              <a:t>examples with the same feature values but different labels</a:t>
            </a:r>
            <a:endParaRPr lang="en-US" sz="2800" dirty="0">
              <a:solidFill>
                <a:srgbClr val="0000FF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327445" y="5909733"/>
            <a:ext cx="34170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How do we identify these?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20499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Removing extreme outliers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Throw out examples that have extreme values in one dimension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Throw out examples that are very far away from any other example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Train a probabilistic model on the data and throw out “very unlikely” examples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This is an entire field of study by itself!  Often called outlier or anomaly detection.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108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Quick statistics recap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1"/>
            <a:ext cx="7748589" cy="11165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What are the mean, standard deviation, and variance of data?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00823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Quick statistics recap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46832" y="1797055"/>
            <a:ext cx="60518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6600"/>
                </a:solidFill>
              </a:rPr>
              <a:t>mean</a:t>
            </a:r>
            <a:r>
              <a:rPr lang="en-US" sz="2800" dirty="0" smtClean="0"/>
              <a:t>: average value, often written as μ 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612649" y="2745839"/>
            <a:ext cx="8153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6600"/>
                </a:solidFill>
              </a:rPr>
              <a:t>variance</a:t>
            </a:r>
            <a:r>
              <a:rPr lang="en-US" sz="2800" dirty="0" smtClean="0"/>
              <a:t>: a measure of how much variation there is in the data.  Calculated as:</a:t>
            </a:r>
            <a:endParaRPr lang="en-US" sz="2800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15168897"/>
              </p:ext>
            </p:extLst>
          </p:nvPr>
        </p:nvGraphicFramePr>
        <p:xfrm>
          <a:off x="3725750" y="3699945"/>
          <a:ext cx="2201407" cy="9332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9" name="Equation" r:id="rId4" imgW="1168400" imgH="495300" progId="Equation.3">
                  <p:embed/>
                </p:oleObj>
              </mc:Choice>
              <mc:Fallback>
                <p:oleObj name="Equation" r:id="rId4" imgW="1168400" imgH="4953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725750" y="3699945"/>
                        <a:ext cx="2201407" cy="93320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12649" y="4803134"/>
            <a:ext cx="8153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6600"/>
                </a:solidFill>
              </a:rPr>
              <a:t>standard deviation</a:t>
            </a:r>
            <a:r>
              <a:rPr lang="en-US" sz="2800" dirty="0" smtClean="0"/>
              <a:t>: square root of the variance (written as </a:t>
            </a:r>
            <a:r>
              <a:rPr lang="en-US" sz="2800" dirty="0" err="1" smtClean="0"/>
              <a:t>σ</a:t>
            </a:r>
            <a:r>
              <a:rPr lang="en-US" sz="2800" dirty="0" smtClean="0"/>
              <a:t>)</a:t>
            </a:r>
            <a:endParaRPr lang="en-US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2268046" y="5965197"/>
            <a:ext cx="45201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How can these help us with outliers?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34596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Outlier detection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r="17410"/>
          <a:stretch/>
        </p:blipFill>
        <p:spPr>
          <a:xfrm>
            <a:off x="1833070" y="1725982"/>
            <a:ext cx="5212989" cy="36957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787715" y="5699567"/>
            <a:ext cx="595388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If we know the data is distributed normally (i.e. via a normal/</a:t>
            </a:r>
            <a:r>
              <a:rPr lang="en-US" sz="2400" dirty="0" err="1" smtClean="0">
                <a:solidFill>
                  <a:srgbClr val="0000FF"/>
                </a:solidFill>
              </a:rPr>
              <a:t>gaussian</a:t>
            </a:r>
            <a:r>
              <a:rPr lang="en-US" sz="2400" dirty="0" smtClean="0">
                <a:solidFill>
                  <a:srgbClr val="0000FF"/>
                </a:solidFill>
              </a:rPr>
              <a:t> distribution)</a:t>
            </a:r>
            <a:endParaRPr lang="en-US" sz="24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03393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Outliers in a single dimension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Examples in a single dimension that have values greater than </a:t>
            </a:r>
            <a:br>
              <a:rPr lang="en-US" sz="2400" dirty="0" smtClean="0"/>
            </a:br>
            <a:r>
              <a:rPr lang="en-US" sz="2400" dirty="0" smtClean="0"/>
              <a:t>|</a:t>
            </a:r>
            <a:r>
              <a:rPr lang="en-US" sz="2400" dirty="0" err="1" smtClean="0"/>
              <a:t>kσ</a:t>
            </a:r>
            <a:r>
              <a:rPr lang="en-US" sz="2400" dirty="0" smtClean="0"/>
              <a:t>| can be discarded (for k &gt;&gt;3)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Even if the data isn’t actually distributed normally, this is still often reasonable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r="17410"/>
          <a:stretch/>
        </p:blipFill>
        <p:spPr>
          <a:xfrm>
            <a:off x="2634447" y="4116326"/>
            <a:ext cx="3867282" cy="27416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03106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Outliers in general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en-US" sz="2400" dirty="0" smtClean="0"/>
              <a:t>Calculate the centroid/center of the data</a:t>
            </a:r>
          </a:p>
          <a:p>
            <a:pPr>
              <a:buFontTx/>
              <a:buChar char="-"/>
            </a:pPr>
            <a:r>
              <a:rPr lang="en-US" sz="2400" dirty="0" smtClean="0"/>
              <a:t>Calculate the average distance from center for all data</a:t>
            </a:r>
          </a:p>
          <a:p>
            <a:pPr>
              <a:buFontTx/>
              <a:buChar char="-"/>
            </a:pPr>
            <a:r>
              <a:rPr lang="en-US" sz="2400" dirty="0" smtClean="0"/>
              <a:t>Calculate standard deviation and discard points too far away</a:t>
            </a:r>
          </a:p>
          <a:p>
            <a:pPr>
              <a:buFontTx/>
              <a:buChar char="-"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Again, many, many other techniques for doing this</a:t>
            </a:r>
            <a:endParaRPr lang="en-US" sz="24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/>
          <a:srcRect r="17410"/>
          <a:stretch/>
        </p:blipFill>
        <p:spPr>
          <a:xfrm>
            <a:off x="2634447" y="4116326"/>
            <a:ext cx="3867282" cy="27416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50109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Outliers for machine learning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Some good practices:</a:t>
            </a:r>
          </a:p>
          <a:p>
            <a:pPr>
              <a:buFontTx/>
              <a:buChar char="-"/>
            </a:pPr>
            <a:r>
              <a:rPr lang="en-US" dirty="0" smtClean="0"/>
              <a:t>Throw out conflicting examples</a:t>
            </a:r>
          </a:p>
          <a:p>
            <a:pPr>
              <a:buFontTx/>
              <a:buChar char="-"/>
            </a:pPr>
            <a:r>
              <a:rPr lang="en-US" dirty="0" smtClean="0"/>
              <a:t>Throw out any examples with obviously extreme feature values (i.e. many, many standard deviations away)</a:t>
            </a:r>
          </a:p>
          <a:p>
            <a:pPr>
              <a:buFontTx/>
              <a:buChar char="-"/>
            </a:pPr>
            <a:r>
              <a:rPr lang="en-US" dirty="0" smtClean="0"/>
              <a:t>Check for erroneous feature values (e.g. negative values for a feature that can only be positive)</a:t>
            </a:r>
          </a:p>
          <a:p>
            <a:pPr>
              <a:buFontTx/>
              <a:buChar char="-"/>
            </a:pPr>
            <a:r>
              <a:rPr lang="en-US" dirty="0" smtClean="0"/>
              <a:t>Let the learning algorithm/other pre-processing handle the rest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45248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Feature pruning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Good features provide us information that helps us distinguish between labels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However, not all features are good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What makes a bad feature and why would we have them in our data?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06658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UCI Machine Learning Repository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08200" y="2256366"/>
            <a:ext cx="4914900" cy="1905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820334" y="4998534"/>
            <a:ext cx="535435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http://</a:t>
            </a:r>
            <a:r>
              <a:rPr lang="en-US" sz="2400" dirty="0" err="1"/>
              <a:t>archive.ics.uci.edu</a:t>
            </a:r>
            <a:r>
              <a:rPr lang="en-US" sz="2400" dirty="0"/>
              <a:t>/ml/</a:t>
            </a:r>
            <a:r>
              <a:rPr lang="en-US" sz="2400" dirty="0" err="1"/>
              <a:t>datasets.html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329831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Bad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12636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Each of you are going to generate a feature for our data set: pick 5 random binary numbers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81843" y="2881084"/>
            <a:ext cx="472271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0000FF"/>
                </a:solidFill>
              </a:rPr>
              <a:t>f</a:t>
            </a:r>
            <a:r>
              <a:rPr lang="en-US" sz="3200" baseline="-25000" dirty="0" smtClean="0">
                <a:solidFill>
                  <a:srgbClr val="0000FF"/>
                </a:solidFill>
              </a:rPr>
              <a:t>1</a:t>
            </a:r>
            <a:endParaRPr lang="en-US" sz="3200" baseline="-25000" dirty="0">
              <a:solidFill>
                <a:srgbClr val="0000F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03766" y="2863123"/>
            <a:ext cx="472271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0000FF"/>
                </a:solidFill>
              </a:rPr>
              <a:t>f</a:t>
            </a:r>
            <a:r>
              <a:rPr lang="en-US" sz="3200" baseline="-25000" dirty="0">
                <a:solidFill>
                  <a:srgbClr val="0000FF"/>
                </a:solidFill>
              </a:rPr>
              <a:t>2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319401" y="2952613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…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741408" y="2926438"/>
            <a:ext cx="8131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8000"/>
                </a:solidFill>
              </a:rPr>
              <a:t>label</a:t>
            </a:r>
            <a:endParaRPr lang="en-US" sz="2400" dirty="0">
              <a:solidFill>
                <a:srgbClr val="008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907731" y="3465860"/>
            <a:ext cx="403613" cy="426801"/>
          </a:xfrm>
          <a:prstGeom prst="rect">
            <a:avLst/>
          </a:prstGeom>
          <a:noFill/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2908927" y="4045061"/>
            <a:ext cx="403613" cy="426801"/>
          </a:xfrm>
          <a:prstGeom prst="rect">
            <a:avLst/>
          </a:prstGeom>
          <a:noFill/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2910127" y="4620765"/>
            <a:ext cx="403613" cy="426801"/>
          </a:xfrm>
          <a:prstGeom prst="rect">
            <a:avLst/>
          </a:prstGeom>
          <a:noFill/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2922933" y="5198048"/>
            <a:ext cx="403613" cy="426801"/>
          </a:xfrm>
          <a:prstGeom prst="rect">
            <a:avLst/>
          </a:prstGeom>
          <a:noFill/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2924133" y="5773752"/>
            <a:ext cx="403613" cy="426801"/>
          </a:xfrm>
          <a:prstGeom prst="rect">
            <a:avLst/>
          </a:prstGeom>
          <a:noFill/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4067360" y="4311906"/>
            <a:ext cx="46986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I’ve already labeled these examples and I have two features</a:t>
            </a:r>
            <a:endParaRPr lang="en-US" sz="24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24782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Bad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12636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Each of you are going to generate some a feature for our data set: pick 5 random binary numbers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81843" y="2881084"/>
            <a:ext cx="472271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0000FF"/>
                </a:solidFill>
              </a:rPr>
              <a:t>f</a:t>
            </a:r>
            <a:r>
              <a:rPr lang="en-US" sz="3200" baseline="-25000" dirty="0" smtClean="0">
                <a:solidFill>
                  <a:srgbClr val="0000FF"/>
                </a:solidFill>
              </a:rPr>
              <a:t>1</a:t>
            </a:r>
            <a:endParaRPr lang="en-US" sz="3200" baseline="-25000" dirty="0">
              <a:solidFill>
                <a:srgbClr val="0000F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03766" y="2863123"/>
            <a:ext cx="472271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0000FF"/>
                </a:solidFill>
              </a:rPr>
              <a:t>f</a:t>
            </a:r>
            <a:r>
              <a:rPr lang="en-US" sz="3200" baseline="-25000" dirty="0">
                <a:solidFill>
                  <a:srgbClr val="0000FF"/>
                </a:solidFill>
              </a:rPr>
              <a:t>2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319401" y="2952613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…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741408" y="2926438"/>
            <a:ext cx="8131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8000"/>
                </a:solidFill>
              </a:rPr>
              <a:t>label</a:t>
            </a:r>
            <a:endParaRPr lang="en-US" sz="2400" dirty="0">
              <a:solidFill>
                <a:srgbClr val="008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829028" y="3736539"/>
            <a:ext cx="493702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Is there any problem with using your feature in addition to my two real features?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948458" y="3462071"/>
            <a:ext cx="382787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8000"/>
                </a:solidFill>
              </a:rPr>
              <a:t>1</a:t>
            </a:r>
          </a:p>
          <a:p>
            <a:r>
              <a:rPr lang="en-US" sz="2800" dirty="0" smtClean="0">
                <a:solidFill>
                  <a:srgbClr val="008000"/>
                </a:solidFill>
              </a:rPr>
              <a:t>0</a:t>
            </a:r>
          </a:p>
          <a:p>
            <a:r>
              <a:rPr lang="en-US" sz="2800" dirty="0" smtClean="0">
                <a:solidFill>
                  <a:srgbClr val="008000"/>
                </a:solidFill>
              </a:rPr>
              <a:t>1</a:t>
            </a:r>
          </a:p>
          <a:p>
            <a:r>
              <a:rPr lang="en-US" sz="2800" dirty="0" smtClean="0">
                <a:solidFill>
                  <a:srgbClr val="008000"/>
                </a:solidFill>
              </a:rPr>
              <a:t>1</a:t>
            </a:r>
          </a:p>
          <a:p>
            <a:r>
              <a:rPr lang="en-US" sz="2800" dirty="0" smtClean="0">
                <a:solidFill>
                  <a:srgbClr val="008000"/>
                </a:solidFill>
              </a:rPr>
              <a:t>0</a:t>
            </a:r>
            <a:endParaRPr lang="en-US" sz="2800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35612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Provided features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34696" y="1580739"/>
            <a:ext cx="85313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Predicting </a:t>
            </a:r>
            <a:r>
              <a:rPr lang="en-US" sz="2400" dirty="0"/>
              <a:t>the age of abalone from physical </a:t>
            </a:r>
            <a:r>
              <a:rPr lang="en-US" sz="2400" dirty="0" smtClean="0"/>
              <a:t>measurements</a:t>
            </a:r>
            <a:endParaRPr lang="en-US" sz="2400" dirty="0"/>
          </a:p>
        </p:txBody>
      </p:sp>
      <p:sp>
        <p:nvSpPr>
          <p:cNvPr id="5" name="Rectangle 4"/>
          <p:cNvSpPr/>
          <p:nvPr/>
        </p:nvSpPr>
        <p:spPr>
          <a:xfrm>
            <a:off x="778934" y="2315488"/>
            <a:ext cx="6451599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Name / Data Type / Measurement Unit / Description </a:t>
            </a:r>
          </a:p>
          <a:p>
            <a:r>
              <a:rPr lang="en-US" dirty="0"/>
              <a:t>----------------------------- </a:t>
            </a:r>
          </a:p>
          <a:p>
            <a:r>
              <a:rPr lang="en-US" dirty="0"/>
              <a:t>Sex / nominal / -- / M, F, and I (infant) </a:t>
            </a:r>
          </a:p>
          <a:p>
            <a:r>
              <a:rPr lang="en-US" dirty="0"/>
              <a:t>Length / continuous / mm / Longest shell measurement </a:t>
            </a:r>
          </a:p>
          <a:p>
            <a:r>
              <a:rPr lang="en-US" dirty="0"/>
              <a:t>Diameter	/ continuous / mm / perpendicular to length </a:t>
            </a:r>
          </a:p>
          <a:p>
            <a:r>
              <a:rPr lang="en-US" dirty="0"/>
              <a:t>Height / continuous / mm / with meat in shell </a:t>
            </a:r>
          </a:p>
          <a:p>
            <a:r>
              <a:rPr lang="en-US" dirty="0"/>
              <a:t>Whole weight / continuous / grams / whole abalone </a:t>
            </a:r>
          </a:p>
          <a:p>
            <a:r>
              <a:rPr lang="en-US" dirty="0"/>
              <a:t>Shucked weight / continuous	 / grams / weight of meat </a:t>
            </a:r>
          </a:p>
          <a:p>
            <a:r>
              <a:rPr lang="en-US" dirty="0"/>
              <a:t>Viscera weight / continuous / grams / gut weight (after bleeding) </a:t>
            </a:r>
          </a:p>
          <a:p>
            <a:r>
              <a:rPr lang="en-US" dirty="0"/>
              <a:t>Shell weight / continuous / grams / after being dried </a:t>
            </a:r>
          </a:p>
          <a:p>
            <a:r>
              <a:rPr lang="en-US" dirty="0"/>
              <a:t>Rings / integer / -- / +1.5 gives the age in years 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1295" y="4953002"/>
            <a:ext cx="2862705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8331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Provided features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91066" y="2469150"/>
            <a:ext cx="8652933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1. Class: no-recurrence-events, recurrence-events </a:t>
            </a:r>
          </a:p>
          <a:p>
            <a:r>
              <a:rPr lang="en-US" dirty="0"/>
              <a:t>2. age: 10-19, 20-29, 30-39, 40-49, 50-59, 60-69, 70-79, 80-89, 90-99. </a:t>
            </a:r>
          </a:p>
          <a:p>
            <a:r>
              <a:rPr lang="en-US" dirty="0"/>
              <a:t>3. menopause: lt40, ge40, </a:t>
            </a:r>
            <a:r>
              <a:rPr lang="en-US" dirty="0" err="1"/>
              <a:t>premeno</a:t>
            </a:r>
            <a:r>
              <a:rPr lang="en-US" dirty="0"/>
              <a:t>. </a:t>
            </a:r>
          </a:p>
          <a:p>
            <a:r>
              <a:rPr lang="en-US" dirty="0"/>
              <a:t>4. tumor-size: 0-4, 5-9, 10-14, 15-19, 20-24, 25-29, 30-34, 35-39, 40-44, 45-49, 50-54, 55-59. </a:t>
            </a:r>
          </a:p>
          <a:p>
            <a:r>
              <a:rPr lang="en-US" dirty="0"/>
              <a:t>5. </a:t>
            </a:r>
            <a:r>
              <a:rPr lang="en-US" dirty="0" err="1"/>
              <a:t>inv</a:t>
            </a:r>
            <a:r>
              <a:rPr lang="en-US" dirty="0"/>
              <a:t>-nodes: 0-2, 3-5, 6-8, 9-11, 12-14, 15-17, 18-20, 21-23, 24-26, 27-29, 30-32, 33-35, 36-39. </a:t>
            </a:r>
          </a:p>
          <a:p>
            <a:r>
              <a:rPr lang="en-US" dirty="0"/>
              <a:t>6. node-caps: yes, no. </a:t>
            </a:r>
          </a:p>
          <a:p>
            <a:r>
              <a:rPr lang="en-US" dirty="0"/>
              <a:t>7. </a:t>
            </a:r>
            <a:r>
              <a:rPr lang="en-US" dirty="0" err="1"/>
              <a:t>deg-malig</a:t>
            </a:r>
            <a:r>
              <a:rPr lang="en-US" dirty="0"/>
              <a:t>: 1, 2, 3. </a:t>
            </a:r>
          </a:p>
          <a:p>
            <a:r>
              <a:rPr lang="en-US" dirty="0"/>
              <a:t>8. breast: left, right. </a:t>
            </a:r>
          </a:p>
          <a:p>
            <a:r>
              <a:rPr lang="en-US" dirty="0"/>
              <a:t>9. breast-quad: left-up, left-low, right-</a:t>
            </a:r>
            <a:r>
              <a:rPr lang="en-US" dirty="0" smtClean="0"/>
              <a:t>up, right</a:t>
            </a:r>
            <a:r>
              <a:rPr lang="en-US" dirty="0"/>
              <a:t>-low, central. </a:t>
            </a:r>
          </a:p>
          <a:p>
            <a:r>
              <a:rPr lang="en-US" dirty="0"/>
              <a:t>10. </a:t>
            </a:r>
            <a:r>
              <a:rPr lang="en-US" dirty="0" smtClean="0"/>
              <a:t>irradiated: yes</a:t>
            </a:r>
            <a:r>
              <a:rPr lang="en-US" dirty="0"/>
              <a:t>, no.</a:t>
            </a:r>
          </a:p>
        </p:txBody>
      </p:sp>
      <p:sp>
        <p:nvSpPr>
          <p:cNvPr id="5" name="Rectangle 4"/>
          <p:cNvSpPr/>
          <p:nvPr/>
        </p:nvSpPr>
        <p:spPr>
          <a:xfrm>
            <a:off x="234696" y="1580739"/>
            <a:ext cx="85313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Predicting breast cancer recurrence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89639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Provided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In many physical domains (e.g. biology, medicine, chemistry, engineering, etc.)</a:t>
            </a:r>
          </a:p>
          <a:p>
            <a:pPr lvl="1"/>
            <a:r>
              <a:rPr lang="en-US" dirty="0" smtClean="0"/>
              <a:t>the data has been collected and the </a:t>
            </a:r>
            <a:r>
              <a:rPr lang="en-US" i="1" dirty="0" smtClean="0"/>
              <a:t>relevant</a:t>
            </a:r>
            <a:r>
              <a:rPr lang="en-US" dirty="0" smtClean="0"/>
              <a:t> features identified</a:t>
            </a:r>
          </a:p>
          <a:p>
            <a:pPr lvl="1"/>
            <a:r>
              <a:rPr lang="en-US" dirty="0" smtClean="0"/>
              <a:t>we cannot collect more features from the examples (at least “core” features)</a:t>
            </a:r>
          </a:p>
          <a:p>
            <a:pPr marL="45720" indent="0">
              <a:buNone/>
            </a:pPr>
            <a:endParaRPr lang="en-US" dirty="0" smtClean="0"/>
          </a:p>
          <a:p>
            <a:pPr marL="45720" indent="0">
              <a:buNone/>
            </a:pPr>
            <a:r>
              <a:rPr lang="en-US" dirty="0" smtClean="0"/>
              <a:t>In these domains, we can often just use the provided features</a:t>
            </a:r>
          </a:p>
        </p:txBody>
      </p:sp>
    </p:spTree>
    <p:extLst>
      <p:ext uri="{BB962C8B-B14F-4D97-AF65-F5344CB8AC3E}">
        <p14:creationId xmlns:p14="http://schemas.microsoft.com/office/powerpoint/2010/main" val="29663053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Raw data vs.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In many other domains, we are provided with the raw data, but must extract/identify features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For example</a:t>
            </a:r>
          </a:p>
          <a:p>
            <a:pPr lvl="1"/>
            <a:r>
              <a:rPr lang="en-US" dirty="0" smtClean="0"/>
              <a:t>image data</a:t>
            </a:r>
          </a:p>
          <a:p>
            <a:pPr lvl="1"/>
            <a:r>
              <a:rPr lang="en-US" dirty="0" smtClean="0"/>
              <a:t>text data</a:t>
            </a:r>
          </a:p>
          <a:p>
            <a:pPr lvl="1"/>
            <a:r>
              <a:rPr lang="en-US" dirty="0" smtClean="0"/>
              <a:t>audio data</a:t>
            </a:r>
          </a:p>
          <a:p>
            <a:pPr lvl="1"/>
            <a:r>
              <a:rPr lang="en-US" dirty="0" smtClean="0"/>
              <a:t>log data</a:t>
            </a:r>
          </a:p>
          <a:p>
            <a:pPr lvl="1"/>
            <a:r>
              <a:rPr lang="en-US" dirty="0" smtClean="0"/>
              <a:t>…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24467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Text: raw data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04800" y="1729619"/>
            <a:ext cx="12681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Raw data</a:t>
            </a:r>
            <a:endParaRPr lang="en-US" sz="2000" dirty="0"/>
          </a:p>
        </p:txBody>
      </p:sp>
      <p:grpSp>
        <p:nvGrpSpPr>
          <p:cNvPr id="13" name="Group 12"/>
          <p:cNvGrpSpPr/>
          <p:nvPr/>
        </p:nvGrpSpPr>
        <p:grpSpPr>
          <a:xfrm>
            <a:off x="612648" y="2370667"/>
            <a:ext cx="960348" cy="1100666"/>
            <a:chOff x="612648" y="2370667"/>
            <a:chExt cx="960348" cy="1100666"/>
          </a:xfrm>
        </p:grpSpPr>
        <p:sp>
          <p:nvSpPr>
            <p:cNvPr id="5" name="Rectangle 4"/>
            <p:cNvSpPr/>
            <p:nvPr/>
          </p:nvSpPr>
          <p:spPr>
            <a:xfrm>
              <a:off x="612648" y="2370667"/>
              <a:ext cx="960348" cy="1100666"/>
            </a:xfrm>
            <a:prstGeom prst="rect">
              <a:avLst/>
            </a:prstGeom>
            <a:noFill/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" name="Straight Connector 6"/>
            <p:cNvCxnSpPr/>
            <p:nvPr/>
          </p:nvCxnSpPr>
          <p:spPr>
            <a:xfrm>
              <a:off x="798286" y="2576286"/>
              <a:ext cx="604762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805546" y="2740781"/>
              <a:ext cx="604762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812806" y="2893181"/>
              <a:ext cx="604762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805546" y="3018966"/>
              <a:ext cx="604762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812806" y="3183461"/>
              <a:ext cx="604762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820066" y="3335861"/>
              <a:ext cx="604762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Group 13"/>
          <p:cNvGrpSpPr/>
          <p:nvPr/>
        </p:nvGrpSpPr>
        <p:grpSpPr>
          <a:xfrm>
            <a:off x="612648" y="3822932"/>
            <a:ext cx="960348" cy="1100666"/>
            <a:chOff x="612648" y="2370667"/>
            <a:chExt cx="960348" cy="1100666"/>
          </a:xfrm>
        </p:grpSpPr>
        <p:sp>
          <p:nvSpPr>
            <p:cNvPr id="15" name="Rectangle 14"/>
            <p:cNvSpPr/>
            <p:nvPr/>
          </p:nvSpPr>
          <p:spPr>
            <a:xfrm>
              <a:off x="612648" y="2370667"/>
              <a:ext cx="960348" cy="1100666"/>
            </a:xfrm>
            <a:prstGeom prst="rect">
              <a:avLst/>
            </a:prstGeom>
            <a:noFill/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6" name="Straight Connector 15"/>
            <p:cNvCxnSpPr/>
            <p:nvPr/>
          </p:nvCxnSpPr>
          <p:spPr>
            <a:xfrm>
              <a:off x="798286" y="2576286"/>
              <a:ext cx="604762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805546" y="2740781"/>
              <a:ext cx="604762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812806" y="2893181"/>
              <a:ext cx="604762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805546" y="3018966"/>
              <a:ext cx="604762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812806" y="3183461"/>
              <a:ext cx="604762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820066" y="3335861"/>
              <a:ext cx="604762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" name="Group 21"/>
          <p:cNvGrpSpPr/>
          <p:nvPr/>
        </p:nvGrpSpPr>
        <p:grpSpPr>
          <a:xfrm>
            <a:off x="616880" y="5280781"/>
            <a:ext cx="960348" cy="1100666"/>
            <a:chOff x="612648" y="2370667"/>
            <a:chExt cx="960348" cy="1100666"/>
          </a:xfrm>
        </p:grpSpPr>
        <p:sp>
          <p:nvSpPr>
            <p:cNvPr id="23" name="Rectangle 22"/>
            <p:cNvSpPr/>
            <p:nvPr/>
          </p:nvSpPr>
          <p:spPr>
            <a:xfrm>
              <a:off x="612648" y="2370667"/>
              <a:ext cx="960348" cy="1100666"/>
            </a:xfrm>
            <a:prstGeom prst="rect">
              <a:avLst/>
            </a:prstGeom>
            <a:noFill/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4" name="Straight Connector 23"/>
            <p:cNvCxnSpPr/>
            <p:nvPr/>
          </p:nvCxnSpPr>
          <p:spPr>
            <a:xfrm>
              <a:off x="798286" y="2576286"/>
              <a:ext cx="604762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805546" y="2740781"/>
              <a:ext cx="604762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>
              <a:off x="812806" y="2893181"/>
              <a:ext cx="604762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>
              <a:off x="805546" y="3018966"/>
              <a:ext cx="604762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>
              <a:off x="812806" y="3183461"/>
              <a:ext cx="604762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820066" y="3335861"/>
              <a:ext cx="604762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TextBox 29"/>
          <p:cNvSpPr txBox="1"/>
          <p:nvPr/>
        </p:nvSpPr>
        <p:spPr>
          <a:xfrm>
            <a:off x="4257524" y="1729619"/>
            <a:ext cx="261257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Features?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869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>
        <a:noFill/>
        <a:ln w="38100" cmpd="sng"/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Median.thmx</Template>
  <TotalTime>6063</TotalTime>
  <Words>1812</Words>
  <Application>Microsoft Macintosh PowerPoint</Application>
  <PresentationFormat>On-screen Show (4:3)</PresentationFormat>
  <Paragraphs>442</Paragraphs>
  <Slides>41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3" baseType="lpstr">
      <vt:lpstr>Median</vt:lpstr>
      <vt:lpstr>Equation</vt:lpstr>
      <vt:lpstr>Features</vt:lpstr>
      <vt:lpstr>Admin</vt:lpstr>
      <vt:lpstr>Features</vt:lpstr>
      <vt:lpstr>UCI Machine Learning Repository</vt:lpstr>
      <vt:lpstr>Provided features</vt:lpstr>
      <vt:lpstr>Provided features</vt:lpstr>
      <vt:lpstr>Provided features</vt:lpstr>
      <vt:lpstr>Raw data vs. features</vt:lpstr>
      <vt:lpstr>Text: raw data</vt:lpstr>
      <vt:lpstr>Feature examples</vt:lpstr>
      <vt:lpstr>Feature examples</vt:lpstr>
      <vt:lpstr>Feature examples</vt:lpstr>
      <vt:lpstr>Feature examples</vt:lpstr>
      <vt:lpstr>Lots of other features</vt:lpstr>
      <vt:lpstr>How is an image represented?</vt:lpstr>
      <vt:lpstr>How is an image represented?</vt:lpstr>
      <vt:lpstr>Image features</vt:lpstr>
      <vt:lpstr>Image features</vt:lpstr>
      <vt:lpstr>Lots of image features</vt:lpstr>
      <vt:lpstr>Audio: raw data </vt:lpstr>
      <vt:lpstr>Audio: raw data </vt:lpstr>
      <vt:lpstr>Audio features</vt:lpstr>
      <vt:lpstr>Obtaining features</vt:lpstr>
      <vt:lpstr>Current learning model</vt:lpstr>
      <vt:lpstr>Pre-process training data</vt:lpstr>
      <vt:lpstr>Outlier detection</vt:lpstr>
      <vt:lpstr>Outlier detection</vt:lpstr>
      <vt:lpstr>Outlier detection</vt:lpstr>
      <vt:lpstr>Outlier detection</vt:lpstr>
      <vt:lpstr>Removing conflicting examples</vt:lpstr>
      <vt:lpstr>Outlier detection</vt:lpstr>
      <vt:lpstr>Removing extreme outliers</vt:lpstr>
      <vt:lpstr>Quick statistics recap</vt:lpstr>
      <vt:lpstr>Quick statistics recap</vt:lpstr>
      <vt:lpstr>Outlier detection</vt:lpstr>
      <vt:lpstr>Outliers in a single dimension</vt:lpstr>
      <vt:lpstr>Outliers in general</vt:lpstr>
      <vt:lpstr>Outliers for machine learning</vt:lpstr>
      <vt:lpstr>Feature pruning</vt:lpstr>
      <vt:lpstr>Bad features</vt:lpstr>
      <vt:lpstr>Bad features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Kauchak</dc:creator>
  <cp:lastModifiedBy>David Kauchak</cp:lastModifiedBy>
  <cp:revision>948</cp:revision>
  <cp:lastPrinted>2013-09-17T22:01:58Z</cp:lastPrinted>
  <dcterms:created xsi:type="dcterms:W3CDTF">2013-09-08T20:10:23Z</dcterms:created>
  <dcterms:modified xsi:type="dcterms:W3CDTF">2013-09-23T18:47:20Z</dcterms:modified>
</cp:coreProperties>
</file>