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handoutMasterIdLst>
    <p:handoutMasterId r:id="rId49"/>
  </p:handoutMasterIdLst>
  <p:sldIdLst>
    <p:sldId id="424" r:id="rId2"/>
    <p:sldId id="256" r:id="rId3"/>
    <p:sldId id="382" r:id="rId4"/>
    <p:sldId id="388" r:id="rId5"/>
    <p:sldId id="416" r:id="rId6"/>
    <p:sldId id="429" r:id="rId7"/>
    <p:sldId id="392" r:id="rId8"/>
    <p:sldId id="395" r:id="rId9"/>
    <p:sldId id="383" r:id="rId10"/>
    <p:sldId id="385" r:id="rId11"/>
    <p:sldId id="386" r:id="rId12"/>
    <p:sldId id="389" r:id="rId13"/>
    <p:sldId id="390" r:id="rId14"/>
    <p:sldId id="265" r:id="rId15"/>
    <p:sldId id="393" r:id="rId16"/>
    <p:sldId id="394" r:id="rId17"/>
    <p:sldId id="391" r:id="rId18"/>
    <p:sldId id="321" r:id="rId19"/>
    <p:sldId id="396" r:id="rId20"/>
    <p:sldId id="419" r:id="rId21"/>
    <p:sldId id="418" r:id="rId22"/>
    <p:sldId id="404" r:id="rId23"/>
    <p:sldId id="397" r:id="rId24"/>
    <p:sldId id="398" r:id="rId25"/>
    <p:sldId id="406" r:id="rId26"/>
    <p:sldId id="399" r:id="rId27"/>
    <p:sldId id="400" r:id="rId28"/>
    <p:sldId id="402" r:id="rId29"/>
    <p:sldId id="403" r:id="rId30"/>
    <p:sldId id="401" r:id="rId31"/>
    <p:sldId id="414" r:id="rId32"/>
    <p:sldId id="415" r:id="rId33"/>
    <p:sldId id="407" r:id="rId34"/>
    <p:sldId id="426" r:id="rId35"/>
    <p:sldId id="421" r:id="rId36"/>
    <p:sldId id="422" r:id="rId37"/>
    <p:sldId id="427" r:id="rId38"/>
    <p:sldId id="408" r:id="rId39"/>
    <p:sldId id="425" r:id="rId40"/>
    <p:sldId id="409" r:id="rId41"/>
    <p:sldId id="410" r:id="rId42"/>
    <p:sldId id="420" r:id="rId43"/>
    <p:sldId id="411" r:id="rId44"/>
    <p:sldId id="428" r:id="rId45"/>
    <p:sldId id="405" r:id="rId46"/>
    <p:sldId id="42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82524" autoAdjust="0"/>
  </p:normalViewPr>
  <p:slideViewPr>
    <p:cSldViewPr snapToObjects="1">
      <p:cViewPr varScale="1">
        <p:scale>
          <a:sx n="55" d="100"/>
          <a:sy n="55" d="100"/>
        </p:scale>
        <p:origin x="-1024" y="-104"/>
      </p:cViewPr>
      <p:guideLst>
        <p:guide orient="horz" pos="2160"/>
        <p:guide pos="2880"/>
      </p:guideLst>
    </p:cSldViewPr>
  </p:slideViewPr>
  <p:outlineViewPr>
    <p:cViewPr>
      <p:scale>
        <a:sx n="33" d="100"/>
        <a:sy n="33" d="100"/>
      </p:scale>
      <p:origin x="0" y="157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B3C930-FD02-2344-BFDC-58AC268926E5}" type="datetimeFigureOut">
              <a:rPr lang="en-US" smtClean="0"/>
              <a:t>9/2/14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72567-D350-274F-9BBF-C24EF3576704}" type="slidenum">
              <a:rPr lang="en-US" smtClean="0"/>
              <a:t>‹#›</a:t>
            </a:fld>
            <a:endParaRPr lang="en-US"/>
          </a:p>
        </p:txBody>
      </p:sp>
    </p:spTree>
    <p:extLst>
      <p:ext uri="{BB962C8B-B14F-4D97-AF65-F5344CB8AC3E}">
        <p14:creationId xmlns:p14="http://schemas.microsoft.com/office/powerpoint/2010/main" val="1273676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44C75-2ABB-3148-9A78-7DDA8348875D}" type="datetimeFigureOut">
              <a:rPr lang="en-US" smtClean="0"/>
              <a:pPr/>
              <a:t>9/2/14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725B8-B1F5-A44F-9082-266AD9B58EE5}" type="slidenum">
              <a:rPr lang="en-US" smtClean="0"/>
              <a:pPr/>
              <a:t>‹#›</a:t>
            </a:fld>
            <a:endParaRPr lang="en-US"/>
          </a:p>
        </p:txBody>
      </p:sp>
    </p:spTree>
    <p:extLst>
      <p:ext uri="{BB962C8B-B14F-4D97-AF65-F5344CB8AC3E}">
        <p14:creationId xmlns:p14="http://schemas.microsoft.com/office/powerpoint/2010/main" val="341133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 besides being a complex problem, there’s a lot of data! (which is a good thing and a bad thing)</a:t>
            </a:r>
          </a:p>
          <a:p>
            <a:pPr>
              <a:buFontTx/>
              <a:buChar char="-"/>
            </a:pPr>
            <a:r>
              <a:rPr lang="en-US" baseline="0" dirty="0" smtClean="0"/>
              <a:t> some people may say… outsource it (India, the Philippines, etc.).  And there are frameworks, like mechanical Turk</a:t>
            </a:r>
          </a:p>
          <a:p>
            <a:pPr>
              <a:buFontTx/>
              <a:buChar char="-"/>
            </a:pPr>
            <a:r>
              <a:rPr lang="en-US" dirty="0" smtClean="0"/>
              <a:t> world population: ~7M</a:t>
            </a:r>
          </a:p>
          <a:p>
            <a:pPr>
              <a:buFontTx/>
              <a:buChar char="-"/>
            </a:pPr>
            <a:r>
              <a:rPr lang="en-US" dirty="0" smtClean="0"/>
              <a:t> let’s say you had a simple task to perform on each web page</a:t>
            </a:r>
            <a:r>
              <a:rPr lang="en-US" baseline="0" dirty="0" smtClean="0"/>
              <a:t> that only took 10 seconds to do.  If every single person in the world worked on this non-stop, they would have to work for 20 days straight.</a:t>
            </a:r>
          </a:p>
          <a:p>
            <a:pPr>
              <a:buFontTx/>
              <a:buChar char="-"/>
            </a:pPr>
            <a:r>
              <a:rPr lang="en-US" baseline="0" dirty="0" smtClean="0"/>
              <a:t> what if it’s a task like translating the page or finding information that requires specialization?</a:t>
            </a: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90E6B112-CED4-9448-B5B6-43255090C75D}"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web pages are just the beginning…</a:t>
            </a:r>
            <a:endParaRPr lang="en-US" dirty="0"/>
          </a:p>
        </p:txBody>
      </p:sp>
      <p:sp>
        <p:nvSpPr>
          <p:cNvPr id="4" name="Slide Number Placeholder 3"/>
          <p:cNvSpPr>
            <a:spLocks noGrp="1"/>
          </p:cNvSpPr>
          <p:nvPr>
            <p:ph type="sldNum" sz="quarter" idx="10"/>
          </p:nvPr>
        </p:nvSpPr>
        <p:spPr/>
        <p:txBody>
          <a:bodyPr/>
          <a:lstStyle/>
          <a:p>
            <a:fld id="{90E6B112-CED4-9448-B5B6-43255090C75D}"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 Iraqi Head (</a:t>
            </a:r>
          </a:p>
        </p:txBody>
      </p:sp>
      <p:sp>
        <p:nvSpPr>
          <p:cNvPr id="4" name="Slide Number Placeholder 3"/>
          <p:cNvSpPr>
            <a:spLocks noGrp="1"/>
          </p:cNvSpPr>
          <p:nvPr>
            <p:ph type="sldNum" sz="quarter" idx="10"/>
          </p:nvPr>
        </p:nvSpPr>
        <p:spPr/>
        <p:txBody>
          <a:bodyPr/>
          <a:lstStyle/>
          <a:p>
            <a:fld id="{D8C725B8-B1F5-A44F-9082-266AD9B58EE5}"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17505A4-D4E3-EE45-B4C1-B13DBDED28F9}" type="datetimeFigureOut">
              <a:rPr lang="en-US" smtClean="0"/>
              <a:pPr/>
              <a:t>9/2/14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17505A4-D4E3-EE45-B4C1-B13DBDED28F9}" type="datetimeFigureOut">
              <a:rPr lang="en-US" smtClean="0"/>
              <a:pPr/>
              <a:t>9/2/14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17505A4-D4E3-EE45-B4C1-B13DBDED28F9}" type="datetimeFigureOut">
              <a:rPr lang="en-US" smtClean="0"/>
              <a:pPr/>
              <a:t>9/2/14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9/2/14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9/2/14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505A4-D4E3-EE45-B4C1-B13DBDED28F9}" type="datetimeFigureOut">
              <a:rPr lang="en-US" smtClean="0"/>
              <a:pPr/>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17505A4-D4E3-EE45-B4C1-B13DBDED28F9}" type="datetimeFigureOut">
              <a:rPr lang="en-US" smtClean="0"/>
              <a:pPr/>
              <a:t>9/2/14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17505A4-D4E3-EE45-B4C1-B13DBDED28F9}" type="datetimeFigureOut">
              <a:rPr lang="en-US" smtClean="0"/>
              <a:pPr/>
              <a:t>9/2/14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9/2/14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17505A4-D4E3-EE45-B4C1-B13DBDED28F9}" type="datetimeFigureOut">
              <a:rPr lang="en-US" smtClean="0"/>
              <a:pPr/>
              <a:t>9/2/14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F17505A4-D4E3-EE45-B4C1-B13DBDED28F9}" type="datetimeFigureOut">
              <a:rPr lang="en-US" smtClean="0"/>
              <a:pPr/>
              <a:t>9/2/14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AF79EFB2-9F4F-6B45-BD7A-3AFC65991A33}"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17505A4-D4E3-EE45-B4C1-B13DBDED28F9}" type="datetimeFigureOut">
              <a:rPr lang="en-US" smtClean="0"/>
              <a:pPr/>
              <a:t>9/2/14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9EFB2-9F4F-6B45-BD7A-3AFC65991A33}"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9/2/14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AF79EFB2-9F4F-6B45-BD7A-3AFC65991A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17505A4-D4E3-EE45-B4C1-B13DBDED28F9}" type="datetimeFigureOut">
              <a:rPr lang="en-US" smtClean="0"/>
              <a:pPr/>
              <a:t>9/2/14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AF79EFB2-9F4F-6B45-BD7A-3AFC65991A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ranslate.google.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shopping"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hyperlink" Target="http://www.dealtime.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tw.ml.cmu.edu/rtw/" TargetMode="Externa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pomona.edu/~dkauchak/classes/cs159/"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wsblaster.cs.columbia.edu/" TargetMode="External"/><Relationship Id="rId3"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1100" y="1117600"/>
            <a:ext cx="6769100" cy="4610100"/>
          </a:xfrm>
          <a:prstGeom prst="rect">
            <a:avLst/>
          </a:prstGeom>
        </p:spPr>
      </p:pic>
    </p:spTree>
    <p:extLst>
      <p:ext uri="{BB962C8B-B14F-4D97-AF65-F5344CB8AC3E}">
        <p14:creationId xmlns:p14="http://schemas.microsoft.com/office/powerpoint/2010/main" val="42838549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NLP?</a:t>
            </a:r>
            <a:endParaRPr lang="en-US" dirty="0"/>
          </a:p>
        </p:txBody>
      </p:sp>
      <p:grpSp>
        <p:nvGrpSpPr>
          <p:cNvPr id="3" name="Group 5"/>
          <p:cNvGrpSpPr/>
          <p:nvPr/>
        </p:nvGrpSpPr>
        <p:grpSpPr>
          <a:xfrm>
            <a:off x="498474" y="2514600"/>
            <a:ext cx="7807326" cy="1632466"/>
            <a:chOff x="498474" y="2514600"/>
            <a:chExt cx="7807326" cy="1632466"/>
          </a:xfrm>
        </p:grpSpPr>
        <p:sp>
          <p:nvSpPr>
            <p:cNvPr id="4" name="Rectangle 3"/>
            <p:cNvSpPr/>
            <p:nvPr/>
          </p:nvSpPr>
          <p:spPr>
            <a:xfrm>
              <a:off x="498474" y="2514600"/>
              <a:ext cx="7807326" cy="707886"/>
            </a:xfrm>
            <a:prstGeom prst="rect">
              <a:avLst/>
            </a:prstGeom>
          </p:spPr>
          <p:txBody>
            <a:bodyPr wrap="square">
              <a:spAutoFit/>
            </a:bodyPr>
            <a:lstStyle/>
            <a:p>
              <a:r>
                <a:rPr lang="en-US" sz="2000" dirty="0" smtClean="0"/>
                <a:t>The goal of this new field is to get computers to perform useful tasks involving human language…</a:t>
              </a:r>
              <a:endParaRPr lang="en-US" sz="2000" dirty="0"/>
            </a:p>
          </p:txBody>
        </p:sp>
        <p:sp>
          <p:nvSpPr>
            <p:cNvPr id="5" name="TextBox 4"/>
            <p:cNvSpPr txBox="1"/>
            <p:nvPr/>
          </p:nvSpPr>
          <p:spPr>
            <a:xfrm>
              <a:off x="5943600" y="3777734"/>
              <a:ext cx="2111187" cy="369332"/>
            </a:xfrm>
            <a:prstGeom prst="rect">
              <a:avLst/>
            </a:prstGeom>
            <a:noFill/>
          </p:spPr>
          <p:txBody>
            <a:bodyPr wrap="square" rtlCol="0">
              <a:spAutoFit/>
            </a:bodyPr>
            <a:lstStyle/>
            <a:p>
              <a:r>
                <a:rPr lang="en-US" dirty="0" smtClean="0"/>
                <a:t>- The book</a:t>
              </a:r>
              <a:endParaRPr lang="en-US" dirty="0"/>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Natural text</a:t>
            </a:r>
            <a:endParaRPr lang="en-US" dirty="0"/>
          </a:p>
        </p:txBody>
      </p:sp>
      <p:sp>
        <p:nvSpPr>
          <p:cNvPr id="3" name="Content Placeholder 2"/>
          <p:cNvSpPr>
            <a:spLocks noGrp="1"/>
          </p:cNvSpPr>
          <p:nvPr>
            <p:ph idx="1"/>
          </p:nvPr>
        </p:nvSpPr>
        <p:spPr>
          <a:xfrm>
            <a:off x="498474" y="3695701"/>
            <a:ext cx="7556313" cy="647699"/>
          </a:xfrm>
        </p:spPr>
        <p:txBody>
          <a:bodyPr/>
          <a:lstStyle/>
          <a:p>
            <a:pPr marL="0" indent="0">
              <a:buNone/>
            </a:pPr>
            <a:r>
              <a:rPr lang="en-US" dirty="0" smtClean="0"/>
              <a:t>Natural text is written by people, generally for people</a:t>
            </a:r>
          </a:p>
          <a:p>
            <a:endParaRPr lang="en-US" dirty="0"/>
          </a:p>
        </p:txBody>
      </p:sp>
      <p:pic>
        <p:nvPicPr>
          <p:cNvPr id="4" name="Picture 3"/>
          <p:cNvPicPr>
            <a:picLocks noChangeAspect="1"/>
          </p:cNvPicPr>
          <p:nvPr/>
        </p:nvPicPr>
        <p:blipFill>
          <a:blip r:embed="rId2"/>
          <a:stretch>
            <a:fillRect/>
          </a:stretch>
        </p:blipFill>
        <p:spPr>
          <a:xfrm>
            <a:off x="7315200" y="52568"/>
            <a:ext cx="1752600" cy="1852432"/>
          </a:xfrm>
          <a:prstGeom prst="rect">
            <a:avLst/>
          </a:prstGeom>
        </p:spPr>
      </p:pic>
      <p:sp>
        <p:nvSpPr>
          <p:cNvPr id="5" name="Rectangle 4"/>
          <p:cNvSpPr/>
          <p:nvPr/>
        </p:nvSpPr>
        <p:spPr>
          <a:xfrm>
            <a:off x="663387" y="1600200"/>
            <a:ext cx="7391400" cy="1200328"/>
          </a:xfrm>
          <a:prstGeom prst="rect">
            <a:avLst/>
          </a:prstGeom>
        </p:spPr>
        <p:txBody>
          <a:bodyPr wrap="square">
            <a:spAutoFit/>
          </a:bodyPr>
          <a:lstStyle/>
          <a:p>
            <a:pPr algn="l"/>
            <a:r>
              <a:rPr lang="en-US" sz="2400" dirty="0" smtClean="0"/>
              <a:t>“A growing number of businesses are making </a:t>
            </a:r>
            <a:r>
              <a:rPr lang="en-US" sz="2400" dirty="0" err="1" smtClean="0"/>
              <a:t>Facebook</a:t>
            </a:r>
            <a:r>
              <a:rPr lang="en-US" sz="2400" dirty="0" smtClean="0"/>
              <a:t> an indispensible part of hanging out their shingles. Small businesses are using …”</a:t>
            </a:r>
            <a:endParaRPr lang="en-US" sz="2400" dirty="0"/>
          </a:p>
        </p:txBody>
      </p:sp>
      <p:sp>
        <p:nvSpPr>
          <p:cNvPr id="6" name="TextBox 5"/>
          <p:cNvSpPr txBox="1"/>
          <p:nvPr/>
        </p:nvSpPr>
        <p:spPr>
          <a:xfrm>
            <a:off x="990600" y="5213866"/>
            <a:ext cx="7197726" cy="830997"/>
          </a:xfrm>
          <a:prstGeom prst="rect">
            <a:avLst/>
          </a:prstGeom>
          <a:noFill/>
        </p:spPr>
        <p:txBody>
          <a:bodyPr wrap="square" rtlCol="0">
            <a:spAutoFit/>
          </a:bodyPr>
          <a:lstStyle/>
          <a:p>
            <a:r>
              <a:rPr lang="en-US" sz="2400" dirty="0" smtClean="0">
                <a:solidFill>
                  <a:srgbClr val="FF0000"/>
                </a:solidFill>
              </a:rPr>
              <a:t>Why do we even care about natural text in computer science? </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1625"/>
            <a:ext cx="7467600" cy="1143000"/>
          </a:xfrm>
        </p:spPr>
        <p:txBody>
          <a:bodyPr/>
          <a:lstStyle/>
          <a:p>
            <a:r>
              <a:rPr lang="en-US" dirty="0" smtClean="0"/>
              <a:t>Why do we need computers for dealing with natural text?</a:t>
            </a: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524000" y="1568595"/>
            <a:ext cx="6781800" cy="5137005"/>
          </a:xfrm>
          <a:prstGeom prst="rect">
            <a:avLst/>
          </a:prstGeom>
        </p:spPr>
      </p:pic>
      <p:sp>
        <p:nvSpPr>
          <p:cNvPr id="7" name="Rectangle 6"/>
          <p:cNvSpPr/>
          <p:nvPr/>
        </p:nvSpPr>
        <p:spPr bwMode="auto">
          <a:xfrm>
            <a:off x="1524000" y="4800600"/>
            <a:ext cx="6629400" cy="457200"/>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8" name="Rectangle 7"/>
          <p:cNvSpPr/>
          <p:nvPr/>
        </p:nvSpPr>
        <p:spPr bwMode="auto">
          <a:xfrm>
            <a:off x="1524000" y="6248400"/>
            <a:ext cx="6629400" cy="457200"/>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371600" y="228600"/>
            <a:ext cx="7313612" cy="1143000"/>
          </a:xfrm>
        </p:spPr>
        <p:txBody>
          <a:bodyPr/>
          <a:lstStyle/>
          <a:p>
            <a:r>
              <a:rPr lang="en-US" sz="3200" dirty="0" smtClean="0"/>
              <a:t>Web is just the start…</a:t>
            </a:r>
            <a:endParaRPr lang="en-US" sz="3200" dirty="0"/>
          </a:p>
        </p:txBody>
      </p:sp>
      <p:pic>
        <p:nvPicPr>
          <p:cNvPr id="110601" name="Picture 9" descr="mail"/>
          <p:cNvPicPr>
            <a:picLocks noChangeAspect="1" noChangeArrowheads="1"/>
          </p:cNvPicPr>
          <p:nvPr/>
        </p:nvPicPr>
        <p:blipFill>
          <a:blip r:embed="rId3"/>
          <a:srcRect/>
          <a:stretch>
            <a:fillRect/>
          </a:stretch>
        </p:blipFill>
        <p:spPr bwMode="auto">
          <a:xfrm>
            <a:off x="963202" y="2209800"/>
            <a:ext cx="2333625" cy="1371600"/>
          </a:xfrm>
          <a:prstGeom prst="rect">
            <a:avLst/>
          </a:prstGeom>
          <a:noFill/>
        </p:spPr>
      </p:pic>
      <p:sp>
        <p:nvSpPr>
          <p:cNvPr id="110607" name="Text Box 15"/>
          <p:cNvSpPr txBox="1">
            <a:spLocks noChangeArrowheads="1"/>
          </p:cNvSpPr>
          <p:nvPr/>
        </p:nvSpPr>
        <p:spPr bwMode="auto">
          <a:xfrm>
            <a:off x="734602" y="1600200"/>
            <a:ext cx="1905000" cy="457200"/>
          </a:xfrm>
          <a:prstGeom prst="rect">
            <a:avLst/>
          </a:prstGeom>
          <a:noFill/>
          <a:ln w="9525">
            <a:noFill/>
            <a:miter lim="800000"/>
            <a:headEnd/>
            <a:tailEnd/>
          </a:ln>
          <a:effectLst/>
        </p:spPr>
        <p:txBody>
          <a:bodyPr>
            <a:spAutoFit/>
          </a:bodyPr>
          <a:lstStyle/>
          <a:p>
            <a:pPr>
              <a:spcBef>
                <a:spcPct val="50000"/>
              </a:spcBef>
            </a:pPr>
            <a:r>
              <a:rPr lang="en-US" sz="2400" dirty="0">
                <a:latin typeface="Verdana" pitchFamily="34" charset="0"/>
              </a:rPr>
              <a:t>e-mail</a:t>
            </a:r>
          </a:p>
        </p:txBody>
      </p:sp>
      <p:grpSp>
        <p:nvGrpSpPr>
          <p:cNvPr id="2" name="Group 17"/>
          <p:cNvGrpSpPr>
            <a:grpSpLocks/>
          </p:cNvGrpSpPr>
          <p:nvPr/>
        </p:nvGrpSpPr>
        <p:grpSpPr bwMode="auto">
          <a:xfrm>
            <a:off x="6172200" y="1487170"/>
            <a:ext cx="533400" cy="762000"/>
            <a:chOff x="1680" y="3024"/>
            <a:chExt cx="336" cy="480"/>
          </a:xfrm>
        </p:grpSpPr>
        <p:sp>
          <p:nvSpPr>
            <p:cNvPr id="110610" name="Rectangle 18"/>
            <p:cNvSpPr>
              <a:spLocks noChangeArrowheads="1"/>
            </p:cNvSpPr>
            <p:nvPr/>
          </p:nvSpPr>
          <p:spPr bwMode="auto">
            <a:xfrm>
              <a:off x="1680" y="3024"/>
              <a:ext cx="336" cy="480"/>
            </a:xfrm>
            <a:prstGeom prst="rect">
              <a:avLst/>
            </a:prstGeom>
            <a:noFill/>
            <a:ln w="9525">
              <a:solidFill>
                <a:schemeClr val="tx1"/>
              </a:solidFill>
              <a:miter lim="800000"/>
              <a:headEnd/>
              <a:tailEnd/>
            </a:ln>
            <a:effectLst/>
          </p:spPr>
          <p:txBody>
            <a:bodyPr wrap="none" anchor="ctr"/>
            <a:lstStyle/>
            <a:p>
              <a:endParaRPr lang="en-US"/>
            </a:p>
          </p:txBody>
        </p:sp>
        <p:sp>
          <p:nvSpPr>
            <p:cNvPr id="110611" name="Line 19"/>
            <p:cNvSpPr>
              <a:spLocks noChangeShapeType="1"/>
            </p:cNvSpPr>
            <p:nvPr/>
          </p:nvSpPr>
          <p:spPr bwMode="auto">
            <a:xfrm>
              <a:off x="1728" y="3120"/>
              <a:ext cx="240" cy="0"/>
            </a:xfrm>
            <a:prstGeom prst="line">
              <a:avLst/>
            </a:prstGeom>
            <a:noFill/>
            <a:ln w="9525">
              <a:solidFill>
                <a:schemeClr val="tx1"/>
              </a:solidFill>
              <a:miter lim="800000"/>
              <a:headEnd/>
              <a:tailEnd/>
            </a:ln>
            <a:effectLst/>
          </p:spPr>
          <p:txBody>
            <a:bodyPr wrap="none"/>
            <a:lstStyle/>
            <a:p>
              <a:endParaRPr lang="en-US"/>
            </a:p>
          </p:txBody>
        </p:sp>
        <p:sp>
          <p:nvSpPr>
            <p:cNvPr id="110612" name="Line 20"/>
            <p:cNvSpPr>
              <a:spLocks noChangeShapeType="1"/>
            </p:cNvSpPr>
            <p:nvPr/>
          </p:nvSpPr>
          <p:spPr bwMode="auto">
            <a:xfrm>
              <a:off x="1728" y="3216"/>
              <a:ext cx="240" cy="0"/>
            </a:xfrm>
            <a:prstGeom prst="line">
              <a:avLst/>
            </a:prstGeom>
            <a:noFill/>
            <a:ln w="9525">
              <a:solidFill>
                <a:schemeClr val="tx1"/>
              </a:solidFill>
              <a:miter lim="800000"/>
              <a:headEnd/>
              <a:tailEnd/>
            </a:ln>
            <a:effectLst/>
          </p:spPr>
          <p:txBody>
            <a:bodyPr wrap="none"/>
            <a:lstStyle/>
            <a:p>
              <a:endParaRPr lang="en-US"/>
            </a:p>
          </p:txBody>
        </p:sp>
        <p:sp>
          <p:nvSpPr>
            <p:cNvPr id="110613" name="Line 21"/>
            <p:cNvSpPr>
              <a:spLocks noChangeShapeType="1"/>
            </p:cNvSpPr>
            <p:nvPr/>
          </p:nvSpPr>
          <p:spPr bwMode="auto">
            <a:xfrm>
              <a:off x="1728" y="3312"/>
              <a:ext cx="240" cy="0"/>
            </a:xfrm>
            <a:prstGeom prst="line">
              <a:avLst/>
            </a:prstGeom>
            <a:noFill/>
            <a:ln w="9525">
              <a:solidFill>
                <a:schemeClr val="tx1"/>
              </a:solidFill>
              <a:miter lim="800000"/>
              <a:headEnd/>
              <a:tailEnd/>
            </a:ln>
            <a:effectLst/>
          </p:spPr>
          <p:txBody>
            <a:bodyPr wrap="none"/>
            <a:lstStyle/>
            <a:p>
              <a:endParaRPr lang="en-US"/>
            </a:p>
          </p:txBody>
        </p:sp>
        <p:sp>
          <p:nvSpPr>
            <p:cNvPr id="110614" name="Line 22"/>
            <p:cNvSpPr>
              <a:spLocks noChangeShapeType="1"/>
            </p:cNvSpPr>
            <p:nvPr/>
          </p:nvSpPr>
          <p:spPr bwMode="auto">
            <a:xfrm>
              <a:off x="1728" y="3264"/>
              <a:ext cx="240" cy="0"/>
            </a:xfrm>
            <a:prstGeom prst="line">
              <a:avLst/>
            </a:prstGeom>
            <a:noFill/>
            <a:ln w="9525">
              <a:solidFill>
                <a:schemeClr val="tx1"/>
              </a:solidFill>
              <a:miter lim="800000"/>
              <a:headEnd/>
              <a:tailEnd/>
            </a:ln>
            <a:effectLst/>
          </p:spPr>
          <p:txBody>
            <a:bodyPr wrap="none"/>
            <a:lstStyle/>
            <a:p>
              <a:endParaRPr lang="en-US"/>
            </a:p>
          </p:txBody>
        </p:sp>
        <p:sp>
          <p:nvSpPr>
            <p:cNvPr id="110615" name="Line 23"/>
            <p:cNvSpPr>
              <a:spLocks noChangeShapeType="1"/>
            </p:cNvSpPr>
            <p:nvPr/>
          </p:nvSpPr>
          <p:spPr bwMode="auto">
            <a:xfrm>
              <a:off x="1728" y="3168"/>
              <a:ext cx="240" cy="0"/>
            </a:xfrm>
            <a:prstGeom prst="line">
              <a:avLst/>
            </a:prstGeom>
            <a:noFill/>
            <a:ln w="9525">
              <a:solidFill>
                <a:schemeClr val="tx1"/>
              </a:solidFill>
              <a:miter lim="800000"/>
              <a:headEnd/>
              <a:tailEnd/>
            </a:ln>
            <a:effectLst/>
          </p:spPr>
          <p:txBody>
            <a:bodyPr wrap="none"/>
            <a:lstStyle/>
            <a:p>
              <a:endParaRPr lang="en-US"/>
            </a:p>
          </p:txBody>
        </p:sp>
        <p:sp>
          <p:nvSpPr>
            <p:cNvPr id="110616" name="Line 24"/>
            <p:cNvSpPr>
              <a:spLocks noChangeShapeType="1"/>
            </p:cNvSpPr>
            <p:nvPr/>
          </p:nvSpPr>
          <p:spPr bwMode="auto">
            <a:xfrm>
              <a:off x="1728" y="3360"/>
              <a:ext cx="240" cy="0"/>
            </a:xfrm>
            <a:prstGeom prst="line">
              <a:avLst/>
            </a:prstGeom>
            <a:noFill/>
            <a:ln w="9525">
              <a:solidFill>
                <a:schemeClr val="tx1"/>
              </a:solidFill>
              <a:miter lim="800000"/>
              <a:headEnd/>
              <a:tailEnd/>
            </a:ln>
            <a:effectLst/>
          </p:spPr>
          <p:txBody>
            <a:bodyPr wrap="none"/>
            <a:lstStyle/>
            <a:p>
              <a:endParaRPr lang="en-US"/>
            </a:p>
          </p:txBody>
        </p:sp>
        <p:sp>
          <p:nvSpPr>
            <p:cNvPr id="110617" name="Line 25"/>
            <p:cNvSpPr>
              <a:spLocks noChangeShapeType="1"/>
            </p:cNvSpPr>
            <p:nvPr/>
          </p:nvSpPr>
          <p:spPr bwMode="auto">
            <a:xfrm>
              <a:off x="1728" y="3408"/>
              <a:ext cx="240" cy="0"/>
            </a:xfrm>
            <a:prstGeom prst="line">
              <a:avLst/>
            </a:prstGeom>
            <a:noFill/>
            <a:ln w="9525">
              <a:solidFill>
                <a:schemeClr val="tx1"/>
              </a:solidFill>
              <a:miter lim="800000"/>
              <a:headEnd/>
              <a:tailEnd/>
            </a:ln>
            <a:effectLst/>
          </p:spPr>
          <p:txBody>
            <a:bodyPr wrap="none"/>
            <a:lstStyle/>
            <a:p>
              <a:endParaRPr lang="en-US"/>
            </a:p>
          </p:txBody>
        </p:sp>
      </p:grpSp>
      <p:sp>
        <p:nvSpPr>
          <p:cNvPr id="22" name="Text Box 26"/>
          <p:cNvSpPr txBox="1">
            <a:spLocks noChangeArrowheads="1"/>
          </p:cNvSpPr>
          <p:nvPr/>
        </p:nvSpPr>
        <p:spPr bwMode="auto">
          <a:xfrm>
            <a:off x="609600" y="4419600"/>
            <a:ext cx="2438400" cy="830997"/>
          </a:xfrm>
          <a:prstGeom prst="rect">
            <a:avLst/>
          </a:prstGeom>
          <a:noFill/>
          <a:ln w="9525">
            <a:noFill/>
            <a:miter lim="800000"/>
            <a:headEnd/>
            <a:tailEnd/>
          </a:ln>
          <a:effectLst/>
        </p:spPr>
        <p:txBody>
          <a:bodyPr>
            <a:spAutoFit/>
          </a:bodyPr>
          <a:lstStyle/>
          <a:p>
            <a:pPr>
              <a:spcBef>
                <a:spcPct val="50000"/>
              </a:spcBef>
            </a:pPr>
            <a:r>
              <a:rPr lang="en-US" sz="2400" dirty="0" smtClean="0">
                <a:latin typeface="Verdana" pitchFamily="34" charset="0"/>
              </a:rPr>
              <a:t>corporate</a:t>
            </a:r>
            <a:br>
              <a:rPr lang="en-US" sz="2400" dirty="0" smtClean="0">
                <a:latin typeface="Verdana" pitchFamily="34" charset="0"/>
              </a:rPr>
            </a:br>
            <a:r>
              <a:rPr lang="en-US" sz="2400" dirty="0" smtClean="0">
                <a:latin typeface="Verdana" pitchFamily="34" charset="0"/>
              </a:rPr>
              <a:t>databases</a:t>
            </a:r>
            <a:endParaRPr lang="en-US" sz="2400" dirty="0">
              <a:latin typeface="Verdana" pitchFamily="34" charset="0"/>
            </a:endParaRPr>
          </a:p>
        </p:txBody>
      </p:sp>
      <p:sp>
        <p:nvSpPr>
          <p:cNvPr id="23" name="Can 22"/>
          <p:cNvSpPr/>
          <p:nvPr/>
        </p:nvSpPr>
        <p:spPr bwMode="auto">
          <a:xfrm>
            <a:off x="1752600" y="5334000"/>
            <a:ext cx="990600" cy="12192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pic>
        <p:nvPicPr>
          <p:cNvPr id="24" name="Picture 23"/>
          <p:cNvPicPr>
            <a:picLocks noChangeAspect="1"/>
          </p:cNvPicPr>
          <p:nvPr/>
        </p:nvPicPr>
        <p:blipFill>
          <a:blip r:embed="rId4"/>
          <a:stretch>
            <a:fillRect/>
          </a:stretch>
        </p:blipFill>
        <p:spPr>
          <a:xfrm>
            <a:off x="5410200" y="2526268"/>
            <a:ext cx="2057400" cy="609600"/>
          </a:xfrm>
          <a:prstGeom prst="rect">
            <a:avLst/>
          </a:prstGeom>
        </p:spPr>
      </p:pic>
      <p:sp>
        <p:nvSpPr>
          <p:cNvPr id="27" name="TextBox 26"/>
          <p:cNvSpPr txBox="1"/>
          <p:nvPr/>
        </p:nvSpPr>
        <p:spPr>
          <a:xfrm>
            <a:off x="5170089" y="3212068"/>
            <a:ext cx="2960741" cy="369332"/>
          </a:xfrm>
          <a:prstGeom prst="rect">
            <a:avLst/>
          </a:prstGeom>
          <a:noFill/>
        </p:spPr>
        <p:txBody>
          <a:bodyPr wrap="none" rtlCol="0">
            <a:spAutoFit/>
          </a:bodyPr>
          <a:lstStyle/>
          <a:p>
            <a:r>
              <a:rPr lang="en-US" b="1" dirty="0" smtClean="0">
                <a:solidFill>
                  <a:srgbClr val="FF0000"/>
                </a:solidFill>
              </a:rPr>
              <a:t>~500</a:t>
            </a:r>
            <a:r>
              <a:rPr lang="en-US" b="1" dirty="0" smtClean="0">
                <a:solidFill>
                  <a:srgbClr val="FF0000"/>
                </a:solidFill>
              </a:rPr>
              <a:t> </a:t>
            </a:r>
            <a:r>
              <a:rPr lang="en-US" b="1" dirty="0" smtClean="0">
                <a:solidFill>
                  <a:srgbClr val="FF0000"/>
                </a:solidFill>
              </a:rPr>
              <a:t>million</a:t>
            </a:r>
            <a:r>
              <a:rPr lang="en-US" dirty="0" smtClean="0"/>
              <a:t> tweets a day</a:t>
            </a:r>
            <a:endParaRPr lang="en-US" dirty="0"/>
          </a:p>
        </p:txBody>
      </p:sp>
      <p:sp>
        <p:nvSpPr>
          <p:cNvPr id="28" name="TextBox 27"/>
          <p:cNvSpPr txBox="1"/>
          <p:nvPr/>
        </p:nvSpPr>
        <p:spPr>
          <a:xfrm>
            <a:off x="4377453" y="3962400"/>
            <a:ext cx="1170888" cy="523220"/>
          </a:xfrm>
          <a:prstGeom prst="rect">
            <a:avLst/>
          </a:prstGeom>
          <a:noFill/>
        </p:spPr>
        <p:txBody>
          <a:bodyPr wrap="none" rtlCol="0">
            <a:spAutoFit/>
          </a:bodyPr>
          <a:lstStyle/>
          <a:p>
            <a:r>
              <a:rPr lang="en-US" sz="2800" dirty="0" smtClean="0"/>
              <a:t>Blogs:</a:t>
            </a:r>
            <a:endParaRPr lang="en-US" sz="2800" dirty="0"/>
          </a:p>
        </p:txBody>
      </p:sp>
      <p:sp>
        <p:nvSpPr>
          <p:cNvPr id="29" name="TextBox 28"/>
          <p:cNvSpPr txBox="1"/>
          <p:nvPr/>
        </p:nvSpPr>
        <p:spPr>
          <a:xfrm>
            <a:off x="5514288" y="4050268"/>
            <a:ext cx="3206565" cy="369332"/>
          </a:xfrm>
          <a:prstGeom prst="rect">
            <a:avLst/>
          </a:prstGeom>
          <a:noFill/>
        </p:spPr>
        <p:txBody>
          <a:bodyPr wrap="none" rtlCol="0">
            <a:spAutoFit/>
          </a:bodyPr>
          <a:lstStyle/>
          <a:p>
            <a:r>
              <a:rPr lang="en-US" b="1" dirty="0" smtClean="0">
                <a:solidFill>
                  <a:srgbClr val="FF0000"/>
                </a:solidFill>
              </a:rPr>
              <a:t>~200</a:t>
            </a:r>
            <a:r>
              <a:rPr lang="en-US" b="1" dirty="0" smtClean="0">
                <a:solidFill>
                  <a:srgbClr val="FF0000"/>
                </a:solidFill>
              </a:rPr>
              <a:t> </a:t>
            </a:r>
            <a:r>
              <a:rPr lang="en-US" b="1" dirty="0" smtClean="0">
                <a:solidFill>
                  <a:srgbClr val="FF0000"/>
                </a:solidFill>
              </a:rPr>
              <a:t>million</a:t>
            </a:r>
            <a:r>
              <a:rPr lang="en-US" dirty="0" smtClean="0"/>
              <a:t> different blogs</a:t>
            </a:r>
            <a:endParaRPr lang="en-US" dirty="0"/>
          </a:p>
        </p:txBody>
      </p:sp>
      <p:sp>
        <p:nvSpPr>
          <p:cNvPr id="30" name="TextBox 29"/>
          <p:cNvSpPr txBox="1"/>
          <p:nvPr/>
        </p:nvSpPr>
        <p:spPr>
          <a:xfrm>
            <a:off x="775984" y="3657600"/>
            <a:ext cx="2971336" cy="369332"/>
          </a:xfrm>
          <a:prstGeom prst="rect">
            <a:avLst/>
          </a:prstGeom>
          <a:noFill/>
        </p:spPr>
        <p:txBody>
          <a:bodyPr wrap="none" rtlCol="0">
            <a:spAutoFit/>
          </a:bodyPr>
          <a:lstStyle/>
          <a:p>
            <a:r>
              <a:rPr lang="en-US" b="1" dirty="0" smtClean="0">
                <a:solidFill>
                  <a:srgbClr val="FF0000"/>
                </a:solidFill>
              </a:rPr>
              <a:t>~200</a:t>
            </a:r>
            <a:r>
              <a:rPr lang="en-US" b="1" dirty="0" smtClean="0">
                <a:solidFill>
                  <a:srgbClr val="FF0000"/>
                </a:solidFill>
              </a:rPr>
              <a:t> </a:t>
            </a:r>
            <a:r>
              <a:rPr lang="en-US" b="1" dirty="0" smtClean="0">
                <a:solidFill>
                  <a:srgbClr val="FF0000"/>
                </a:solidFill>
              </a:rPr>
              <a:t>billion </a:t>
            </a:r>
            <a:r>
              <a:rPr lang="en-US" dirty="0" smtClean="0"/>
              <a:t>e-mails a day</a:t>
            </a:r>
            <a:endParaRPr lang="en-US" dirty="0"/>
          </a:p>
        </p:txBody>
      </p:sp>
      <p:pic>
        <p:nvPicPr>
          <p:cNvPr id="4" name="Picture 3"/>
          <p:cNvPicPr>
            <a:picLocks noChangeAspect="1"/>
          </p:cNvPicPr>
          <p:nvPr/>
        </p:nvPicPr>
        <p:blipFill>
          <a:blip r:embed="rId5"/>
          <a:stretch>
            <a:fillRect/>
          </a:stretch>
        </p:blipFill>
        <p:spPr>
          <a:xfrm>
            <a:off x="5975350" y="4858603"/>
            <a:ext cx="1308100" cy="1244600"/>
          </a:xfrm>
          <a:prstGeom prst="rect">
            <a:avLst/>
          </a:prstGeom>
        </p:spPr>
      </p:pic>
      <p:sp>
        <p:nvSpPr>
          <p:cNvPr id="5" name="TextBox 4"/>
          <p:cNvSpPr txBox="1"/>
          <p:nvPr/>
        </p:nvSpPr>
        <p:spPr>
          <a:xfrm>
            <a:off x="6051550" y="6128603"/>
            <a:ext cx="1211239" cy="369332"/>
          </a:xfrm>
          <a:prstGeom prst="rect">
            <a:avLst/>
          </a:prstGeom>
          <a:noFill/>
        </p:spPr>
        <p:txBody>
          <a:bodyPr wrap="none" rtlCol="0">
            <a:spAutoFit/>
          </a:bodyPr>
          <a:lstStyle/>
          <a:p>
            <a:r>
              <a:rPr lang="en-US" dirty="0" smtClean="0"/>
              <a:t>Facebook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is NLP hard? </a:t>
            </a:r>
            <a:endParaRPr lang="en-US" dirty="0"/>
          </a:p>
        </p:txBody>
      </p:sp>
      <p:sp>
        <p:nvSpPr>
          <p:cNvPr id="7" name="Content Placeholder 6"/>
          <p:cNvSpPr>
            <a:spLocks noGrp="1"/>
          </p:cNvSpPr>
          <p:nvPr>
            <p:ph idx="1"/>
          </p:nvPr>
        </p:nvSpPr>
        <p:spPr>
          <a:xfrm>
            <a:off x="498474" y="1371600"/>
            <a:ext cx="7556313" cy="5029200"/>
          </a:xfrm>
        </p:spPr>
        <p:txBody>
          <a:bodyPr>
            <a:normAutofit/>
          </a:bodyPr>
          <a:lstStyle/>
          <a:p>
            <a:pPr marL="0" indent="0">
              <a:buNone/>
            </a:pPr>
            <a:r>
              <a:rPr lang="en-US" dirty="0" smtClean="0"/>
              <a:t>Iraqi Head Seeks Arms </a:t>
            </a:r>
          </a:p>
          <a:p>
            <a:pPr marL="0" indent="0">
              <a:buNone/>
            </a:pPr>
            <a:r>
              <a:rPr lang="en-US" dirty="0" smtClean="0"/>
              <a:t>Juvenile Court to Try Shooting Defendant </a:t>
            </a:r>
          </a:p>
          <a:p>
            <a:pPr marL="0" indent="0">
              <a:buNone/>
            </a:pPr>
            <a:r>
              <a:rPr lang="en-US" dirty="0" smtClean="0"/>
              <a:t>Stolen Painting Found by Tree </a:t>
            </a:r>
          </a:p>
          <a:p>
            <a:pPr marL="0" indent="0">
              <a:buNone/>
            </a:pPr>
            <a:r>
              <a:rPr lang="en-US" dirty="0" smtClean="0"/>
              <a:t>Kids Make Nutritious Snacks </a:t>
            </a:r>
          </a:p>
          <a:p>
            <a:pPr marL="0" indent="0">
              <a:buNone/>
            </a:pPr>
            <a:r>
              <a:rPr lang="en-US" dirty="0" smtClean="0"/>
              <a:t>Local HS Dropouts Cut in Half </a:t>
            </a:r>
          </a:p>
          <a:p>
            <a:pPr marL="0" indent="0">
              <a:buNone/>
            </a:pPr>
            <a:r>
              <a:rPr lang="en-US" dirty="0" smtClean="0"/>
              <a:t>Obesity Study Looks for Larger Test Group</a:t>
            </a:r>
          </a:p>
          <a:p>
            <a:pPr marL="0" indent="0">
              <a:buNone/>
            </a:pPr>
            <a:r>
              <a:rPr lang="en-US" dirty="0" smtClean="0"/>
              <a:t>British Left Waffles on Falkland Islands</a:t>
            </a:r>
          </a:p>
          <a:p>
            <a:pPr marL="0" indent="0">
              <a:buNone/>
            </a:pPr>
            <a:r>
              <a:rPr lang="en-US" dirty="0" smtClean="0"/>
              <a:t>Red Tape Holds Up New Bridges</a:t>
            </a:r>
          </a:p>
          <a:p>
            <a:pPr marL="0" indent="0">
              <a:buNone/>
            </a:pPr>
            <a:r>
              <a:rPr lang="en-US" dirty="0" smtClean="0"/>
              <a:t>Hospitals Are Sued by 7 Foot Doctors</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NLP hard?</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00FF"/>
                </a:solidFill>
              </a:rPr>
              <a:t>User:</a:t>
            </a:r>
            <a:r>
              <a:rPr lang="en-US" dirty="0" smtClean="0"/>
              <a:t>  Where is </a:t>
            </a:r>
            <a:r>
              <a:rPr lang="en-US" dirty="0" smtClean="0"/>
              <a:t>Teenage Mutant Ninja Turtles </a:t>
            </a:r>
            <a:r>
              <a:rPr lang="en-US" dirty="0" smtClean="0"/>
              <a:t>playing in the </a:t>
            </a:r>
            <a:r>
              <a:rPr lang="en-US" dirty="0" smtClean="0"/>
              <a:t>Claremont </a:t>
            </a:r>
            <a:r>
              <a:rPr lang="en-US" dirty="0" smtClean="0"/>
              <a:t>Area?</a:t>
            </a:r>
          </a:p>
          <a:p>
            <a:pPr marL="0" indent="0">
              <a:buNone/>
            </a:pPr>
            <a:r>
              <a:rPr lang="en-US" dirty="0" smtClean="0">
                <a:solidFill>
                  <a:srgbClr val="008000"/>
                </a:solidFill>
              </a:rPr>
              <a:t>System:</a:t>
            </a:r>
            <a:r>
              <a:rPr lang="en-US" dirty="0" smtClean="0"/>
              <a:t> </a:t>
            </a:r>
            <a:r>
              <a:rPr lang="en-US" dirty="0" smtClean="0"/>
              <a:t> TMNT </a:t>
            </a:r>
            <a:r>
              <a:rPr lang="en-US" dirty="0" smtClean="0"/>
              <a:t>is playing at the </a:t>
            </a:r>
            <a:r>
              <a:rPr lang="en-US" dirty="0" smtClean="0"/>
              <a:t>Edwards in La Verne.</a:t>
            </a:r>
            <a:endParaRPr lang="en-US" dirty="0" smtClean="0"/>
          </a:p>
          <a:p>
            <a:pPr marL="0" indent="0">
              <a:buNone/>
            </a:pPr>
            <a:r>
              <a:rPr lang="en-US" dirty="0" smtClean="0">
                <a:solidFill>
                  <a:srgbClr val="0000FF"/>
                </a:solidFill>
              </a:rPr>
              <a:t>User:</a:t>
            </a:r>
            <a:r>
              <a:rPr lang="en-US" dirty="0" smtClean="0"/>
              <a:t> When is </a:t>
            </a:r>
            <a:r>
              <a:rPr lang="en-US" dirty="0" smtClean="0">
                <a:solidFill>
                  <a:srgbClr val="FF0000"/>
                </a:solidFill>
              </a:rPr>
              <a:t>it</a:t>
            </a:r>
            <a:r>
              <a:rPr lang="en-US" dirty="0" smtClean="0"/>
              <a:t> playing </a:t>
            </a:r>
            <a:r>
              <a:rPr lang="en-US" dirty="0" smtClean="0">
                <a:solidFill>
                  <a:srgbClr val="FF0000"/>
                </a:solidFill>
              </a:rPr>
              <a:t>there</a:t>
            </a:r>
            <a:r>
              <a:rPr lang="en-US" dirty="0" smtClean="0"/>
              <a:t>?</a:t>
            </a:r>
          </a:p>
          <a:p>
            <a:pPr marL="0" indent="0">
              <a:buNone/>
            </a:pPr>
            <a:r>
              <a:rPr lang="en-US" dirty="0" smtClean="0">
                <a:solidFill>
                  <a:srgbClr val="008000"/>
                </a:solidFill>
              </a:rPr>
              <a:t>System:</a:t>
            </a:r>
            <a:r>
              <a:rPr lang="en-US" dirty="0" smtClean="0"/>
              <a:t> It’s playing at 2pm, 5pm and 8pm</a:t>
            </a:r>
          </a:p>
          <a:p>
            <a:pPr marL="0" indent="0">
              <a:buNone/>
            </a:pPr>
            <a:r>
              <a:rPr lang="en-US" dirty="0" smtClean="0">
                <a:solidFill>
                  <a:srgbClr val="0000FF"/>
                </a:solidFill>
              </a:rPr>
              <a:t>User:</a:t>
            </a:r>
            <a:r>
              <a:rPr lang="en-US" dirty="0" smtClean="0"/>
              <a:t> I’d like 1 adult and 2 children for </a:t>
            </a:r>
            <a:r>
              <a:rPr lang="en-US" dirty="0" smtClean="0">
                <a:solidFill>
                  <a:srgbClr val="FF0000"/>
                </a:solidFill>
              </a:rPr>
              <a:t>the first show</a:t>
            </a:r>
            <a:r>
              <a:rPr lang="en-US" dirty="0" smtClean="0"/>
              <a:t>. How much would </a:t>
            </a:r>
            <a:r>
              <a:rPr lang="en-US" dirty="0" smtClean="0">
                <a:solidFill>
                  <a:srgbClr val="FF0000"/>
                </a:solidFill>
              </a:rPr>
              <a:t>that</a:t>
            </a:r>
            <a:r>
              <a:rPr lang="en-US" dirty="0" smtClean="0"/>
              <a:t> cost?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NLP hard?</a:t>
            </a:r>
            <a:endParaRPr lang="en-US" dirty="0"/>
          </a:p>
        </p:txBody>
      </p:sp>
      <p:sp>
        <p:nvSpPr>
          <p:cNvPr id="3" name="Content Placeholder 2"/>
          <p:cNvSpPr>
            <a:spLocks noGrp="1"/>
          </p:cNvSpPr>
          <p:nvPr>
            <p:ph idx="1"/>
          </p:nvPr>
        </p:nvSpPr>
        <p:spPr>
          <a:xfrm>
            <a:off x="498474" y="1752600"/>
            <a:ext cx="7883526" cy="4144963"/>
          </a:xfrm>
        </p:spPr>
        <p:txBody>
          <a:bodyPr>
            <a:noAutofit/>
          </a:bodyPr>
          <a:lstStyle/>
          <a:p>
            <a:pPr marL="0" indent="0">
              <a:buNone/>
            </a:pPr>
            <a:r>
              <a:rPr lang="en-US" sz="2400" dirty="0" smtClean="0"/>
              <a:t>Natural language:</a:t>
            </a:r>
          </a:p>
          <a:p>
            <a:pPr lvl="1"/>
            <a:r>
              <a:rPr lang="en-US" sz="2000" dirty="0" smtClean="0"/>
              <a:t>is highly ambiguous at many different levels</a:t>
            </a:r>
          </a:p>
          <a:p>
            <a:pPr lvl="1"/>
            <a:r>
              <a:rPr lang="en-US" sz="2000" dirty="0" smtClean="0"/>
              <a:t>is complex and contains subtle use of context to convey meaning</a:t>
            </a:r>
          </a:p>
          <a:p>
            <a:pPr lvl="1"/>
            <a:r>
              <a:rPr lang="en-US" sz="2000" dirty="0" smtClean="0"/>
              <a:t>is probabilistic?</a:t>
            </a:r>
          </a:p>
          <a:p>
            <a:pPr lvl="1"/>
            <a:r>
              <a:rPr lang="en-US" sz="2000" dirty="0" smtClean="0"/>
              <a:t>involves reasoning about the world</a:t>
            </a:r>
          </a:p>
          <a:p>
            <a:pPr lvl="1"/>
            <a:r>
              <a:rPr lang="en-US" sz="2000" dirty="0" smtClean="0"/>
              <a:t>is highly social</a:t>
            </a:r>
          </a:p>
          <a:p>
            <a:pPr lvl="1"/>
            <a:r>
              <a:rPr lang="en-US" sz="2000" dirty="0" smtClean="0"/>
              <a:t>is a key part in how people interact</a:t>
            </a:r>
          </a:p>
          <a:p>
            <a:pPr lvl="1"/>
            <a:endParaRPr lang="en-US" sz="2000" dirty="0" smtClean="0"/>
          </a:p>
          <a:p>
            <a:pPr marL="0" indent="0">
              <a:buNone/>
            </a:pPr>
            <a:r>
              <a:rPr lang="en-US" sz="2400" dirty="0" smtClean="0"/>
              <a:t>However, some NLP problems can be surprisingly easy</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levels of NLP</a:t>
            </a:r>
            <a:endParaRPr lang="en-US" dirty="0"/>
          </a:p>
        </p:txBody>
      </p:sp>
      <p:sp>
        <p:nvSpPr>
          <p:cNvPr id="4" name="TextBox 3"/>
          <p:cNvSpPr txBox="1"/>
          <p:nvPr/>
        </p:nvSpPr>
        <p:spPr>
          <a:xfrm>
            <a:off x="1219200" y="5572780"/>
            <a:ext cx="7086601" cy="523220"/>
          </a:xfrm>
          <a:prstGeom prst="rect">
            <a:avLst/>
          </a:prstGeom>
          <a:noFill/>
        </p:spPr>
        <p:txBody>
          <a:bodyPr wrap="square" rtlCol="0">
            <a:spAutoFit/>
          </a:bodyPr>
          <a:lstStyle/>
          <a:p>
            <a:r>
              <a:rPr lang="en-US" sz="2800" dirty="0" smtClean="0"/>
              <a:t>words: morphology, classes of words</a:t>
            </a:r>
            <a:endParaRPr lang="en-US" sz="2800" dirty="0"/>
          </a:p>
        </p:txBody>
      </p:sp>
      <p:sp>
        <p:nvSpPr>
          <p:cNvPr id="5" name="TextBox 4"/>
          <p:cNvSpPr txBox="1"/>
          <p:nvPr/>
        </p:nvSpPr>
        <p:spPr>
          <a:xfrm>
            <a:off x="1219200" y="4343400"/>
            <a:ext cx="6835587" cy="523220"/>
          </a:xfrm>
          <a:prstGeom prst="rect">
            <a:avLst/>
          </a:prstGeom>
          <a:noFill/>
        </p:spPr>
        <p:txBody>
          <a:bodyPr wrap="square" rtlCol="0">
            <a:spAutoFit/>
          </a:bodyPr>
          <a:lstStyle/>
          <a:p>
            <a:r>
              <a:rPr lang="en-US" sz="2800" dirty="0" smtClean="0"/>
              <a:t>syntax: phrases, how do words interact</a:t>
            </a:r>
            <a:endParaRPr lang="en-US" sz="2800" dirty="0"/>
          </a:p>
        </p:txBody>
      </p:sp>
      <p:sp>
        <p:nvSpPr>
          <p:cNvPr id="6" name="TextBox 5"/>
          <p:cNvSpPr txBox="1"/>
          <p:nvPr/>
        </p:nvSpPr>
        <p:spPr>
          <a:xfrm>
            <a:off x="1219200" y="3282315"/>
            <a:ext cx="5997387" cy="523220"/>
          </a:xfrm>
          <a:prstGeom prst="rect">
            <a:avLst/>
          </a:prstGeom>
          <a:noFill/>
        </p:spPr>
        <p:txBody>
          <a:bodyPr wrap="square" rtlCol="0">
            <a:spAutoFit/>
          </a:bodyPr>
          <a:lstStyle/>
          <a:p>
            <a:r>
              <a:rPr lang="en-US" sz="2800" dirty="0" smtClean="0"/>
              <a:t>semantics: what does it mean?</a:t>
            </a:r>
            <a:endParaRPr lang="en-US" sz="2800" dirty="0"/>
          </a:p>
        </p:txBody>
      </p:sp>
      <p:sp>
        <p:nvSpPr>
          <p:cNvPr id="7" name="TextBox 6"/>
          <p:cNvSpPr txBox="1"/>
          <p:nvPr/>
        </p:nvSpPr>
        <p:spPr>
          <a:xfrm>
            <a:off x="1219200" y="1834515"/>
            <a:ext cx="6477000" cy="954107"/>
          </a:xfrm>
          <a:prstGeom prst="rect">
            <a:avLst/>
          </a:prstGeom>
          <a:noFill/>
        </p:spPr>
        <p:txBody>
          <a:bodyPr wrap="square" rtlCol="0">
            <a:spAutoFit/>
          </a:bodyPr>
          <a:lstStyle/>
          <a:p>
            <a:r>
              <a:rPr lang="en-US" sz="2800" dirty="0" smtClean="0"/>
              <a:t>pragmatics/discourse: how does the context affect the interpretation?</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4" name="TextBox 3"/>
          <p:cNvSpPr txBox="1"/>
          <p:nvPr/>
        </p:nvSpPr>
        <p:spPr>
          <a:xfrm>
            <a:off x="498474" y="2819400"/>
            <a:ext cx="6816726" cy="954107"/>
          </a:xfrm>
          <a:prstGeom prst="rect">
            <a:avLst/>
          </a:prstGeom>
          <a:noFill/>
        </p:spPr>
        <p:txBody>
          <a:bodyPr wrap="square" rtlCol="0">
            <a:spAutoFit/>
          </a:bodyPr>
          <a:lstStyle/>
          <a:p>
            <a:r>
              <a:rPr lang="en-US" sz="2800" dirty="0" smtClean="0"/>
              <a:t>What are some places where you have seen NLP used?</a:t>
            </a:r>
            <a:endParaRPr lang="en-US" sz="2800" dirty="0"/>
          </a:p>
        </p:txBody>
      </p:sp>
      <p:sp>
        <p:nvSpPr>
          <p:cNvPr id="5" name="TextBox 4"/>
          <p:cNvSpPr txBox="1"/>
          <p:nvPr/>
        </p:nvSpPr>
        <p:spPr>
          <a:xfrm>
            <a:off x="533400" y="4431268"/>
            <a:ext cx="6816726" cy="523220"/>
          </a:xfrm>
          <a:prstGeom prst="rect">
            <a:avLst/>
          </a:prstGeom>
          <a:noFill/>
        </p:spPr>
        <p:txBody>
          <a:bodyPr wrap="square" rtlCol="0">
            <a:spAutoFit/>
          </a:bodyPr>
          <a:lstStyle/>
          <a:p>
            <a:r>
              <a:rPr lang="en-US" sz="2800" dirty="0" smtClean="0"/>
              <a:t>What are </a:t>
            </a:r>
            <a:r>
              <a:rPr lang="en-US" sz="2800" dirty="0" smtClean="0"/>
              <a:t>NLP </a:t>
            </a:r>
            <a:r>
              <a:rPr lang="en-US" sz="2800" dirty="0" smtClean="0"/>
              <a:t>problems?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800" dirty="0" smtClean="0"/>
              <a:t>Lots of problems of varying difficulty</a:t>
            </a:r>
          </a:p>
          <a:p>
            <a:pPr marL="0" indent="0">
              <a:buNone/>
            </a:pPr>
            <a:r>
              <a:rPr lang="en-US" sz="2800" dirty="0" smtClean="0"/>
              <a:t>Easier</a:t>
            </a:r>
            <a:endParaRPr lang="en-US" sz="2800" dirty="0" smtClean="0"/>
          </a:p>
          <a:p>
            <a:pPr marL="228600" lvl="1" indent="0">
              <a:buNone/>
            </a:pPr>
            <a:r>
              <a:rPr lang="en-US" sz="2400" dirty="0" smtClean="0"/>
              <a:t>Word segmentation: where are the words?</a:t>
            </a:r>
          </a:p>
          <a:p>
            <a:pPr lvl="1"/>
            <a:endParaRPr lang="en-US" sz="2400" dirty="0" smtClean="0"/>
          </a:p>
          <a:p>
            <a:pPr lvl="1"/>
            <a:endParaRPr lang="en-US" sz="2400" dirty="0" smtClean="0"/>
          </a:p>
          <a:p>
            <a:pPr lvl="1"/>
            <a:endParaRPr lang="en-US" sz="2400" dirty="0" smtClean="0"/>
          </a:p>
          <a:p>
            <a:pPr lvl="1">
              <a:buNone/>
            </a:pPr>
            <a:endParaRPr lang="en-US" sz="2400" dirty="0" smtClean="0"/>
          </a:p>
        </p:txBody>
      </p:sp>
      <p:sp>
        <p:nvSpPr>
          <p:cNvPr id="4" name="TextBox 3"/>
          <p:cNvSpPr txBox="1"/>
          <p:nvPr/>
        </p:nvSpPr>
        <p:spPr>
          <a:xfrm>
            <a:off x="1371600" y="3664803"/>
            <a:ext cx="6096000" cy="830997"/>
          </a:xfrm>
          <a:prstGeom prst="rect">
            <a:avLst/>
          </a:prstGeom>
          <a:noFill/>
        </p:spPr>
        <p:txBody>
          <a:bodyPr wrap="square" rtlCol="0">
            <a:spAutoFit/>
          </a:bodyPr>
          <a:lstStyle/>
          <a:p>
            <a:r>
              <a:rPr lang="en-US" sz="2400" dirty="0" smtClean="0">
                <a:solidFill>
                  <a:srgbClr val="0000FF"/>
                </a:solidFill>
              </a:rPr>
              <a:t>I would’ve liked </a:t>
            </a:r>
            <a:r>
              <a:rPr lang="en-US" sz="2400" dirty="0" smtClean="0">
                <a:solidFill>
                  <a:srgbClr val="0000FF"/>
                </a:solidFill>
              </a:rPr>
              <a:t>Dr. Dave to </a:t>
            </a:r>
            <a:r>
              <a:rPr lang="en-US" sz="2400" dirty="0" smtClean="0">
                <a:solidFill>
                  <a:srgbClr val="0000FF"/>
                </a:solidFill>
              </a:rPr>
              <a:t>finish early. But he didn’t. </a:t>
            </a:r>
            <a:endParaRPr lang="en-US" sz="24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Natural Language Processing</a:t>
            </a:r>
            <a:endParaRPr lang="en-US" dirty="0"/>
          </a:p>
        </p:txBody>
      </p:sp>
      <p:sp>
        <p:nvSpPr>
          <p:cNvPr id="3" name="Subtitle 2"/>
          <p:cNvSpPr>
            <a:spLocks noGrp="1"/>
          </p:cNvSpPr>
          <p:nvPr>
            <p:ph type="subTitle" idx="1"/>
          </p:nvPr>
        </p:nvSpPr>
        <p:spPr/>
        <p:txBody>
          <a:bodyPr>
            <a:normAutofit/>
          </a:bodyPr>
          <a:lstStyle/>
          <a:p>
            <a:r>
              <a:rPr lang="en-US" sz="1800" dirty="0" smtClean="0"/>
              <a:t>CS159 – Fal</a:t>
            </a:r>
            <a:r>
              <a:rPr lang="en-US" sz="1800" dirty="0" smtClean="0"/>
              <a:t>l 2014</a:t>
            </a:r>
            <a:endParaRPr lang="en-US" sz="1800" dirty="0" smtClean="0"/>
          </a:p>
          <a:p>
            <a:r>
              <a:rPr lang="en-US" sz="1800" dirty="0" smtClean="0"/>
              <a:t>David Kauchak</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800" dirty="0" smtClean="0"/>
              <a:t>Lots of problems of varying difficulty</a:t>
            </a:r>
          </a:p>
          <a:p>
            <a:pPr marL="0" indent="0">
              <a:buNone/>
            </a:pPr>
            <a:r>
              <a:rPr lang="en-US" sz="2800" dirty="0" smtClean="0"/>
              <a:t>Easier</a:t>
            </a:r>
          </a:p>
          <a:p>
            <a:pPr lvl="1"/>
            <a:r>
              <a:rPr lang="en-US" sz="2400" dirty="0" smtClean="0"/>
              <a:t>Word segmentation: where are the words?</a:t>
            </a:r>
          </a:p>
          <a:p>
            <a:pPr lvl="1"/>
            <a:endParaRPr lang="en-US" sz="2400" dirty="0" smtClean="0"/>
          </a:p>
          <a:p>
            <a:pPr lvl="1"/>
            <a:endParaRPr lang="en-US" sz="2400" dirty="0" smtClean="0"/>
          </a:p>
          <a:p>
            <a:pPr lvl="1"/>
            <a:endParaRPr lang="en-US" sz="2400" dirty="0" smtClean="0"/>
          </a:p>
          <a:p>
            <a:pPr lvl="1">
              <a:buNone/>
            </a:pPr>
            <a:endParaRPr lang="en-US" sz="2400" dirty="0" smtClean="0"/>
          </a:p>
        </p:txBody>
      </p:sp>
      <p:pic>
        <p:nvPicPr>
          <p:cNvPr id="5" name="Picture 4"/>
          <p:cNvPicPr>
            <a:picLocks noChangeAspect="1"/>
          </p:cNvPicPr>
          <p:nvPr/>
        </p:nvPicPr>
        <p:blipFill>
          <a:blip r:embed="rId2"/>
          <a:stretch>
            <a:fillRect/>
          </a:stretch>
        </p:blipFill>
        <p:spPr>
          <a:xfrm>
            <a:off x="1219200" y="3429000"/>
            <a:ext cx="6183443" cy="1143000"/>
          </a:xfrm>
          <a:prstGeom prst="rect">
            <a:avLst/>
          </a:prstGeom>
        </p:spPr>
      </p:pic>
      <p:pic>
        <p:nvPicPr>
          <p:cNvPr id="6" name="Picture 5"/>
          <p:cNvPicPr>
            <a:picLocks noChangeAspect="1"/>
          </p:cNvPicPr>
          <p:nvPr/>
        </p:nvPicPr>
        <p:blipFill>
          <a:blip r:embed="rId3"/>
          <a:stretch>
            <a:fillRect/>
          </a:stretch>
        </p:blipFill>
        <p:spPr>
          <a:xfrm>
            <a:off x="1295399" y="5105400"/>
            <a:ext cx="6853003" cy="990600"/>
          </a:xfrm>
          <a:prstGeom prst="rect">
            <a:avLst/>
          </a:prstGeom>
        </p:spPr>
      </p:pic>
    </p:spTree>
    <p:extLst>
      <p:ext uri="{BB962C8B-B14F-4D97-AF65-F5344CB8AC3E}">
        <p14:creationId xmlns:p14="http://schemas.microsoft.com/office/powerpoint/2010/main" val="1591402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400" dirty="0" smtClean="0"/>
              <a:t>Lots of problems of varying difficulty</a:t>
            </a:r>
          </a:p>
          <a:p>
            <a:pPr marL="0" indent="0">
              <a:buNone/>
            </a:pPr>
            <a:r>
              <a:rPr lang="en-US" sz="2400" dirty="0" smtClean="0"/>
              <a:t>Easier</a:t>
            </a:r>
          </a:p>
          <a:p>
            <a:pPr lvl="1"/>
            <a:r>
              <a:rPr lang="en-US" sz="2000" dirty="0" smtClean="0"/>
              <a:t>Speech segmentation</a:t>
            </a:r>
          </a:p>
          <a:p>
            <a:pPr lvl="1"/>
            <a:endParaRPr lang="en-US" sz="2000" dirty="0" smtClean="0"/>
          </a:p>
          <a:p>
            <a:pPr lvl="1"/>
            <a:r>
              <a:rPr lang="en-US" sz="2000" dirty="0" smtClean="0"/>
              <a:t>Sentence splitting (aka sentence breaking, sentence boundary disambiguation)</a:t>
            </a:r>
          </a:p>
          <a:p>
            <a:pPr lvl="1"/>
            <a:endParaRPr lang="en-US" sz="2000" dirty="0" smtClean="0"/>
          </a:p>
          <a:p>
            <a:pPr lvl="1"/>
            <a:endParaRPr lang="en-US" sz="2000" dirty="0"/>
          </a:p>
          <a:p>
            <a:pPr lvl="1"/>
            <a:r>
              <a:rPr lang="en-US" sz="2000" dirty="0" smtClean="0"/>
              <a:t>Language identification</a:t>
            </a:r>
          </a:p>
          <a:p>
            <a:pPr lvl="1"/>
            <a:endParaRPr lang="en-US" sz="2000" dirty="0"/>
          </a:p>
        </p:txBody>
      </p:sp>
      <p:sp>
        <p:nvSpPr>
          <p:cNvPr id="6" name="TextBox 5"/>
          <p:cNvSpPr txBox="1"/>
          <p:nvPr/>
        </p:nvSpPr>
        <p:spPr>
          <a:xfrm>
            <a:off x="1447800" y="5467290"/>
            <a:ext cx="3429000" cy="400110"/>
          </a:xfrm>
          <a:prstGeom prst="rect">
            <a:avLst/>
          </a:prstGeom>
          <a:noFill/>
        </p:spPr>
        <p:txBody>
          <a:bodyPr wrap="square" rtlCol="0">
            <a:spAutoFit/>
          </a:bodyPr>
          <a:lstStyle/>
          <a:p>
            <a:r>
              <a:rPr lang="en-US" sz="2000" dirty="0" smtClean="0">
                <a:solidFill>
                  <a:srgbClr val="0000FF"/>
                </a:solidFill>
              </a:rPr>
              <a:t>Soy un maestro con </a:t>
            </a:r>
            <a:r>
              <a:rPr lang="en-US" sz="2000" dirty="0" err="1" smtClean="0">
                <a:solidFill>
                  <a:srgbClr val="0000FF"/>
                </a:solidFill>
              </a:rPr>
              <a:t>queso</a:t>
            </a:r>
            <a:r>
              <a:rPr lang="en-US" sz="2000" dirty="0" smtClean="0">
                <a:solidFill>
                  <a:srgbClr val="0000FF"/>
                </a:solidFill>
              </a:rPr>
              <a:t>.</a:t>
            </a:r>
            <a:endParaRPr lang="en-US" sz="2000" dirty="0">
              <a:solidFill>
                <a:srgbClr val="0000FF"/>
              </a:solidFill>
            </a:endParaRPr>
          </a:p>
        </p:txBody>
      </p:sp>
      <p:sp>
        <p:nvSpPr>
          <p:cNvPr id="7" name="TextBox 6"/>
          <p:cNvSpPr txBox="1"/>
          <p:nvPr/>
        </p:nvSpPr>
        <p:spPr>
          <a:xfrm>
            <a:off x="1371600" y="4171890"/>
            <a:ext cx="7467600" cy="400110"/>
          </a:xfrm>
          <a:prstGeom prst="rect">
            <a:avLst/>
          </a:prstGeom>
          <a:noFill/>
        </p:spPr>
        <p:txBody>
          <a:bodyPr wrap="square" rtlCol="0">
            <a:spAutoFit/>
          </a:bodyPr>
          <a:lstStyle/>
          <a:p>
            <a:r>
              <a:rPr lang="en-US" sz="2000" dirty="0" smtClean="0">
                <a:solidFill>
                  <a:srgbClr val="0000FF"/>
                </a:solidFill>
              </a:rPr>
              <a:t>I would’ve liked </a:t>
            </a:r>
            <a:r>
              <a:rPr lang="en-US" sz="2000" dirty="0" smtClean="0">
                <a:solidFill>
                  <a:srgbClr val="0000FF"/>
                </a:solidFill>
              </a:rPr>
              <a:t>Dr. Dave to </a:t>
            </a:r>
            <a:r>
              <a:rPr lang="en-US" sz="2000" dirty="0" smtClean="0">
                <a:solidFill>
                  <a:srgbClr val="0000FF"/>
                </a:solidFill>
              </a:rPr>
              <a:t>finish early. But he didn’t. </a:t>
            </a:r>
            <a:endParaRPr lang="en-US" sz="2000" dirty="0">
              <a:solidFill>
                <a:srgbClr val="0000FF"/>
              </a:solidFill>
            </a:endParaRPr>
          </a:p>
        </p:txBody>
      </p:sp>
    </p:spTree>
    <p:extLst>
      <p:ext uri="{BB962C8B-B14F-4D97-AF65-F5344CB8AC3E}">
        <p14:creationId xmlns:p14="http://schemas.microsoft.com/office/powerpoint/2010/main" val="37599075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600200"/>
            <a:ext cx="7556313" cy="4525963"/>
          </a:xfrm>
        </p:spPr>
        <p:txBody>
          <a:bodyPr/>
          <a:lstStyle/>
          <a:p>
            <a:pPr marL="0" indent="0">
              <a:buNone/>
            </a:pPr>
            <a:r>
              <a:rPr lang="en-US" sz="2400" dirty="0" smtClean="0"/>
              <a:t>Easier continued</a:t>
            </a:r>
          </a:p>
          <a:p>
            <a:pPr lvl="1"/>
            <a:r>
              <a:rPr lang="en-US" sz="2000" dirty="0" err="1"/>
              <a:t>t</a:t>
            </a:r>
            <a:r>
              <a:rPr lang="en-US" sz="2000" dirty="0" err="1" smtClean="0"/>
              <a:t>ruecasing</a:t>
            </a:r>
            <a:endParaRPr lang="en-US" sz="2000" dirty="0" smtClean="0"/>
          </a:p>
          <a:p>
            <a:pPr lvl="1"/>
            <a:endParaRPr lang="en-US" sz="2000" dirty="0" smtClean="0"/>
          </a:p>
          <a:p>
            <a:pPr lvl="1">
              <a:buNone/>
            </a:pPr>
            <a:endParaRPr lang="en-US" sz="2000" dirty="0" smtClean="0"/>
          </a:p>
          <a:p>
            <a:pPr lvl="1"/>
            <a:r>
              <a:rPr lang="en-US" sz="2000" dirty="0" smtClean="0"/>
              <a:t>spell checking</a:t>
            </a:r>
          </a:p>
          <a:p>
            <a:pPr lvl="1"/>
            <a:endParaRPr lang="en-US" sz="2000" dirty="0" smtClean="0"/>
          </a:p>
          <a:p>
            <a:pPr lvl="1"/>
            <a:endParaRPr lang="en-US" sz="2000" dirty="0" smtClean="0"/>
          </a:p>
          <a:p>
            <a:pPr lvl="1"/>
            <a:r>
              <a:rPr lang="en-US" sz="2000" dirty="0" smtClean="0"/>
              <a:t>OCR</a:t>
            </a:r>
          </a:p>
          <a:p>
            <a:pPr lvl="1"/>
            <a:endParaRPr lang="en-US" sz="2000" dirty="0"/>
          </a:p>
        </p:txBody>
      </p:sp>
      <p:sp>
        <p:nvSpPr>
          <p:cNvPr id="4" name="Rectangle 3"/>
          <p:cNvSpPr/>
          <p:nvPr/>
        </p:nvSpPr>
        <p:spPr>
          <a:xfrm>
            <a:off x="1501586" y="2419290"/>
            <a:ext cx="7032813" cy="400110"/>
          </a:xfrm>
          <a:prstGeom prst="rect">
            <a:avLst/>
          </a:prstGeom>
        </p:spPr>
        <p:txBody>
          <a:bodyPr wrap="square">
            <a:spAutoFit/>
          </a:bodyPr>
          <a:lstStyle/>
          <a:p>
            <a:r>
              <a:rPr lang="en-US" sz="2000" dirty="0" smtClean="0">
                <a:solidFill>
                  <a:srgbClr val="0000FF"/>
                </a:solidFill>
              </a:rPr>
              <a:t>i would’ve liked </a:t>
            </a:r>
            <a:r>
              <a:rPr lang="en-US" sz="2000" dirty="0" smtClean="0">
                <a:solidFill>
                  <a:srgbClr val="0000FF"/>
                </a:solidFill>
              </a:rPr>
              <a:t>dr. </a:t>
            </a:r>
            <a:r>
              <a:rPr lang="en-US" sz="2000" dirty="0" err="1" smtClean="0">
                <a:solidFill>
                  <a:srgbClr val="0000FF"/>
                </a:solidFill>
              </a:rPr>
              <a:t>dave</a:t>
            </a:r>
            <a:r>
              <a:rPr lang="en-US" sz="2000" dirty="0" smtClean="0">
                <a:solidFill>
                  <a:srgbClr val="0000FF"/>
                </a:solidFill>
              </a:rPr>
              <a:t> to </a:t>
            </a:r>
            <a:r>
              <a:rPr lang="en-US" sz="2000" dirty="0" smtClean="0">
                <a:solidFill>
                  <a:srgbClr val="0000FF"/>
                </a:solidFill>
              </a:rPr>
              <a:t>finish early. but he didn’t. </a:t>
            </a:r>
            <a:endParaRPr lang="en-US" sz="2000" dirty="0">
              <a:solidFill>
                <a:srgbClr val="0000FF"/>
              </a:solidFill>
            </a:endParaRPr>
          </a:p>
        </p:txBody>
      </p:sp>
      <p:sp>
        <p:nvSpPr>
          <p:cNvPr id="5" name="Rectangle 4"/>
          <p:cNvSpPr/>
          <p:nvPr/>
        </p:nvSpPr>
        <p:spPr>
          <a:xfrm>
            <a:off x="1501587" y="3610967"/>
            <a:ext cx="7642413" cy="400110"/>
          </a:xfrm>
          <a:prstGeom prst="rect">
            <a:avLst/>
          </a:prstGeom>
        </p:spPr>
        <p:txBody>
          <a:bodyPr wrap="square">
            <a:spAutoFit/>
          </a:bodyPr>
          <a:lstStyle/>
          <a:p>
            <a:r>
              <a:rPr lang="en-US" sz="2000" dirty="0" smtClean="0">
                <a:solidFill>
                  <a:srgbClr val="0000FF"/>
                </a:solidFill>
              </a:rPr>
              <a:t>Identifying </a:t>
            </a:r>
            <a:r>
              <a:rPr lang="en-US" sz="2000" dirty="0" err="1" smtClean="0">
                <a:solidFill>
                  <a:srgbClr val="0000FF"/>
                </a:solidFill>
              </a:rPr>
              <a:t>mispellings</a:t>
            </a:r>
            <a:r>
              <a:rPr lang="en-US" sz="2000" dirty="0" smtClean="0">
                <a:solidFill>
                  <a:srgbClr val="0000FF"/>
                </a:solidFill>
              </a:rPr>
              <a:t> is challenging especially in the dessert.</a:t>
            </a:r>
            <a:endParaRPr lang="en-US" sz="2000" dirty="0">
              <a:solidFill>
                <a:srgbClr val="0000FF"/>
              </a:solidFill>
            </a:endParaRPr>
          </a:p>
        </p:txBody>
      </p:sp>
      <p:pic>
        <p:nvPicPr>
          <p:cNvPr id="9" name="Picture 8"/>
          <p:cNvPicPr>
            <a:picLocks noChangeAspect="1"/>
          </p:cNvPicPr>
          <p:nvPr/>
        </p:nvPicPr>
        <p:blipFill>
          <a:blip r:embed="rId2"/>
          <a:stretch>
            <a:fillRect/>
          </a:stretch>
        </p:blipFill>
        <p:spPr>
          <a:xfrm>
            <a:off x="1676400" y="4914900"/>
            <a:ext cx="638629"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143000"/>
            <a:ext cx="7556313" cy="4525963"/>
          </a:xfrm>
        </p:spPr>
        <p:txBody>
          <a:bodyPr/>
          <a:lstStyle/>
          <a:p>
            <a:pPr marL="0" indent="0">
              <a:buNone/>
            </a:pPr>
            <a:r>
              <a:rPr lang="en-US" dirty="0" smtClean="0"/>
              <a:t>Moderately difficult</a:t>
            </a:r>
          </a:p>
          <a:p>
            <a:pPr lvl="1"/>
            <a:r>
              <a:rPr lang="en-US" dirty="0" smtClean="0"/>
              <a:t>morphological analysis/stemming</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speech recognition</a:t>
            </a:r>
          </a:p>
          <a:p>
            <a:pPr lvl="1"/>
            <a:endParaRPr lang="en-US" dirty="0" smtClean="0"/>
          </a:p>
          <a:p>
            <a:pPr lvl="1"/>
            <a:endParaRPr lang="en-US" dirty="0" smtClean="0"/>
          </a:p>
          <a:p>
            <a:pPr lvl="1"/>
            <a:endParaRPr lang="en-US" dirty="0" smtClean="0"/>
          </a:p>
          <a:p>
            <a:pPr lvl="1"/>
            <a:r>
              <a:rPr lang="en-US" dirty="0" smtClean="0"/>
              <a:t>text classification</a:t>
            </a:r>
          </a:p>
          <a:p>
            <a:pPr lvl="1"/>
            <a:endParaRPr lang="en-US" dirty="0"/>
          </a:p>
        </p:txBody>
      </p:sp>
      <p:sp>
        <p:nvSpPr>
          <p:cNvPr id="6" name="Rectangle 5"/>
          <p:cNvSpPr/>
          <p:nvPr/>
        </p:nvSpPr>
        <p:spPr>
          <a:xfrm>
            <a:off x="1752600" y="1981200"/>
            <a:ext cx="1143000" cy="1477328"/>
          </a:xfrm>
          <a:prstGeom prst="rect">
            <a:avLst/>
          </a:prstGeom>
        </p:spPr>
        <p:txBody>
          <a:bodyPr wrap="square">
            <a:spAutoFit/>
          </a:bodyPr>
          <a:lstStyle/>
          <a:p>
            <a:r>
              <a:rPr lang="en-US" dirty="0" smtClean="0">
                <a:solidFill>
                  <a:srgbClr val="0000FF"/>
                </a:solidFill>
              </a:rPr>
              <a:t>smarter</a:t>
            </a:r>
          </a:p>
          <a:p>
            <a:r>
              <a:rPr lang="en-US" dirty="0" smtClean="0">
                <a:solidFill>
                  <a:srgbClr val="0000FF"/>
                </a:solidFill>
              </a:rPr>
              <a:t>smarter</a:t>
            </a:r>
          </a:p>
          <a:p>
            <a:r>
              <a:rPr lang="en-US" dirty="0" smtClean="0">
                <a:solidFill>
                  <a:srgbClr val="0000FF"/>
                </a:solidFill>
              </a:rPr>
              <a:t>smartly</a:t>
            </a:r>
          </a:p>
          <a:p>
            <a:r>
              <a:rPr lang="en-US" dirty="0" smtClean="0">
                <a:solidFill>
                  <a:srgbClr val="0000FF"/>
                </a:solidFill>
              </a:rPr>
              <a:t>smartest</a:t>
            </a:r>
          </a:p>
          <a:p>
            <a:r>
              <a:rPr lang="en-US" dirty="0" smtClean="0">
                <a:solidFill>
                  <a:srgbClr val="0000FF"/>
                </a:solidFill>
              </a:rPr>
              <a:t>smart</a:t>
            </a:r>
          </a:p>
        </p:txBody>
      </p:sp>
      <p:sp>
        <p:nvSpPr>
          <p:cNvPr id="7" name="Right Arrow 6"/>
          <p:cNvSpPr/>
          <p:nvPr/>
        </p:nvSpPr>
        <p:spPr>
          <a:xfrm>
            <a:off x="2971801" y="2438400"/>
            <a:ext cx="685799"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438400"/>
            <a:ext cx="1143000" cy="369332"/>
          </a:xfrm>
          <a:prstGeom prst="rect">
            <a:avLst/>
          </a:prstGeom>
        </p:spPr>
        <p:txBody>
          <a:bodyPr wrap="square">
            <a:spAutoFit/>
          </a:bodyPr>
          <a:lstStyle/>
          <a:p>
            <a:r>
              <a:rPr lang="en-US" dirty="0" smtClean="0">
                <a:solidFill>
                  <a:srgbClr val="0000FF"/>
                </a:solidFill>
              </a:rPr>
              <a:t>smart</a:t>
            </a:r>
          </a:p>
        </p:txBody>
      </p:sp>
      <p:pic>
        <p:nvPicPr>
          <p:cNvPr id="9" name="Picture 56" descr="signal"/>
          <p:cNvPicPr>
            <a:picLocks noChangeAspect="1" noChangeArrowheads="1"/>
          </p:cNvPicPr>
          <p:nvPr/>
        </p:nvPicPr>
        <p:blipFill>
          <a:blip r:embed="rId2"/>
          <a:srcRect/>
          <a:stretch>
            <a:fillRect/>
          </a:stretch>
        </p:blipFill>
        <p:spPr bwMode="auto">
          <a:xfrm>
            <a:off x="1911812" y="4181475"/>
            <a:ext cx="1295400" cy="752475"/>
          </a:xfrm>
          <a:prstGeom prst="rect">
            <a:avLst/>
          </a:prstGeom>
          <a:noFill/>
          <a:ln w="9525">
            <a:noFill/>
            <a:miter lim="800000"/>
            <a:headEnd/>
            <a:tailEnd/>
          </a:ln>
          <a:effectLst/>
        </p:spPr>
      </p:pic>
      <p:pic>
        <p:nvPicPr>
          <p:cNvPr id="10" name="Picture 9"/>
          <p:cNvPicPr>
            <a:picLocks noChangeAspect="1"/>
          </p:cNvPicPr>
          <p:nvPr/>
        </p:nvPicPr>
        <p:blipFill>
          <a:blip r:embed="rId3"/>
          <a:srcRect r="7216"/>
          <a:stretch>
            <a:fillRect/>
          </a:stretch>
        </p:blipFill>
        <p:spPr>
          <a:xfrm>
            <a:off x="1371600" y="5638800"/>
            <a:ext cx="1143000" cy="977900"/>
          </a:xfrm>
          <a:prstGeom prst="rect">
            <a:avLst/>
          </a:prstGeom>
        </p:spPr>
      </p:pic>
      <p:sp>
        <p:nvSpPr>
          <p:cNvPr id="11" name="TextBox 10"/>
          <p:cNvSpPr txBox="1"/>
          <p:nvPr/>
        </p:nvSpPr>
        <p:spPr>
          <a:xfrm>
            <a:off x="2590800" y="5943600"/>
            <a:ext cx="837489" cy="369332"/>
          </a:xfrm>
          <a:prstGeom prst="rect">
            <a:avLst/>
          </a:prstGeom>
          <a:noFill/>
        </p:spPr>
        <p:txBody>
          <a:bodyPr wrap="none" rtlCol="0">
            <a:spAutoFit/>
          </a:bodyPr>
          <a:lstStyle/>
          <a:p>
            <a:r>
              <a:rPr lang="en-US" dirty="0" smtClean="0"/>
              <a:t>SPAM</a:t>
            </a:r>
            <a:endParaRPr lang="en-US" dirty="0"/>
          </a:p>
        </p:txBody>
      </p:sp>
      <p:sp>
        <p:nvSpPr>
          <p:cNvPr id="14" name="TextBox 13"/>
          <p:cNvSpPr txBox="1"/>
          <p:nvPr/>
        </p:nvSpPr>
        <p:spPr>
          <a:xfrm>
            <a:off x="3752239" y="5360769"/>
            <a:ext cx="573970" cy="646331"/>
          </a:xfrm>
          <a:prstGeom prst="rect">
            <a:avLst/>
          </a:prstGeom>
          <a:noFill/>
        </p:spPr>
        <p:txBody>
          <a:bodyPr wrap="none" rtlCol="0">
            <a:spAutoFit/>
          </a:bodyPr>
          <a:lstStyle/>
          <a:p>
            <a:r>
              <a:rPr lang="en-US" sz="3600" dirty="0" err="1" smtClean="0">
                <a:sym typeface="Wingdings"/>
              </a:rPr>
              <a:t></a:t>
            </a:r>
            <a:endParaRPr lang="en-US" sz="3600" dirty="0"/>
          </a:p>
        </p:txBody>
      </p:sp>
      <p:sp>
        <p:nvSpPr>
          <p:cNvPr id="15" name="TextBox 14"/>
          <p:cNvSpPr txBox="1"/>
          <p:nvPr/>
        </p:nvSpPr>
        <p:spPr>
          <a:xfrm>
            <a:off x="4285639" y="5360769"/>
            <a:ext cx="573970" cy="646331"/>
          </a:xfrm>
          <a:prstGeom prst="rect">
            <a:avLst/>
          </a:prstGeom>
          <a:noFill/>
        </p:spPr>
        <p:txBody>
          <a:bodyPr wrap="none" rtlCol="0">
            <a:spAutoFit/>
          </a:bodyPr>
          <a:lstStyle/>
          <a:p>
            <a:r>
              <a:rPr lang="en-US" sz="3600" dirty="0" err="1" smtClean="0">
                <a:sym typeface="Wingdings"/>
              </a:rPr>
              <a:t></a:t>
            </a:r>
            <a:endParaRPr lang="en-US" sz="3600" dirty="0"/>
          </a:p>
        </p:txBody>
      </p:sp>
      <p:sp>
        <p:nvSpPr>
          <p:cNvPr id="16" name="TextBox 15"/>
          <p:cNvSpPr txBox="1"/>
          <p:nvPr/>
        </p:nvSpPr>
        <p:spPr>
          <a:xfrm>
            <a:off x="3657600" y="5970369"/>
            <a:ext cx="1313839" cy="646331"/>
          </a:xfrm>
          <a:prstGeom prst="rect">
            <a:avLst/>
          </a:prstGeom>
          <a:noFill/>
        </p:spPr>
        <p:txBody>
          <a:bodyPr wrap="square" rtlCol="0">
            <a:spAutoFit/>
          </a:bodyPr>
          <a:lstStyle/>
          <a:p>
            <a:r>
              <a:rPr lang="en-US" dirty="0" smtClean="0"/>
              <a:t>sentiment analysis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143000"/>
            <a:ext cx="7556313" cy="1981200"/>
          </a:xfrm>
        </p:spPr>
        <p:txBody>
          <a:bodyPr/>
          <a:lstStyle/>
          <a:p>
            <a:pPr marL="0" indent="0">
              <a:buNone/>
            </a:pPr>
            <a:r>
              <a:rPr lang="en-US" dirty="0" smtClean="0"/>
              <a:t>moderately difficult continued</a:t>
            </a:r>
          </a:p>
          <a:p>
            <a:pPr lvl="1"/>
            <a:r>
              <a:rPr lang="en-US" dirty="0" smtClean="0"/>
              <a:t>text segmentation: break </a:t>
            </a:r>
            <a:r>
              <a:rPr lang="en-US" dirty="0" smtClean="0"/>
              <a:t>up </a:t>
            </a:r>
            <a:r>
              <a:rPr lang="en-US" dirty="0" smtClean="0"/>
              <a:t>text by topics</a:t>
            </a:r>
          </a:p>
          <a:p>
            <a:pPr lvl="1"/>
            <a:r>
              <a:rPr lang="en-US" dirty="0" smtClean="0"/>
              <a:t>part of speech tagging (and inducing word classes)</a:t>
            </a:r>
          </a:p>
          <a:p>
            <a:pPr lvl="1"/>
            <a:r>
              <a:rPr lang="en-US" dirty="0" smtClean="0"/>
              <a:t>parsing</a:t>
            </a:r>
          </a:p>
          <a:p>
            <a:pPr lvl="1"/>
            <a:endParaRPr lang="en-US" dirty="0" smtClean="0"/>
          </a:p>
          <a:p>
            <a:pPr lvl="1"/>
            <a:endParaRPr lang="en-US" dirty="0" smtClean="0"/>
          </a:p>
          <a:p>
            <a:pPr lvl="1"/>
            <a:endParaRPr lang="en-US" dirty="0"/>
          </a:p>
        </p:txBody>
      </p:sp>
      <p:sp>
        <p:nvSpPr>
          <p:cNvPr id="4" name="TextBox 3"/>
          <p:cNvSpPr txBox="1"/>
          <p:nvPr/>
        </p:nvSpPr>
        <p:spPr>
          <a:xfrm>
            <a:off x="2667000" y="6244729"/>
            <a:ext cx="3733800" cy="461665"/>
          </a:xfrm>
          <a:prstGeom prst="rect">
            <a:avLst/>
          </a:prstGeom>
          <a:noFill/>
        </p:spPr>
        <p:txBody>
          <a:bodyPr wrap="square" rtlCol="0">
            <a:spAutoFit/>
          </a:bodyPr>
          <a:lstStyle/>
          <a:p>
            <a:r>
              <a:rPr lang="en-US" sz="2400" dirty="0" smtClean="0"/>
              <a:t>I eat sushi with tuna</a:t>
            </a:r>
            <a:endParaRPr lang="en-US" sz="2400" dirty="0"/>
          </a:p>
        </p:txBody>
      </p:sp>
      <p:cxnSp>
        <p:nvCxnSpPr>
          <p:cNvPr id="5" name="Straight Connector 4"/>
          <p:cNvCxnSpPr/>
          <p:nvPr/>
        </p:nvCxnSpPr>
        <p:spPr>
          <a:xfrm rot="5400000">
            <a:off x="2628900" y="6054229"/>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514600" y="5406529"/>
            <a:ext cx="838200" cy="369332"/>
          </a:xfrm>
          <a:prstGeom prst="rect">
            <a:avLst/>
          </a:prstGeom>
          <a:noFill/>
        </p:spPr>
        <p:txBody>
          <a:bodyPr wrap="square" rtlCol="0">
            <a:spAutoFit/>
          </a:bodyPr>
          <a:lstStyle/>
          <a:p>
            <a:r>
              <a:rPr lang="en-US" dirty="0" smtClean="0"/>
              <a:t>PRP</a:t>
            </a:r>
            <a:endParaRPr lang="en-US" dirty="0"/>
          </a:p>
        </p:txBody>
      </p:sp>
      <p:sp>
        <p:nvSpPr>
          <p:cNvPr id="7" name="TextBox 6"/>
          <p:cNvSpPr txBox="1"/>
          <p:nvPr/>
        </p:nvSpPr>
        <p:spPr>
          <a:xfrm>
            <a:off x="2590800" y="4656197"/>
            <a:ext cx="990600" cy="369332"/>
          </a:xfrm>
          <a:prstGeom prst="rect">
            <a:avLst/>
          </a:prstGeom>
          <a:noFill/>
        </p:spPr>
        <p:txBody>
          <a:bodyPr wrap="square" rtlCol="0">
            <a:spAutoFit/>
          </a:bodyPr>
          <a:lstStyle/>
          <a:p>
            <a:r>
              <a:rPr lang="en-US" dirty="0" smtClean="0"/>
              <a:t>NP</a:t>
            </a:r>
            <a:endParaRPr lang="en-US" dirty="0"/>
          </a:p>
        </p:txBody>
      </p:sp>
      <p:cxnSp>
        <p:nvCxnSpPr>
          <p:cNvPr id="8" name="Straight Connector 7"/>
          <p:cNvCxnSpPr/>
          <p:nvPr/>
        </p:nvCxnSpPr>
        <p:spPr>
          <a:xfrm rot="5400000">
            <a:off x="2629694" y="5215235"/>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30099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48000" y="5406529"/>
            <a:ext cx="990600" cy="369332"/>
          </a:xfrm>
          <a:prstGeom prst="rect">
            <a:avLst/>
          </a:prstGeom>
          <a:noFill/>
        </p:spPr>
        <p:txBody>
          <a:bodyPr wrap="square" rtlCol="0">
            <a:spAutoFit/>
          </a:bodyPr>
          <a:lstStyle/>
          <a:p>
            <a:r>
              <a:rPr lang="en-US" dirty="0" smtClean="0"/>
              <a:t>V</a:t>
            </a:r>
            <a:endParaRPr lang="en-US" dirty="0"/>
          </a:p>
        </p:txBody>
      </p:sp>
      <p:cxnSp>
        <p:nvCxnSpPr>
          <p:cNvPr id="11" name="Straight Connector 10"/>
          <p:cNvCxnSpPr/>
          <p:nvPr/>
        </p:nvCxnSpPr>
        <p:spPr>
          <a:xfrm rot="5400000">
            <a:off x="35433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81400" y="5406529"/>
            <a:ext cx="381000" cy="369332"/>
          </a:xfrm>
          <a:prstGeom prst="rect">
            <a:avLst/>
          </a:prstGeom>
          <a:noFill/>
        </p:spPr>
        <p:txBody>
          <a:bodyPr wrap="square" rtlCol="0">
            <a:spAutoFit/>
          </a:bodyPr>
          <a:lstStyle/>
          <a:p>
            <a:r>
              <a:rPr lang="en-US" dirty="0" smtClean="0"/>
              <a:t>N</a:t>
            </a:r>
            <a:endParaRPr lang="en-US" dirty="0"/>
          </a:p>
        </p:txBody>
      </p:sp>
      <p:cxnSp>
        <p:nvCxnSpPr>
          <p:cNvPr id="13" name="Straight Connector 12"/>
          <p:cNvCxnSpPr/>
          <p:nvPr/>
        </p:nvCxnSpPr>
        <p:spPr>
          <a:xfrm rot="5400000">
            <a:off x="43053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43400" y="5406529"/>
            <a:ext cx="533400" cy="369332"/>
          </a:xfrm>
          <a:prstGeom prst="rect">
            <a:avLst/>
          </a:prstGeom>
          <a:noFill/>
        </p:spPr>
        <p:txBody>
          <a:bodyPr wrap="square" rtlCol="0">
            <a:spAutoFit/>
          </a:bodyPr>
          <a:lstStyle/>
          <a:p>
            <a:r>
              <a:rPr lang="en-US" dirty="0" smtClean="0"/>
              <a:t>IN</a:t>
            </a:r>
            <a:endParaRPr lang="en-US" dirty="0"/>
          </a:p>
        </p:txBody>
      </p:sp>
      <p:sp>
        <p:nvSpPr>
          <p:cNvPr id="15" name="TextBox 14"/>
          <p:cNvSpPr txBox="1"/>
          <p:nvPr/>
        </p:nvSpPr>
        <p:spPr>
          <a:xfrm>
            <a:off x="5029200" y="5406529"/>
            <a:ext cx="533400" cy="369332"/>
          </a:xfrm>
          <a:prstGeom prst="rect">
            <a:avLst/>
          </a:prstGeom>
          <a:noFill/>
        </p:spPr>
        <p:txBody>
          <a:bodyPr wrap="square" rtlCol="0">
            <a:spAutoFit/>
          </a:bodyPr>
          <a:lstStyle/>
          <a:p>
            <a:r>
              <a:rPr lang="en-US" dirty="0" smtClean="0"/>
              <a:t>N</a:t>
            </a:r>
            <a:endParaRPr lang="en-US" dirty="0"/>
          </a:p>
        </p:txBody>
      </p:sp>
      <p:cxnSp>
        <p:nvCxnSpPr>
          <p:cNvPr id="16" name="Straight Connector 15"/>
          <p:cNvCxnSpPr/>
          <p:nvPr/>
        </p:nvCxnSpPr>
        <p:spPr>
          <a:xfrm rot="5400000">
            <a:off x="4991894" y="6053435"/>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648200" y="4656197"/>
            <a:ext cx="685800" cy="369332"/>
          </a:xfrm>
          <a:prstGeom prst="rect">
            <a:avLst/>
          </a:prstGeom>
          <a:noFill/>
        </p:spPr>
        <p:txBody>
          <a:bodyPr wrap="square" rtlCol="0">
            <a:spAutoFit/>
          </a:bodyPr>
          <a:lstStyle/>
          <a:p>
            <a:r>
              <a:rPr lang="en-US" dirty="0" smtClean="0"/>
              <a:t>PP</a:t>
            </a:r>
            <a:endParaRPr lang="en-US" dirty="0"/>
          </a:p>
        </p:txBody>
      </p:sp>
      <p:cxnSp>
        <p:nvCxnSpPr>
          <p:cNvPr id="18" name="Straight Connector 17"/>
          <p:cNvCxnSpPr>
            <a:stCxn id="14" idx="0"/>
          </p:cNvCxnSpPr>
          <p:nvPr/>
        </p:nvCxnSpPr>
        <p:spPr>
          <a:xfrm rot="5400000" flipH="1" flipV="1">
            <a:off x="4552950" y="5082679"/>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4863584" y="5088513"/>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962400" y="4046597"/>
            <a:ext cx="609600" cy="369332"/>
          </a:xfrm>
          <a:prstGeom prst="rect">
            <a:avLst/>
          </a:prstGeom>
          <a:noFill/>
        </p:spPr>
        <p:txBody>
          <a:bodyPr wrap="square" rtlCol="0">
            <a:spAutoFit/>
          </a:bodyPr>
          <a:lstStyle/>
          <a:p>
            <a:r>
              <a:rPr lang="en-US" dirty="0" smtClean="0"/>
              <a:t>NP</a:t>
            </a:r>
            <a:endParaRPr lang="en-US" dirty="0"/>
          </a:p>
        </p:txBody>
      </p:sp>
      <p:cxnSp>
        <p:nvCxnSpPr>
          <p:cNvPr id="21" name="Straight Connector 20"/>
          <p:cNvCxnSpPr>
            <a:stCxn id="12" idx="0"/>
          </p:cNvCxnSpPr>
          <p:nvPr/>
        </p:nvCxnSpPr>
        <p:spPr>
          <a:xfrm rot="5400000" flipH="1" flipV="1">
            <a:off x="3409950" y="4777879"/>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20" idx="2"/>
          </p:cNvCxnSpPr>
          <p:nvPr/>
        </p:nvCxnSpPr>
        <p:spPr>
          <a:xfrm rot="10800000">
            <a:off x="4267200" y="4415929"/>
            <a:ext cx="5334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429000" y="3436997"/>
            <a:ext cx="609600" cy="369332"/>
          </a:xfrm>
          <a:prstGeom prst="rect">
            <a:avLst/>
          </a:prstGeom>
          <a:noFill/>
        </p:spPr>
        <p:txBody>
          <a:bodyPr wrap="square" rtlCol="0">
            <a:spAutoFit/>
          </a:bodyPr>
          <a:lstStyle/>
          <a:p>
            <a:r>
              <a:rPr lang="en-US" dirty="0" smtClean="0"/>
              <a:t>VP</a:t>
            </a:r>
            <a:endParaRPr lang="en-US" dirty="0"/>
          </a:p>
        </p:txBody>
      </p:sp>
      <p:cxnSp>
        <p:nvCxnSpPr>
          <p:cNvPr id="24" name="Straight Connector 23"/>
          <p:cNvCxnSpPr/>
          <p:nvPr/>
        </p:nvCxnSpPr>
        <p:spPr>
          <a:xfrm rot="5400000" flipH="1" flipV="1">
            <a:off x="2591197" y="4416326"/>
            <a:ext cx="1600200"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23" idx="2"/>
          </p:cNvCxnSpPr>
          <p:nvPr/>
        </p:nvCxnSpPr>
        <p:spPr>
          <a:xfrm rot="10800000">
            <a:off x="3733800" y="3806329"/>
            <a:ext cx="3048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971800" y="2751197"/>
            <a:ext cx="609600" cy="369332"/>
          </a:xfrm>
          <a:prstGeom prst="rect">
            <a:avLst/>
          </a:prstGeom>
          <a:noFill/>
        </p:spPr>
        <p:txBody>
          <a:bodyPr wrap="square" rtlCol="0">
            <a:spAutoFit/>
          </a:bodyPr>
          <a:lstStyle/>
          <a:p>
            <a:r>
              <a:rPr lang="en-US" dirty="0" smtClean="0"/>
              <a:t>S</a:t>
            </a:r>
            <a:endParaRPr lang="en-US" dirty="0"/>
          </a:p>
        </p:txBody>
      </p:sp>
      <p:cxnSp>
        <p:nvCxnSpPr>
          <p:cNvPr id="27" name="Straight Connector 26"/>
          <p:cNvCxnSpPr/>
          <p:nvPr/>
        </p:nvCxnSpPr>
        <p:spPr>
          <a:xfrm rot="5400000" flipH="1" flipV="1">
            <a:off x="2165469" y="3773666"/>
            <a:ext cx="1535668"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3201194" y="3120529"/>
            <a:ext cx="380206" cy="31646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600200"/>
            <a:ext cx="7556313" cy="4571999"/>
          </a:xfrm>
        </p:spPr>
        <p:txBody>
          <a:bodyPr>
            <a:normAutofit/>
          </a:bodyPr>
          <a:lstStyle/>
          <a:p>
            <a:pPr marL="0" indent="0">
              <a:buNone/>
            </a:pPr>
            <a:r>
              <a:rPr lang="en-US" dirty="0" smtClean="0"/>
              <a:t>moderately difficult continued</a:t>
            </a:r>
          </a:p>
          <a:p>
            <a:pPr lvl="1"/>
            <a:r>
              <a:rPr lang="en-US" dirty="0" smtClean="0"/>
              <a:t>word sense disambiguation</a:t>
            </a:r>
          </a:p>
          <a:p>
            <a:pPr lvl="1"/>
            <a:endParaRPr lang="en-US" dirty="0" smtClean="0"/>
          </a:p>
          <a:p>
            <a:pPr lvl="1"/>
            <a:endParaRPr lang="en-US" dirty="0" smtClean="0"/>
          </a:p>
          <a:p>
            <a:pPr lvl="1"/>
            <a:endParaRPr lang="en-US" dirty="0" smtClean="0"/>
          </a:p>
          <a:p>
            <a:pPr lvl="1"/>
            <a:endParaRPr lang="en-US" dirty="0" smtClean="0"/>
          </a:p>
          <a:p>
            <a:pPr lvl="1"/>
            <a:r>
              <a:rPr lang="en-US" dirty="0" smtClean="0"/>
              <a:t>grammar correction</a:t>
            </a:r>
          </a:p>
          <a:p>
            <a:pPr lvl="1"/>
            <a:endParaRPr lang="en-US" dirty="0" smtClean="0"/>
          </a:p>
          <a:p>
            <a:pPr lvl="1"/>
            <a:endParaRPr lang="en-US" dirty="0" smtClean="0"/>
          </a:p>
          <a:p>
            <a:pPr lvl="1"/>
            <a:endParaRPr lang="en-US" dirty="0" smtClean="0"/>
          </a:p>
          <a:p>
            <a:pPr lvl="1"/>
            <a:r>
              <a:rPr lang="en-US" dirty="0" smtClean="0"/>
              <a:t>speech synthesis</a:t>
            </a:r>
            <a:endParaRPr lang="en-US" dirty="0"/>
          </a:p>
        </p:txBody>
      </p:sp>
      <p:sp>
        <p:nvSpPr>
          <p:cNvPr id="4" name="TextBox 3"/>
          <p:cNvSpPr txBox="1"/>
          <p:nvPr/>
        </p:nvSpPr>
        <p:spPr>
          <a:xfrm>
            <a:off x="1066800" y="2514599"/>
            <a:ext cx="7315200" cy="1015663"/>
          </a:xfrm>
          <a:prstGeom prst="rect">
            <a:avLst/>
          </a:prstGeom>
          <a:noFill/>
        </p:spPr>
        <p:txBody>
          <a:bodyPr wrap="square" rtlCol="0">
            <a:spAutoFit/>
          </a:bodyPr>
          <a:lstStyle/>
          <a:p>
            <a:r>
              <a:rPr lang="en-US" sz="2000" dirty="0" smtClean="0">
                <a:solidFill>
                  <a:srgbClr val="0000FF"/>
                </a:solidFill>
              </a:rPr>
              <a:t>As he walked along the side of the stream, he spotted some money by the </a:t>
            </a:r>
            <a:r>
              <a:rPr lang="en-US" sz="2000" dirty="0" smtClean="0">
                <a:solidFill>
                  <a:srgbClr val="FF0000"/>
                </a:solidFill>
              </a:rPr>
              <a:t>bank</a:t>
            </a:r>
            <a:r>
              <a:rPr lang="en-US" sz="2000" dirty="0" smtClean="0">
                <a:solidFill>
                  <a:srgbClr val="0000FF"/>
                </a:solidFill>
              </a:rPr>
              <a:t>.  The money had gotten muddy from being so close to the water.</a:t>
            </a:r>
            <a:endParaRPr lang="en-US" sz="2000" dirty="0">
              <a:solidFill>
                <a:srgbClr val="0000FF"/>
              </a:solidFill>
            </a:endParaRPr>
          </a:p>
        </p:txBody>
      </p:sp>
      <p:pic>
        <p:nvPicPr>
          <p:cNvPr id="5" name="Picture 4"/>
          <p:cNvPicPr>
            <a:picLocks noChangeAspect="1"/>
          </p:cNvPicPr>
          <p:nvPr/>
        </p:nvPicPr>
        <p:blipFill>
          <a:blip r:embed="rId2"/>
          <a:stretch>
            <a:fillRect/>
          </a:stretch>
        </p:blipFill>
        <p:spPr>
          <a:xfrm>
            <a:off x="1717813" y="4190999"/>
            <a:ext cx="3844787"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874837"/>
            <a:ext cx="8188326" cy="4144963"/>
          </a:xfrm>
        </p:spPr>
        <p:txBody>
          <a:bodyPr>
            <a:normAutofit/>
          </a:bodyPr>
          <a:lstStyle/>
          <a:p>
            <a:pPr marL="0" indent="0">
              <a:buNone/>
            </a:pPr>
            <a:r>
              <a:rPr lang="en-US" sz="2400" dirty="0" smtClean="0"/>
              <a:t>Hard (many of these contain many smaller problems)</a:t>
            </a:r>
          </a:p>
          <a:p>
            <a:pPr marL="228600" lvl="1" indent="0">
              <a:buNone/>
            </a:pPr>
            <a:endParaRPr lang="en-US" sz="2000" dirty="0" smtClean="0"/>
          </a:p>
          <a:p>
            <a:pPr marL="228600" lvl="1" indent="0">
              <a:buNone/>
            </a:pPr>
            <a:r>
              <a:rPr lang="en-US" sz="2000" dirty="0" smtClean="0"/>
              <a:t>Machine </a:t>
            </a:r>
            <a:r>
              <a:rPr lang="en-US" sz="2000" dirty="0" smtClean="0"/>
              <a:t>translation</a:t>
            </a:r>
          </a:p>
        </p:txBody>
      </p:sp>
      <p:sp>
        <p:nvSpPr>
          <p:cNvPr id="4" name="Text Box 3"/>
          <p:cNvSpPr txBox="1">
            <a:spLocks noChangeArrowheads="1"/>
          </p:cNvSpPr>
          <p:nvPr/>
        </p:nvSpPr>
        <p:spPr bwMode="auto">
          <a:xfrm>
            <a:off x="457200" y="3873500"/>
            <a:ext cx="3810000" cy="1069975"/>
          </a:xfrm>
          <a:prstGeom prst="rect">
            <a:avLst/>
          </a:prstGeom>
          <a:noFill/>
          <a:ln w="9525">
            <a:noFill/>
            <a:miter lim="800000"/>
            <a:headEnd/>
            <a:tailEnd/>
          </a:ln>
          <a:effectLst/>
        </p:spPr>
        <p:txBody>
          <a:bodyPr>
            <a:prstTxWarp prst="textNoShape">
              <a:avLst/>
            </a:prstTxWarp>
            <a:spAutoFit/>
          </a:bodyPr>
          <a:lstStyle/>
          <a:p>
            <a:pPr algn="l"/>
            <a:r>
              <a:rPr lang="ja-JP" altLang="en-US" sz="1600" dirty="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en-US" sz="1600" dirty="0">
              <a:latin typeface="Times New Roman" pitchFamily="-111" charset="0"/>
            </a:endParaRPr>
          </a:p>
        </p:txBody>
      </p:sp>
      <p:sp>
        <p:nvSpPr>
          <p:cNvPr id="5" name="Text Box 4"/>
          <p:cNvSpPr txBox="1">
            <a:spLocks noChangeArrowheads="1"/>
          </p:cNvSpPr>
          <p:nvPr/>
        </p:nvSpPr>
        <p:spPr bwMode="auto">
          <a:xfrm>
            <a:off x="5041900" y="3810000"/>
            <a:ext cx="4102100" cy="1368425"/>
          </a:xfrm>
          <a:prstGeom prst="rect">
            <a:avLst/>
          </a:prstGeom>
          <a:noFill/>
          <a:ln w="9525">
            <a:noFill/>
            <a:miter lim="800000"/>
            <a:headEnd/>
            <a:tailEnd/>
          </a:ln>
          <a:effectLst/>
        </p:spPr>
        <p:txBody>
          <a:bodyPr>
            <a:prstTxWarp prst="textNoShape">
              <a:avLst/>
            </a:prstTxWarp>
            <a:spAutoFit/>
          </a:bodyPr>
          <a:lstStyle/>
          <a:p>
            <a:pPr algn="l"/>
            <a:r>
              <a:rPr lang="en-US" sz="1400"/>
              <a:t>The U.S. island of Guam is maintaining a high state of alert after the Guam</a:t>
            </a:r>
            <a:r>
              <a:rPr lang="en-US" sz="1400" b="1"/>
              <a:t> </a:t>
            </a:r>
            <a:r>
              <a:rPr lang="en-US" sz="1400"/>
              <a:t>airport and its offices both received an e-mail from someone calling himself the Saudi Arabian Osama bin Laden and threatening a biological/chemical attack against public places such as the airport . </a:t>
            </a:r>
          </a:p>
        </p:txBody>
      </p:sp>
      <p:sp>
        <p:nvSpPr>
          <p:cNvPr id="6" name="AutoShape 5"/>
          <p:cNvSpPr>
            <a:spLocks noChangeArrowheads="1"/>
          </p:cNvSpPr>
          <p:nvPr/>
        </p:nvSpPr>
        <p:spPr bwMode="auto">
          <a:xfrm>
            <a:off x="4267200" y="4368800"/>
            <a:ext cx="571500" cy="292100"/>
          </a:xfrm>
          <a:prstGeom prst="rightArrow">
            <a:avLst>
              <a:gd name="adj1" fmla="val 50000"/>
              <a:gd name="adj2" fmla="val 48913"/>
            </a:avLst>
          </a:prstGeom>
          <a:solidFill>
            <a:schemeClr val="tx1"/>
          </a:solidFill>
          <a:ln w="9525">
            <a:solidFill>
              <a:schemeClr val="tx1"/>
            </a:solidFill>
            <a:miter lim="800000"/>
            <a:headEnd type="none" w="sm" len="sm"/>
            <a:tailEnd type="none" w="sm" len="sm"/>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981201"/>
            <a:ext cx="7556313" cy="609600"/>
          </a:xfrm>
        </p:spPr>
        <p:txBody>
          <a:bodyPr>
            <a:normAutofit/>
          </a:bodyPr>
          <a:lstStyle/>
          <a:p>
            <a:pPr marL="0" indent="0">
              <a:buNone/>
            </a:pPr>
            <a:r>
              <a:rPr lang="en-US" sz="2400" dirty="0" smtClean="0"/>
              <a:t>Information extraction</a:t>
            </a:r>
            <a:endParaRPr lang="en-US" sz="2400" dirty="0"/>
          </a:p>
        </p:txBody>
      </p:sp>
      <p:sp>
        <p:nvSpPr>
          <p:cNvPr id="4" name="Rectangle 3"/>
          <p:cNvSpPr/>
          <p:nvPr/>
        </p:nvSpPr>
        <p:spPr>
          <a:xfrm>
            <a:off x="1682320" y="2662535"/>
            <a:ext cx="5023280" cy="461665"/>
          </a:xfrm>
          <a:prstGeom prst="rect">
            <a:avLst/>
          </a:prstGeom>
        </p:spPr>
        <p:txBody>
          <a:bodyPr wrap="none">
            <a:spAutoFit/>
          </a:bodyPr>
          <a:lstStyle/>
          <a:p>
            <a:r>
              <a:rPr lang="en-US" sz="2400" dirty="0" smtClean="0"/>
              <a:t>IBM hired Fred Smith as president.</a:t>
            </a:r>
            <a:endParaRPr lang="en-US" sz="2400" dirty="0"/>
          </a:p>
        </p:txBody>
      </p:sp>
      <p:pic>
        <p:nvPicPr>
          <p:cNvPr id="5" name="Picture 4"/>
          <p:cNvPicPr>
            <a:picLocks noChangeAspect="1"/>
          </p:cNvPicPr>
          <p:nvPr/>
        </p:nvPicPr>
        <p:blipFill>
          <a:blip r:embed="rId2"/>
          <a:stretch>
            <a:fillRect/>
          </a:stretch>
        </p:blipFill>
        <p:spPr>
          <a:xfrm>
            <a:off x="2362200" y="4267200"/>
            <a:ext cx="3797300" cy="1092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343087" y="1282700"/>
            <a:ext cx="7556313" cy="4144963"/>
          </a:xfrm>
        </p:spPr>
        <p:txBody>
          <a:bodyPr/>
          <a:lstStyle/>
          <a:p>
            <a:pPr marL="0" indent="0">
              <a:buNone/>
            </a:pPr>
            <a:r>
              <a:rPr lang="en-US" dirty="0" smtClean="0"/>
              <a:t>Summarization</a:t>
            </a:r>
            <a:endParaRPr lang="en-US" dirty="0"/>
          </a:p>
        </p:txBody>
      </p:sp>
      <p:pic>
        <p:nvPicPr>
          <p:cNvPr id="4" name="Picture 3"/>
          <p:cNvPicPr>
            <a:picLocks noChangeAspect="1"/>
          </p:cNvPicPr>
          <p:nvPr/>
        </p:nvPicPr>
        <p:blipFill>
          <a:blip r:embed="rId2"/>
          <a:stretch>
            <a:fillRect/>
          </a:stretch>
        </p:blipFill>
        <p:spPr>
          <a:xfrm>
            <a:off x="1244600" y="1803400"/>
            <a:ext cx="6654800" cy="4292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511174" y="1600200"/>
            <a:ext cx="7556313" cy="1905000"/>
          </a:xfrm>
        </p:spPr>
        <p:txBody>
          <a:bodyPr>
            <a:normAutofit fontScale="92500" lnSpcReduction="20000"/>
          </a:bodyPr>
          <a:lstStyle/>
          <a:p>
            <a:pPr marL="0" indent="0">
              <a:buNone/>
            </a:pPr>
            <a:r>
              <a:rPr lang="en-US" dirty="0" smtClean="0"/>
              <a:t>Natural language understanding</a:t>
            </a:r>
          </a:p>
          <a:p>
            <a:pPr lvl="1"/>
            <a:r>
              <a:rPr lang="en-US" dirty="0" smtClean="0"/>
              <a:t>Text =&gt; semantic representation (e.g. logic, probabilistic relationships)</a:t>
            </a:r>
          </a:p>
          <a:p>
            <a:pPr marL="0" indent="0">
              <a:buNone/>
            </a:pPr>
            <a:endParaRPr lang="en-US" dirty="0" smtClean="0"/>
          </a:p>
          <a:p>
            <a:pPr marL="0" indent="0">
              <a:buNone/>
            </a:pPr>
            <a:r>
              <a:rPr lang="en-US" dirty="0" smtClean="0"/>
              <a:t>Information </a:t>
            </a:r>
            <a:r>
              <a:rPr lang="en-US" dirty="0" smtClean="0"/>
              <a:t>retrieval and question answering</a:t>
            </a:r>
            <a:endParaRPr lang="en-US" dirty="0"/>
          </a:p>
        </p:txBody>
      </p:sp>
      <p:sp>
        <p:nvSpPr>
          <p:cNvPr id="4" name="Rectangle 3"/>
          <p:cNvSpPr/>
          <p:nvPr/>
        </p:nvSpPr>
        <p:spPr>
          <a:xfrm>
            <a:off x="1447800" y="3657600"/>
            <a:ext cx="6606987" cy="646331"/>
          </a:xfrm>
          <a:prstGeom prst="rect">
            <a:avLst/>
          </a:prstGeom>
        </p:spPr>
        <p:txBody>
          <a:bodyPr wrap="square">
            <a:spAutoFit/>
          </a:bodyPr>
          <a:lstStyle/>
          <a:p>
            <a:r>
              <a:rPr lang="en-US" dirty="0" smtClean="0">
                <a:solidFill>
                  <a:srgbClr val="0000FF"/>
                </a:solidFill>
              </a:rPr>
              <a:t>"How many programmers in the child care department make over $50,000?”</a:t>
            </a:r>
          </a:p>
        </p:txBody>
      </p:sp>
      <p:sp>
        <p:nvSpPr>
          <p:cNvPr id="5" name="Rectangle 4"/>
          <p:cNvSpPr/>
          <p:nvPr/>
        </p:nvSpPr>
        <p:spPr>
          <a:xfrm>
            <a:off x="1447800" y="4535269"/>
            <a:ext cx="6606987" cy="369332"/>
          </a:xfrm>
          <a:prstGeom prst="rect">
            <a:avLst/>
          </a:prstGeom>
        </p:spPr>
        <p:txBody>
          <a:bodyPr wrap="square">
            <a:spAutoFit/>
          </a:bodyPr>
          <a:lstStyle/>
          <a:p>
            <a:r>
              <a:rPr lang="en-US" dirty="0" smtClean="0">
                <a:solidFill>
                  <a:srgbClr val="0000FF"/>
                </a:solidFill>
              </a:rPr>
              <a:t>“Who was the fourteenth president?”</a:t>
            </a:r>
          </a:p>
        </p:txBody>
      </p:sp>
      <p:sp>
        <p:nvSpPr>
          <p:cNvPr id="6" name="Rectangle 5"/>
          <p:cNvSpPr/>
          <p:nvPr/>
        </p:nvSpPr>
        <p:spPr>
          <a:xfrm>
            <a:off x="1447800" y="5269468"/>
            <a:ext cx="6606987" cy="369332"/>
          </a:xfrm>
          <a:prstGeom prst="rect">
            <a:avLst/>
          </a:prstGeom>
        </p:spPr>
        <p:txBody>
          <a:bodyPr wrap="square">
            <a:spAutoFit/>
          </a:bodyPr>
          <a:lstStyle/>
          <a:p>
            <a:r>
              <a:rPr lang="en-US" dirty="0" smtClean="0">
                <a:solidFill>
                  <a:srgbClr val="0000FF"/>
                </a:solidFill>
              </a:rPr>
              <a:t>“How did he die?”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772400" cy="1143000"/>
          </a:xfrm>
        </p:spPr>
        <p:txBody>
          <a:bodyPr>
            <a:normAutofit fontScale="90000"/>
          </a:bodyPr>
          <a:lstStyle/>
          <a:p>
            <a:r>
              <a:rPr lang="en-US" sz="4000" dirty="0" smtClean="0"/>
              <a:t>Who are you and why are you here?</a:t>
            </a:r>
            <a:endParaRPr lang="en-US" sz="4000" dirty="0"/>
          </a:p>
        </p:txBody>
      </p:sp>
      <p:sp>
        <p:nvSpPr>
          <p:cNvPr id="3" name="Content Placeholder 2"/>
          <p:cNvSpPr>
            <a:spLocks noGrp="1"/>
          </p:cNvSpPr>
          <p:nvPr>
            <p:ph sz="quarter" idx="1"/>
          </p:nvPr>
        </p:nvSpPr>
        <p:spPr>
          <a:xfrm>
            <a:off x="685800" y="1981200"/>
            <a:ext cx="7772400" cy="4114800"/>
          </a:xfrm>
        </p:spPr>
        <p:txBody>
          <a:bodyPr>
            <a:normAutofit lnSpcReduction="10000"/>
          </a:bodyPr>
          <a:lstStyle/>
          <a:p>
            <a:pPr marL="0" indent="0">
              <a:lnSpc>
                <a:spcPct val="150000"/>
              </a:lnSpc>
              <a:buNone/>
            </a:pPr>
            <a:r>
              <a:rPr lang="en-US" sz="2800" dirty="0" smtClean="0"/>
              <a:t>Name</a:t>
            </a:r>
            <a:r>
              <a:rPr lang="en-US" sz="2800" dirty="0" smtClean="0"/>
              <a:t>/</a:t>
            </a:r>
            <a:r>
              <a:rPr lang="en-US" sz="2800" dirty="0" smtClean="0"/>
              <a:t>nickname</a:t>
            </a:r>
          </a:p>
          <a:p>
            <a:pPr marL="0" indent="0">
              <a:lnSpc>
                <a:spcPct val="150000"/>
              </a:lnSpc>
              <a:buNone/>
            </a:pPr>
            <a:r>
              <a:rPr lang="en-US" sz="2800" dirty="0" smtClean="0"/>
              <a:t>Dept</a:t>
            </a:r>
            <a:r>
              <a:rPr lang="en-US" sz="2800" dirty="0" smtClean="0"/>
              <a:t>., college and </a:t>
            </a:r>
            <a:r>
              <a:rPr lang="en-US" sz="2800" dirty="0" smtClean="0"/>
              <a:t>year</a:t>
            </a:r>
            <a:endParaRPr lang="en-US" sz="2800" dirty="0"/>
          </a:p>
          <a:p>
            <a:pPr marL="0" indent="0">
              <a:lnSpc>
                <a:spcPct val="150000"/>
              </a:lnSpc>
              <a:buNone/>
            </a:pPr>
            <a:r>
              <a:rPr lang="en-US" sz="2800" dirty="0" smtClean="0"/>
              <a:t>Something </a:t>
            </a:r>
            <a:r>
              <a:rPr lang="en-US" sz="2800" dirty="0" err="1" smtClean="0"/>
              <a:t>interesing</a:t>
            </a:r>
            <a:r>
              <a:rPr lang="en-US" sz="2800" dirty="0" smtClean="0"/>
              <a:t> about yourself</a:t>
            </a:r>
          </a:p>
          <a:p>
            <a:pPr marL="0" indent="0">
              <a:lnSpc>
                <a:spcPct val="150000"/>
              </a:lnSpc>
              <a:buNone/>
            </a:pPr>
            <a:r>
              <a:rPr lang="en-US" sz="2800" dirty="0" smtClean="0"/>
              <a:t>Why </a:t>
            </a:r>
            <a:r>
              <a:rPr lang="en-US" sz="2800" dirty="0" smtClean="0"/>
              <a:t>are you taking this course</a:t>
            </a:r>
            <a:r>
              <a:rPr lang="en-US" sz="2800" dirty="0" smtClean="0"/>
              <a:t>?</a:t>
            </a:r>
            <a:endParaRPr lang="en-US" sz="3200" dirty="0"/>
          </a:p>
          <a:p>
            <a:pPr marL="0" indent="0">
              <a:lnSpc>
                <a:spcPct val="150000"/>
              </a:lnSpc>
              <a:buNone/>
            </a:pPr>
            <a:r>
              <a:rPr lang="en-US" sz="2800" dirty="0" smtClean="0"/>
              <a:t>What </a:t>
            </a:r>
            <a:r>
              <a:rPr lang="en-US" sz="2800" dirty="0" smtClean="0"/>
              <a:t>topics would you like to see covered?</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981201"/>
            <a:ext cx="7556313" cy="609600"/>
          </a:xfrm>
        </p:spPr>
        <p:txBody>
          <a:bodyPr/>
          <a:lstStyle/>
          <a:p>
            <a:pPr marL="0" indent="0">
              <a:buNone/>
            </a:pPr>
            <a:r>
              <a:rPr lang="en-US" dirty="0" smtClean="0"/>
              <a:t>Text simplification</a:t>
            </a:r>
            <a:endParaRPr lang="en-US" dirty="0"/>
          </a:p>
        </p:txBody>
      </p:sp>
      <p:sp>
        <p:nvSpPr>
          <p:cNvPr id="4" name="Rectangle 3"/>
          <p:cNvSpPr/>
          <p:nvPr/>
        </p:nvSpPr>
        <p:spPr>
          <a:xfrm>
            <a:off x="1447800" y="2590800"/>
            <a:ext cx="7162800" cy="1200328"/>
          </a:xfrm>
          <a:prstGeom prst="rect">
            <a:avLst/>
          </a:prstGeom>
        </p:spPr>
        <p:txBody>
          <a:bodyPr wrap="square">
            <a:spAutoFit/>
          </a:bodyPr>
          <a:lstStyle/>
          <a:p>
            <a:r>
              <a:rPr lang="en-US" sz="2400" dirty="0" smtClean="0"/>
              <a:t>Alfonso Perez Munoz, usually referred to as Alfonso, is a former Spanish footballer, in the striker position.</a:t>
            </a:r>
            <a:endParaRPr lang="en-US" sz="2400" dirty="0"/>
          </a:p>
        </p:txBody>
      </p:sp>
      <p:sp>
        <p:nvSpPr>
          <p:cNvPr id="5" name="Rectangle 4"/>
          <p:cNvSpPr/>
          <p:nvPr/>
        </p:nvSpPr>
        <p:spPr>
          <a:xfrm>
            <a:off x="1447800" y="5253335"/>
            <a:ext cx="7162800" cy="461665"/>
          </a:xfrm>
          <a:prstGeom prst="rect">
            <a:avLst/>
          </a:prstGeom>
        </p:spPr>
        <p:txBody>
          <a:bodyPr wrap="square">
            <a:spAutoFit/>
          </a:bodyPr>
          <a:lstStyle/>
          <a:p>
            <a:r>
              <a:rPr lang="en-US" sz="2400" dirty="0" smtClean="0"/>
              <a:t>Alfonso Perez is a former Spanish football player.</a:t>
            </a:r>
            <a:endParaRPr lang="en-US" sz="2400" dirty="0"/>
          </a:p>
        </p:txBody>
      </p:sp>
      <p:sp>
        <p:nvSpPr>
          <p:cNvPr id="6" name="Down Arrow 5"/>
          <p:cNvSpPr/>
          <p:nvPr/>
        </p:nvSpPr>
        <p:spPr>
          <a:xfrm>
            <a:off x="3810000" y="3928765"/>
            <a:ext cx="609600" cy="8292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Many of the “easy” and “medium” problems have reasonable solutions</a:t>
            </a:r>
          </a:p>
          <a:p>
            <a:pPr lvl="1"/>
            <a:r>
              <a:rPr lang="en-US" sz="2000" dirty="0" smtClean="0"/>
              <a:t>spell </a:t>
            </a:r>
            <a:r>
              <a:rPr lang="en-US" sz="2000" dirty="0" smtClean="0"/>
              <a:t>checkers</a:t>
            </a:r>
          </a:p>
          <a:p>
            <a:pPr lvl="1"/>
            <a:endParaRPr lang="en-US" sz="2000" dirty="0"/>
          </a:p>
          <a:p>
            <a:pPr lvl="1"/>
            <a:endParaRPr lang="en-US" sz="2000" dirty="0" smtClean="0"/>
          </a:p>
          <a:p>
            <a:pPr lvl="1"/>
            <a:endParaRPr lang="en-US" sz="2000" dirty="0"/>
          </a:p>
          <a:p>
            <a:pPr lvl="1"/>
            <a:endParaRPr lang="en-US" sz="2000" dirty="0" smtClean="0"/>
          </a:p>
          <a:p>
            <a:pPr lvl="1"/>
            <a:r>
              <a:rPr lang="en-US" sz="2000" dirty="0" smtClean="0"/>
              <a:t>sentence </a:t>
            </a:r>
            <a:r>
              <a:rPr lang="en-US" sz="2000" dirty="0" smtClean="0"/>
              <a:t>splitters</a:t>
            </a:r>
            <a:endParaRPr lang="en-US" sz="2000" dirty="0"/>
          </a:p>
          <a:p>
            <a:pPr lvl="1"/>
            <a:r>
              <a:rPr lang="en-US" sz="2000" dirty="0" smtClean="0"/>
              <a:t>word </a:t>
            </a:r>
            <a:r>
              <a:rPr lang="en-US" sz="2000" dirty="0" err="1" smtClean="0"/>
              <a:t>segmenters</a:t>
            </a:r>
            <a:r>
              <a:rPr lang="en-US" sz="2000" dirty="0" smtClean="0"/>
              <a:t>/</a:t>
            </a:r>
            <a:r>
              <a:rPr lang="en-US" sz="2000" dirty="0" err="1" smtClean="0"/>
              <a:t>tokenizers</a:t>
            </a:r>
            <a:endParaRPr lang="en-US" sz="2000" dirty="0"/>
          </a:p>
        </p:txBody>
      </p:sp>
      <p:pic>
        <p:nvPicPr>
          <p:cNvPr id="5" name="Picture 4"/>
          <p:cNvPicPr>
            <a:picLocks noChangeAspect="1"/>
          </p:cNvPicPr>
          <p:nvPr/>
        </p:nvPicPr>
        <p:blipFill>
          <a:blip r:embed="rId2"/>
          <a:stretch>
            <a:fillRect/>
          </a:stretch>
        </p:blipFill>
        <p:spPr>
          <a:xfrm>
            <a:off x="1600200" y="3591983"/>
            <a:ext cx="1485900" cy="342900"/>
          </a:xfrm>
          <a:prstGeom prst="rect">
            <a:avLst/>
          </a:prstGeom>
        </p:spPr>
      </p:pic>
      <p:pic>
        <p:nvPicPr>
          <p:cNvPr id="6" name="Picture 5"/>
          <p:cNvPicPr>
            <a:picLocks noChangeAspect="1"/>
          </p:cNvPicPr>
          <p:nvPr/>
        </p:nvPicPr>
        <p:blipFill>
          <a:blip r:embed="rId3"/>
          <a:stretch>
            <a:fillRect/>
          </a:stretch>
        </p:blipFill>
        <p:spPr>
          <a:xfrm>
            <a:off x="4495800" y="2895600"/>
            <a:ext cx="2044700" cy="2019300"/>
          </a:xfrm>
          <a:prstGeom prst="rect">
            <a:avLst/>
          </a:prstGeom>
        </p:spPr>
      </p:pic>
      <p:sp>
        <p:nvSpPr>
          <p:cNvPr id="7" name="Right Arrow 6"/>
          <p:cNvSpPr/>
          <p:nvPr/>
        </p:nvSpPr>
        <p:spPr>
          <a:xfrm>
            <a:off x="3352800" y="3560233"/>
            <a:ext cx="685800" cy="4021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1371600" y="5715000"/>
            <a:ext cx="5880100" cy="266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57200" y="1447801"/>
            <a:ext cx="7556313" cy="762000"/>
          </a:xfrm>
        </p:spPr>
        <p:txBody>
          <a:bodyPr/>
          <a:lstStyle/>
          <a:p>
            <a:pPr marL="0" indent="0">
              <a:buNone/>
            </a:pPr>
            <a:r>
              <a:rPr lang="en-US" dirty="0" smtClean="0"/>
              <a:t>Parsing</a:t>
            </a:r>
          </a:p>
          <a:p>
            <a:pPr marL="228600" lvl="1" indent="0">
              <a:buNone/>
            </a:pPr>
            <a:r>
              <a:rPr lang="en-US" dirty="0" smtClean="0"/>
              <a:t>Stanford Parser (http://nlp.stanford.edu:8080/parser/)</a:t>
            </a:r>
            <a:endParaRPr lang="en-US" dirty="0"/>
          </a:p>
        </p:txBody>
      </p:sp>
      <p:pic>
        <p:nvPicPr>
          <p:cNvPr id="4" name="Picture 3"/>
          <p:cNvPicPr>
            <a:picLocks noChangeAspect="1"/>
          </p:cNvPicPr>
          <p:nvPr/>
        </p:nvPicPr>
        <p:blipFill>
          <a:blip r:embed="rId2"/>
          <a:stretch>
            <a:fillRect/>
          </a:stretch>
        </p:blipFill>
        <p:spPr>
          <a:xfrm>
            <a:off x="2286000" y="2438400"/>
            <a:ext cx="3581400" cy="376301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98474" y="1570037"/>
            <a:ext cx="7556313" cy="563563"/>
          </a:xfrm>
        </p:spPr>
        <p:txBody>
          <a:bodyPr>
            <a:noAutofit/>
          </a:bodyPr>
          <a:lstStyle/>
          <a:p>
            <a:pPr marL="0" indent="0">
              <a:buNone/>
            </a:pPr>
            <a:r>
              <a:rPr lang="en-US" sz="2400" dirty="0" smtClean="0"/>
              <a:t>Machine </a:t>
            </a:r>
            <a:r>
              <a:rPr lang="en-US" sz="2400" dirty="0" smtClean="0"/>
              <a:t>translation</a:t>
            </a:r>
            <a:endParaRPr lang="en-US" sz="2400" dirty="0" smtClean="0"/>
          </a:p>
        </p:txBody>
      </p:sp>
      <p:sp>
        <p:nvSpPr>
          <p:cNvPr id="4" name="TextBox 3"/>
          <p:cNvSpPr txBox="1"/>
          <p:nvPr/>
        </p:nvSpPr>
        <p:spPr>
          <a:xfrm>
            <a:off x="2053167" y="3207834"/>
            <a:ext cx="1514357" cy="461665"/>
          </a:xfrm>
          <a:prstGeom prst="rect">
            <a:avLst/>
          </a:prstGeom>
          <a:noFill/>
        </p:spPr>
        <p:txBody>
          <a:bodyPr wrap="none" rtlCol="0">
            <a:spAutoFit/>
          </a:bodyPr>
          <a:lstStyle/>
          <a:p>
            <a:r>
              <a:rPr lang="en-US" sz="2400" dirty="0" smtClean="0">
                <a:solidFill>
                  <a:srgbClr val="FF0000"/>
                </a:solidFill>
              </a:rPr>
              <a:t>How is it?</a:t>
            </a:r>
            <a:endParaRPr lang="en-US" sz="2400" dirty="0">
              <a:solidFill>
                <a:srgbClr val="FF0000"/>
              </a:solidFill>
            </a:endParaRPr>
          </a:p>
        </p:txBody>
      </p:sp>
      <p:pic>
        <p:nvPicPr>
          <p:cNvPr id="5" name="Picture 4"/>
          <p:cNvPicPr>
            <a:picLocks noChangeAspect="1"/>
          </p:cNvPicPr>
          <p:nvPr/>
        </p:nvPicPr>
        <p:blipFill>
          <a:blip r:embed="rId2"/>
          <a:stretch>
            <a:fillRect/>
          </a:stretch>
        </p:blipFill>
        <p:spPr>
          <a:xfrm>
            <a:off x="381000" y="4800600"/>
            <a:ext cx="8534400" cy="1047123"/>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98474" y="1570037"/>
            <a:ext cx="7556313" cy="4144963"/>
          </a:xfrm>
        </p:spPr>
        <p:txBody>
          <a:bodyPr>
            <a:noAutofit/>
          </a:bodyPr>
          <a:lstStyle/>
          <a:p>
            <a:pPr marL="0" indent="0">
              <a:buNone/>
            </a:pPr>
            <a:r>
              <a:rPr lang="en-US" sz="2400" dirty="0" smtClean="0"/>
              <a:t>Machine translation</a:t>
            </a:r>
          </a:p>
          <a:p>
            <a:pPr lvl="1"/>
            <a:r>
              <a:rPr lang="en-US" sz="2000" dirty="0" smtClean="0"/>
              <a:t>Getting better every year</a:t>
            </a:r>
          </a:p>
          <a:p>
            <a:pPr lvl="1"/>
            <a:r>
              <a:rPr lang="en-US" sz="2000" dirty="0" smtClean="0"/>
              <a:t>enough to get the </a:t>
            </a:r>
            <a:r>
              <a:rPr lang="en-US" sz="2000" dirty="0" err="1" smtClean="0"/>
              <a:t>jist</a:t>
            </a:r>
            <a:r>
              <a:rPr lang="en-US" sz="2000" dirty="0" smtClean="0"/>
              <a:t> of most content, but still no where near a human translation</a:t>
            </a:r>
          </a:p>
          <a:p>
            <a:pPr lvl="1"/>
            <a:r>
              <a:rPr lang="en-US" sz="2000" dirty="0" smtClean="0"/>
              <a:t>better for some types of text</a:t>
            </a:r>
          </a:p>
          <a:p>
            <a:pPr lvl="1"/>
            <a:endParaRPr lang="en-US" sz="2000" dirty="0" smtClean="0"/>
          </a:p>
          <a:p>
            <a:pPr marL="0" indent="0">
              <a:buNone/>
            </a:pPr>
            <a:r>
              <a:rPr lang="en-US" sz="2400" dirty="0" smtClean="0">
                <a:hlinkClick r:id="rId2"/>
              </a:rPr>
              <a:t>http://translate.google.com</a:t>
            </a:r>
            <a:endParaRPr lang="en-US" sz="2400" dirty="0" smtClean="0"/>
          </a:p>
          <a:p>
            <a:pPr marL="0" indent="0">
              <a:buNone/>
            </a:pPr>
            <a:r>
              <a:rPr lang="en-US" sz="2400" dirty="0" smtClean="0"/>
              <a:t>Many </a:t>
            </a:r>
            <a:r>
              <a:rPr lang="en-US" sz="2400" dirty="0" smtClean="0"/>
              <a:t>commercial versions…</a:t>
            </a:r>
          </a:p>
          <a:p>
            <a:pPr lvl="1"/>
            <a:r>
              <a:rPr lang="en-US" sz="2000" dirty="0" err="1" smtClean="0"/>
              <a:t>systran</a:t>
            </a:r>
            <a:endParaRPr lang="en-US" sz="2000" dirty="0" smtClean="0"/>
          </a:p>
          <a:p>
            <a:pPr lvl="1"/>
            <a:r>
              <a:rPr lang="en-US" sz="2000" dirty="0" smtClean="0"/>
              <a:t>language weaver</a:t>
            </a:r>
            <a:endParaRPr lang="en-US" sz="2000" dirty="0"/>
          </a:p>
        </p:txBody>
      </p:sp>
    </p:spTree>
    <p:extLst>
      <p:ext uri="{BB962C8B-B14F-4D97-AF65-F5344CB8AC3E}">
        <p14:creationId xmlns:p14="http://schemas.microsoft.com/office/powerpoint/2010/main" val="36262766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292287" y="1600200"/>
            <a:ext cx="7556313" cy="4144963"/>
          </a:xfrm>
        </p:spPr>
        <p:txBody>
          <a:bodyPr>
            <a:noAutofit/>
          </a:bodyPr>
          <a:lstStyle/>
          <a:p>
            <a:pPr marL="0" indent="0">
              <a:buNone/>
            </a:pPr>
            <a:r>
              <a:rPr lang="en-US" sz="2400" dirty="0" smtClean="0"/>
              <a:t>Information extraction</a:t>
            </a:r>
          </a:p>
          <a:p>
            <a:pPr lvl="1"/>
            <a:r>
              <a:rPr lang="en-US" sz="2000" dirty="0" smtClean="0"/>
              <a:t>Structured documents (very good!)</a:t>
            </a:r>
          </a:p>
          <a:p>
            <a:pPr lvl="2"/>
            <a:r>
              <a:rPr lang="en-US" sz="2000" dirty="0" smtClean="0">
                <a:hlinkClick r:id="rId2"/>
              </a:rPr>
              <a:t>www.dealtime.com</a:t>
            </a:r>
            <a:endParaRPr lang="en-US" sz="2000" dirty="0" smtClean="0"/>
          </a:p>
          <a:p>
            <a:pPr lvl="2"/>
            <a:r>
              <a:rPr lang="en-US" sz="2000" dirty="0" smtClean="0">
                <a:hlinkClick r:id="rId3"/>
              </a:rPr>
              <a:t>www.google.com/shopping</a:t>
            </a:r>
            <a:endParaRPr lang="en-US" sz="2000" dirty="0" smtClean="0"/>
          </a:p>
          <a:p>
            <a:pPr lvl="1"/>
            <a:r>
              <a:rPr lang="en-US" sz="2000" dirty="0" smtClean="0"/>
              <a:t>AKT technologies</a:t>
            </a:r>
          </a:p>
          <a:p>
            <a:pPr lvl="1"/>
            <a:endParaRPr lang="en-US" sz="2000" dirty="0" smtClean="0"/>
          </a:p>
          <a:p>
            <a:pPr lvl="1"/>
            <a:r>
              <a:rPr lang="en-US" sz="2000" dirty="0" smtClean="0"/>
              <a:t>Lots of these</a:t>
            </a:r>
          </a:p>
          <a:p>
            <a:pPr lvl="2"/>
            <a:r>
              <a:rPr lang="en-US" sz="2000" dirty="0" err="1" smtClean="0"/>
              <a:t>FlipDog</a:t>
            </a:r>
            <a:endParaRPr lang="en-US" sz="2000" dirty="0" smtClean="0"/>
          </a:p>
          <a:p>
            <a:pPr lvl="2"/>
            <a:r>
              <a:rPr lang="en-US" sz="2000" dirty="0" err="1" smtClean="0"/>
              <a:t>WhizBang</a:t>
            </a:r>
            <a:r>
              <a:rPr lang="en-US" sz="2000" dirty="0" smtClean="0"/>
              <a:t>! Labs</a:t>
            </a:r>
          </a:p>
          <a:p>
            <a:pPr lvl="2"/>
            <a:r>
              <a:rPr lang="en-US" sz="2000" dirty="0" smtClean="0"/>
              <a:t>…</a:t>
            </a:r>
          </a:p>
          <a:p>
            <a:pPr lvl="2"/>
            <a:r>
              <a:rPr lang="en-US" sz="2000" dirty="0" smtClean="0"/>
              <a:t>work fairly well</a:t>
            </a:r>
          </a:p>
        </p:txBody>
      </p:sp>
      <p:pic>
        <p:nvPicPr>
          <p:cNvPr id="4" name="Picture 3"/>
          <p:cNvPicPr>
            <a:picLocks noChangeAspect="1"/>
          </p:cNvPicPr>
          <p:nvPr/>
        </p:nvPicPr>
        <p:blipFill>
          <a:blip r:embed="rId4"/>
          <a:stretch>
            <a:fillRect/>
          </a:stretch>
        </p:blipFill>
        <p:spPr>
          <a:xfrm>
            <a:off x="3486150" y="3369365"/>
            <a:ext cx="5657850" cy="3488635"/>
          </a:xfrm>
          <a:prstGeom prst="rect">
            <a:avLst/>
          </a:prstGeom>
        </p:spPr>
      </p:pic>
    </p:spTree>
    <p:extLst>
      <p:ext uri="{BB962C8B-B14F-4D97-AF65-F5344CB8AC3E}">
        <p14:creationId xmlns:p14="http://schemas.microsoft.com/office/powerpoint/2010/main" val="12412192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98474" y="1600201"/>
            <a:ext cx="7556313" cy="1295400"/>
          </a:xfrm>
        </p:spPr>
        <p:txBody>
          <a:bodyPr>
            <a:normAutofit/>
          </a:bodyPr>
          <a:lstStyle/>
          <a:p>
            <a:pPr marL="0" indent="0">
              <a:buNone/>
            </a:pPr>
            <a:r>
              <a:rPr lang="en-US" sz="2400" dirty="0" smtClean="0"/>
              <a:t>CMU’s NELL (Never Ending Language Learner)</a:t>
            </a:r>
          </a:p>
          <a:p>
            <a:pPr marL="0" indent="0">
              <a:buNone/>
            </a:pPr>
            <a:r>
              <a:rPr lang="en-US" sz="2400" dirty="0">
                <a:hlinkClick r:id="rId2"/>
              </a:rPr>
              <a:t>http://rtw.ml.cmu.edu/rtw</a:t>
            </a:r>
            <a:r>
              <a:rPr lang="en-US" sz="2400" dirty="0" smtClean="0">
                <a:hlinkClick r:id="rId2"/>
              </a:rPr>
              <a:t>/</a:t>
            </a:r>
            <a:endParaRPr lang="en-US" sz="2400" dirty="0" smtClean="0"/>
          </a:p>
          <a:p>
            <a:endParaRPr lang="en-US" sz="2400" dirty="0"/>
          </a:p>
        </p:txBody>
      </p:sp>
      <p:pic>
        <p:nvPicPr>
          <p:cNvPr id="4" name="Picture 3"/>
          <p:cNvPicPr>
            <a:picLocks noChangeAspect="1"/>
          </p:cNvPicPr>
          <p:nvPr/>
        </p:nvPicPr>
        <p:blipFill>
          <a:blip r:embed="rId3"/>
          <a:stretch>
            <a:fillRect/>
          </a:stretch>
        </p:blipFill>
        <p:spPr>
          <a:xfrm>
            <a:off x="2133600" y="2898287"/>
            <a:ext cx="4343400" cy="3807313"/>
          </a:xfrm>
          <a:prstGeom prst="rect">
            <a:avLst/>
          </a:prstGeom>
        </p:spPr>
      </p:pic>
    </p:spTree>
    <p:extLst>
      <p:ext uri="{BB962C8B-B14F-4D97-AF65-F5344CB8AC3E}">
        <p14:creationId xmlns:p14="http://schemas.microsoft.com/office/powerpoint/2010/main" val="5294356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4" name="TextBox 3"/>
          <p:cNvSpPr txBox="1"/>
          <p:nvPr/>
        </p:nvSpPr>
        <p:spPr>
          <a:xfrm>
            <a:off x="509057" y="1741501"/>
            <a:ext cx="2691249" cy="369332"/>
          </a:xfrm>
          <a:prstGeom prst="rect">
            <a:avLst/>
          </a:prstGeom>
          <a:noFill/>
        </p:spPr>
        <p:txBody>
          <a:bodyPr wrap="none" rtlCol="0">
            <a:spAutoFit/>
          </a:bodyPr>
          <a:lstStyle/>
          <a:p>
            <a:r>
              <a:rPr lang="en-US" dirty="0" smtClean="0">
                <a:solidFill>
                  <a:srgbClr val="FF0000"/>
                </a:solidFill>
              </a:rPr>
              <a:t>Why do people do this?</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1835056" y="2362200"/>
            <a:ext cx="2730500" cy="533400"/>
          </a:xfrm>
          <a:prstGeom prst="rect">
            <a:avLst/>
          </a:prstGeom>
        </p:spPr>
      </p:pic>
    </p:spTree>
    <p:extLst>
      <p:ext uri="{BB962C8B-B14F-4D97-AF65-F5344CB8AC3E}">
        <p14:creationId xmlns:p14="http://schemas.microsoft.com/office/powerpoint/2010/main" val="30203873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98474" y="1722437"/>
            <a:ext cx="7556313" cy="563563"/>
          </a:xfrm>
        </p:spPr>
        <p:txBody>
          <a:bodyPr>
            <a:noAutofit/>
          </a:bodyPr>
          <a:lstStyle/>
          <a:p>
            <a:pPr marL="0" indent="0">
              <a:buNone/>
            </a:pPr>
            <a:r>
              <a:rPr lang="en-US" sz="2400" dirty="0" smtClean="0"/>
              <a:t>Information retrieval/query </a:t>
            </a:r>
            <a:r>
              <a:rPr lang="en-US" sz="2400" dirty="0" smtClean="0"/>
              <a:t>answering</a:t>
            </a:r>
            <a:endParaRPr lang="en-US" sz="2400" dirty="0" smtClean="0"/>
          </a:p>
        </p:txBody>
      </p:sp>
      <p:sp>
        <p:nvSpPr>
          <p:cNvPr id="5" name="TextBox 4"/>
          <p:cNvSpPr txBox="1"/>
          <p:nvPr/>
        </p:nvSpPr>
        <p:spPr>
          <a:xfrm>
            <a:off x="1295400" y="2971800"/>
            <a:ext cx="4197934" cy="1938992"/>
          </a:xfrm>
          <a:prstGeom prst="rect">
            <a:avLst/>
          </a:prstGeom>
          <a:noFill/>
        </p:spPr>
        <p:txBody>
          <a:bodyPr wrap="none" rtlCol="0">
            <a:spAutoFit/>
          </a:bodyPr>
          <a:lstStyle/>
          <a:p>
            <a:r>
              <a:rPr lang="en-US" sz="2400" dirty="0" smtClean="0">
                <a:solidFill>
                  <a:srgbClr val="FF0000"/>
                </a:solidFill>
              </a:rPr>
              <a:t>How are search engines?</a:t>
            </a:r>
          </a:p>
          <a:p>
            <a:endParaRPr lang="en-US" sz="2400" dirty="0">
              <a:solidFill>
                <a:srgbClr val="FF0000"/>
              </a:solidFill>
            </a:endParaRPr>
          </a:p>
          <a:p>
            <a:r>
              <a:rPr lang="en-US" sz="2400" dirty="0" smtClean="0">
                <a:solidFill>
                  <a:srgbClr val="FF0000"/>
                </a:solidFill>
              </a:rPr>
              <a:t>What are/aren’t the good at?</a:t>
            </a:r>
          </a:p>
          <a:p>
            <a:endParaRPr lang="en-US" sz="2400" dirty="0">
              <a:solidFill>
                <a:srgbClr val="FF0000"/>
              </a:solidFill>
            </a:endParaRPr>
          </a:p>
          <a:p>
            <a:r>
              <a:rPr lang="en-US" sz="2400" dirty="0" smtClean="0">
                <a:solidFill>
                  <a:srgbClr val="FF0000"/>
                </a:solidFill>
              </a:rPr>
              <a:t>How do they work?</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98474" y="1722437"/>
            <a:ext cx="7556313" cy="4144963"/>
          </a:xfrm>
        </p:spPr>
        <p:txBody>
          <a:bodyPr>
            <a:noAutofit/>
          </a:bodyPr>
          <a:lstStyle/>
          <a:p>
            <a:pPr marL="0" indent="0">
              <a:buNone/>
            </a:pPr>
            <a:r>
              <a:rPr lang="en-US" sz="2400" dirty="0" smtClean="0"/>
              <a:t>Information retrieval/query answering</a:t>
            </a:r>
          </a:p>
          <a:p>
            <a:pPr marL="228600" lvl="1" indent="0">
              <a:buNone/>
            </a:pPr>
            <a:r>
              <a:rPr lang="en-US" sz="2000" dirty="0" smtClean="0"/>
              <a:t>search engines:</a:t>
            </a:r>
          </a:p>
          <a:p>
            <a:pPr lvl="2"/>
            <a:r>
              <a:rPr lang="en-US" sz="2000" dirty="0" smtClean="0"/>
              <a:t>pretty good for some things</a:t>
            </a:r>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2"/>
            <a:r>
              <a:rPr lang="en-US" sz="2000" dirty="0" smtClean="0"/>
              <a:t>does mostly pattern matching and ranking</a:t>
            </a:r>
          </a:p>
          <a:p>
            <a:pPr lvl="3"/>
            <a:r>
              <a:rPr lang="en-US" sz="2000" dirty="0" smtClean="0"/>
              <a:t>no deep understanding</a:t>
            </a:r>
          </a:p>
          <a:p>
            <a:pPr lvl="3"/>
            <a:r>
              <a:rPr lang="en-US" sz="2000" dirty="0" smtClean="0"/>
              <a:t>still requires user to “find” the answer</a:t>
            </a:r>
            <a:endParaRPr lang="en-US" sz="2000" dirty="0"/>
          </a:p>
        </p:txBody>
      </p:sp>
      <p:pic>
        <p:nvPicPr>
          <p:cNvPr id="4" name="Picture 3"/>
          <p:cNvPicPr>
            <a:picLocks noChangeAspect="1"/>
          </p:cNvPicPr>
          <p:nvPr/>
        </p:nvPicPr>
        <p:blipFill>
          <a:blip r:embed="rId2"/>
          <a:stretch>
            <a:fillRect/>
          </a:stretch>
        </p:blipFill>
        <p:spPr>
          <a:xfrm>
            <a:off x="1143000" y="3543300"/>
            <a:ext cx="6024063" cy="1295400"/>
          </a:xfrm>
          <a:prstGeom prst="rect">
            <a:avLst/>
          </a:prstGeom>
        </p:spPr>
      </p:pic>
    </p:spTree>
    <p:extLst>
      <p:ext uri="{BB962C8B-B14F-4D97-AF65-F5344CB8AC3E}">
        <p14:creationId xmlns:p14="http://schemas.microsoft.com/office/powerpoint/2010/main" val="25238752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914400"/>
          </a:xfrm>
        </p:spPr>
        <p:txBody>
          <a:bodyPr>
            <a:normAutofit/>
          </a:bodyPr>
          <a:lstStyle/>
          <a:p>
            <a:r>
              <a:rPr lang="en-US" dirty="0" err="1" smtClean="0"/>
              <a:t>Administrivia</a:t>
            </a:r>
            <a:endParaRPr lang="en-US" dirty="0"/>
          </a:p>
        </p:txBody>
      </p:sp>
      <p:sp>
        <p:nvSpPr>
          <p:cNvPr id="3" name="Content Placeholder 2"/>
          <p:cNvSpPr>
            <a:spLocks noGrp="1"/>
          </p:cNvSpPr>
          <p:nvPr>
            <p:ph sz="quarter" idx="1"/>
          </p:nvPr>
        </p:nvSpPr>
        <p:spPr>
          <a:xfrm>
            <a:off x="304800" y="1219200"/>
            <a:ext cx="8077200" cy="5257800"/>
          </a:xfrm>
        </p:spPr>
        <p:txBody>
          <a:bodyPr>
            <a:normAutofit/>
          </a:bodyPr>
          <a:lstStyle/>
          <a:p>
            <a:pPr marL="0" indent="0">
              <a:buNone/>
            </a:pPr>
            <a:r>
              <a:rPr lang="en-US" dirty="0">
                <a:hlinkClick r:id="rId2"/>
              </a:rPr>
              <a:t>http://</a:t>
            </a:r>
            <a:r>
              <a:rPr lang="en-US" smtClean="0">
                <a:hlinkClick r:id="rId2"/>
              </a:rPr>
              <a:t>www.cs.pomona.edu/</a:t>
            </a:r>
            <a:r>
              <a:rPr lang="en-US" dirty="0">
                <a:hlinkClick r:id="rId2"/>
              </a:rPr>
              <a:t>classes/cs159</a:t>
            </a:r>
            <a:r>
              <a:rPr lang="en-US" dirty="0" smtClean="0">
                <a:hlinkClick r:id="rId2"/>
              </a:rPr>
              <a:t>/</a:t>
            </a:r>
            <a:endParaRPr lang="en-US" dirty="0" smtClean="0"/>
          </a:p>
          <a:p>
            <a:pPr lvl="1"/>
            <a:r>
              <a:rPr lang="en-US" sz="2000" dirty="0" smtClean="0"/>
              <a:t>Office </a:t>
            </a:r>
            <a:r>
              <a:rPr lang="en-US" sz="2000" dirty="0" smtClean="0"/>
              <a:t>hours, schedule, assigned readings, </a:t>
            </a:r>
            <a:r>
              <a:rPr lang="en-US" sz="2000" dirty="0" smtClean="0"/>
              <a:t>assignments</a:t>
            </a:r>
          </a:p>
          <a:p>
            <a:pPr lvl="1"/>
            <a:r>
              <a:rPr lang="en-US" sz="2000" dirty="0" smtClean="0"/>
              <a:t>Everything </a:t>
            </a:r>
            <a:r>
              <a:rPr lang="en-US" sz="2000" dirty="0" smtClean="0"/>
              <a:t>will be posted there</a:t>
            </a:r>
          </a:p>
          <a:p>
            <a:pPr marL="0" indent="0">
              <a:buNone/>
            </a:pPr>
            <a:r>
              <a:rPr lang="en-US" sz="2400" dirty="0" smtClean="0"/>
              <a:t>Read the “</a:t>
            </a:r>
            <a:r>
              <a:rPr lang="en-US" sz="2400" dirty="0" err="1" smtClean="0"/>
              <a:t>administrivia</a:t>
            </a:r>
            <a:r>
              <a:rPr lang="en-US" sz="2400" dirty="0" smtClean="0"/>
              <a:t>” handout!</a:t>
            </a:r>
          </a:p>
          <a:p>
            <a:pPr lvl="1"/>
            <a:r>
              <a:rPr lang="en-US" sz="2000" dirty="0" smtClean="0"/>
              <a:t>~6 </a:t>
            </a:r>
            <a:r>
              <a:rPr lang="en-US" sz="2000" dirty="0" smtClean="0"/>
              <a:t>assignments (in a variety of languages)</a:t>
            </a:r>
          </a:p>
          <a:p>
            <a:pPr lvl="1"/>
            <a:r>
              <a:rPr lang="en-US" sz="2000" dirty="0" smtClean="0"/>
              <a:t>4 </a:t>
            </a:r>
            <a:r>
              <a:rPr lang="en-US" sz="2000" dirty="0" smtClean="0"/>
              <a:t>quizzes</a:t>
            </a:r>
          </a:p>
          <a:p>
            <a:pPr lvl="1"/>
            <a:r>
              <a:rPr lang="en-US" sz="2000" dirty="0" smtClean="0"/>
              <a:t>final </a:t>
            </a:r>
            <a:r>
              <a:rPr lang="en-US" sz="2000" dirty="0" smtClean="0"/>
              <a:t>project for the last 3-4 weeks</a:t>
            </a:r>
          </a:p>
          <a:p>
            <a:pPr lvl="2"/>
            <a:r>
              <a:rPr lang="en-US" sz="2000" dirty="0" smtClean="0"/>
              <a:t>teams of 2-3 people</a:t>
            </a:r>
          </a:p>
          <a:p>
            <a:pPr lvl="1"/>
            <a:r>
              <a:rPr lang="en-US" sz="2000" dirty="0" smtClean="0"/>
              <a:t>class participation</a:t>
            </a:r>
          </a:p>
          <a:p>
            <a:pPr lvl="1"/>
            <a:r>
              <a:rPr lang="en-US" sz="2000" dirty="0" smtClean="0"/>
              <a:t>Readings</a:t>
            </a:r>
            <a:endParaRPr lang="en-US" sz="2000" dirty="0" smtClean="0"/>
          </a:p>
          <a:p>
            <a:pPr marL="0" indent="0">
              <a:buNone/>
            </a:pPr>
            <a:r>
              <a:rPr lang="en-US" sz="2400" dirty="0" smtClean="0"/>
              <a:t>Academic Honesty Collaboration</a:t>
            </a: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p:txBody>
          <a:bodyPr/>
          <a:lstStyle/>
          <a:p>
            <a:pPr marL="0" indent="0">
              <a:buNone/>
            </a:pPr>
            <a:r>
              <a:rPr lang="en-US" dirty="0" smtClean="0"/>
              <a:t>Question answering</a:t>
            </a:r>
          </a:p>
          <a:p>
            <a:pPr lvl="1"/>
            <a:r>
              <a:rPr lang="en-US" dirty="0" smtClean="0"/>
              <a:t>wolfram alpha</a:t>
            </a:r>
          </a:p>
          <a:p>
            <a:pPr lvl="2"/>
            <a:endParaRPr lang="en-US" dirty="0"/>
          </a:p>
        </p:txBody>
      </p:sp>
      <p:pic>
        <p:nvPicPr>
          <p:cNvPr id="4" name="Picture 3"/>
          <p:cNvPicPr>
            <a:picLocks noChangeAspect="1"/>
          </p:cNvPicPr>
          <p:nvPr/>
        </p:nvPicPr>
        <p:blipFill>
          <a:blip r:embed="rId2"/>
          <a:stretch>
            <a:fillRect/>
          </a:stretch>
        </p:blipFill>
        <p:spPr>
          <a:xfrm>
            <a:off x="838200" y="2895600"/>
            <a:ext cx="7467600" cy="3543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381000" y="1219201"/>
            <a:ext cx="7556313" cy="533400"/>
          </a:xfrm>
        </p:spPr>
        <p:txBody>
          <a:bodyPr/>
          <a:lstStyle/>
          <a:p>
            <a:pPr marL="0" indent="0">
              <a:buNone/>
            </a:pPr>
            <a:r>
              <a:rPr lang="en-US" dirty="0" smtClean="0"/>
              <a:t>Question </a:t>
            </a:r>
            <a:r>
              <a:rPr lang="en-US" dirty="0" smtClean="0"/>
              <a:t>answering: wolfram </a:t>
            </a:r>
            <a:r>
              <a:rPr lang="en-US" dirty="0" smtClean="0"/>
              <a:t>alpha</a:t>
            </a:r>
          </a:p>
          <a:p>
            <a:pPr lvl="2"/>
            <a:endParaRPr lang="en-US" dirty="0"/>
          </a:p>
        </p:txBody>
      </p:sp>
      <p:pic>
        <p:nvPicPr>
          <p:cNvPr id="4" name="Picture 3"/>
          <p:cNvPicPr>
            <a:picLocks noChangeAspect="1"/>
          </p:cNvPicPr>
          <p:nvPr/>
        </p:nvPicPr>
        <p:blipFill>
          <a:blip r:embed="rId2"/>
          <a:stretch>
            <a:fillRect/>
          </a:stretch>
        </p:blipFill>
        <p:spPr>
          <a:xfrm>
            <a:off x="1447800" y="1859998"/>
            <a:ext cx="5181600" cy="46932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answering</a:t>
            </a:r>
            <a:endParaRPr lang="en-US" dirty="0"/>
          </a:p>
        </p:txBody>
      </p:sp>
      <p:pic>
        <p:nvPicPr>
          <p:cNvPr id="4" name="Picture 3"/>
          <p:cNvPicPr>
            <a:picLocks noChangeAspect="1"/>
          </p:cNvPicPr>
          <p:nvPr/>
        </p:nvPicPr>
        <p:blipFill>
          <a:blip r:embed="rId2"/>
          <a:stretch>
            <a:fillRect/>
          </a:stretch>
        </p:blipFill>
        <p:spPr>
          <a:xfrm>
            <a:off x="228600" y="2971800"/>
            <a:ext cx="8573302" cy="3594100"/>
          </a:xfrm>
          <a:prstGeom prst="rect">
            <a:avLst/>
          </a:prstGeom>
        </p:spPr>
      </p:pic>
      <p:pic>
        <p:nvPicPr>
          <p:cNvPr id="5" name="Picture 4"/>
          <p:cNvPicPr>
            <a:picLocks noChangeAspect="1"/>
          </p:cNvPicPr>
          <p:nvPr/>
        </p:nvPicPr>
        <p:blipFill>
          <a:blip r:embed="rId3"/>
          <a:stretch>
            <a:fillRect/>
          </a:stretch>
        </p:blipFill>
        <p:spPr>
          <a:xfrm>
            <a:off x="191902" y="1295400"/>
            <a:ext cx="2032000" cy="1524000"/>
          </a:xfrm>
          <a:prstGeom prst="rect">
            <a:avLst/>
          </a:prstGeom>
        </p:spPr>
      </p:pic>
    </p:spTree>
    <p:extLst>
      <p:ext uri="{BB962C8B-B14F-4D97-AF65-F5344CB8AC3E}">
        <p14:creationId xmlns:p14="http://schemas.microsoft.com/office/powerpoint/2010/main" val="19851918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381000" y="1447800"/>
            <a:ext cx="7556313" cy="4144963"/>
          </a:xfrm>
        </p:spPr>
        <p:txBody>
          <a:bodyPr>
            <a:normAutofit/>
          </a:bodyPr>
          <a:lstStyle/>
          <a:p>
            <a:pPr marL="0" indent="0">
              <a:buNone/>
            </a:pPr>
            <a:r>
              <a:rPr lang="en-US" sz="3200" dirty="0" smtClean="0"/>
              <a:t>Question answering</a:t>
            </a:r>
          </a:p>
          <a:p>
            <a:pPr lvl="1"/>
            <a:r>
              <a:rPr lang="en-US" sz="2800" dirty="0" smtClean="0"/>
              <a:t>Many </a:t>
            </a:r>
            <a:r>
              <a:rPr lang="en-US" sz="2800" dirty="0" smtClean="0"/>
              <a:t>others systems</a:t>
            </a:r>
            <a:endParaRPr lang="en-US" sz="2800" dirty="0" smtClean="0"/>
          </a:p>
          <a:p>
            <a:pPr lvl="2"/>
            <a:r>
              <a:rPr lang="en-US" sz="2800" dirty="0" smtClean="0"/>
              <a:t>TREC question answering competition</a:t>
            </a:r>
          </a:p>
          <a:p>
            <a:pPr lvl="2"/>
            <a:r>
              <a:rPr lang="en-US" sz="2800" dirty="0" smtClean="0"/>
              <a:t>language computer </a:t>
            </a:r>
            <a:r>
              <a:rPr lang="en-US" sz="2800" dirty="0" err="1" smtClean="0"/>
              <a:t>corp</a:t>
            </a:r>
            <a:endParaRPr lang="en-US" sz="2800" dirty="0" smtClean="0"/>
          </a:p>
          <a:p>
            <a:pPr lvl="2"/>
            <a:r>
              <a:rPr lang="en-US" sz="2800" dirty="0" err="1" smtClean="0"/>
              <a:t>answerbus</a:t>
            </a:r>
            <a:endParaRPr lang="en-US" sz="2800" dirty="0" smtClean="0"/>
          </a:p>
          <a:p>
            <a:pPr lvl="2"/>
            <a:r>
              <a:rPr lang="en-US" sz="2800" dirty="0" smtClean="0"/>
              <a:t>…</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98474" y="1447801"/>
            <a:ext cx="7556313" cy="1447800"/>
          </a:xfrm>
        </p:spPr>
        <p:txBody>
          <a:bodyPr>
            <a:normAutofit/>
          </a:bodyPr>
          <a:lstStyle/>
          <a:p>
            <a:pPr marL="0" indent="0">
              <a:buNone/>
            </a:pPr>
            <a:r>
              <a:rPr lang="en-US" sz="2800" dirty="0" smtClean="0"/>
              <a:t>Summarization</a:t>
            </a:r>
          </a:p>
          <a:p>
            <a:pPr marL="228600" lvl="1" indent="0">
              <a:buNone/>
            </a:pPr>
            <a:r>
              <a:rPr lang="en-US" sz="2400" dirty="0" err="1" smtClean="0"/>
              <a:t>NewsBlaster</a:t>
            </a:r>
            <a:r>
              <a:rPr lang="en-US" sz="2400" dirty="0" smtClean="0"/>
              <a:t> (Columbia</a:t>
            </a:r>
            <a:r>
              <a:rPr lang="en-US" sz="2400" dirty="0" smtClean="0"/>
              <a:t>)</a:t>
            </a:r>
            <a:r>
              <a:rPr lang="en-US" sz="2400" dirty="0" smtClean="0">
                <a:hlinkClick r:id="rId2"/>
              </a:rPr>
              <a:t>http</a:t>
            </a:r>
            <a:r>
              <a:rPr lang="en-US" sz="2400" dirty="0" smtClean="0">
                <a:hlinkClick r:id="rId2"/>
              </a:rPr>
              <a:t>://newsblaster.cs.columbia.edu/</a:t>
            </a:r>
            <a:endParaRPr lang="en-US" sz="2400" dirty="0" smtClean="0"/>
          </a:p>
          <a:p>
            <a:pPr lvl="2">
              <a:buNone/>
            </a:pPr>
            <a:endParaRPr lang="en-US" sz="2400" dirty="0" smtClean="0"/>
          </a:p>
        </p:txBody>
      </p:sp>
      <p:pic>
        <p:nvPicPr>
          <p:cNvPr id="4" name="Picture 3"/>
          <p:cNvPicPr>
            <a:picLocks noChangeAspect="1"/>
          </p:cNvPicPr>
          <p:nvPr/>
        </p:nvPicPr>
        <p:blipFill>
          <a:blip r:embed="rId3"/>
          <a:stretch>
            <a:fillRect/>
          </a:stretch>
        </p:blipFill>
        <p:spPr>
          <a:xfrm>
            <a:off x="1219200" y="3124200"/>
            <a:ext cx="6029325" cy="3429000"/>
          </a:xfrm>
          <a:prstGeom prst="rect">
            <a:avLst/>
          </a:prstGeom>
        </p:spPr>
      </p:pic>
    </p:spTree>
    <p:extLst>
      <p:ext uri="{BB962C8B-B14F-4D97-AF65-F5344CB8AC3E}">
        <p14:creationId xmlns:p14="http://schemas.microsoft.com/office/powerpoint/2010/main" val="270187612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98474" y="1417637"/>
            <a:ext cx="7556313" cy="4144963"/>
          </a:xfrm>
        </p:spPr>
        <p:txBody>
          <a:bodyPr>
            <a:noAutofit/>
          </a:bodyPr>
          <a:lstStyle/>
          <a:p>
            <a:pPr marL="0" indent="0">
              <a:buNone/>
            </a:pPr>
            <a:r>
              <a:rPr lang="en-US" sz="2400" dirty="0" smtClean="0"/>
              <a:t>Voice recognition</a:t>
            </a:r>
          </a:p>
          <a:p>
            <a:pPr lvl="1"/>
            <a:r>
              <a:rPr lang="en-US" sz="2000" dirty="0" smtClean="0"/>
              <a:t>pretty good, particularly with speaker training</a:t>
            </a:r>
          </a:p>
          <a:p>
            <a:pPr lvl="2"/>
            <a:r>
              <a:rPr lang="en-US" sz="2000" dirty="0" smtClean="0"/>
              <a:t>Apple OS has one built </a:t>
            </a:r>
            <a:r>
              <a:rPr lang="en-US" sz="2000" dirty="0" smtClean="0"/>
              <a:t>in</a:t>
            </a:r>
          </a:p>
          <a:p>
            <a:pPr lvl="2"/>
            <a:r>
              <a:rPr lang="en-US" sz="2000" dirty="0" smtClean="0"/>
              <a:t>IBM </a:t>
            </a:r>
            <a:r>
              <a:rPr lang="en-US" sz="2000" dirty="0" err="1" smtClean="0"/>
              <a:t>ViaVoice</a:t>
            </a:r>
            <a:endParaRPr lang="en-US" sz="2000" dirty="0" smtClean="0"/>
          </a:p>
          <a:p>
            <a:pPr lvl="2"/>
            <a:r>
              <a:rPr lang="en-US" sz="2000" dirty="0" smtClean="0"/>
              <a:t>Dragon Naturally Speaking</a:t>
            </a:r>
          </a:p>
          <a:p>
            <a:pPr marL="0" indent="0">
              <a:buNone/>
            </a:pPr>
            <a:r>
              <a:rPr lang="en-US" sz="2400" dirty="0" smtClean="0"/>
              <a:t>Speech generation</a:t>
            </a:r>
          </a:p>
          <a:p>
            <a:pPr lvl="1"/>
            <a:r>
              <a:rPr lang="en-US" sz="2000" dirty="0" smtClean="0"/>
              <a:t>The systems can generate the words, but getting the subtle nuances right is still tricky</a:t>
            </a:r>
          </a:p>
          <a:p>
            <a:pPr lvl="2"/>
            <a:r>
              <a:rPr lang="en-US" sz="2000" dirty="0" smtClean="0"/>
              <a:t>Apple </a:t>
            </a:r>
            <a:r>
              <a:rPr lang="en-US" sz="2000" dirty="0" smtClean="0"/>
              <a:t>OS</a:t>
            </a:r>
          </a:p>
          <a:p>
            <a:pPr lvl="2"/>
            <a:r>
              <a:rPr lang="en-US" sz="2000" dirty="0" smtClean="0"/>
              <a:t>http://</a:t>
            </a:r>
            <a:r>
              <a:rPr lang="en-US" sz="2000" dirty="0" err="1" smtClean="0"/>
              <a:t>translate.google.com</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problems</a:t>
            </a:r>
            <a:endParaRPr lang="en-US" dirty="0"/>
          </a:p>
        </p:txBody>
      </p:sp>
      <p:sp>
        <p:nvSpPr>
          <p:cNvPr id="3" name="Content Placeholder 2"/>
          <p:cNvSpPr>
            <a:spLocks noGrp="1"/>
          </p:cNvSpPr>
          <p:nvPr>
            <p:ph idx="1"/>
          </p:nvPr>
        </p:nvSpPr>
        <p:spPr>
          <a:xfrm>
            <a:off x="498474" y="1600200"/>
            <a:ext cx="7556313" cy="4525963"/>
          </a:xfrm>
        </p:spPr>
        <p:txBody>
          <a:bodyPr/>
          <a:lstStyle/>
          <a:p>
            <a:pPr marL="0" indent="0">
              <a:buNone/>
            </a:pPr>
            <a:r>
              <a:rPr lang="en-US" dirty="0" smtClean="0"/>
              <a:t>Many problems </a:t>
            </a:r>
            <a:r>
              <a:rPr lang="en-US" dirty="0" err="1" smtClean="0"/>
              <a:t>untackled</a:t>
            </a:r>
            <a:r>
              <a:rPr lang="en-US" dirty="0" smtClean="0"/>
              <a:t>/undiscovered</a:t>
            </a:r>
          </a:p>
          <a:p>
            <a:pPr marL="0" indent="0">
              <a:buNone/>
            </a:pPr>
            <a:endParaRPr lang="en-US" dirty="0" smtClean="0"/>
          </a:p>
          <a:p>
            <a:pPr marL="0" indent="0">
              <a:buNone/>
            </a:pPr>
            <a:r>
              <a:rPr lang="en-US" dirty="0" smtClean="0"/>
              <a:t>“</a:t>
            </a:r>
            <a:r>
              <a:rPr lang="en-US" dirty="0" smtClean="0"/>
              <a:t>That’s </a:t>
            </a:r>
            <a:r>
              <a:rPr lang="en-US" dirty="0"/>
              <a:t>What She Said: Double Entendre </a:t>
            </a:r>
            <a:r>
              <a:rPr lang="en-US" dirty="0" smtClean="0"/>
              <a:t>Identiﬁcation”</a:t>
            </a:r>
          </a:p>
          <a:p>
            <a:pPr lvl="1"/>
            <a:r>
              <a:rPr lang="en-US" dirty="0" smtClean="0"/>
              <a:t>ACL 2011</a:t>
            </a:r>
          </a:p>
          <a:p>
            <a:pPr lvl="1"/>
            <a:r>
              <a:rPr lang="en-US" dirty="0"/>
              <a:t>http://</a:t>
            </a:r>
            <a:r>
              <a:rPr lang="en-US" dirty="0" err="1"/>
              <a:t>www.aclweb.org</a:t>
            </a:r>
            <a:r>
              <a:rPr lang="en-US" dirty="0"/>
              <a:t>/anthology/P11-2016.pdf</a:t>
            </a:r>
            <a:endParaRPr lang="en-US" dirty="0"/>
          </a:p>
        </p:txBody>
      </p:sp>
    </p:spTree>
    <p:extLst>
      <p:ext uri="{BB962C8B-B14F-4D97-AF65-F5344CB8AC3E}">
        <p14:creationId xmlns:p14="http://schemas.microsoft.com/office/powerpoint/2010/main" val="14872154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98474" y="1493837"/>
            <a:ext cx="7556313" cy="4144963"/>
          </a:xfrm>
        </p:spPr>
        <p:txBody>
          <a:bodyPr>
            <a:normAutofit/>
          </a:bodyPr>
          <a:lstStyle/>
          <a:p>
            <a:pPr marL="0" indent="0">
              <a:buNone/>
            </a:pPr>
            <a:r>
              <a:rPr lang="en-US" sz="2400" dirty="0" smtClean="0"/>
              <a:t>First assignment posted already</a:t>
            </a:r>
          </a:p>
          <a:p>
            <a:pPr lvl="1"/>
            <a:r>
              <a:rPr lang="en-US" sz="2000" dirty="0" smtClean="0"/>
              <a:t>Shouldn’t take too long</a:t>
            </a:r>
          </a:p>
          <a:p>
            <a:pPr lvl="1"/>
            <a:r>
              <a:rPr lang="en-US" sz="2000" dirty="0" smtClean="0"/>
              <a:t>Due Thursday at the beginning of </a:t>
            </a:r>
            <a:r>
              <a:rPr lang="en-US" sz="2000" dirty="0" smtClean="0"/>
              <a:t>class</a:t>
            </a: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before class</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2235248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a:t>
            </a:r>
            <a:endParaRPr lang="en-US" dirty="0"/>
          </a:p>
        </p:txBody>
      </p:sp>
      <p:sp>
        <p:nvSpPr>
          <p:cNvPr id="3" name="Content Placeholder 2"/>
          <p:cNvSpPr>
            <a:spLocks noGrp="1"/>
          </p:cNvSpPr>
          <p:nvPr>
            <p:ph idx="1"/>
          </p:nvPr>
        </p:nvSpPr>
        <p:spPr>
          <a:xfrm>
            <a:off x="498474" y="1371600"/>
            <a:ext cx="7556313" cy="5105400"/>
          </a:xfrm>
        </p:spPr>
        <p:txBody>
          <a:bodyPr>
            <a:noAutofit/>
          </a:bodyPr>
          <a:lstStyle/>
          <a:p>
            <a:pPr marL="0" indent="0">
              <a:buNone/>
            </a:pPr>
            <a:r>
              <a:rPr lang="en-US" sz="2400" dirty="0" smtClean="0"/>
              <a:t>This course will be challenging for many of you</a:t>
            </a:r>
          </a:p>
          <a:p>
            <a:pPr lvl="1"/>
            <a:r>
              <a:rPr lang="en-US" sz="2000" dirty="0" smtClean="0"/>
              <a:t>assignments will be non-trivial</a:t>
            </a:r>
          </a:p>
          <a:p>
            <a:pPr lvl="1"/>
            <a:r>
              <a:rPr lang="en-US" sz="2000" dirty="0" smtClean="0"/>
              <a:t>content can be challenging</a:t>
            </a:r>
          </a:p>
          <a:p>
            <a:pPr marL="0" indent="0">
              <a:buNone/>
            </a:pPr>
            <a:r>
              <a:rPr lang="en-US" sz="2400" dirty="0" smtClean="0"/>
              <a:t>But it is a fun field!</a:t>
            </a:r>
          </a:p>
          <a:p>
            <a:pPr marL="0" indent="0">
              <a:buNone/>
            </a:pPr>
            <a:r>
              <a:rPr lang="en-US" sz="2400" dirty="0" smtClean="0"/>
              <a:t>We’ll cover</a:t>
            </a:r>
          </a:p>
          <a:p>
            <a:pPr lvl="1"/>
            <a:r>
              <a:rPr lang="en-US" sz="2000" dirty="0" smtClean="0"/>
              <a:t>basic linguistics</a:t>
            </a:r>
          </a:p>
          <a:p>
            <a:pPr lvl="1"/>
            <a:r>
              <a:rPr lang="en-US" sz="2000" dirty="0" smtClean="0"/>
              <a:t>probability</a:t>
            </a:r>
          </a:p>
          <a:p>
            <a:pPr lvl="1"/>
            <a:r>
              <a:rPr lang="en-US" sz="2000" dirty="0" smtClean="0"/>
              <a:t>the common problems</a:t>
            </a:r>
          </a:p>
          <a:p>
            <a:pPr lvl="1"/>
            <a:r>
              <a:rPr lang="en-US" sz="2000" dirty="0" smtClean="0"/>
              <a:t>many techniques and algorithms</a:t>
            </a:r>
          </a:p>
          <a:p>
            <a:pPr lvl="1"/>
            <a:r>
              <a:rPr lang="en-US" sz="2000" dirty="0" smtClean="0"/>
              <a:t>common machine learning techniques</a:t>
            </a:r>
          </a:p>
          <a:p>
            <a:pPr lvl="1"/>
            <a:r>
              <a:rPr lang="en-US" sz="2000" dirty="0" smtClean="0"/>
              <a:t>NLP applications</a:t>
            </a:r>
            <a:endParaRPr lang="en-US" sz="2000" dirty="0" smtClean="0"/>
          </a:p>
          <a:p>
            <a:pPr lvl="1"/>
            <a:endParaRPr lang="en-US" sz="2000" dirty="0" smtClean="0"/>
          </a:p>
          <a:p>
            <a:pPr lvl="1"/>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and goals</a:t>
            </a:r>
            <a:endParaRPr lang="en-US" dirty="0"/>
          </a:p>
        </p:txBody>
      </p:sp>
      <p:sp>
        <p:nvSpPr>
          <p:cNvPr id="3" name="Content Placeholder 2"/>
          <p:cNvSpPr>
            <a:spLocks noGrp="1"/>
          </p:cNvSpPr>
          <p:nvPr>
            <p:ph idx="1"/>
          </p:nvPr>
        </p:nvSpPr>
        <p:spPr>
          <a:xfrm>
            <a:off x="574674" y="1447800"/>
            <a:ext cx="8188326" cy="4525963"/>
          </a:xfrm>
        </p:spPr>
        <p:txBody>
          <a:bodyPr>
            <a:noAutofit/>
          </a:bodyPr>
          <a:lstStyle/>
          <a:p>
            <a:pPr marL="0" indent="0">
              <a:buNone/>
            </a:pPr>
            <a:r>
              <a:rPr lang="en-US" sz="2400" dirty="0" smtClean="0"/>
              <a:t>Requirements</a:t>
            </a:r>
          </a:p>
          <a:p>
            <a:pPr lvl="1"/>
            <a:r>
              <a:rPr lang="en-US" sz="2000" dirty="0" smtClean="0"/>
              <a:t>Competent programmer</a:t>
            </a:r>
          </a:p>
          <a:p>
            <a:pPr lvl="2"/>
            <a:r>
              <a:rPr lang="en-US" sz="2000" dirty="0" smtClean="0"/>
              <a:t>Mostly in Java, but I may allow/encourage other languages</a:t>
            </a:r>
          </a:p>
          <a:p>
            <a:pPr lvl="1"/>
            <a:r>
              <a:rPr lang="en-US" sz="2000" dirty="0" smtClean="0"/>
              <a:t>Comfortable with mathematical thinking</a:t>
            </a:r>
          </a:p>
          <a:p>
            <a:pPr lvl="2"/>
            <a:r>
              <a:rPr lang="en-US" sz="2000" dirty="0" smtClean="0"/>
              <a:t>We’ll use a fair amount of probability, which I will review</a:t>
            </a:r>
          </a:p>
          <a:p>
            <a:pPr lvl="2"/>
            <a:r>
              <a:rPr lang="en-US" sz="2000" dirty="0" smtClean="0"/>
              <a:t>Other basic concepts, like logs, summation, etc.</a:t>
            </a:r>
          </a:p>
          <a:p>
            <a:pPr lvl="1"/>
            <a:r>
              <a:rPr lang="en-US" sz="2000" dirty="0" smtClean="0"/>
              <a:t>Data structures</a:t>
            </a:r>
          </a:p>
          <a:p>
            <a:pPr lvl="2"/>
            <a:r>
              <a:rPr lang="en-US" sz="2000" dirty="0" smtClean="0"/>
              <a:t>trees, </a:t>
            </a:r>
            <a:r>
              <a:rPr lang="en-US" sz="2000" dirty="0" err="1" smtClean="0"/>
              <a:t>hashtables</a:t>
            </a:r>
            <a:r>
              <a:rPr lang="en-US" sz="2000" dirty="0" smtClean="0"/>
              <a:t>, etc.</a:t>
            </a:r>
          </a:p>
          <a:p>
            <a:pPr marL="0" indent="0">
              <a:buNone/>
            </a:pPr>
            <a:r>
              <a:rPr lang="en-US" sz="2400" dirty="0" smtClean="0"/>
              <a:t>Goals</a:t>
            </a:r>
          </a:p>
          <a:p>
            <a:pPr lvl="1"/>
            <a:r>
              <a:rPr lang="en-US" sz="2000" dirty="0" smtClean="0"/>
              <a:t>Learn the problems and techniques of NLP</a:t>
            </a:r>
          </a:p>
          <a:p>
            <a:pPr lvl="1"/>
            <a:r>
              <a:rPr lang="en-US" sz="2000" dirty="0" smtClean="0"/>
              <a:t>Build real NLP tools</a:t>
            </a:r>
          </a:p>
          <a:p>
            <a:pPr lvl="1"/>
            <a:r>
              <a:rPr lang="en-US" sz="2000" dirty="0" smtClean="0"/>
              <a:t>Understand what the current research problems are in the field</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NLP?</a:t>
            </a:r>
            <a:endParaRPr lang="en-US" dirty="0"/>
          </a:p>
        </p:txBody>
      </p:sp>
      <p:grpSp>
        <p:nvGrpSpPr>
          <p:cNvPr id="6" name="Group 5"/>
          <p:cNvGrpSpPr/>
          <p:nvPr/>
        </p:nvGrpSpPr>
        <p:grpSpPr>
          <a:xfrm>
            <a:off x="498474" y="2514600"/>
            <a:ext cx="7807326" cy="1632466"/>
            <a:chOff x="498474" y="2514600"/>
            <a:chExt cx="7807326" cy="1632466"/>
          </a:xfrm>
        </p:grpSpPr>
        <p:sp>
          <p:nvSpPr>
            <p:cNvPr id="4" name="Rectangle 3"/>
            <p:cNvSpPr/>
            <p:nvPr/>
          </p:nvSpPr>
          <p:spPr>
            <a:xfrm>
              <a:off x="498474" y="2514600"/>
              <a:ext cx="7807326" cy="1015663"/>
            </a:xfrm>
            <a:prstGeom prst="rect">
              <a:avLst/>
            </a:prstGeom>
          </p:spPr>
          <p:txBody>
            <a:bodyPr wrap="square">
              <a:spAutoFit/>
            </a:bodyPr>
            <a:lstStyle/>
            <a:p>
              <a:r>
                <a:rPr lang="en-US" sz="2000" dirty="0" smtClean="0"/>
                <a:t>Natural language processing (NLP) is a field of computer science and linguistics concerned with the interactions between computers and human (natural) languages.</a:t>
              </a:r>
              <a:endParaRPr lang="en-US" sz="2000" dirty="0"/>
            </a:p>
          </p:txBody>
        </p:sp>
        <p:sp>
          <p:nvSpPr>
            <p:cNvPr id="5" name="TextBox 4"/>
            <p:cNvSpPr txBox="1"/>
            <p:nvPr/>
          </p:nvSpPr>
          <p:spPr>
            <a:xfrm>
              <a:off x="6606987" y="3777734"/>
              <a:ext cx="1447800" cy="369332"/>
            </a:xfrm>
            <a:prstGeom prst="rect">
              <a:avLst/>
            </a:prstGeom>
            <a:noFill/>
          </p:spPr>
          <p:txBody>
            <a:bodyPr wrap="square" rtlCol="0">
              <a:spAutoFit/>
            </a:bodyPr>
            <a:lstStyle/>
            <a:p>
              <a:r>
                <a:rPr lang="en-US" dirty="0" smtClean="0"/>
                <a:t>- Wikipedia</a:t>
              </a:r>
              <a:endParaRPr lang="en-US"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1318</TotalTime>
  <Words>1573</Words>
  <Application>Microsoft Macintosh PowerPoint</Application>
  <PresentationFormat>On-screen Show (4:3)</PresentationFormat>
  <Paragraphs>319</Paragraphs>
  <Slides>46</Slides>
  <Notes>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Advantage</vt:lpstr>
      <vt:lpstr>PowerPoint Presentation</vt:lpstr>
      <vt:lpstr>Natural Language Processing</vt:lpstr>
      <vt:lpstr>Who are you and why are you here?</vt:lpstr>
      <vt:lpstr>Administrivia</vt:lpstr>
      <vt:lpstr>Administrivia</vt:lpstr>
      <vt:lpstr>Videos before class</vt:lpstr>
      <vt:lpstr>What to expect…</vt:lpstr>
      <vt:lpstr>Requirements and goals</vt:lpstr>
      <vt:lpstr>What is NLP?</vt:lpstr>
      <vt:lpstr>What is NLP?</vt:lpstr>
      <vt:lpstr>Key: Natural text</vt:lpstr>
      <vt:lpstr>Why do we need computers for dealing with natural text?</vt:lpstr>
      <vt:lpstr>Web is just the start…</vt:lpstr>
      <vt:lpstr>Why is NLP hard? </vt:lpstr>
      <vt:lpstr>Why is NLP hard?</vt:lpstr>
      <vt:lpstr>Why is NLP hard?</vt:lpstr>
      <vt:lpstr>Different levels of NLP</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Where are we now?</vt:lpstr>
      <vt:lpstr>Where are we now?</vt:lpstr>
      <vt:lpstr>Where are we now?</vt:lpstr>
      <vt:lpstr>Where are we now?</vt:lpstr>
      <vt:lpstr>Where are we now?</vt:lpstr>
      <vt:lpstr>Where are we now?</vt:lpstr>
      <vt:lpstr>Where are we now?</vt:lpstr>
      <vt:lpstr>Where are we now?</vt:lpstr>
      <vt:lpstr>Where are we now?</vt:lpstr>
      <vt:lpstr>Where are we now?</vt:lpstr>
      <vt:lpstr>Where are we now?</vt:lpstr>
      <vt:lpstr>Question answering</vt:lpstr>
      <vt:lpstr>Where are we now?</vt:lpstr>
      <vt:lpstr>Where are we now?</vt:lpstr>
      <vt:lpstr>Where are we now?</vt:lpstr>
      <vt:lpstr>Other problems</vt:lpstr>
    </vt:vector>
  </TitlesOfParts>
  <Company>Pomona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Kauchak</dc:creator>
  <cp:lastModifiedBy>David Kauchak</cp:lastModifiedBy>
  <cp:revision>152</cp:revision>
  <cp:lastPrinted>2011-01-19T22:53:21Z</cp:lastPrinted>
  <dcterms:created xsi:type="dcterms:W3CDTF">2011-01-19T20:39:30Z</dcterms:created>
  <dcterms:modified xsi:type="dcterms:W3CDTF">2014-09-02T23:39:38Z</dcterms:modified>
</cp:coreProperties>
</file>