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oleObject3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oleObject4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oleObject5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oleObject6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oleObject7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322" r:id="rId9"/>
    <p:sldId id="263" r:id="rId10"/>
    <p:sldId id="32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24" r:id="rId37"/>
    <p:sldId id="325" r:id="rId38"/>
    <p:sldId id="326" r:id="rId39"/>
    <p:sldId id="327" r:id="rId40"/>
    <p:sldId id="328" r:id="rId41"/>
    <p:sldId id="323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329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30" r:id="rId61"/>
    <p:sldId id="331" r:id="rId62"/>
    <p:sldId id="308" r:id="rId63"/>
    <p:sldId id="309" r:id="rId64"/>
    <p:sldId id="310" r:id="rId65"/>
    <p:sldId id="311" r:id="rId66"/>
    <p:sldId id="312" r:id="rId67"/>
    <p:sldId id="319" r:id="rId68"/>
    <p:sldId id="321" r:id="rId69"/>
    <p:sldId id="314" r:id="rId70"/>
    <p:sldId id="313" r:id="rId71"/>
    <p:sldId id="315" r:id="rId72"/>
    <p:sldId id="316" r:id="rId73"/>
    <p:sldId id="317" r:id="rId74"/>
    <p:sldId id="318" r:id="rId7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5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notesMaster" Target="notesMasters/notes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1" Type="http://schemas.openxmlformats.org/officeDocument/2006/relationships/image" Target="../media/image4.emf"/><Relationship Id="rId2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D55DF-C5CB-FF4F-B345-856E79FA9DEB}" type="datetimeFigureOut">
              <a:rPr lang="en-US" smtClean="0"/>
              <a:t>9/4/14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BB1D7-A13C-814F-A06A-1ED852980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80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other data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96DAD-BA8D-7044-8BCD-7052A99A8CE6}" type="slidenum">
              <a:rPr lang="en-US"/>
              <a:pPr/>
              <a:t>31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FACF8-40A0-9242-81E8-2494680281FB}" type="slidenum">
              <a:rPr lang="en-US"/>
              <a:pPr/>
              <a:t>33</a:t>
            </a:fld>
            <a:endParaRPr lang="en-US"/>
          </a:p>
        </p:txBody>
      </p:sp>
      <p:sp>
        <p:nvSpPr>
          <p:cNvPr id="13314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It’s</a:t>
            </a:r>
            <a:r>
              <a:rPr lang="en-US" baseline="0" dirty="0" smtClean="0"/>
              <a:t> more of a “rule of thumb”, than a “law”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Often, estimate C using linear regression (fit a line to the data)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BB1D7-A13C-814F-A06A-1ED852980B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275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2180CE-EBAC-D54F-B0D8-81FB1A3661BD}" type="datetimeFigureOut">
              <a:rPr lang="en-US" smtClean="0"/>
              <a:t>9/4/14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5C2218-431E-1D42-A4A7-EB53321C27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xkcd.com/208" TargetMode="External"/><Relationship Id="rId3" Type="http://schemas.openxmlformats.org/officeDocument/2006/relationships/hyperlink" Target="http://www.youtube.com/watch?v=WnzlbyTZsQ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dc.upenn.edu/Catalog/byType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2.bin"/><Relationship Id="rId8" Type="http://schemas.openxmlformats.org/officeDocument/2006/relationships/image" Target="../media/image10.emf"/><Relationship Id="rId9" Type="http://schemas.openxmlformats.org/officeDocument/2006/relationships/oleObject" Target="../embeddings/Microsoft_Equation3.bin"/><Relationship Id="rId10" Type="http://schemas.openxmlformats.org/officeDocument/2006/relationships/image" Target="../media/image11.e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8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10.emf"/><Relationship Id="rId9" Type="http://schemas.openxmlformats.org/officeDocument/2006/relationships/oleObject" Target="../embeddings/Microsoft_Equation7.bin"/><Relationship Id="rId10" Type="http://schemas.openxmlformats.org/officeDocument/2006/relationships/image" Target="../media/image11.emf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2.bin"/><Relationship Id="rId12" Type="http://schemas.openxmlformats.org/officeDocument/2006/relationships/image" Target="../media/image15.emf"/><Relationship Id="rId13" Type="http://schemas.openxmlformats.org/officeDocument/2006/relationships/oleObject" Target="../embeddings/Microsoft_Equation13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9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10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Equation11.bin"/><Relationship Id="rId10" Type="http://schemas.openxmlformats.org/officeDocument/2006/relationships/image" Target="../media/image14.emf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7.bin"/><Relationship Id="rId12" Type="http://schemas.openxmlformats.org/officeDocument/2006/relationships/image" Target="../media/image15.emf"/><Relationship Id="rId13" Type="http://schemas.openxmlformats.org/officeDocument/2006/relationships/oleObject" Target="../embeddings/Microsoft_Equation18.bin"/><Relationship Id="rId14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13.emf"/><Relationship Id="rId9" Type="http://schemas.openxmlformats.org/officeDocument/2006/relationships/oleObject" Target="../embeddings/Microsoft_Equation16.bin"/><Relationship Id="rId10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2.bin"/><Relationship Id="rId12" Type="http://schemas.openxmlformats.org/officeDocument/2006/relationships/image" Target="../media/image19.emf"/><Relationship Id="rId13" Type="http://schemas.openxmlformats.org/officeDocument/2006/relationships/oleObject" Target="../embeddings/Microsoft_Equation23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9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20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21.bin"/><Relationship Id="rId10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7.bin"/><Relationship Id="rId12" Type="http://schemas.openxmlformats.org/officeDocument/2006/relationships/image" Target="../media/image19.emf"/><Relationship Id="rId13" Type="http://schemas.openxmlformats.org/officeDocument/2006/relationships/oleObject" Target="../embeddings/Microsoft_Equation28.bin"/><Relationship Id="rId14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24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25.bin"/><Relationship Id="rId8" Type="http://schemas.openxmlformats.org/officeDocument/2006/relationships/image" Target="../media/image17.emf"/><Relationship Id="rId9" Type="http://schemas.openxmlformats.org/officeDocument/2006/relationships/oleObject" Target="../embeddings/Microsoft_Equation26.bin"/><Relationship Id="rId10" Type="http://schemas.openxmlformats.org/officeDocument/2006/relationships/image" Target="../media/image1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\\s+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oracle.com/javase/tutorial/essential/regex/" TargetMode="External"/><Relationship Id="rId4" Type="http://schemas.openxmlformats.org/officeDocument/2006/relationships/hyperlink" Target="http://docs.python.org/library/re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gular-expressions.info/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perldoc.perl.org/perlre.html" TargetMode="External"/><Relationship Id="rId4" Type="http://schemas.openxmlformats.org/officeDocument/2006/relationships/hyperlink" Target="http://www.panix.com/~elflord/unix/grep.html" TargetMode="External"/><Relationship Id="rId5" Type="http://schemas.openxmlformats.org/officeDocument/2006/relationships/hyperlink" Target="http://www.grymoire.com/Unix/Sed.html" TargetMode="External"/><Relationship Id="rId6" Type="http://schemas.openxmlformats.org/officeDocument/2006/relationships/hyperlink" Target="http://www.panix.com/~elflord/unix/sed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rldoc.perl.org/perlretut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xkcd.com</a:t>
            </a:r>
            <a:r>
              <a:rPr lang="en-US" dirty="0" smtClean="0"/>
              <a:t>/208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Regex comic</a:t>
            </a:r>
          </a:p>
          <a:p>
            <a:pPr lvl="1"/>
            <a:r>
              <a:rPr lang="en-US" dirty="0" smtClean="0">
                <a:hlinkClick r:id="rId2"/>
              </a:rPr>
              <a:t>http://xkcd.com</a:t>
            </a:r>
            <a:r>
              <a:rPr lang="en-US" dirty="0">
                <a:hlinkClick r:id="rId2"/>
              </a:rPr>
              <a:t>/</a:t>
            </a:r>
            <a:r>
              <a:rPr lang="en-US" dirty="0" smtClean="0">
                <a:hlinkClick r:id="rId2"/>
              </a:rPr>
              <a:t>208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Cleverbot</a:t>
            </a:r>
            <a:r>
              <a:rPr lang="en-US" dirty="0" smtClean="0"/>
              <a:t> video</a:t>
            </a:r>
          </a:p>
          <a:p>
            <a:pPr lvl="1"/>
            <a:r>
              <a:rPr lang="en-US" u="sng" dirty="0">
                <a:hlinkClick r:id="rId3"/>
              </a:rPr>
              <a:t>http://www.youtube.com/watch?v=WnzlbyTZsQY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1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3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Linguistic Data Consortium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hlinkClick r:id="rId2"/>
              </a:rPr>
              <a:t>http://www.ldc.upenn.edu/Catalog/byType.jsp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Dictionaries </a:t>
            </a:r>
            <a:endParaRPr lang="en-US" dirty="0" smtClean="0"/>
          </a:p>
          <a:p>
            <a:pPr lvl="1"/>
            <a:r>
              <a:rPr lang="en-US" dirty="0" err="1" smtClean="0"/>
              <a:t>WordNet</a:t>
            </a:r>
            <a:r>
              <a:rPr lang="en-US" dirty="0" smtClean="0"/>
              <a:t> – 206K English words</a:t>
            </a:r>
          </a:p>
          <a:p>
            <a:pPr lvl="1"/>
            <a:r>
              <a:rPr lang="en-US" dirty="0" smtClean="0"/>
              <a:t>CELEX2 – 365K German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Monolingual </a:t>
            </a:r>
            <a:r>
              <a:rPr lang="en-US" dirty="0" smtClean="0"/>
              <a:t>text</a:t>
            </a:r>
          </a:p>
          <a:p>
            <a:pPr lvl="1"/>
            <a:r>
              <a:rPr lang="en-US" dirty="0" err="1" smtClean="0"/>
              <a:t>Gigaword</a:t>
            </a:r>
            <a:r>
              <a:rPr lang="en-US" dirty="0" smtClean="0"/>
              <a:t> corpus</a:t>
            </a:r>
          </a:p>
          <a:p>
            <a:pPr lvl="2"/>
            <a:r>
              <a:rPr lang="en-US" dirty="0" smtClean="0"/>
              <a:t>4M documents (mostly news articles)</a:t>
            </a:r>
          </a:p>
          <a:p>
            <a:pPr lvl="2"/>
            <a:r>
              <a:rPr lang="en-US" dirty="0" smtClean="0"/>
              <a:t>1.7 trillion words</a:t>
            </a:r>
          </a:p>
          <a:p>
            <a:pPr lvl="2"/>
            <a:r>
              <a:rPr lang="en-US" dirty="0" smtClean="0"/>
              <a:t>11GB of data (4GB compressed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Enron e-mails</a:t>
            </a:r>
          </a:p>
          <a:p>
            <a:pPr lvl="2"/>
            <a:r>
              <a:rPr lang="en-US" dirty="0"/>
              <a:t>517K e-mails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345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Monolingual text continued</a:t>
            </a:r>
          </a:p>
          <a:p>
            <a:pPr lvl="1"/>
            <a:r>
              <a:rPr lang="en-US" dirty="0" smtClean="0"/>
              <a:t>Twitter</a:t>
            </a:r>
            <a:endParaRPr lang="en-US" dirty="0" smtClean="0"/>
          </a:p>
          <a:p>
            <a:pPr lvl="1"/>
            <a:r>
              <a:rPr lang="en-US" dirty="0" err="1" smtClean="0"/>
              <a:t>Chatroom</a:t>
            </a:r>
            <a:endParaRPr lang="en-US" dirty="0" smtClean="0"/>
          </a:p>
          <a:p>
            <a:pPr lvl="1"/>
            <a:r>
              <a:rPr lang="en-US" dirty="0" smtClean="0"/>
              <a:t>Many non-English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Parallel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~10M sentences of Chinese-English and Arabic-English</a:t>
            </a:r>
          </a:p>
          <a:p>
            <a:pPr lvl="1"/>
            <a:r>
              <a:rPr lang="en-US" dirty="0" err="1" smtClean="0"/>
              <a:t>Europarl</a:t>
            </a:r>
            <a:endParaRPr lang="en-US" dirty="0" smtClean="0"/>
          </a:p>
          <a:p>
            <a:pPr lvl="2"/>
            <a:r>
              <a:rPr lang="en-US" dirty="0" smtClean="0"/>
              <a:t>~1.5M sentences English with 10 different </a:t>
            </a:r>
            <a:r>
              <a:rPr lang="en-US" dirty="0" smtClean="0"/>
              <a:t>languages</a:t>
            </a:r>
          </a:p>
          <a:p>
            <a:pPr lvl="1"/>
            <a:r>
              <a:rPr lang="en-US" dirty="0" smtClean="0"/>
              <a:t>200K sentences of English Wikipedia—Simple English Wikipedia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894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Annotated</a:t>
            </a:r>
          </a:p>
          <a:p>
            <a:pPr lvl="1"/>
            <a:r>
              <a:rPr lang="en-US" dirty="0" smtClean="0"/>
              <a:t>Brown Corpus</a:t>
            </a:r>
          </a:p>
          <a:p>
            <a:pPr lvl="2"/>
            <a:r>
              <a:rPr lang="en-US" dirty="0" smtClean="0"/>
              <a:t>1M words with part of speech tag</a:t>
            </a:r>
          </a:p>
          <a:p>
            <a:pPr lvl="1"/>
            <a:r>
              <a:rPr lang="en-US" dirty="0" smtClean="0"/>
              <a:t>Penn Treebank</a:t>
            </a:r>
          </a:p>
          <a:p>
            <a:pPr lvl="2"/>
            <a:r>
              <a:rPr lang="en-US" dirty="0" smtClean="0"/>
              <a:t>1M words with full parse trees annotated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treebanks</a:t>
            </a:r>
            <a:endParaRPr lang="en-US" dirty="0" smtClean="0"/>
          </a:p>
          <a:p>
            <a:pPr lvl="2"/>
            <a:r>
              <a:rPr lang="en-US" dirty="0" smtClean="0"/>
              <a:t>Treebank refers to a corpus annotated with trees (usually syntactic)</a:t>
            </a:r>
          </a:p>
          <a:p>
            <a:pPr lvl="2"/>
            <a:r>
              <a:rPr lang="en-US" dirty="0" smtClean="0"/>
              <a:t>Chinese: 51K sentences</a:t>
            </a:r>
          </a:p>
          <a:p>
            <a:pPr lvl="2"/>
            <a:r>
              <a:rPr lang="en-US" dirty="0" smtClean="0"/>
              <a:t>Arabic: 145K words</a:t>
            </a:r>
          </a:p>
          <a:p>
            <a:pPr lvl="2"/>
            <a:r>
              <a:rPr lang="en-US" dirty="0" smtClean="0"/>
              <a:t>many other languages…</a:t>
            </a:r>
          </a:p>
          <a:p>
            <a:pPr lvl="2"/>
            <a:r>
              <a:rPr lang="en-US" dirty="0" smtClean="0"/>
              <a:t>BLIPP: 300M words (automatically annotated)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76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Many others…</a:t>
            </a:r>
          </a:p>
          <a:p>
            <a:pPr lvl="1"/>
            <a:r>
              <a:rPr lang="en-US" dirty="0" smtClean="0"/>
              <a:t>Spam and other text classification</a:t>
            </a:r>
          </a:p>
          <a:p>
            <a:pPr lvl="1"/>
            <a:r>
              <a:rPr lang="en-US" dirty="0" smtClean="0"/>
              <a:t>Google n-</a:t>
            </a:r>
            <a:r>
              <a:rPr lang="en-US" dirty="0" smtClean="0"/>
              <a:t>grams</a:t>
            </a:r>
            <a:endParaRPr lang="en-US" dirty="0" smtClean="0"/>
          </a:p>
          <a:p>
            <a:pPr lvl="2"/>
            <a:r>
              <a:rPr lang="en-US" dirty="0" smtClean="0"/>
              <a:t>2006 (24GB compressed!)</a:t>
            </a:r>
          </a:p>
          <a:p>
            <a:pPr lvl="2"/>
            <a:r>
              <a:rPr lang="en-US" dirty="0" smtClean="0"/>
              <a:t>13M unigrams</a:t>
            </a:r>
          </a:p>
          <a:p>
            <a:pPr lvl="2"/>
            <a:r>
              <a:rPr lang="en-US" dirty="0" smtClean="0"/>
              <a:t>300M bigrams</a:t>
            </a:r>
          </a:p>
          <a:p>
            <a:pPr lvl="2"/>
            <a:r>
              <a:rPr lang="en-US" dirty="0" smtClean="0"/>
              <a:t>~1B 3,4 and 5-grams</a:t>
            </a:r>
          </a:p>
          <a:p>
            <a:pPr lvl="1"/>
            <a:r>
              <a:rPr lang="en-US" dirty="0" smtClean="0"/>
              <a:t>Speech</a:t>
            </a:r>
          </a:p>
          <a:p>
            <a:pPr lvl="1"/>
            <a:r>
              <a:rPr lang="en-US" dirty="0" smtClean="0"/>
              <a:t>Video (with transcripts)</a:t>
            </a:r>
          </a:p>
        </p:txBody>
      </p:sp>
    </p:spTree>
    <p:extLst>
      <p:ext uri="{BB962C8B-B14F-4D97-AF65-F5344CB8AC3E}">
        <p14:creationId xmlns:p14="http://schemas.microsoft.com/office/powerpoint/2010/main" val="344726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Corpora are important resources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Often </a:t>
            </a:r>
            <a:r>
              <a:rPr lang="en-US" dirty="0" smtClean="0"/>
              <a:t>give examples of an NLP task we’d like to accomplish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Much </a:t>
            </a:r>
            <a:r>
              <a:rPr lang="en-US" dirty="0" smtClean="0"/>
              <a:t>of NLP is data-driven!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common and important first step to tackling many problems is analyzing the data you’ll be processing</a:t>
            </a:r>
          </a:p>
        </p:txBody>
      </p:sp>
    </p:spTree>
    <p:extLst>
      <p:ext uri="{BB962C8B-B14F-4D97-AF65-F5344CB8AC3E}">
        <p14:creationId xmlns:p14="http://schemas.microsoft.com/office/powerpoint/2010/main" val="371750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514600"/>
            <a:ext cx="8153400" cy="418464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How many…</a:t>
            </a:r>
          </a:p>
          <a:p>
            <a:pPr lvl="1"/>
            <a:r>
              <a:rPr lang="en-US" dirty="0" smtClean="0"/>
              <a:t>documents, sentences,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 </a:t>
            </a:r>
            <a:r>
              <a:rPr lang="en-US" dirty="0" smtClean="0"/>
              <a:t>average, how long are the:</a:t>
            </a:r>
          </a:p>
          <a:p>
            <a:pPr lvl="1"/>
            <a:r>
              <a:rPr lang="en-US" dirty="0" smtClean="0"/>
              <a:t>documents, sentences,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 smtClean="0"/>
              <a:t>are the most frequent words? pairs of words?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</a:t>
            </a:r>
            <a:r>
              <a:rPr lang="en-US" dirty="0" smtClean="0"/>
              <a:t>many different words are used?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smtClean="0"/>
              <a:t>set specifics, e.g. proportion of different classes?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2648" y="1752600"/>
            <a:ext cx="738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types of questions might we want to ask?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4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1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Somebody gives you a file and says there’s text in it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Issues </a:t>
            </a:r>
            <a:r>
              <a:rPr lang="en-US" dirty="0" smtClean="0">
                <a:solidFill>
                  <a:srgbClr val="FF0000"/>
                </a:solidFill>
              </a:rPr>
              <a:t>with obtaining the text?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text encoding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language recognition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formatting (e.g. web, xml, …)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misc. information to be removed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header information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tables, figures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footnotes</a:t>
            </a: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92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rose by any other name…</a:t>
            </a:r>
            <a:endParaRPr lang="en-US" dirty="0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a unit of language that native speakers can identify</a:t>
            </a:r>
          </a:p>
          <a:p>
            <a:pPr lvl="1"/>
            <a:r>
              <a:rPr lang="en-US" dirty="0" smtClean="0"/>
              <a:t>words are the blocks from which sentences are made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Concretely:</a:t>
            </a:r>
          </a:p>
          <a:p>
            <a:pPr lvl="1"/>
            <a:r>
              <a:rPr lang="en-US" dirty="0" smtClean="0"/>
              <a:t>We have a stream of characters</a:t>
            </a:r>
          </a:p>
          <a:p>
            <a:pPr lvl="1"/>
            <a:r>
              <a:rPr lang="en-US" dirty="0" smtClean="0"/>
              <a:t>We need to break into words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is a word?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Issues/problem cases?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Word segmentation/tokenization?</a:t>
            </a:r>
          </a:p>
        </p:txBody>
      </p:sp>
    </p:spTree>
    <p:extLst>
      <p:ext uri="{BB962C8B-B14F-4D97-AF65-F5344CB8AC3E}">
        <p14:creationId xmlns:p14="http://schemas.microsoft.com/office/powerpoint/2010/main" val="415406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6195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7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7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5171" name="Rectangle 1027"/>
          <p:cNvSpPr>
            <a:spLocks noChangeArrowheads="1"/>
          </p:cNvSpPr>
          <p:nvPr/>
        </p:nvSpPr>
        <p:spPr bwMode="auto">
          <a:xfrm>
            <a:off x="2209800" y="1828800"/>
            <a:ext cx="37893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Finland’s capital…</a:t>
            </a:r>
          </a:p>
        </p:txBody>
      </p:sp>
      <p:sp>
        <p:nvSpPr>
          <p:cNvPr id="135173" name="Line 1029"/>
          <p:cNvSpPr>
            <a:spLocks noChangeShapeType="1"/>
          </p:cNvSpPr>
          <p:nvPr/>
        </p:nvSpPr>
        <p:spPr bwMode="auto">
          <a:xfrm>
            <a:off x="2286000" y="2362200"/>
            <a:ext cx="1209675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5174" name="Text Box 1030"/>
          <p:cNvSpPr txBox="1">
            <a:spLocks noChangeArrowheads="1"/>
          </p:cNvSpPr>
          <p:nvPr/>
        </p:nvSpPr>
        <p:spPr bwMode="auto">
          <a:xfrm>
            <a:off x="1828800" y="2971800"/>
            <a:ext cx="126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</a:t>
            </a:r>
          </a:p>
        </p:txBody>
      </p:sp>
      <p:sp>
        <p:nvSpPr>
          <p:cNvPr id="135175" name="Text Box 1031"/>
          <p:cNvSpPr txBox="1">
            <a:spLocks noChangeArrowheads="1"/>
          </p:cNvSpPr>
          <p:nvPr/>
        </p:nvSpPr>
        <p:spPr bwMode="auto">
          <a:xfrm>
            <a:off x="4648200" y="2895600"/>
            <a:ext cx="170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 s</a:t>
            </a:r>
          </a:p>
        </p:txBody>
      </p:sp>
      <p:sp>
        <p:nvSpPr>
          <p:cNvPr id="135176" name="Text Box 1032"/>
          <p:cNvSpPr txBox="1">
            <a:spLocks noChangeArrowheads="1"/>
          </p:cNvSpPr>
          <p:nvPr/>
        </p:nvSpPr>
        <p:spPr bwMode="auto">
          <a:xfrm>
            <a:off x="1828800" y="3962400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 ‘s</a:t>
            </a:r>
          </a:p>
        </p:txBody>
      </p:sp>
      <p:sp>
        <p:nvSpPr>
          <p:cNvPr id="135177" name="Text Box 1033"/>
          <p:cNvSpPr txBox="1">
            <a:spLocks noChangeArrowheads="1"/>
          </p:cNvSpPr>
          <p:nvPr/>
        </p:nvSpPr>
        <p:spPr bwMode="auto">
          <a:xfrm>
            <a:off x="4648200" y="3962400"/>
            <a:ext cx="1417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Finlands</a:t>
            </a:r>
          </a:p>
        </p:txBody>
      </p:sp>
      <p:sp>
        <p:nvSpPr>
          <p:cNvPr id="135178" name="Text Box 1034"/>
          <p:cNvSpPr txBox="1">
            <a:spLocks noChangeArrowheads="1"/>
          </p:cNvSpPr>
          <p:nvPr/>
        </p:nvSpPr>
        <p:spPr bwMode="auto">
          <a:xfrm>
            <a:off x="46482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Finland’s</a:t>
            </a:r>
          </a:p>
        </p:txBody>
      </p:sp>
      <p:sp>
        <p:nvSpPr>
          <p:cNvPr id="135179" name="Text Box 1035"/>
          <p:cNvSpPr txBox="1">
            <a:spLocks noChangeArrowheads="1"/>
          </p:cNvSpPr>
          <p:nvPr/>
        </p:nvSpPr>
        <p:spPr bwMode="auto">
          <a:xfrm>
            <a:off x="1752600" y="5791200"/>
            <a:ext cx="596509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</a:rPr>
              <a:t>What are the benefits/drawbacks?</a:t>
            </a:r>
          </a:p>
        </p:txBody>
      </p:sp>
      <p:sp>
        <p:nvSpPr>
          <p:cNvPr id="135180" name="Text Box 1036"/>
          <p:cNvSpPr txBox="1">
            <a:spLocks noChangeArrowheads="1"/>
          </p:cNvSpPr>
          <p:nvPr/>
        </p:nvSpPr>
        <p:spPr bwMode="auto">
          <a:xfrm>
            <a:off x="1828800" y="4876800"/>
            <a:ext cx="1514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Finland </a:t>
            </a:r>
            <a:r>
              <a:rPr lang="en-US" dirty="0" err="1">
                <a:solidFill>
                  <a:srgbClr val="192CC9"/>
                </a:solidFill>
              </a:rPr>
              <a:t>s</a:t>
            </a:r>
            <a:endParaRPr lang="en-US" dirty="0">
              <a:solidFill>
                <a:srgbClr val="192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99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CORpus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NLP – </a:t>
            </a:r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4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7221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29000" y="3429000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6549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‘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09800" y="1828800"/>
            <a:ext cx="25701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Aren’t we …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828800" y="2971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Aren’t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4648200" y="2895600"/>
            <a:ext cx="992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192CC9"/>
                </a:solidFill>
              </a:rPr>
              <a:t>Arent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893888" y="41148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</a:t>
            </a:r>
            <a:r>
              <a:rPr lang="en-US" dirty="0" err="1">
                <a:solidFill>
                  <a:srgbClr val="192CC9"/>
                </a:solidFill>
              </a:rPr>
              <a:t>n’t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4800600" y="4114800"/>
            <a:ext cx="1089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192CC9"/>
                </a:solidFill>
              </a:rPr>
              <a:t>Aren</a:t>
            </a:r>
            <a:r>
              <a:rPr lang="en-US" dirty="0">
                <a:solidFill>
                  <a:srgbClr val="192CC9"/>
                </a:solidFill>
              </a:rPr>
              <a:t> </a:t>
            </a:r>
            <a:r>
              <a:rPr lang="en-US" dirty="0" err="1">
                <a:solidFill>
                  <a:srgbClr val="192CC9"/>
                </a:solidFill>
              </a:rPr>
              <a:t>t</a:t>
            </a:r>
            <a:endParaRPr lang="en-US" dirty="0">
              <a:solidFill>
                <a:srgbClr val="192CC9"/>
              </a:solidFill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2286000" y="23622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905000" y="50292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192CC9"/>
                </a:solidFill>
              </a:rPr>
              <a:t>Are </a:t>
            </a:r>
            <a:r>
              <a:rPr lang="en-US" dirty="0" smtClean="0">
                <a:solidFill>
                  <a:srgbClr val="192CC9"/>
                </a:solidFill>
              </a:rPr>
              <a:t>not</a:t>
            </a:r>
            <a:endParaRPr lang="en-US" dirty="0">
              <a:solidFill>
                <a:srgbClr val="192C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37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3432271" y="4780508"/>
            <a:ext cx="1104708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900" dirty="0">
                <a:solidFill>
                  <a:srgbClr val="FF00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685800" y="2879725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025" y="3946525"/>
            <a:ext cx="28334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 smtClean="0">
                <a:ea typeface="ＭＳ Ｐゴシック" charset="-128"/>
                <a:cs typeface="ＭＳ Ｐゴシック" charset="-128"/>
              </a:rPr>
              <a:t>take-it-or-leave-it</a:t>
            </a:r>
            <a:endParaRPr lang="en-US" sz="3000" b="1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029200" y="4098925"/>
            <a:ext cx="20069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 dirty="0" smtClean="0">
                <a:ea typeface="ＭＳ Ｐゴシック" charset="-128"/>
                <a:cs typeface="ＭＳ Ｐゴシック" charset="-128"/>
              </a:rPr>
              <a:t>26-year-old</a:t>
            </a:r>
            <a:endParaRPr lang="en-US" sz="3000" b="1" i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802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Tokenization issues: hyphens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609600" y="1828800"/>
            <a:ext cx="33750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Hewlett-Packard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876800" y="1828800"/>
            <a:ext cx="31067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state-of-the-art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85800" y="2819400"/>
            <a:ext cx="26447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co-education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5029200" y="2819400"/>
            <a:ext cx="223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 i="1">
                <a:ea typeface="ＭＳ Ｐゴシック" charset="-128"/>
                <a:cs typeface="ＭＳ Ｐゴシック" charset="-128"/>
              </a:rPr>
              <a:t>lower-case</a:t>
            </a:r>
          </a:p>
        </p:txBody>
      </p:sp>
      <p:sp>
        <p:nvSpPr>
          <p:cNvPr id="140296" name="Rectangle 2051"/>
          <p:cNvSpPr>
            <a:spLocks noChangeArrowheads="1"/>
          </p:cNvSpPr>
          <p:nvPr/>
        </p:nvSpPr>
        <p:spPr bwMode="auto">
          <a:xfrm>
            <a:off x="685800" y="3595338"/>
            <a:ext cx="7772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Keep as is</a:t>
            </a: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 smtClean="0">
                <a:ea typeface="ＭＳ Ｐゴシック" charset="-128"/>
                <a:cs typeface="ＭＳ Ｐゴシック" charset="-128"/>
                <a:sym typeface="Symbol" charset="2"/>
              </a:rPr>
              <a:t/>
            </a:r>
            <a:br>
              <a:rPr lang="en-US" sz="2000" dirty="0" smtClean="0">
                <a:ea typeface="ＭＳ Ｐゴシック" charset="-128"/>
                <a:cs typeface="ＭＳ Ｐゴシック" charset="-128"/>
                <a:sym typeface="Symbol" charset="2"/>
              </a:rPr>
            </a:br>
            <a:r>
              <a:rPr lang="en-US" sz="2000" dirty="0" smtClean="0">
                <a:ea typeface="ＭＳ Ｐゴシック" charset="-128"/>
                <a:cs typeface="ＭＳ Ｐゴシック" charset="-128"/>
                <a:sym typeface="Symbol" charset="2"/>
              </a:rPr>
              <a:t>merge </a:t>
            </a: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together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HewlettPackard</a:t>
            </a:r>
            <a:endParaRPr lang="en-US" dirty="0">
              <a:ea typeface="ＭＳ Ｐゴシック" charset="-128"/>
              <a:sym typeface="Symbol" charset="2"/>
            </a:endParaRP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 err="1">
                <a:ea typeface="ＭＳ Ｐゴシック" charset="-128"/>
                <a:sym typeface="Symbol" charset="2"/>
              </a:rPr>
              <a:t>stateoftheart</a:t>
            </a:r>
            <a:endParaRPr lang="en-US" dirty="0">
              <a:ea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endParaRPr lang="en-US" sz="2000" dirty="0" smtClean="0">
              <a:ea typeface="ＭＳ Ｐゴシック" charset="-128"/>
              <a:cs typeface="ＭＳ Ｐゴシック" charset="-128"/>
              <a:sym typeface="Symbol" charset="2"/>
            </a:endParaRPr>
          </a:p>
          <a:p>
            <a:pPr>
              <a:spcBef>
                <a:spcPct val="20000"/>
              </a:spcBef>
              <a:buClr>
                <a:srgbClr val="A50021"/>
              </a:buClr>
              <a:buSzPct val="60000"/>
            </a:pPr>
            <a:r>
              <a:rPr lang="en-US" sz="2000" dirty="0" smtClean="0">
                <a:ea typeface="ＭＳ Ｐゴシック" charset="-128"/>
                <a:cs typeface="ＭＳ Ｐゴシック" charset="-128"/>
                <a:sym typeface="Symbol" charset="2"/>
              </a:rPr>
              <a:t>Split </a:t>
            </a:r>
            <a:r>
              <a:rPr lang="en-US" sz="2000" dirty="0">
                <a:ea typeface="ＭＳ Ｐゴシック" charset="-128"/>
                <a:cs typeface="ＭＳ Ｐゴシック" charset="-128"/>
                <a:sym typeface="Symbol" charset="2"/>
              </a:rPr>
              <a:t>on hyphen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lower case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charset="2"/>
              <a:buChar char="n"/>
            </a:pPr>
            <a:r>
              <a:rPr lang="en-US" dirty="0">
                <a:ea typeface="ＭＳ Ｐゴシック" charset="-128"/>
                <a:sym typeface="Symbol" charset="2"/>
              </a:rPr>
              <a:t>co education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4876800" y="4800600"/>
            <a:ext cx="327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What are the benefits/drawbacks?</a:t>
            </a:r>
          </a:p>
        </p:txBody>
      </p:sp>
    </p:spTree>
    <p:extLst>
      <p:ext uri="{BB962C8B-B14F-4D97-AF65-F5344CB8AC3E}">
        <p14:creationId xmlns:p14="http://schemas.microsoft.com/office/powerpoint/2010/main" val="2028104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More tokenization issues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Compound nouns: San Francisco, Los </a:t>
            </a:r>
            <a:r>
              <a:rPr lang="en-US" sz="3200" dirty="0" err="1"/>
              <a:t>Angelos</a:t>
            </a:r>
            <a:r>
              <a:rPr lang="en-US" sz="3200" dirty="0"/>
              <a:t>, …</a:t>
            </a:r>
          </a:p>
          <a:p>
            <a:pPr lvl="1"/>
            <a:r>
              <a:rPr lang="en-US" sz="2800" dirty="0">
                <a:ea typeface="ＭＳ Ｐゴシック" charset="-128"/>
              </a:rPr>
              <a:t>One token or two?</a:t>
            </a:r>
            <a:endParaRPr lang="en-US" sz="2400" b="1" i="1" dirty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Numbers</a:t>
            </a:r>
            <a:endParaRPr lang="en-US" sz="2800" dirty="0"/>
          </a:p>
          <a:p>
            <a:pPr lvl="1" eaLnBrk="1" hangingPunct="1"/>
            <a:r>
              <a:rPr lang="en-US" sz="2400" dirty="0">
                <a:ea typeface="ＭＳ Ｐゴシック" charset="-128"/>
              </a:rPr>
              <a:t>Examples</a:t>
            </a:r>
            <a:endParaRPr lang="en-US" sz="2400" b="1" i="1" dirty="0">
              <a:ea typeface="ＭＳ Ｐゴシック" charset="-128"/>
            </a:endParaRP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Dates: 3/12/91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Model numbers: B-52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Domain specific numbers: PGP key - 324a3df234cb23e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Phone numbers: (800) 234-2333</a:t>
            </a:r>
          </a:p>
          <a:p>
            <a:pPr lvl="2" eaLnBrk="1" hangingPunct="1"/>
            <a:r>
              <a:rPr lang="en-US" sz="2000" dirty="0">
                <a:ea typeface="ＭＳ Ｐゴシック" charset="-128"/>
              </a:rPr>
              <a:t>Scientific notation: 1.456 e-10</a:t>
            </a:r>
            <a:endParaRPr lang="en-US" sz="24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301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685800" y="3810000"/>
            <a:ext cx="7772400" cy="28194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None/>
            </a:pPr>
            <a:r>
              <a:rPr lang="en-US" sz="3000" dirty="0">
                <a:sym typeface="Symbol" charset="2"/>
              </a:rPr>
              <a:t>Opposite problem we saw with English (San Francisco)</a:t>
            </a:r>
          </a:p>
          <a:p>
            <a:pPr marL="0" indent="0" eaLnBrk="1" hangingPunct="1">
              <a:buNone/>
            </a:pPr>
            <a:endParaRPr lang="en-US" sz="3000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sz="3000" dirty="0" smtClean="0">
                <a:sym typeface="Symbol" charset="2"/>
              </a:rPr>
              <a:t>German </a:t>
            </a:r>
            <a:r>
              <a:rPr lang="en-US" sz="3000" dirty="0">
                <a:sym typeface="Symbol" charset="2"/>
              </a:rPr>
              <a:t>compound nouns are not segmented</a:t>
            </a:r>
            <a:endParaRPr lang="en-US" dirty="0">
              <a:sym typeface="Symbol" charset="2"/>
            </a:endParaRPr>
          </a:p>
          <a:p>
            <a:pPr marL="0" indent="0" eaLnBrk="1" hangingPunct="1">
              <a:buNone/>
            </a:pPr>
            <a:endParaRPr lang="en-US" dirty="0" smtClean="0">
              <a:sym typeface="Symbol" charset="2"/>
            </a:endParaRPr>
          </a:p>
          <a:p>
            <a:pPr marL="0" indent="0" eaLnBrk="1" hangingPunct="1">
              <a:buNone/>
            </a:pPr>
            <a:r>
              <a:rPr lang="en-US" dirty="0" smtClean="0">
                <a:sym typeface="Symbol" charset="2"/>
              </a:rPr>
              <a:t>German </a:t>
            </a:r>
            <a:r>
              <a:rPr lang="en-US" dirty="0">
                <a:sym typeface="Symbol" charset="2"/>
              </a:rPr>
              <a:t>retrieval systems frequently use a </a:t>
            </a:r>
            <a:r>
              <a:rPr lang="en-US" b="1" dirty="0">
                <a:sym typeface="Symbol" charset="2"/>
              </a:rPr>
              <a:t>compound splitter </a:t>
            </a:r>
            <a:r>
              <a:rPr lang="en-US" dirty="0">
                <a:sym typeface="Symbol" charset="2"/>
              </a:rPr>
              <a:t>module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09600" y="2057400"/>
            <a:ext cx="79184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 b="1" i="1">
                <a:ea typeface="ＭＳ Ｐゴシック" charset="-128"/>
                <a:cs typeface="ＭＳ Ｐゴシック" charset="-128"/>
                <a:sym typeface="Symbol" charset="2"/>
              </a:rPr>
              <a:t>Lebensversicherungsgesellschaftsangestellter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371600" y="2743200"/>
            <a:ext cx="5738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600">
                <a:solidFill>
                  <a:schemeClr val="folHlink"/>
                </a:solidFill>
                <a:ea typeface="ＭＳ Ｐゴシック" charset="-128"/>
                <a:cs typeface="ＭＳ Ｐゴシック" charset="-128"/>
                <a:sym typeface="Symbol" charset="2"/>
              </a:rPr>
              <a:t>‘life insurance company employee’</a:t>
            </a:r>
          </a:p>
        </p:txBody>
      </p:sp>
    </p:spTree>
    <p:extLst>
      <p:ext uri="{BB962C8B-B14F-4D97-AF65-F5344CB8AC3E}">
        <p14:creationId xmlns:p14="http://schemas.microsoft.com/office/powerpoint/2010/main" val="1942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Tokenization: language issues</a:t>
            </a:r>
          </a:p>
        </p:txBody>
      </p:sp>
      <p:sp>
        <p:nvSpPr>
          <p:cNvPr id="1255427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304800" y="4038600"/>
            <a:ext cx="8461248" cy="24384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dirty="0" smtClean="0">
                <a:sym typeface="Symbol" charset="2"/>
              </a:rPr>
              <a:t>Many character based languages (e.g. Chinese) have </a:t>
            </a:r>
            <a:r>
              <a:rPr lang="en-US" sz="2400" dirty="0">
                <a:sym typeface="Symbol" charset="2"/>
              </a:rPr>
              <a:t>no spaces between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A word can be made up of one or more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There is ambiguity about the tokenization, i.e. more than one way to break the characters into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ea typeface="ＭＳ Ｐゴシック" charset="-128"/>
                <a:sym typeface="Symbol" charset="2"/>
              </a:rPr>
              <a:t>Word segmentation </a:t>
            </a:r>
            <a:r>
              <a:rPr lang="en-US" sz="2000" dirty="0" smtClean="0">
                <a:ea typeface="ＭＳ Ｐゴシック" charset="-128"/>
                <a:sym typeface="Symbol" charset="2"/>
              </a:rPr>
              <a:t>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-128"/>
                <a:sym typeface="Symbol" charset="2"/>
              </a:rPr>
              <a:t>can also come up in speech recognition</a:t>
            </a:r>
            <a:endParaRPr lang="en-US" sz="2000" dirty="0">
              <a:ea typeface="ＭＳ Ｐゴシック" charset="-128"/>
              <a:sym typeface="Symbol" charset="2"/>
            </a:endParaRP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1143000" y="1752600"/>
            <a:ext cx="66770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莎拉波娃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现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在居住在美国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东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南部的佛</a:t>
            </a:r>
            <a:r>
              <a:rPr lang="ja-JP" altLang="en-US" sz="2600">
                <a:ea typeface="华文细黑" charset="-122"/>
                <a:cs typeface="华文细黑" charset="-122"/>
                <a:sym typeface="Symbol" charset="2"/>
              </a:rPr>
              <a:t>罗</a:t>
            </a:r>
            <a:r>
              <a:rPr lang="ja-JP" altLang="en-US" sz="2600">
                <a:ea typeface="ＭＳ Ｐゴシック" charset="-128"/>
                <a:cs typeface="ＭＳ Ｐゴシック" charset="-128"/>
                <a:sym typeface="Symbol" charset="2"/>
              </a:rPr>
              <a:t>里达。</a:t>
            </a:r>
            <a:endParaRPr lang="en-US" sz="2600">
              <a:ea typeface="ＭＳ Ｐゴシック" charset="-128"/>
              <a:cs typeface="ＭＳ Ｐゴシック" charset="-128"/>
              <a:sym typeface="Symbol" charset="2"/>
            </a:endParaRPr>
          </a:p>
        </p:txBody>
      </p:sp>
      <p:sp>
        <p:nvSpPr>
          <p:cNvPr id="28695" name="Text Box 23"/>
          <p:cNvSpPr txBox="1">
            <a:spLocks noChangeArrowheads="1"/>
          </p:cNvSpPr>
          <p:nvPr/>
        </p:nvSpPr>
        <p:spPr bwMode="auto">
          <a:xfrm>
            <a:off x="2514600" y="2362200"/>
            <a:ext cx="2936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Where are the words?</a:t>
            </a: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170237" y="3124200"/>
            <a:ext cx="17065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60DB8"/>
                </a:solidFill>
              </a:rPr>
              <a:t>thisissue</a:t>
            </a:r>
            <a:endParaRPr lang="en-US" sz="2800" dirty="0">
              <a:solidFill>
                <a:srgbClr val="060D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3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54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</a:t>
            </a:r>
            <a:r>
              <a:rPr lang="en-US" dirty="0" smtClean="0"/>
              <a:t>counts: </a:t>
            </a:r>
            <a:r>
              <a:rPr lang="en-US" i="1" dirty="0" smtClean="0"/>
              <a:t>Tom Sawyer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 smtClean="0">
                <a:solidFill>
                  <a:srgbClr val="FF0000"/>
                </a:solidFill>
              </a:rPr>
              <a:t>many words?</a:t>
            </a:r>
          </a:p>
          <a:p>
            <a:pPr lvl="1"/>
            <a:r>
              <a:rPr lang="en-US" dirty="0" smtClean="0"/>
              <a:t>71,370 total</a:t>
            </a:r>
          </a:p>
          <a:p>
            <a:pPr lvl="1"/>
            <a:r>
              <a:rPr lang="en-US" dirty="0" smtClean="0"/>
              <a:t>8,018 unique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Is </a:t>
            </a:r>
            <a:r>
              <a:rPr lang="en-US" dirty="0" smtClean="0">
                <a:solidFill>
                  <a:srgbClr val="FF0000"/>
                </a:solidFill>
              </a:rPr>
              <a:t>this a lot or a little?  How might we find this out?</a:t>
            </a:r>
          </a:p>
          <a:p>
            <a:pPr lvl="1"/>
            <a:r>
              <a:rPr lang="en-US" dirty="0" smtClean="0"/>
              <a:t>Random sample of news articles: 11K unique words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</a:t>
            </a:r>
            <a:r>
              <a:rPr lang="en-US" dirty="0" smtClean="0">
                <a:solidFill>
                  <a:srgbClr val="FF0000"/>
                </a:solidFill>
              </a:rPr>
              <a:t>does this say about </a:t>
            </a:r>
            <a:r>
              <a:rPr lang="en-US" i="1" dirty="0" smtClean="0">
                <a:solidFill>
                  <a:srgbClr val="FF0000"/>
                </a:solidFill>
              </a:rPr>
              <a:t>Tom Sawyer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en-US" dirty="0" smtClean="0"/>
              <a:t>Simpler vocabulary (colloquial, audience target, etc.)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3607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175000" y="1600200"/>
          <a:ext cx="5435600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the</a:t>
                      </a:r>
                    </a:p>
                    <a:p>
                      <a:r>
                        <a:rPr lang="en-US" sz="2000" dirty="0" smtClean="0"/>
                        <a:t>and</a:t>
                      </a:r>
                    </a:p>
                    <a:p>
                      <a:r>
                        <a:rPr lang="en-US" sz="2000" dirty="0" smtClean="0"/>
                        <a:t>a</a:t>
                      </a:r>
                    </a:p>
                    <a:p>
                      <a:r>
                        <a:rPr lang="en-US" sz="2000" dirty="0" smtClean="0"/>
                        <a:t>to</a:t>
                      </a:r>
                    </a:p>
                    <a:p>
                      <a:r>
                        <a:rPr lang="en-US" sz="2000" dirty="0" smtClean="0"/>
                        <a:t>of</a:t>
                      </a:r>
                    </a:p>
                    <a:p>
                      <a:r>
                        <a:rPr lang="en-US" sz="2000" dirty="0" smtClean="0"/>
                        <a:t>was</a:t>
                      </a:r>
                    </a:p>
                    <a:p>
                      <a:r>
                        <a:rPr lang="en-US" sz="2000" dirty="0" smtClean="0"/>
                        <a:t>it</a:t>
                      </a:r>
                    </a:p>
                    <a:p>
                      <a:r>
                        <a:rPr lang="en-US" sz="2000" dirty="0" smtClean="0"/>
                        <a:t>in</a:t>
                      </a:r>
                    </a:p>
                    <a:p>
                      <a:r>
                        <a:rPr lang="en-US" sz="2000" dirty="0" smtClean="0"/>
                        <a:t>that</a:t>
                      </a:r>
                    </a:p>
                    <a:p>
                      <a:r>
                        <a:rPr lang="en-US" sz="2000" dirty="0" smtClean="0"/>
                        <a:t>he</a:t>
                      </a:r>
                    </a:p>
                    <a:p>
                      <a:r>
                        <a:rPr lang="en-US" sz="2000" dirty="0" smtClean="0"/>
                        <a:t>I</a:t>
                      </a:r>
                    </a:p>
                    <a:p>
                      <a:r>
                        <a:rPr lang="en-US" sz="2000" dirty="0" smtClean="0"/>
                        <a:t>his</a:t>
                      </a:r>
                    </a:p>
                    <a:p>
                      <a:r>
                        <a:rPr lang="en-US" sz="2000" dirty="0" smtClean="0"/>
                        <a:t>you</a:t>
                      </a:r>
                      <a:endParaRPr lang="en-US" sz="2000" baseline="0" dirty="0" smtClean="0"/>
                    </a:p>
                    <a:p>
                      <a:r>
                        <a:rPr lang="en-US" sz="2000" baseline="0" dirty="0" smtClean="0"/>
                        <a:t>Tom</a:t>
                      </a:r>
                    </a:p>
                    <a:p>
                      <a:r>
                        <a:rPr lang="en-US" sz="2000" baseline="0" dirty="0" smtClean="0"/>
                        <a:t>with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3332</a:t>
                      </a:r>
                    </a:p>
                    <a:p>
                      <a:r>
                        <a:rPr lang="en-US" sz="2000" dirty="0" smtClean="0"/>
                        <a:t>2972</a:t>
                      </a:r>
                    </a:p>
                    <a:p>
                      <a:r>
                        <a:rPr lang="en-US" sz="2000" dirty="0" smtClean="0"/>
                        <a:t>1775</a:t>
                      </a:r>
                    </a:p>
                    <a:p>
                      <a:r>
                        <a:rPr lang="en-US" sz="2000" dirty="0" smtClean="0"/>
                        <a:t>1725</a:t>
                      </a:r>
                    </a:p>
                    <a:p>
                      <a:r>
                        <a:rPr lang="en-US" sz="2000" dirty="0" smtClean="0"/>
                        <a:t>1440</a:t>
                      </a:r>
                    </a:p>
                    <a:p>
                      <a:r>
                        <a:rPr lang="en-US" sz="2000" dirty="0" smtClean="0"/>
                        <a:t>1161</a:t>
                      </a:r>
                    </a:p>
                    <a:p>
                      <a:r>
                        <a:rPr lang="en-US" sz="2000" dirty="0" smtClean="0"/>
                        <a:t>1027</a:t>
                      </a:r>
                    </a:p>
                    <a:p>
                      <a:r>
                        <a:rPr lang="en-US" sz="2000" dirty="0" smtClean="0"/>
                        <a:t>906</a:t>
                      </a:r>
                    </a:p>
                    <a:p>
                      <a:r>
                        <a:rPr lang="en-US" sz="2000" dirty="0" smtClean="0"/>
                        <a:t>877</a:t>
                      </a:r>
                    </a:p>
                    <a:p>
                      <a:r>
                        <a:rPr lang="en-US" sz="2000" dirty="0" smtClean="0"/>
                        <a:t>877</a:t>
                      </a:r>
                    </a:p>
                    <a:p>
                      <a:r>
                        <a:rPr lang="en-US" sz="2000" dirty="0" smtClean="0"/>
                        <a:t>783</a:t>
                      </a:r>
                    </a:p>
                    <a:p>
                      <a:r>
                        <a:rPr lang="en-US" sz="2000" dirty="0" smtClean="0"/>
                        <a:t>772</a:t>
                      </a:r>
                    </a:p>
                    <a:p>
                      <a:r>
                        <a:rPr lang="en-US" sz="2000" dirty="0" smtClean="0"/>
                        <a:t>686</a:t>
                      </a:r>
                    </a:p>
                    <a:p>
                      <a:r>
                        <a:rPr lang="en-US" sz="2000" dirty="0" smtClean="0"/>
                        <a:t>679</a:t>
                      </a:r>
                    </a:p>
                    <a:p>
                      <a:r>
                        <a:rPr lang="en-US" sz="2000" dirty="0" smtClean="0"/>
                        <a:t>642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590800"/>
            <a:ext cx="243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most frequent words?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What types of words are most frequent?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508375" y="1645920"/>
          <a:ext cx="5254625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539"/>
                <a:gridCol w="363608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Word Frequency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Frequency of frequency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</a:t>
                      </a:r>
                    </a:p>
                    <a:p>
                      <a:r>
                        <a:rPr lang="en-US" sz="2000" dirty="0" smtClean="0"/>
                        <a:t>2</a:t>
                      </a:r>
                    </a:p>
                    <a:p>
                      <a:r>
                        <a:rPr lang="en-US" sz="2000" dirty="0" smtClean="0"/>
                        <a:t>3</a:t>
                      </a:r>
                    </a:p>
                    <a:p>
                      <a:r>
                        <a:rPr lang="en-US" sz="2000" dirty="0" smtClean="0"/>
                        <a:t>4</a:t>
                      </a:r>
                    </a:p>
                    <a:p>
                      <a:r>
                        <a:rPr lang="en-US" sz="2000" dirty="0" smtClean="0"/>
                        <a:t>5</a:t>
                      </a:r>
                    </a:p>
                    <a:p>
                      <a:r>
                        <a:rPr lang="en-US" sz="2000" dirty="0" smtClean="0"/>
                        <a:t>6</a:t>
                      </a:r>
                    </a:p>
                    <a:p>
                      <a:r>
                        <a:rPr lang="en-US" sz="2000" dirty="0" smtClean="0"/>
                        <a:t>7</a:t>
                      </a:r>
                    </a:p>
                    <a:p>
                      <a:r>
                        <a:rPr lang="en-US" sz="2000" dirty="0" smtClean="0"/>
                        <a:t>8</a:t>
                      </a:r>
                    </a:p>
                    <a:p>
                      <a:r>
                        <a:rPr lang="en-US" sz="2000" dirty="0" smtClean="0"/>
                        <a:t>9</a:t>
                      </a:r>
                    </a:p>
                    <a:p>
                      <a:r>
                        <a:rPr lang="en-US" sz="2000" dirty="0" smtClean="0"/>
                        <a:t>10</a:t>
                      </a:r>
                    </a:p>
                    <a:p>
                      <a:r>
                        <a:rPr lang="en-US" sz="2000" dirty="0" smtClean="0"/>
                        <a:t>11-50</a:t>
                      </a:r>
                    </a:p>
                    <a:p>
                      <a:r>
                        <a:rPr lang="en-US" sz="2000" dirty="0" smtClean="0"/>
                        <a:t>51-100</a:t>
                      </a:r>
                    </a:p>
                    <a:p>
                      <a:r>
                        <a:rPr lang="en-US" sz="2000" dirty="0" smtClean="0"/>
                        <a:t>&gt;</a:t>
                      </a:r>
                      <a:r>
                        <a:rPr lang="en-US" sz="2000" baseline="0" dirty="0" smtClean="0"/>
                        <a:t> 100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3993</a:t>
                      </a:r>
                    </a:p>
                    <a:p>
                      <a:r>
                        <a:rPr lang="en-US" sz="2000" dirty="0" smtClean="0"/>
                        <a:t>1292</a:t>
                      </a:r>
                    </a:p>
                    <a:p>
                      <a:r>
                        <a:rPr lang="en-US" sz="2000" dirty="0" smtClean="0"/>
                        <a:t>664</a:t>
                      </a:r>
                    </a:p>
                    <a:p>
                      <a:r>
                        <a:rPr lang="en-US" sz="2000" dirty="0" smtClean="0"/>
                        <a:t>410</a:t>
                      </a:r>
                    </a:p>
                    <a:p>
                      <a:r>
                        <a:rPr lang="en-US" sz="2000" dirty="0" smtClean="0"/>
                        <a:t>243</a:t>
                      </a:r>
                    </a:p>
                    <a:p>
                      <a:r>
                        <a:rPr lang="en-US" sz="2000" dirty="0" smtClean="0"/>
                        <a:t>199</a:t>
                      </a:r>
                    </a:p>
                    <a:p>
                      <a:r>
                        <a:rPr lang="en-US" sz="2000" dirty="0" smtClean="0"/>
                        <a:t>172</a:t>
                      </a:r>
                    </a:p>
                    <a:p>
                      <a:r>
                        <a:rPr lang="en-US" sz="2000" dirty="0" smtClean="0"/>
                        <a:t>131</a:t>
                      </a:r>
                    </a:p>
                    <a:p>
                      <a:r>
                        <a:rPr lang="en-US" sz="2000" dirty="0" smtClean="0"/>
                        <a:t>82</a:t>
                      </a:r>
                    </a:p>
                    <a:p>
                      <a:r>
                        <a:rPr lang="en-US" sz="2000" dirty="0" smtClean="0"/>
                        <a:t>91</a:t>
                      </a:r>
                    </a:p>
                    <a:p>
                      <a:r>
                        <a:rPr lang="en-US" sz="2000" dirty="0" smtClean="0"/>
                        <a:t>540</a:t>
                      </a:r>
                    </a:p>
                    <a:p>
                      <a:r>
                        <a:rPr lang="en-US" sz="2000" dirty="0" smtClean="0"/>
                        <a:t>99</a:t>
                      </a:r>
                    </a:p>
                    <a:p>
                      <a:r>
                        <a:rPr lang="en-US" sz="2000" dirty="0" smtClean="0"/>
                        <a:t>102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2568476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8K words in </a:t>
            </a:r>
            <a:r>
              <a:rPr lang="en-US" sz="2400" dirty="0" err="1" smtClean="0">
                <a:solidFill>
                  <a:srgbClr val="FF0000"/>
                </a:solidFill>
              </a:rPr>
              <a:t>vocab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71K total occurrences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how many occur once? twice? </a:t>
            </a:r>
          </a:p>
        </p:txBody>
      </p:sp>
    </p:spTree>
    <p:extLst>
      <p:ext uri="{BB962C8B-B14F-4D97-AF65-F5344CB8AC3E}">
        <p14:creationId xmlns:p14="http://schemas.microsoft.com/office/powerpoint/2010/main" val="287475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Assignment 0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Assignment </a:t>
            </a:r>
            <a:r>
              <a:rPr lang="en-US" dirty="0" smtClean="0"/>
              <a:t>1 out</a:t>
            </a:r>
          </a:p>
          <a:p>
            <a:pPr lvl="1"/>
            <a:r>
              <a:rPr lang="en-US" dirty="0" smtClean="0"/>
              <a:t>due </a:t>
            </a:r>
            <a:r>
              <a:rPr lang="en-US" smtClean="0"/>
              <a:t>Thursday</a:t>
            </a:r>
            <a:r>
              <a:rPr lang="en-US" smtClean="0"/>
              <a:t> 11th</a:t>
            </a:r>
            <a:endParaRPr lang="en-US" dirty="0" smtClean="0"/>
          </a:p>
          <a:p>
            <a:pPr lvl="1"/>
            <a:r>
              <a:rPr lang="en-US" dirty="0" smtClean="0"/>
              <a:t>no code submitted, but will require </a:t>
            </a:r>
            <a:r>
              <a:rPr lang="en-US" dirty="0" smtClean="0"/>
              <a:t>coding</a:t>
            </a:r>
          </a:p>
          <a:p>
            <a:pPr lvl="1"/>
            <a:r>
              <a:rPr lang="en-US" dirty="0" smtClean="0"/>
              <a:t>Will require some command-line work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Reading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 </a:t>
            </a:r>
            <a:r>
              <a:rPr lang="en-US" dirty="0" smtClean="0"/>
              <a:t>lab accounts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Send </a:t>
            </a:r>
            <a:r>
              <a:rPr lang="en-US" dirty="0" smtClean="0"/>
              <a:t>videos…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1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“Law”</a:t>
            </a:r>
            <a:endParaRPr lang="en-US" dirty="0"/>
          </a:p>
        </p:txBody>
      </p:sp>
      <p:pic>
        <p:nvPicPr>
          <p:cNvPr id="5" name="Picture 4" descr="George_Kingsley_Zip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487" y="1828800"/>
            <a:ext cx="2195513" cy="3048000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0087" y="5029200"/>
            <a:ext cx="2514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rgbClr val="663300"/>
                </a:solidFill>
              </a:rPr>
              <a:t>George Kingsley Zipf </a:t>
            </a:r>
          </a:p>
          <a:p>
            <a:pPr algn="ctr"/>
            <a:r>
              <a:rPr lang="en-US" sz="1600">
                <a:solidFill>
                  <a:srgbClr val="663300"/>
                </a:solidFill>
              </a:rPr>
              <a:t>1902-1950</a:t>
            </a:r>
            <a:endParaRPr lang="en-US">
              <a:solidFill>
                <a:srgbClr val="6633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67087" y="2438400"/>
            <a:ext cx="509111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4163" indent="-284163"/>
            <a:r>
              <a:rPr lang="en-US" sz="2000" dirty="0" smtClean="0"/>
              <a:t>The </a:t>
            </a:r>
            <a:r>
              <a:rPr lang="en-US" sz="2400" dirty="0"/>
              <a:t>f</a:t>
            </a:r>
            <a:r>
              <a:rPr lang="en-US" sz="2400" dirty="0" smtClean="0"/>
              <a:t>requency </a:t>
            </a:r>
            <a:r>
              <a:rPr lang="en-US" sz="2400" dirty="0"/>
              <a:t>of </a:t>
            </a:r>
            <a:r>
              <a:rPr lang="en-US" sz="2400" dirty="0" smtClean="0"/>
              <a:t>the occurrence </a:t>
            </a:r>
            <a:r>
              <a:rPr lang="en-US" sz="2400" dirty="0"/>
              <a:t>of </a:t>
            </a:r>
            <a:r>
              <a:rPr lang="en-US" sz="2400" dirty="0" smtClean="0"/>
              <a:t>a word </a:t>
            </a:r>
            <a:r>
              <a:rPr lang="en-US" sz="2400" dirty="0"/>
              <a:t>is inversely proportional to </a:t>
            </a:r>
            <a:r>
              <a:rPr lang="en-US" sz="2400" dirty="0" smtClean="0"/>
              <a:t>its </a:t>
            </a:r>
            <a:r>
              <a:rPr lang="en-US" sz="2400" dirty="0" smtClean="0"/>
              <a:t>frequency of occurrence ranking</a:t>
            </a:r>
          </a:p>
          <a:p>
            <a:pPr marL="284163" indent="-284163"/>
            <a:endParaRPr lang="en-US" sz="2400" dirty="0" smtClean="0"/>
          </a:p>
          <a:p>
            <a:pPr marL="284163" indent="-284163"/>
            <a:r>
              <a:rPr lang="en-US" sz="2400" dirty="0" smtClean="0"/>
              <a:t>Their relationship is log-linear, i.e. when </a:t>
            </a:r>
            <a:r>
              <a:rPr lang="en-US" sz="2400" dirty="0"/>
              <a:t>both are plotted on a log scale, the graph is a straight </a:t>
            </a:r>
            <a:r>
              <a:rPr lang="en-US" sz="2400" dirty="0" smtClean="0"/>
              <a:t>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17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pPr lvl="1">
              <a:buFontTx/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600" dirty="0" smtClean="0"/>
              <a:t>At a high level:</a:t>
            </a:r>
            <a:endParaRPr lang="en-US" sz="3600" dirty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008000"/>
                </a:solidFill>
              </a:rPr>
              <a:t>few</a:t>
            </a:r>
            <a:r>
              <a:rPr lang="en-US" dirty="0" smtClean="0"/>
              <a:t> words </a:t>
            </a:r>
            <a:r>
              <a:rPr lang="en-US" dirty="0"/>
              <a:t>occur </a:t>
            </a:r>
            <a:r>
              <a:rPr lang="en-US" i="1" dirty="0">
                <a:solidFill>
                  <a:srgbClr val="008000"/>
                </a:solidFill>
              </a:rPr>
              <a:t>very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frequently</a:t>
            </a:r>
          </a:p>
          <a:p>
            <a:pPr lvl="1"/>
            <a:r>
              <a:rPr lang="en-US" dirty="0"/>
              <a:t>a medium number of elements have medium frequency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many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smtClean="0"/>
              <a:t>words </a:t>
            </a:r>
            <a:r>
              <a:rPr lang="en-US" dirty="0"/>
              <a:t>occur </a:t>
            </a:r>
            <a:r>
              <a:rPr lang="en-US" i="1" dirty="0">
                <a:solidFill>
                  <a:srgbClr val="008000"/>
                </a:solidFill>
              </a:rPr>
              <a:t>very infrequently</a:t>
            </a:r>
            <a:endParaRPr lang="en-US" sz="32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09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pic>
        <p:nvPicPr>
          <p:cNvPr id="4" name="Picture 7" descr="zi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951037"/>
            <a:ext cx="4495800" cy="4297363"/>
          </a:xfrm>
          <a:prstGeom prst="rect">
            <a:avLst/>
          </a:prstGeom>
          <a:noFill/>
        </p:spPr>
      </p:pic>
      <p:graphicFrame>
        <p:nvGraphicFramePr>
          <p:cNvPr id="189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13100"/>
              </p:ext>
            </p:extLst>
          </p:nvPr>
        </p:nvGraphicFramePr>
        <p:xfrm>
          <a:off x="1199528" y="2158090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528" y="2158090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24244" y="3666372"/>
            <a:ext cx="399055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</a:bodyPr>
          <a:lstStyle/>
          <a:p>
            <a:pPr indent="3175" eaLnBrk="1" hangingPunct="1">
              <a:spcBef>
                <a:spcPct val="20000"/>
              </a:spcBef>
            </a:pPr>
            <a:r>
              <a:rPr lang="en-US" sz="2400" dirty="0"/>
              <a:t>The product of the frequency of words (f) and their rank (r) is approximately </a:t>
            </a:r>
            <a:r>
              <a:rPr lang="en-US" sz="2400" dirty="0" smtClean="0"/>
              <a:t>constant</a:t>
            </a:r>
          </a:p>
          <a:p>
            <a:pPr indent="3175" eaLnBrk="1" hangingPunct="1">
              <a:spcBef>
                <a:spcPct val="20000"/>
              </a:spcBef>
            </a:pPr>
            <a:endParaRPr lang="en-US" sz="2400" dirty="0" smtClean="0"/>
          </a:p>
          <a:p>
            <a:pPr indent="3175" eaLnBrk="1" hangingPunct="1">
              <a:spcBef>
                <a:spcPct val="20000"/>
              </a:spcBef>
            </a:pPr>
            <a:r>
              <a:rPr lang="en-US" sz="2400" dirty="0" smtClean="0"/>
              <a:t>Constant is corpus dependent, but generally grows roughly linearly with the amount of data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300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Illustration by Jacob Nielsen</a:t>
            </a:r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Zipf</a:t>
            </a:r>
            <a:r>
              <a:rPr lang="en-US" dirty="0"/>
              <a:t> Distribution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1" name="Picture 3" descr="zipf_lin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3330575" cy="2965450"/>
          </a:xfrm>
          <a:prstGeom prst="rect">
            <a:avLst/>
          </a:prstGeom>
          <a:noFill/>
        </p:spPr>
      </p:pic>
      <p:pic>
        <p:nvPicPr>
          <p:cNvPr id="12292" name="Picture 4" descr="zipf_l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981200"/>
            <a:ext cx="3406775" cy="3033713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88925" y="52990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632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Brown corpus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5334000" cy="46658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3429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log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63347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log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1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4863786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</a:p>
                    <a:p>
                      <a:r>
                        <a:rPr lang="en-US" smtClean="0"/>
                        <a:t>and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3332</a:t>
                      </a:r>
                    </a:p>
                    <a:p>
                      <a:r>
                        <a:rPr lang="en-US" b="1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857957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11624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91034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01009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095696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04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4349409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</a:p>
                    <a:p>
                      <a:r>
                        <a:rPr lang="en-US" smtClean="0"/>
                        <a:t>and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3332</a:t>
                      </a:r>
                    </a:p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2972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693449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728237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892460"/>
              </p:ext>
            </p:extLst>
          </p:nvPr>
        </p:nvGraphicFramePr>
        <p:xfrm>
          <a:off x="1796252" y="5360251"/>
          <a:ext cx="1233488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7" imgW="469900" imgH="165100" progId="Equation.3">
                  <p:embed/>
                </p:oleObj>
              </mc:Choice>
              <mc:Fallback>
                <p:oleObj name="Equation" r:id="rId7" imgW="4699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360251"/>
                        <a:ext cx="1233488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288833"/>
              </p:ext>
            </p:extLst>
          </p:nvPr>
        </p:nvGraphicFramePr>
        <p:xfrm>
          <a:off x="4924425" y="4675188"/>
          <a:ext cx="16129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9" imgW="825500" imgH="393700" progId="Equation.3">
                  <p:embed/>
                </p:oleObj>
              </mc:Choice>
              <mc:Fallback>
                <p:oleObj name="Equation" r:id="rId9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425" y="4675188"/>
                        <a:ext cx="1612900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00090"/>
              </p:ext>
            </p:extLst>
          </p:nvPr>
        </p:nvGraphicFramePr>
        <p:xfrm>
          <a:off x="5218465" y="5672138"/>
          <a:ext cx="8937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11" imgW="457200" imgH="165100" progId="Equation.3">
                  <p:embed/>
                </p:oleObj>
              </mc:Choice>
              <mc:Fallback>
                <p:oleObj name="Equation" r:id="rId11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465" y="5672138"/>
                        <a:ext cx="8937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55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42950924"/>
              </p:ext>
            </p:extLst>
          </p:nvPr>
        </p:nvGraphicFramePr>
        <p:xfrm>
          <a:off x="1417724" y="1752253"/>
          <a:ext cx="611505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</a:p>
                    <a:p>
                      <a:r>
                        <a:rPr lang="en-US" dirty="0" smtClean="0"/>
                        <a:t>and</a:t>
                      </a:r>
                    </a:p>
                    <a:p>
                      <a:r>
                        <a:rPr lang="en-US" dirty="0" smtClean="0"/>
                        <a:t>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*****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118221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09137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964319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5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762513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6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4507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533921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8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66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2150013"/>
              </p:ext>
            </p:extLst>
          </p:nvPr>
        </p:nvGraphicFramePr>
        <p:xfrm>
          <a:off x="1417724" y="1752253"/>
          <a:ext cx="611505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</a:p>
                    <a:p>
                      <a:r>
                        <a:rPr lang="en-US" dirty="0" smtClean="0"/>
                        <a:t>and</a:t>
                      </a:r>
                    </a:p>
                    <a:p>
                      <a:r>
                        <a:rPr lang="en-US" dirty="0" smtClean="0"/>
                        <a:t>a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*****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2972</a:t>
                      </a:r>
                    </a:p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1775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3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908080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12582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92131"/>
              </p:ext>
            </p:extLst>
          </p:nvPr>
        </p:nvGraphicFramePr>
        <p:xfrm>
          <a:off x="1795463" y="6021388"/>
          <a:ext cx="1233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3" name="Equation" r:id="rId7" imgW="469900" imgH="177800" progId="Equation.3">
                  <p:embed/>
                </p:oleObj>
              </mc:Choice>
              <mc:Fallback>
                <p:oleObj name="Equation" r:id="rId7" imgW="469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6021388"/>
                        <a:ext cx="12334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781696"/>
              </p:ext>
            </p:extLst>
          </p:nvPr>
        </p:nvGraphicFramePr>
        <p:xfrm>
          <a:off x="4935538" y="4675188"/>
          <a:ext cx="15890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4" name="Equation" r:id="rId9" imgW="812800" imgH="393700" progId="Equation.3">
                  <p:embed/>
                </p:oleObj>
              </mc:Choice>
              <mc:Fallback>
                <p:oleObj name="Equation" r:id="rId9" imgW="812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4675188"/>
                        <a:ext cx="158908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821462"/>
              </p:ext>
            </p:extLst>
          </p:nvPr>
        </p:nvGraphicFramePr>
        <p:xfrm>
          <a:off x="5230813" y="5672138"/>
          <a:ext cx="86836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11" imgW="444500" imgH="165100" progId="Equation.3">
                  <p:embed/>
                </p:oleObj>
              </mc:Choice>
              <mc:Fallback>
                <p:oleObj name="Equation" r:id="rId11" imgW="4445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672138"/>
                        <a:ext cx="868362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108300"/>
              </p:ext>
            </p:extLst>
          </p:nvPr>
        </p:nvGraphicFramePr>
        <p:xfrm>
          <a:off x="1796252" y="5405438"/>
          <a:ext cx="1483515" cy="45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13" imgW="660400" imgH="177800" progId="Equation.3">
                  <p:embed/>
                </p:oleObj>
              </mc:Choice>
              <mc:Fallback>
                <p:oleObj name="Equation" r:id="rId13" imgW="66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6252" y="5405438"/>
                        <a:ext cx="1483515" cy="45646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654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826492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friends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  <a:p>
                      <a:r>
                        <a:rPr lang="en-US" dirty="0" smtClean="0"/>
                        <a:t>800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808818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5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476851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6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954843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7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289004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8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08269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722412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3550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 do people learn/acquire language?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1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91121000"/>
              </p:ext>
            </p:extLst>
          </p:nvPr>
        </p:nvGraphicFramePr>
        <p:xfrm>
          <a:off x="1417724" y="1752253"/>
          <a:ext cx="611505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friends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dk1"/>
                          </a:solidFill>
                        </a:rPr>
                        <a:t>877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10</a:t>
                      </a:r>
                      <a:endParaRPr lang="en-US" b="1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</a:p>
                    <a:p>
                      <a:r>
                        <a:rPr lang="en-US" dirty="0" smtClean="0"/>
                        <a:t>800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810693"/>
              </p:ext>
            </p:extLst>
          </p:nvPr>
        </p:nvGraphicFramePr>
        <p:xfrm>
          <a:off x="3578600" y="3088154"/>
          <a:ext cx="14335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" name="Equation" r:id="rId3" imgW="546100" imgH="393700" progId="Equation.3">
                  <p:embed/>
                </p:oleObj>
              </mc:Choice>
              <mc:Fallback>
                <p:oleObj name="Equation" r:id="rId3" imgW="546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600" y="3088154"/>
                        <a:ext cx="1433512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22748"/>
              </p:ext>
            </p:extLst>
          </p:nvPr>
        </p:nvGraphicFramePr>
        <p:xfrm>
          <a:off x="1417724" y="4732763"/>
          <a:ext cx="15001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" name="Equation" r:id="rId5" imgW="571500" imgH="203200" progId="Equation.3">
                  <p:embed/>
                </p:oleObj>
              </mc:Choice>
              <mc:Fallback>
                <p:oleObj name="Equation" r:id="rId5" imgW="571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724" y="4732763"/>
                        <a:ext cx="15001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52257"/>
              </p:ext>
            </p:extLst>
          </p:nvPr>
        </p:nvGraphicFramePr>
        <p:xfrm>
          <a:off x="1811338" y="6040438"/>
          <a:ext cx="1200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5" name="Equation" r:id="rId7" imgW="457200" imgH="165100" progId="Equation.3">
                  <p:embed/>
                </p:oleObj>
              </mc:Choice>
              <mc:Fallback>
                <p:oleObj name="Equation" r:id="rId7" imgW="4572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6040438"/>
                        <a:ext cx="120015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1332638" y="4543677"/>
            <a:ext cx="6368043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992901"/>
              </p:ext>
            </p:extLst>
          </p:nvPr>
        </p:nvGraphicFramePr>
        <p:xfrm>
          <a:off x="4786313" y="4675188"/>
          <a:ext cx="188753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" name="Equation" r:id="rId9" imgW="965200" imgH="393700" progId="Equation.3">
                  <p:embed/>
                </p:oleObj>
              </mc:Choice>
              <mc:Fallback>
                <p:oleObj name="Equation" r:id="rId9" imgW="965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675188"/>
                        <a:ext cx="1887537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88585"/>
              </p:ext>
            </p:extLst>
          </p:nvPr>
        </p:nvGraphicFramePr>
        <p:xfrm>
          <a:off x="5065776" y="5694184"/>
          <a:ext cx="9667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" name="Equation" r:id="rId11" imgW="495300" imgH="165100" progId="Equation.3">
                  <p:embed/>
                </p:oleObj>
              </mc:Choice>
              <mc:Fallback>
                <p:oleObj name="Equation" r:id="rId11" imgW="495300" imgH="165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5776" y="5694184"/>
                        <a:ext cx="966788" cy="368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FF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08406"/>
              </p:ext>
            </p:extLst>
          </p:nvPr>
        </p:nvGraphicFramePr>
        <p:xfrm>
          <a:off x="1824038" y="5405438"/>
          <a:ext cx="14271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" name="Equation" r:id="rId13" imgW="635000" imgH="177800" progId="Equation.3">
                  <p:embed/>
                </p:oleObj>
              </mc:Choice>
              <mc:Fallback>
                <p:oleObj name="Equation" r:id="rId13" imgW="635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038" y="5405438"/>
                        <a:ext cx="1427162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907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law: </a:t>
            </a:r>
            <a:r>
              <a:rPr lang="en-US" i="1" dirty="0" smtClean="0"/>
              <a:t>Tom Sawyer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99350151"/>
              </p:ext>
            </p:extLst>
          </p:nvPr>
        </p:nvGraphicFramePr>
        <p:xfrm>
          <a:off x="612775" y="1600200"/>
          <a:ext cx="81534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038350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Rank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 = f </a:t>
                      </a:r>
                      <a:r>
                        <a:rPr lang="en-US" dirty="0" smtClean="0"/>
                        <a:t>* 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</a:p>
                    <a:p>
                      <a:r>
                        <a:rPr lang="en-US" dirty="0" smtClean="0"/>
                        <a:t>and</a:t>
                      </a:r>
                    </a:p>
                    <a:p>
                      <a:r>
                        <a:rPr lang="en-US" dirty="0" smtClean="0"/>
                        <a:t>a</a:t>
                      </a:r>
                    </a:p>
                    <a:p>
                      <a:r>
                        <a:rPr lang="en-US" dirty="0" smtClean="0"/>
                        <a:t>he</a:t>
                      </a:r>
                    </a:p>
                    <a:p>
                      <a:r>
                        <a:rPr lang="en-US" dirty="0" smtClean="0"/>
                        <a:t>but</a:t>
                      </a:r>
                    </a:p>
                    <a:p>
                      <a:r>
                        <a:rPr lang="en-US" dirty="0" smtClean="0"/>
                        <a:t>be</a:t>
                      </a:r>
                    </a:p>
                    <a:p>
                      <a:r>
                        <a:rPr lang="en-US" dirty="0" smtClean="0"/>
                        <a:t>Oh</a:t>
                      </a:r>
                    </a:p>
                    <a:p>
                      <a:r>
                        <a:rPr lang="en-US" dirty="0" smtClean="0"/>
                        <a:t>two</a:t>
                      </a:r>
                    </a:p>
                    <a:p>
                      <a:r>
                        <a:rPr lang="en-US" dirty="0" smtClean="0"/>
                        <a:t>name</a:t>
                      </a:r>
                    </a:p>
                    <a:p>
                      <a:r>
                        <a:rPr lang="en-US" dirty="0" smtClean="0"/>
                        <a:t>group</a:t>
                      </a:r>
                    </a:p>
                    <a:p>
                      <a:r>
                        <a:rPr lang="en-US" dirty="0" smtClean="0"/>
                        <a:t>friends</a:t>
                      </a:r>
                    </a:p>
                    <a:p>
                      <a:r>
                        <a:rPr lang="en-US" dirty="0" smtClean="0"/>
                        <a:t>family</a:t>
                      </a:r>
                    </a:p>
                    <a:p>
                      <a:r>
                        <a:rPr lang="en-US" dirty="0" smtClean="0"/>
                        <a:t>sins</a:t>
                      </a:r>
                    </a:p>
                    <a:p>
                      <a:r>
                        <a:rPr lang="en-US" dirty="0" smtClean="0"/>
                        <a:t>Applausive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3332</a:t>
                      </a:r>
                    </a:p>
                    <a:p>
                      <a:r>
                        <a:rPr lang="en-US" dirty="0" smtClean="0"/>
                        <a:t>2972</a:t>
                      </a:r>
                    </a:p>
                    <a:p>
                      <a:r>
                        <a:rPr lang="en-US" dirty="0" smtClean="0"/>
                        <a:t>1775</a:t>
                      </a:r>
                    </a:p>
                    <a:p>
                      <a:r>
                        <a:rPr lang="en-US" dirty="0" smtClean="0"/>
                        <a:t>877</a:t>
                      </a:r>
                    </a:p>
                    <a:p>
                      <a:r>
                        <a:rPr lang="en-US" dirty="0" smtClean="0"/>
                        <a:t>410</a:t>
                      </a:r>
                    </a:p>
                    <a:p>
                      <a:r>
                        <a:rPr lang="en-US" dirty="0" smtClean="0"/>
                        <a:t>294</a:t>
                      </a:r>
                    </a:p>
                    <a:p>
                      <a:r>
                        <a:rPr lang="en-US" dirty="0" smtClean="0"/>
                        <a:t>116</a:t>
                      </a:r>
                    </a:p>
                    <a:p>
                      <a:r>
                        <a:rPr lang="en-US" dirty="0" smtClean="0"/>
                        <a:t>104</a:t>
                      </a:r>
                    </a:p>
                    <a:p>
                      <a:r>
                        <a:rPr lang="en-US" dirty="0" smtClean="0"/>
                        <a:t>21</a:t>
                      </a:r>
                    </a:p>
                    <a:p>
                      <a:r>
                        <a:rPr lang="en-US" dirty="0" smtClean="0"/>
                        <a:t>13</a:t>
                      </a:r>
                    </a:p>
                    <a:p>
                      <a:r>
                        <a:rPr lang="en-US" dirty="0" smtClean="0"/>
                        <a:t>10</a:t>
                      </a:r>
                    </a:p>
                    <a:p>
                      <a:r>
                        <a:rPr lang="en-US" dirty="0" smtClean="0"/>
                        <a:t>8</a:t>
                      </a:r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  <a:p>
                      <a:r>
                        <a:rPr lang="en-US" dirty="0" smtClean="0"/>
                        <a:t>2</a:t>
                      </a:r>
                    </a:p>
                    <a:p>
                      <a:r>
                        <a:rPr lang="en-US" dirty="0" smtClean="0"/>
                        <a:t>3</a:t>
                      </a:r>
                    </a:p>
                    <a:p>
                      <a:r>
                        <a:rPr lang="en-US" dirty="0" smtClean="0"/>
                        <a:t>10</a:t>
                      </a:r>
                    </a:p>
                    <a:p>
                      <a:r>
                        <a:rPr lang="en-US" dirty="0" smtClean="0"/>
                        <a:t>20</a:t>
                      </a:r>
                    </a:p>
                    <a:p>
                      <a:r>
                        <a:rPr lang="en-US" dirty="0" smtClean="0"/>
                        <a:t>30</a:t>
                      </a:r>
                    </a:p>
                    <a:p>
                      <a:r>
                        <a:rPr lang="en-US" dirty="0" smtClean="0"/>
                        <a:t>90</a:t>
                      </a:r>
                    </a:p>
                    <a:p>
                      <a:r>
                        <a:rPr lang="en-US" dirty="0" smtClean="0"/>
                        <a:t>100</a:t>
                      </a:r>
                    </a:p>
                    <a:p>
                      <a:r>
                        <a:rPr lang="en-US" dirty="0" smtClean="0"/>
                        <a:t>400</a:t>
                      </a:r>
                    </a:p>
                    <a:p>
                      <a:r>
                        <a:rPr lang="en-US" dirty="0" smtClean="0"/>
                        <a:t>600</a:t>
                      </a:r>
                    </a:p>
                    <a:p>
                      <a:r>
                        <a:rPr lang="en-US" dirty="0" smtClean="0"/>
                        <a:t>800</a:t>
                      </a:r>
                    </a:p>
                    <a:p>
                      <a:r>
                        <a:rPr lang="en-US" dirty="0" smtClean="0"/>
                        <a:t>1000</a:t>
                      </a:r>
                    </a:p>
                    <a:p>
                      <a:r>
                        <a:rPr lang="en-US" dirty="0" smtClean="0"/>
                        <a:t>3000</a:t>
                      </a:r>
                    </a:p>
                    <a:p>
                      <a:r>
                        <a:rPr lang="en-US" dirty="0" smtClean="0"/>
                        <a:t>8000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3332</a:t>
                      </a:r>
                    </a:p>
                    <a:p>
                      <a:r>
                        <a:rPr lang="en-US" dirty="0" smtClean="0"/>
                        <a:t>5944</a:t>
                      </a:r>
                    </a:p>
                    <a:p>
                      <a:r>
                        <a:rPr lang="en-US" dirty="0" smtClean="0"/>
                        <a:t>5235</a:t>
                      </a:r>
                    </a:p>
                    <a:p>
                      <a:r>
                        <a:rPr lang="en-US" dirty="0" smtClean="0"/>
                        <a:t>8770</a:t>
                      </a:r>
                    </a:p>
                    <a:p>
                      <a:r>
                        <a:rPr lang="en-US" dirty="0" smtClean="0"/>
                        <a:t>8400</a:t>
                      </a:r>
                    </a:p>
                    <a:p>
                      <a:r>
                        <a:rPr lang="en-US" dirty="0" smtClean="0"/>
                        <a:t>8820</a:t>
                      </a:r>
                    </a:p>
                    <a:p>
                      <a:r>
                        <a:rPr lang="en-US" dirty="0" smtClean="0"/>
                        <a:t>10440</a:t>
                      </a:r>
                    </a:p>
                    <a:p>
                      <a:r>
                        <a:rPr lang="en-US" dirty="0" smtClean="0"/>
                        <a:t>10400</a:t>
                      </a:r>
                    </a:p>
                    <a:p>
                      <a:r>
                        <a:rPr lang="en-US" dirty="0" smtClean="0"/>
                        <a:t>8400</a:t>
                      </a:r>
                    </a:p>
                    <a:p>
                      <a:r>
                        <a:rPr lang="en-US" dirty="0" smtClean="0"/>
                        <a:t>7800</a:t>
                      </a:r>
                    </a:p>
                    <a:p>
                      <a:r>
                        <a:rPr lang="en-US" dirty="0" smtClean="0"/>
                        <a:t>8000</a:t>
                      </a:r>
                    </a:p>
                    <a:p>
                      <a:r>
                        <a:rPr lang="en-US" dirty="0" smtClean="0"/>
                        <a:t>8000</a:t>
                      </a:r>
                    </a:p>
                    <a:p>
                      <a:r>
                        <a:rPr lang="en-US" dirty="0" smtClean="0"/>
                        <a:t>6000</a:t>
                      </a:r>
                    </a:p>
                    <a:p>
                      <a:r>
                        <a:rPr lang="en-US" dirty="0" smtClean="0"/>
                        <a:t>8000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2771" y="6290967"/>
            <a:ext cx="6959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imply about C/</a:t>
            </a:r>
            <a:r>
              <a:rPr lang="en-US" sz="2000" dirty="0" err="1" smtClean="0">
                <a:solidFill>
                  <a:srgbClr val="FF0000"/>
                </a:solidFill>
              </a:rPr>
              <a:t>zipf’s</a:t>
            </a:r>
            <a:r>
              <a:rPr lang="en-US" sz="2000" dirty="0" smtClean="0">
                <a:solidFill>
                  <a:srgbClr val="FF0000"/>
                </a:solidFill>
              </a:rPr>
              <a:t> law?  How would you pick C?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9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Sentences</a:t>
            </a:r>
            <a:endParaRPr lang="en-US" dirty="0"/>
          </a:p>
        </p:txBody>
      </p:sp>
      <p:sp>
        <p:nvSpPr>
          <p:cNvPr id="1331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Sentence</a:t>
            </a:r>
            <a:endParaRPr lang="en-US" dirty="0" smtClean="0"/>
          </a:p>
          <a:p>
            <a:pPr lvl="1"/>
            <a:r>
              <a:rPr lang="en-US" dirty="0" smtClean="0"/>
              <a:t>a string of words satisfying the grammatical rules of a language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ea typeface="ＭＳ Ｐゴシック" charset="-128"/>
              </a:rPr>
              <a:t>Sentence segmentation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How do we identify a sentence?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Issues/problem cases?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Approach?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2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segmentation: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first answer:</a:t>
            </a:r>
          </a:p>
          <a:p>
            <a:pPr lvl="1"/>
            <a:r>
              <a:rPr lang="en-US" dirty="0" smtClean="0"/>
              <a:t>something ending in a: . ? !</a:t>
            </a:r>
          </a:p>
          <a:p>
            <a:pPr lvl="1"/>
            <a:r>
              <a:rPr lang="en-US" dirty="0" smtClean="0"/>
              <a:t>gets 90% accuracy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22248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Dr. </a:t>
            </a:r>
            <a:r>
              <a:rPr lang="en-US" sz="2400" dirty="0" smtClean="0"/>
              <a:t>Dave </a:t>
            </a:r>
            <a:r>
              <a:rPr lang="en-US" sz="2400" dirty="0" smtClean="0"/>
              <a:t>gives us just the right amount of homework.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25333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Abbreviations can cause problems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137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segmentation: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first answer:</a:t>
            </a:r>
          </a:p>
          <a:p>
            <a:pPr lvl="1"/>
            <a:r>
              <a:rPr lang="en-US" dirty="0" smtClean="0"/>
              <a:t>something ending in a: . ? !</a:t>
            </a:r>
          </a:p>
          <a:p>
            <a:pPr lvl="1"/>
            <a:r>
              <a:rPr lang="en-US" dirty="0" smtClean="0"/>
              <a:t>gets 90% accuracy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scene is written with a combination of unbridled passion and sure-handed control:  In the exchanges of the three characters and the rise and fall of emotions, Mr. Weller has captured the heartbreaking inexorability of separation.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sometimes: </a:t>
            </a:r>
            <a:r>
              <a:rPr lang="en-US" sz="2400" dirty="0" smtClean="0">
                <a:solidFill>
                  <a:srgbClr val="008000"/>
                </a:solidFill>
              </a:rPr>
              <a:t>: ; </a:t>
            </a:r>
            <a:r>
              <a:rPr lang="en-US" sz="2400" dirty="0" smtClean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008000"/>
                </a:solidFill>
              </a:rPr>
              <a:t>–</a:t>
            </a:r>
            <a:r>
              <a:rPr lang="en-US" sz="2400" dirty="0" smtClean="0">
                <a:solidFill>
                  <a:srgbClr val="FF0000"/>
                </a:solidFill>
              </a:rPr>
              <a:t> might also denote a sentence split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44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segmentation: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first answer:</a:t>
            </a:r>
          </a:p>
          <a:p>
            <a:pPr lvl="1"/>
            <a:r>
              <a:rPr lang="en-US" dirty="0" smtClean="0"/>
              <a:t>something ending in a: . ? !</a:t>
            </a:r>
          </a:p>
          <a:p>
            <a:pPr lvl="1"/>
            <a:r>
              <a:rPr lang="en-US" dirty="0" smtClean="0"/>
              <a:t>gets 90% accuracy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990600" y="403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“You remind me,” she remarked, “of your mother.”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943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Quotes often appear outside the ending marks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5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Place initial boundaries after: . ? 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Move </a:t>
            </a:r>
            <a:r>
              <a:rPr lang="en-US" dirty="0" smtClean="0"/>
              <a:t>the boundaries after the quotation marks, if they follow a break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Remove </a:t>
            </a:r>
            <a:r>
              <a:rPr lang="en-US" dirty="0" smtClean="0"/>
              <a:t>a boundary following a period if:</a:t>
            </a:r>
          </a:p>
          <a:p>
            <a:pPr lvl="1"/>
            <a:r>
              <a:rPr lang="en-US" dirty="0" smtClean="0"/>
              <a:t>it is a known abbreviation that doesn’t tend to occur at the end of a sentence (Prof., vs.)</a:t>
            </a:r>
          </a:p>
          <a:p>
            <a:pPr lvl="1"/>
            <a:r>
              <a:rPr lang="en-US" dirty="0" smtClean="0"/>
              <a:t>it is preceded by a known abbreviation and not followed by an uppercase 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006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Sentence length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2366665"/>
          <a:ext cx="81534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percent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cumul</a:t>
                      </a:r>
                      <a:r>
                        <a:rPr lang="en-US" sz="2000" dirty="0" smtClean="0"/>
                        <a:t>. percent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1-5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6-10</a:t>
                      </a:r>
                    </a:p>
                    <a:p>
                      <a:r>
                        <a:rPr lang="en-US" sz="2000" dirty="0" smtClean="0"/>
                        <a:t>11-15</a:t>
                      </a:r>
                    </a:p>
                    <a:p>
                      <a:r>
                        <a:rPr lang="en-US" sz="2000" dirty="0" smtClean="0"/>
                        <a:t>16-20</a:t>
                      </a:r>
                    </a:p>
                    <a:p>
                      <a:r>
                        <a:rPr lang="en-US" sz="2000" dirty="0" smtClean="0"/>
                        <a:t>21-25</a:t>
                      </a:r>
                    </a:p>
                    <a:p>
                      <a:r>
                        <a:rPr lang="en-US" sz="2000" dirty="0" smtClean="0"/>
                        <a:t>26-30</a:t>
                      </a:r>
                    </a:p>
                    <a:p>
                      <a:r>
                        <a:rPr lang="en-US" sz="2000" dirty="0" smtClean="0"/>
                        <a:t>31-35</a:t>
                      </a:r>
                    </a:p>
                    <a:p>
                      <a:r>
                        <a:rPr lang="en-US" sz="2000" dirty="0" smtClean="0"/>
                        <a:t>36-40</a:t>
                      </a:r>
                    </a:p>
                    <a:p>
                      <a:r>
                        <a:rPr lang="en-US" sz="2000" dirty="0" smtClean="0"/>
                        <a:t>41-45</a:t>
                      </a:r>
                    </a:p>
                    <a:p>
                      <a:r>
                        <a:rPr lang="en-US" sz="2000" dirty="0" smtClean="0"/>
                        <a:t>46-50</a:t>
                      </a:r>
                    </a:p>
                    <a:p>
                      <a:r>
                        <a:rPr lang="en-US" sz="2000" dirty="0" smtClean="0"/>
                        <a:t>51-100</a:t>
                      </a:r>
                    </a:p>
                    <a:p>
                      <a:r>
                        <a:rPr lang="en-US" sz="2000" dirty="0" smtClean="0"/>
                        <a:t>101+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</a:p>
                    <a:p>
                      <a:r>
                        <a:rPr lang="en-US" sz="2000" dirty="0" smtClean="0"/>
                        <a:t>8</a:t>
                      </a:r>
                    </a:p>
                    <a:p>
                      <a:r>
                        <a:rPr lang="en-US" sz="2000" dirty="0" smtClean="0"/>
                        <a:t>14</a:t>
                      </a:r>
                    </a:p>
                    <a:p>
                      <a:r>
                        <a:rPr lang="en-US" sz="2000" dirty="0" smtClean="0"/>
                        <a:t>17</a:t>
                      </a:r>
                    </a:p>
                    <a:p>
                      <a:r>
                        <a:rPr lang="en-US" sz="2000" dirty="0" smtClean="0"/>
                        <a:t>17</a:t>
                      </a:r>
                    </a:p>
                    <a:p>
                      <a:r>
                        <a:rPr lang="en-US" sz="2000" dirty="0" smtClean="0"/>
                        <a:t>15</a:t>
                      </a:r>
                    </a:p>
                    <a:p>
                      <a:r>
                        <a:rPr lang="en-US" sz="2000" dirty="0" smtClean="0"/>
                        <a:t>11</a:t>
                      </a:r>
                    </a:p>
                    <a:p>
                      <a:r>
                        <a:rPr lang="en-US" sz="2000" dirty="0" smtClean="0"/>
                        <a:t>7</a:t>
                      </a:r>
                    </a:p>
                    <a:p>
                      <a:r>
                        <a:rPr lang="en-US" sz="2000" dirty="0" smtClean="0"/>
                        <a:t>4</a:t>
                      </a:r>
                    </a:p>
                    <a:p>
                      <a:r>
                        <a:rPr lang="en-US" sz="2000" dirty="0" smtClean="0"/>
                        <a:t>2</a:t>
                      </a:r>
                    </a:p>
                    <a:p>
                      <a:r>
                        <a:rPr lang="en-US" sz="2000" dirty="0" smtClean="0"/>
                        <a:t>1</a:t>
                      </a:r>
                    </a:p>
                    <a:p>
                      <a:r>
                        <a:rPr lang="en-US" sz="2000" dirty="0" smtClean="0"/>
                        <a:t>0.01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</a:p>
                    <a:p>
                      <a:r>
                        <a:rPr lang="en-US" sz="2000" dirty="0" smtClean="0"/>
                        <a:t>11</a:t>
                      </a:r>
                    </a:p>
                    <a:p>
                      <a:r>
                        <a:rPr lang="en-US" sz="2000" dirty="0" smtClean="0"/>
                        <a:t>25</a:t>
                      </a:r>
                    </a:p>
                    <a:p>
                      <a:r>
                        <a:rPr lang="en-US" sz="2000" dirty="0" smtClean="0"/>
                        <a:t>42</a:t>
                      </a:r>
                    </a:p>
                    <a:p>
                      <a:r>
                        <a:rPr lang="en-US" sz="2000" dirty="0" smtClean="0"/>
                        <a:t>59</a:t>
                      </a:r>
                    </a:p>
                    <a:p>
                      <a:r>
                        <a:rPr lang="en-US" sz="2000" dirty="0" smtClean="0"/>
                        <a:t>74</a:t>
                      </a:r>
                    </a:p>
                    <a:p>
                      <a:r>
                        <a:rPr lang="en-US" sz="2000" dirty="0" smtClean="0"/>
                        <a:t>86</a:t>
                      </a:r>
                    </a:p>
                    <a:p>
                      <a:r>
                        <a:rPr lang="en-US" sz="2000" dirty="0" smtClean="0"/>
                        <a:t>92</a:t>
                      </a:r>
                    </a:p>
                    <a:p>
                      <a:r>
                        <a:rPr lang="en-US" sz="2000" dirty="0" smtClean="0"/>
                        <a:t>96</a:t>
                      </a:r>
                    </a:p>
                    <a:p>
                      <a:r>
                        <a:rPr lang="en-US" sz="2000" dirty="0" smtClean="0"/>
                        <a:t>98</a:t>
                      </a:r>
                    </a:p>
                    <a:p>
                      <a:r>
                        <a:rPr lang="en-US" sz="2000" dirty="0" smtClean="0"/>
                        <a:t>99.99</a:t>
                      </a:r>
                    </a:p>
                    <a:p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" y="1674167"/>
            <a:ext cx="7388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the average sentence length, say for news text?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0625" y="1674167"/>
            <a:ext cx="106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23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4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Regular expressions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Regular expressions are a very powerful tool to do string matching and processing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Allows </a:t>
            </a:r>
            <a:r>
              <a:rPr lang="en-US" dirty="0"/>
              <a:t>you to do things like: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Tell me if a string starts with a lowercase letter, then is followed by 2 numbers and ends with “</a:t>
            </a:r>
            <a:r>
              <a:rPr lang="en-US" dirty="0" err="1">
                <a:ea typeface="ＭＳ Ｐゴシック" charset="-128"/>
              </a:rPr>
              <a:t>ing</a:t>
            </a:r>
            <a:r>
              <a:rPr lang="en-US" dirty="0">
                <a:ea typeface="ＭＳ Ｐゴシック" charset="-128"/>
              </a:rPr>
              <a:t>” or “ion”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Replace all occurrences of one or more spaces with a single space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Split up a string based on whitespace or periods or commas or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Give me all parts of the string where a digit is proceeded by a letter and then the ‘#’ sign</a:t>
            </a:r>
          </a:p>
        </p:txBody>
      </p:sp>
    </p:spTree>
    <p:extLst>
      <p:ext uri="{BB962C8B-B14F-4D97-AF65-F5344CB8AC3E}">
        <p14:creationId xmlns:p14="http://schemas.microsoft.com/office/powerpoint/2010/main" val="1678669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082254"/>
            <a:ext cx="9230085" cy="6887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877" y="89441"/>
            <a:ext cx="6143937" cy="62156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1473" y="6392709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xkcd.com</a:t>
            </a:r>
            <a:r>
              <a:rPr lang="en-US" dirty="0"/>
              <a:t>/208/</a:t>
            </a:r>
          </a:p>
        </p:txBody>
      </p:sp>
    </p:spTree>
    <p:extLst>
      <p:ext uri="{BB962C8B-B14F-4D97-AF65-F5344CB8AC3E}">
        <p14:creationId xmlns:p14="http://schemas.microsoft.com/office/powerpoint/2010/main" val="2856111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NLP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6965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 lot of debate about how human’s learn language</a:t>
            </a:r>
          </a:p>
          <a:p>
            <a:pPr lvl="1"/>
            <a:r>
              <a:rPr lang="en-US" dirty="0" smtClean="0"/>
              <a:t>Rationalist (e.g. Chomsky)</a:t>
            </a:r>
          </a:p>
          <a:p>
            <a:pPr lvl="1"/>
            <a:r>
              <a:rPr lang="en-US" dirty="0" smtClean="0"/>
              <a:t>Empiricist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From </a:t>
            </a:r>
            <a:r>
              <a:rPr lang="en-US" dirty="0" smtClean="0"/>
              <a:t>my perspective (and many people who study NLP)…</a:t>
            </a:r>
          </a:p>
          <a:p>
            <a:pPr lvl="1"/>
            <a:r>
              <a:rPr lang="en-US" dirty="0" smtClean="0"/>
              <a:t>I don’t care :)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Strong </a:t>
            </a:r>
            <a:r>
              <a:rPr lang="en-US" dirty="0" smtClean="0"/>
              <a:t>AI vs. weak AI: don’t need to accomplish the task the same way people do, just the same task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Statistical </a:t>
            </a:r>
            <a:r>
              <a:rPr lang="en-US" dirty="0" smtClean="0"/>
              <a:t>NLP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181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literals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We can put any string in a regular expression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/test/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matches any string that has “test” in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/this class/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matches any string that has “this class” in it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/Test/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case sensitive: matches any string that has “Test” in it</a:t>
            </a:r>
          </a:p>
        </p:txBody>
      </p:sp>
    </p:spTree>
    <p:extLst>
      <p:ext uri="{BB962C8B-B14F-4D97-AF65-F5344CB8AC3E}">
        <p14:creationId xmlns:p14="http://schemas.microsoft.com/office/powerpoint/2010/main" val="295908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expressions: character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set of characters to match:</a:t>
            </a:r>
          </a:p>
          <a:p>
            <a:pPr lvl="1"/>
            <a:r>
              <a:rPr lang="en-US" dirty="0" smtClean="0"/>
              <a:t>put in brackets: []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abc</a:t>
            </a:r>
            <a:r>
              <a:rPr lang="en-US" dirty="0" smtClean="0"/>
              <a:t>] matches a single character a or </a:t>
            </a:r>
            <a:r>
              <a:rPr lang="en-US" dirty="0" err="1" smtClean="0"/>
              <a:t>b</a:t>
            </a:r>
            <a:r>
              <a:rPr lang="en-US" dirty="0" smtClean="0"/>
              <a:t> or </a:t>
            </a:r>
            <a:r>
              <a:rPr lang="en-US" dirty="0" err="1" smtClean="0"/>
              <a:t>c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/[</a:t>
            </a:r>
            <a:r>
              <a:rPr lang="en-US" dirty="0" err="1" smtClean="0"/>
              <a:t>Tt]est</a:t>
            </a:r>
            <a:r>
              <a:rPr lang="en-US" dirty="0" smtClean="0"/>
              <a:t>/</a:t>
            </a:r>
          </a:p>
          <a:p>
            <a:pPr lvl="2"/>
            <a:r>
              <a:rPr lang="en-US" dirty="0" smtClean="0"/>
              <a:t>matches any string with “Test” or “test” in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 smtClean="0"/>
              <a:t>use – to represent ranges</a:t>
            </a:r>
          </a:p>
          <a:p>
            <a:pPr lvl="2"/>
            <a:r>
              <a:rPr lang="en-US" dirty="0" smtClean="0"/>
              <a:t>[a-</a:t>
            </a:r>
            <a:r>
              <a:rPr lang="en-US" dirty="0" err="1" smtClean="0"/>
              <a:t>z</a:t>
            </a:r>
            <a:r>
              <a:rPr lang="en-US" dirty="0" smtClean="0"/>
              <a:t>] is equivalent to [</a:t>
            </a:r>
            <a:r>
              <a:rPr lang="en-US" dirty="0" err="1" smtClean="0"/>
              <a:t>abcdefghijklmnopqrstuvwxyz</a:t>
            </a:r>
            <a:r>
              <a:rPr lang="en-US" dirty="0" smtClean="0"/>
              <a:t>]</a:t>
            </a:r>
          </a:p>
          <a:p>
            <a:pPr lvl="2"/>
            <a:r>
              <a:rPr lang="en-US" dirty="0" smtClean="0"/>
              <a:t>[A-D] is equivalent to [ABCD]</a:t>
            </a:r>
          </a:p>
          <a:p>
            <a:pPr lvl="2"/>
            <a:r>
              <a:rPr lang="en-US" dirty="0" smtClean="0"/>
              <a:t>[0-9] is equivalent to [0123456789]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3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expressions: character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/[0-9][0-9][0-9][0-9]/</a:t>
            </a:r>
          </a:p>
          <a:p>
            <a:pPr lvl="2"/>
            <a:r>
              <a:rPr lang="en-US" dirty="0" smtClean="0"/>
              <a:t>matches any four digits, e.g. a year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Can </a:t>
            </a:r>
            <a:r>
              <a:rPr lang="en-US" dirty="0" smtClean="0"/>
              <a:t>also specify a set NOT to match</a:t>
            </a:r>
          </a:p>
          <a:p>
            <a:pPr lvl="1"/>
            <a:r>
              <a:rPr lang="en-US" dirty="0" smtClean="0"/>
              <a:t>^ means all character EXCEPT those specified</a:t>
            </a:r>
          </a:p>
          <a:p>
            <a:pPr lvl="1"/>
            <a:r>
              <a:rPr lang="en-US" dirty="0" smtClean="0"/>
              <a:t>[^a]  all characters except ‘a’</a:t>
            </a:r>
          </a:p>
          <a:p>
            <a:pPr lvl="1"/>
            <a:r>
              <a:rPr lang="en-US" dirty="0" smtClean="0"/>
              <a:t>[^0-9] all characters except numbers</a:t>
            </a:r>
          </a:p>
          <a:p>
            <a:pPr lvl="1"/>
            <a:r>
              <a:rPr lang="en-US" dirty="0" smtClean="0"/>
              <a:t>[^A-Z] not an upper case letter</a:t>
            </a:r>
          </a:p>
        </p:txBody>
      </p:sp>
    </p:spTree>
    <p:extLst>
      <p:ext uri="{BB962C8B-B14F-4D97-AF65-F5344CB8AC3E}">
        <p14:creationId xmlns:p14="http://schemas.microsoft.com/office/powerpoint/2010/main" val="151839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Regular expressions: character classes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Meta</a:t>
            </a:r>
            <a:r>
              <a:rPr lang="en-US" dirty="0"/>
              <a:t>-</a:t>
            </a:r>
            <a:r>
              <a:rPr lang="en-US" dirty="0" smtClean="0"/>
              <a:t>characters (not always available)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\</a:t>
            </a:r>
            <a:r>
              <a:rPr lang="en-US" dirty="0" err="1">
                <a:ea typeface="ＭＳ Ｐゴシック" charset="-128"/>
              </a:rPr>
              <a:t>w</a:t>
            </a:r>
            <a:r>
              <a:rPr lang="en-US" dirty="0">
                <a:ea typeface="ＭＳ Ｐゴシック" charset="-128"/>
              </a:rPr>
              <a:t> - word character (a-zA-Z_0-9)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\W - non word-character (i.e. everything else)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\</a:t>
            </a:r>
            <a:r>
              <a:rPr lang="en-US" dirty="0" err="1">
                <a:ea typeface="ＭＳ Ｐゴシック" charset="-128"/>
              </a:rPr>
              <a:t>d</a:t>
            </a:r>
            <a:r>
              <a:rPr lang="en-US" dirty="0">
                <a:ea typeface="ＭＳ Ｐゴシック" charset="-128"/>
              </a:rPr>
              <a:t> - digit (0-9)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\</a:t>
            </a:r>
            <a:r>
              <a:rPr lang="en-US" dirty="0" err="1">
                <a:ea typeface="ＭＳ Ｐゴシック" charset="-128"/>
              </a:rPr>
              <a:t>s</a:t>
            </a:r>
            <a:r>
              <a:rPr lang="en-US" dirty="0">
                <a:ea typeface="ＭＳ Ｐゴシック" charset="-128"/>
              </a:rPr>
              <a:t> - whitespace character (space, tab, </a:t>
            </a:r>
            <a:r>
              <a:rPr lang="en-US" dirty="0" err="1">
                <a:ea typeface="ＭＳ Ｐゴシック" charset="-128"/>
              </a:rPr>
              <a:t>endline</a:t>
            </a:r>
            <a:r>
              <a:rPr lang="en-US" dirty="0">
                <a:ea typeface="ＭＳ Ｐゴシック" charset="-128"/>
              </a:rPr>
              <a:t>, …)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\S - non-</a:t>
            </a:r>
            <a:r>
              <a:rPr lang="en-US" dirty="0" smtClean="0">
                <a:ea typeface="ＭＳ Ｐゴシック" charset="-128"/>
              </a:rPr>
              <a:t>whitespace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\</a:t>
            </a:r>
            <a:r>
              <a:rPr lang="en-US" dirty="0" err="1" smtClean="0">
                <a:ea typeface="ＭＳ Ｐゴシック" charset="-128"/>
              </a:rPr>
              <a:t>b</a:t>
            </a:r>
            <a:r>
              <a:rPr lang="en-US" dirty="0" smtClean="0">
                <a:ea typeface="ＭＳ Ｐゴシック" charset="-128"/>
              </a:rPr>
              <a:t> matches a word boundary (whitespace, beginning or end of line)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. - matches any </a:t>
            </a:r>
            <a:r>
              <a:rPr lang="en-US" dirty="0" smtClean="0">
                <a:ea typeface="ＭＳ Ｐゴシック" charset="-128"/>
              </a:rPr>
              <a:t>character</a:t>
            </a:r>
          </a:p>
          <a:p>
            <a:pPr lvl="1">
              <a:lnSpc>
                <a:spcPct val="90000"/>
              </a:lnSpc>
            </a:pP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085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example</a:t>
            </a:r>
            <a:endParaRPr lang="en-US" dirty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/19</a:t>
            </a: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\d\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d/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would match any 4 digits starting with 19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/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\s/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matches anything with a whitespace (space, tab, 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etc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)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/\s[</a:t>
            </a:r>
            <a:r>
              <a:rPr lang="en-US" dirty="0" err="1" smtClean="0">
                <a:solidFill>
                  <a:srgbClr val="000000"/>
                </a:solidFill>
                <a:ea typeface="ＭＳ Ｐゴシック" charset="-128"/>
              </a:rPr>
              <a:t>aeiou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]..\s/</a:t>
            </a: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a</a:t>
            </a:r>
            <a:r>
              <a:rPr lang="en-US" dirty="0" smtClean="0">
                <a:solidFill>
                  <a:srgbClr val="000000"/>
                </a:solidFill>
                <a:ea typeface="ＭＳ Ｐゴシック" charset="-128"/>
              </a:rPr>
              <a:t>ny three letter word that starts with a vowel</a:t>
            </a:r>
            <a:endParaRPr lang="en-US" dirty="0" smtClean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5352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* matches zero or more of the </a:t>
            </a:r>
            <a:r>
              <a:rPr lang="en-US" dirty="0" smtClean="0"/>
              <a:t>preceding character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ba</a:t>
            </a:r>
            <a:r>
              <a:rPr lang="en-US" dirty="0" smtClean="0"/>
              <a:t>*</a:t>
            </a:r>
            <a:r>
              <a:rPr lang="en-US" dirty="0" err="1" smtClean="0"/>
              <a:t>d</a:t>
            </a:r>
            <a:r>
              <a:rPr lang="en-US" dirty="0" smtClean="0"/>
              <a:t>/</a:t>
            </a:r>
          </a:p>
          <a:p>
            <a:pPr lvl="2"/>
            <a:r>
              <a:rPr lang="en-US" dirty="0" smtClean="0"/>
              <a:t>matches any string with:</a:t>
            </a:r>
          </a:p>
          <a:p>
            <a:pPr lvl="3"/>
            <a:r>
              <a:rPr lang="en-US" dirty="0" err="1" smtClean="0"/>
              <a:t>bd</a:t>
            </a:r>
            <a:endParaRPr lang="en-US" dirty="0" smtClean="0"/>
          </a:p>
          <a:p>
            <a:pPr lvl="3"/>
            <a:r>
              <a:rPr lang="en-US" dirty="0" smtClean="0"/>
              <a:t>bad</a:t>
            </a:r>
          </a:p>
          <a:p>
            <a:pPr lvl="3"/>
            <a:r>
              <a:rPr lang="en-US" dirty="0" err="1" smtClean="0"/>
              <a:t>baad</a:t>
            </a:r>
            <a:endParaRPr lang="en-US" dirty="0" smtClean="0"/>
          </a:p>
          <a:p>
            <a:pPr lvl="3"/>
            <a:r>
              <a:rPr lang="en-US" dirty="0" err="1" smtClean="0"/>
              <a:t>baaad</a:t>
            </a:r>
            <a:endParaRPr lang="en-US" dirty="0" smtClean="0"/>
          </a:p>
          <a:p>
            <a:pPr marL="365760" lvl="1" indent="0">
              <a:buNone/>
            </a:pPr>
            <a:r>
              <a:rPr lang="en-US" dirty="0" smtClean="0"/>
              <a:t>/A.*A/</a:t>
            </a:r>
          </a:p>
          <a:p>
            <a:pPr lvl="2"/>
            <a:r>
              <a:rPr lang="en-US" dirty="0" smtClean="0"/>
              <a:t>matches any string starts and ends with 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+ </a:t>
            </a:r>
            <a:r>
              <a:rPr lang="en-US" dirty="0" smtClean="0"/>
              <a:t>matches </a:t>
            </a:r>
            <a:r>
              <a:rPr lang="en-US" b="1" dirty="0" smtClean="0"/>
              <a:t>one</a:t>
            </a:r>
            <a:r>
              <a:rPr lang="en-US" dirty="0" smtClean="0"/>
              <a:t> or more of the </a:t>
            </a:r>
            <a:r>
              <a:rPr lang="en-US" dirty="0" smtClean="0"/>
              <a:t>preceding character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ba+d</a:t>
            </a:r>
            <a:r>
              <a:rPr lang="en-US" dirty="0" smtClean="0"/>
              <a:t>/</a:t>
            </a:r>
          </a:p>
          <a:p>
            <a:pPr lvl="2"/>
            <a:r>
              <a:rPr lang="en-US" dirty="0" smtClean="0"/>
              <a:t>matches any string with</a:t>
            </a:r>
          </a:p>
          <a:p>
            <a:pPr lvl="3"/>
            <a:r>
              <a:rPr lang="en-US" dirty="0" smtClean="0"/>
              <a:t>bad</a:t>
            </a:r>
          </a:p>
          <a:p>
            <a:pPr lvl="3"/>
            <a:r>
              <a:rPr lang="en-US" dirty="0" err="1" smtClean="0"/>
              <a:t>baad</a:t>
            </a:r>
            <a:endParaRPr lang="en-US" dirty="0" smtClean="0"/>
          </a:p>
          <a:p>
            <a:pPr lvl="3"/>
            <a:r>
              <a:rPr lang="en-US" dirty="0" err="1" smtClean="0"/>
              <a:t>baaad</a:t>
            </a:r>
            <a:endParaRPr lang="en-US" dirty="0" smtClean="0"/>
          </a:p>
          <a:p>
            <a:pPr lvl="3"/>
            <a:r>
              <a:rPr lang="en-US" dirty="0" err="1" smtClean="0"/>
              <a:t>baaaad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9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repetition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? zero or 1 occurrence of the preceding</a:t>
            </a:r>
          </a:p>
          <a:p>
            <a:pPr lvl="1"/>
            <a:r>
              <a:rPr lang="en-US" dirty="0" smtClean="0"/>
              <a:t>/fights?/</a:t>
            </a:r>
          </a:p>
          <a:p>
            <a:pPr lvl="2"/>
            <a:r>
              <a:rPr lang="en-US" dirty="0" smtClean="0"/>
              <a:t>matches any string with “fight” or “fights” in it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{</a:t>
            </a:r>
            <a:r>
              <a:rPr lang="en-US" dirty="0" err="1" smtClean="0"/>
              <a:t>n,m</a:t>
            </a:r>
            <a:r>
              <a:rPr lang="en-US" dirty="0" smtClean="0"/>
              <a:t>} matches n to m inclusive</a:t>
            </a:r>
          </a:p>
          <a:p>
            <a:pPr lvl="1"/>
            <a:r>
              <a:rPr lang="en-US" dirty="0" smtClean="0"/>
              <a:t>/ba{3,4}d/</a:t>
            </a:r>
          </a:p>
          <a:p>
            <a:pPr lvl="1"/>
            <a:r>
              <a:rPr lang="en-US" dirty="0" smtClean="0"/>
              <a:t>matches any string with</a:t>
            </a:r>
          </a:p>
          <a:p>
            <a:pPr lvl="2"/>
            <a:r>
              <a:rPr lang="en-US" dirty="0" err="1" smtClean="0"/>
              <a:t>baaad</a:t>
            </a:r>
            <a:endParaRPr lang="en-US" dirty="0" smtClean="0"/>
          </a:p>
          <a:p>
            <a:pPr lvl="2"/>
            <a:r>
              <a:rPr lang="en-US" dirty="0" err="1" smtClean="0"/>
              <a:t>baaaad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84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576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Regular expressions: </a:t>
            </a:r>
            <a:br>
              <a:rPr lang="en-US" dirty="0" smtClean="0"/>
            </a:br>
            <a:r>
              <a:rPr lang="en-US" dirty="0" smtClean="0"/>
              <a:t>beginning and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^ marks the beginning of the line</a:t>
            </a:r>
          </a:p>
          <a:p>
            <a:pPr marL="0" indent="0">
              <a:buNone/>
            </a:pPr>
            <a:r>
              <a:rPr lang="en-US" dirty="0" smtClean="0"/>
              <a:t>$ marks the end of the line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/test/</a:t>
            </a:r>
          </a:p>
          <a:p>
            <a:pPr lvl="1"/>
            <a:r>
              <a:rPr lang="en-US" dirty="0" smtClean="0"/>
              <a:t>test can occur anywhere</a:t>
            </a:r>
          </a:p>
          <a:p>
            <a:pPr marL="0" indent="0">
              <a:buNone/>
            </a:pPr>
            <a:r>
              <a:rPr lang="en-US" dirty="0" smtClean="0"/>
              <a:t>/^test/</a:t>
            </a:r>
          </a:p>
          <a:p>
            <a:pPr lvl="1"/>
            <a:r>
              <a:rPr lang="en-US" dirty="0" smtClean="0"/>
              <a:t>must start with test</a:t>
            </a:r>
          </a:p>
          <a:p>
            <a:pPr marL="0" indent="0">
              <a:buNone/>
            </a:pPr>
            <a:r>
              <a:rPr lang="en-US" dirty="0" smtClean="0"/>
              <a:t>/test$/</a:t>
            </a:r>
          </a:p>
          <a:p>
            <a:pPr lvl="1"/>
            <a:r>
              <a:rPr lang="en-US" dirty="0" smtClean="0"/>
              <a:t>must end with test</a:t>
            </a:r>
          </a:p>
          <a:p>
            <a:pPr marL="0" indent="0">
              <a:buNone/>
            </a:pPr>
            <a:r>
              <a:rPr lang="en-US" dirty="0" smtClean="0"/>
              <a:t>/^test$/</a:t>
            </a:r>
          </a:p>
          <a:p>
            <a:pPr lvl="1"/>
            <a:r>
              <a:rPr lang="en-US" dirty="0" smtClean="0"/>
              <a:t>must be exactly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1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78952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Regular expressions: repetition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if we wanted to match:</a:t>
            </a:r>
          </a:p>
          <a:p>
            <a:pPr lvl="1"/>
            <a:r>
              <a:rPr lang="en-US" dirty="0" smtClean="0"/>
              <a:t>This is very interesting</a:t>
            </a:r>
          </a:p>
          <a:p>
            <a:pPr lvl="1"/>
            <a:r>
              <a:rPr lang="en-US" dirty="0" smtClean="0"/>
              <a:t>This is very very interesting</a:t>
            </a:r>
          </a:p>
          <a:p>
            <a:pPr lvl="1"/>
            <a:r>
              <a:rPr lang="en-US" dirty="0" smtClean="0"/>
              <a:t>This is very very very interesting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Would </a:t>
            </a:r>
            <a:r>
              <a:rPr lang="en-US" dirty="0" smtClean="0">
                <a:solidFill>
                  <a:srgbClr val="FF0000"/>
                </a:solidFill>
              </a:rPr>
              <a:t>/This is very+ interesting/ work?</a:t>
            </a:r>
          </a:p>
          <a:p>
            <a:pPr lvl="1"/>
            <a:r>
              <a:rPr lang="en-US" dirty="0" smtClean="0"/>
              <a:t>No… + only corresponds to the ‘</a:t>
            </a:r>
            <a:r>
              <a:rPr lang="en-US" dirty="0" err="1" smtClean="0"/>
              <a:t>y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/This is (very )+interesting/</a:t>
            </a:r>
          </a:p>
        </p:txBody>
      </p:sp>
    </p:spTree>
    <p:extLst>
      <p:ext uri="{BB962C8B-B14F-4D97-AF65-F5344CB8AC3E}">
        <p14:creationId xmlns:p14="http://schemas.microsoft.com/office/powerpoint/2010/main" val="128642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| has the lowest precedence and can be used</a:t>
            </a:r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cats|dogs</a:t>
            </a:r>
            <a:r>
              <a:rPr lang="en-US" dirty="0" smtClean="0"/>
              <a:t>/</a:t>
            </a:r>
          </a:p>
          <a:p>
            <a:pPr lvl="2"/>
            <a:r>
              <a:rPr lang="en-US" dirty="0" smtClean="0"/>
              <a:t>matches:</a:t>
            </a:r>
          </a:p>
          <a:p>
            <a:pPr lvl="3"/>
            <a:r>
              <a:rPr lang="en-US" dirty="0" smtClean="0"/>
              <a:t>cats</a:t>
            </a:r>
          </a:p>
          <a:p>
            <a:pPr lvl="3"/>
            <a:r>
              <a:rPr lang="en-US" dirty="0" smtClean="0"/>
              <a:t>dogs</a:t>
            </a:r>
          </a:p>
          <a:p>
            <a:pPr lvl="2"/>
            <a:r>
              <a:rPr lang="en-US" dirty="0" smtClean="0"/>
              <a:t>does NOT match:</a:t>
            </a:r>
          </a:p>
          <a:p>
            <a:pPr lvl="3"/>
            <a:r>
              <a:rPr lang="en-US" dirty="0" err="1" smtClean="0"/>
              <a:t>catsogs</a:t>
            </a:r>
            <a:endParaRPr lang="en-US" dirty="0" smtClean="0"/>
          </a:p>
          <a:p>
            <a:pPr lvl="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91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Word</a:t>
            </a:r>
          </a:p>
          <a:p>
            <a:pPr lvl="1"/>
            <a:r>
              <a:rPr lang="en-US" dirty="0" smtClean="0"/>
              <a:t>a unit of language that native speakers can identify</a:t>
            </a:r>
          </a:p>
          <a:p>
            <a:pPr lvl="1"/>
            <a:r>
              <a:rPr lang="en-US" dirty="0" smtClean="0"/>
              <a:t>words are the blocks from which sentences are made</a:t>
            </a:r>
          </a:p>
          <a:p>
            <a:pPr marL="0" indent="0">
              <a:buNone/>
            </a:pPr>
            <a:r>
              <a:rPr lang="en-US" dirty="0" smtClean="0"/>
              <a:t>Sentence</a:t>
            </a:r>
          </a:p>
          <a:p>
            <a:pPr lvl="1"/>
            <a:r>
              <a:rPr lang="en-US" dirty="0" smtClean="0"/>
              <a:t>a string of words satisfying the grammatical rules of a language</a:t>
            </a:r>
          </a:p>
          <a:p>
            <a:pPr marL="0" indent="0">
              <a:buNone/>
            </a:pP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A collection of sentences</a:t>
            </a:r>
          </a:p>
          <a:p>
            <a:pPr marL="0" indent="0">
              <a:buNone/>
            </a:pPr>
            <a:r>
              <a:rPr lang="en-US" dirty="0" smtClean="0"/>
              <a:t>Corpus</a:t>
            </a:r>
          </a:p>
          <a:p>
            <a:pPr lvl="1"/>
            <a:r>
              <a:rPr lang="en-US" dirty="0" smtClean="0"/>
              <a:t>A collection of related texts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We want to match:</a:t>
            </a:r>
          </a:p>
          <a:p>
            <a:pPr marL="365760" lvl="1" indent="0">
              <a:buNone/>
            </a:pPr>
            <a:r>
              <a:rPr lang="en-US" dirty="0" smtClean="0"/>
              <a:t>I like cats</a:t>
            </a:r>
          </a:p>
          <a:p>
            <a:pPr marL="365760" lvl="1" indent="0">
              <a:buNone/>
            </a:pPr>
            <a:r>
              <a:rPr lang="en-US" dirty="0" smtClean="0"/>
              <a:t>I like dogs</a:t>
            </a:r>
          </a:p>
          <a:p>
            <a:pPr marL="4572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Does /</a:t>
            </a:r>
            <a:r>
              <a:rPr lang="en-US" dirty="0" smtClean="0">
                <a:solidFill>
                  <a:srgbClr val="FF0000"/>
                </a:solidFill>
              </a:rPr>
              <a:t>^I like </a:t>
            </a:r>
            <a:r>
              <a:rPr lang="en-US" dirty="0" err="1" smtClean="0">
                <a:solidFill>
                  <a:srgbClr val="FF0000"/>
                </a:solidFill>
              </a:rPr>
              <a:t>cats</a:t>
            </a:r>
            <a:r>
              <a:rPr lang="en-US" dirty="0" err="1" smtClean="0">
                <a:solidFill>
                  <a:srgbClr val="FF0000"/>
                </a:solidFill>
              </a:rPr>
              <a:t>|</a:t>
            </a:r>
            <a:r>
              <a:rPr lang="en-US" dirty="0" err="1" smtClean="0">
                <a:solidFill>
                  <a:srgbClr val="FF0000"/>
                </a:solidFill>
              </a:rPr>
              <a:t>dogs</a:t>
            </a:r>
            <a:r>
              <a:rPr lang="en-US" dirty="0" smtClean="0">
                <a:solidFill>
                  <a:srgbClr val="FF0000"/>
                </a:solidFill>
              </a:rPr>
              <a:t>$/ work?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No! </a:t>
            </a:r>
            <a:r>
              <a:rPr lang="en-US" dirty="0" smtClean="0"/>
              <a:t>Matches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I like cats</a:t>
            </a:r>
          </a:p>
          <a:p>
            <a:pPr lvl="3"/>
            <a:r>
              <a:rPr lang="en-US" dirty="0" smtClean="0"/>
              <a:t>dogs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Solution?</a:t>
            </a:r>
            <a:endParaRPr lang="en-US" dirty="0" smtClean="0">
              <a:solidFill>
                <a:srgbClr val="FF0000"/>
              </a:solidFill>
            </a:endParaRPr>
          </a:p>
          <a:p>
            <a:pPr lvl="3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570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We want to match:</a:t>
            </a:r>
          </a:p>
          <a:p>
            <a:pPr marL="365760" lvl="1" indent="0">
              <a:buNone/>
            </a:pPr>
            <a:r>
              <a:rPr lang="en-US" dirty="0" smtClean="0"/>
              <a:t>I like cats</a:t>
            </a:r>
          </a:p>
          <a:p>
            <a:pPr marL="365760" lvl="1" indent="0">
              <a:buNone/>
            </a:pPr>
            <a:r>
              <a:rPr lang="en-US" dirty="0" smtClean="0"/>
              <a:t>I like dogs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/</a:t>
            </a:r>
            <a:r>
              <a:rPr lang="en-US" dirty="0" smtClean="0"/>
              <a:t>^I like 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/>
              <a:t>cats</a:t>
            </a:r>
            <a:r>
              <a:rPr lang="en-US" dirty="0" err="1" smtClean="0"/>
              <a:t>|</a:t>
            </a:r>
            <a:r>
              <a:rPr lang="en-US" dirty="0" err="1" smtClean="0"/>
              <a:t>dogs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$/</a:t>
            </a:r>
          </a:p>
          <a:p>
            <a:pPr lvl="2"/>
            <a:r>
              <a:rPr lang="en-US" dirty="0" smtClean="0"/>
              <a:t>matches:</a:t>
            </a:r>
          </a:p>
          <a:p>
            <a:pPr lvl="3"/>
            <a:r>
              <a:rPr lang="en-US" dirty="0" smtClean="0"/>
              <a:t>I </a:t>
            </a:r>
            <a:r>
              <a:rPr lang="en-US" dirty="0" smtClean="0"/>
              <a:t>like cats</a:t>
            </a:r>
          </a:p>
          <a:p>
            <a:pPr lvl="3"/>
            <a:r>
              <a:rPr lang="en-US" dirty="0" smtClean="0"/>
              <a:t>I like dogs</a:t>
            </a:r>
          </a:p>
        </p:txBody>
      </p:sp>
    </p:spTree>
    <p:extLst>
      <p:ext uri="{BB962C8B-B14F-4D97-AF65-F5344CB8AC3E}">
        <p14:creationId xmlns:p14="http://schemas.microsoft.com/office/powerpoint/2010/main" val="230329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8115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strings that start with a capital letter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IP </a:t>
            </a:r>
            <a:r>
              <a:rPr lang="en-US" dirty="0" smtClean="0"/>
              <a:t>addresses</a:t>
            </a:r>
          </a:p>
          <a:p>
            <a:pPr lvl="1"/>
            <a:r>
              <a:rPr lang="en-US" dirty="0" smtClean="0"/>
              <a:t>255.255.122.122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Matching </a:t>
            </a:r>
            <a:r>
              <a:rPr lang="en-US" dirty="0" smtClean="0"/>
              <a:t>a decimal number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 smtClean="0"/>
              <a:t>strings that end in </a:t>
            </a:r>
            <a:r>
              <a:rPr lang="en-US" dirty="0" err="1" smtClean="0"/>
              <a:t>ing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 </a:t>
            </a:r>
            <a:r>
              <a:rPr lang="en-US" dirty="0" smtClean="0"/>
              <a:t>strings that end in </a:t>
            </a:r>
            <a:r>
              <a:rPr lang="en-US" dirty="0" err="1" smtClean="0"/>
              <a:t>ing</a:t>
            </a:r>
            <a:r>
              <a:rPr lang="en-US" dirty="0" smtClean="0"/>
              <a:t> or </a:t>
            </a:r>
            <a:r>
              <a:rPr lang="en-US" dirty="0" err="1" smtClean="0"/>
              <a:t>ed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All </a:t>
            </a:r>
            <a:r>
              <a:rPr lang="en-US" dirty="0" smtClean="0"/>
              <a:t>strings that begin and end with the same character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1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All strings that start with a capital letter</a:t>
            </a:r>
          </a:p>
          <a:p>
            <a:pPr lvl="1"/>
            <a:r>
              <a:rPr lang="en-US" dirty="0" smtClean="0"/>
              <a:t>/^[A-Z]/</a:t>
            </a:r>
          </a:p>
          <a:p>
            <a:pPr marL="0" indent="0">
              <a:buNone/>
            </a:pPr>
            <a:r>
              <a:rPr lang="en-US" dirty="0" smtClean="0"/>
              <a:t>IP addresses</a:t>
            </a:r>
          </a:p>
          <a:p>
            <a:pPr lvl="1"/>
            <a:r>
              <a:rPr lang="en-US" dirty="0" smtClean="0"/>
              <a:t>/\b\d{1,3}\.\d{1,3}\.\d{1,3}\.\d{1,3}\b/</a:t>
            </a:r>
          </a:p>
          <a:p>
            <a:pPr marL="0" indent="0">
              <a:buNone/>
            </a:pPr>
            <a:r>
              <a:rPr lang="en-US" dirty="0" smtClean="0"/>
              <a:t>Matching a decimal number</a:t>
            </a:r>
          </a:p>
          <a:p>
            <a:pPr lvl="1"/>
            <a:r>
              <a:rPr lang="en-US" dirty="0" smtClean="0"/>
              <a:t>/[-+]?[0-9]*\.?[0-9]+/</a:t>
            </a:r>
          </a:p>
          <a:p>
            <a:pPr marL="0" indent="0">
              <a:buNone/>
            </a:pPr>
            <a:r>
              <a:rPr lang="en-US" dirty="0" smtClean="0"/>
              <a:t>All strings that end in </a:t>
            </a:r>
            <a:r>
              <a:rPr lang="en-US" dirty="0" err="1" smtClean="0"/>
              <a:t>ing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ing</a:t>
            </a:r>
            <a:r>
              <a:rPr lang="en-US" dirty="0" smtClean="0"/>
              <a:t>$/</a:t>
            </a:r>
          </a:p>
          <a:p>
            <a:pPr marL="0" indent="0">
              <a:buNone/>
            </a:pPr>
            <a:r>
              <a:rPr lang="en-US" dirty="0" smtClean="0"/>
              <a:t>All strings that end in </a:t>
            </a:r>
            <a:r>
              <a:rPr lang="en-US" dirty="0" err="1" smtClean="0"/>
              <a:t>ing</a:t>
            </a:r>
            <a:r>
              <a:rPr lang="en-US" dirty="0" smtClean="0"/>
              <a:t> or </a:t>
            </a:r>
            <a:r>
              <a:rPr lang="en-US" dirty="0" err="1" smtClean="0"/>
              <a:t>ed</a:t>
            </a:r>
            <a:endParaRPr lang="en-US" dirty="0" smtClean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ing|ed</a:t>
            </a:r>
            <a:r>
              <a:rPr lang="en-US" dirty="0" smtClean="0"/>
              <a:t>$/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9130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All strings that begin and end with the same character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Requires </a:t>
            </a:r>
            <a:r>
              <a:rPr lang="en-US" dirty="0" smtClean="0">
                <a:solidFill>
                  <a:srgbClr val="0000FF"/>
                </a:solidFill>
              </a:rPr>
              <a:t>us to know what we matched already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used for precedence</a:t>
            </a:r>
          </a:p>
          <a:p>
            <a:pPr lvl="1"/>
            <a:r>
              <a:rPr lang="en-US" dirty="0" smtClean="0"/>
              <a:t>also records a matched grouping, which can be referenced later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/</a:t>
            </a:r>
            <a:r>
              <a:rPr lang="en-US" dirty="0" smtClean="0"/>
              <a:t>^(.).*\1$/</a:t>
            </a:r>
          </a:p>
          <a:p>
            <a:pPr lvl="1"/>
            <a:r>
              <a:rPr lang="en-US" dirty="0" smtClean="0"/>
              <a:t>all strings that begin and end with the same character</a:t>
            </a:r>
          </a:p>
        </p:txBody>
      </p:sp>
    </p:spTree>
    <p:extLst>
      <p:ext uri="{BB962C8B-B14F-4D97-AF65-F5344CB8AC3E}">
        <p14:creationId xmlns:p14="http://schemas.microsoft.com/office/powerpoint/2010/main" val="348845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expression: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/She likes (\</a:t>
            </a:r>
            <a:r>
              <a:rPr lang="en-US" sz="2800" dirty="0" err="1" smtClean="0"/>
              <a:t>w</a:t>
            </a:r>
            <a:r>
              <a:rPr lang="en-US" sz="2800" dirty="0" smtClean="0"/>
              <a:t>+) and he likes \1/</a:t>
            </a:r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We can use multiple matches</a:t>
            </a:r>
          </a:p>
          <a:p>
            <a:pPr lvl="1"/>
            <a:r>
              <a:rPr lang="en-US" sz="2400" dirty="0" smtClean="0"/>
              <a:t>/She likes (\</a:t>
            </a:r>
            <a:r>
              <a:rPr lang="en-US" sz="2400" dirty="0" err="1" smtClean="0"/>
              <a:t>w</a:t>
            </a:r>
            <a:r>
              <a:rPr lang="en-US" sz="2400" dirty="0" smtClean="0"/>
              <a:t>+) and (\</a:t>
            </a:r>
            <a:r>
              <a:rPr lang="en-US" sz="2400" dirty="0" err="1" smtClean="0"/>
              <a:t>w</a:t>
            </a:r>
            <a:r>
              <a:rPr lang="en-US" sz="2400" dirty="0" smtClean="0"/>
              <a:t>+) and he also likes \1 and \2/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706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expressions: substitution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Most languages also allow for substitution</a:t>
            </a:r>
          </a:p>
          <a:p>
            <a:pPr lvl="1"/>
            <a:r>
              <a:rPr lang="en-US" dirty="0" err="1" smtClean="0"/>
              <a:t>s</a:t>
            </a:r>
            <a:r>
              <a:rPr lang="en-US" dirty="0" smtClean="0"/>
              <a:t>/banana/apple/</a:t>
            </a:r>
          </a:p>
          <a:p>
            <a:pPr lvl="2"/>
            <a:r>
              <a:rPr lang="en-US" dirty="0" smtClean="0"/>
              <a:t>substitute first occurrence banana for apple</a:t>
            </a:r>
          </a:p>
          <a:p>
            <a:pPr lvl="1"/>
            <a:r>
              <a:rPr lang="en-US" dirty="0" err="1" smtClean="0"/>
              <a:t>s/banana/apple/g</a:t>
            </a:r>
            <a:endParaRPr lang="en-US" dirty="0" smtClean="0"/>
          </a:p>
          <a:p>
            <a:pPr lvl="2"/>
            <a:r>
              <a:rPr lang="en-US" dirty="0" smtClean="0"/>
              <a:t>substitute all occurrences (globally)</a:t>
            </a:r>
          </a:p>
          <a:p>
            <a:pPr lvl="1"/>
            <a:r>
              <a:rPr lang="en-US" dirty="0" smtClean="0"/>
              <a:t>s/^(.*)$/\1 \1</a:t>
            </a:r>
            <a:r>
              <a:rPr lang="en-US" dirty="0" smtClean="0"/>
              <a:t>/</a:t>
            </a:r>
          </a:p>
          <a:p>
            <a:pPr lvl="2"/>
            <a:r>
              <a:rPr lang="en-US" dirty="0" smtClean="0"/>
              <a:t>duplicate the string, separated by a space</a:t>
            </a:r>
            <a:endParaRPr lang="en-US" dirty="0" smtClean="0"/>
          </a:p>
          <a:p>
            <a:pPr lvl="1"/>
            <a:r>
              <a:rPr lang="en-US" dirty="0" smtClean="0"/>
              <a:t>s/\s+/ /</a:t>
            </a:r>
            <a:r>
              <a:rPr lang="en-US" dirty="0" smtClean="0"/>
              <a:t>g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ubstitute multiple spaces to a space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389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by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Java: as part of the String class</a:t>
            </a:r>
          </a:p>
          <a:p>
            <a:pPr lvl="1"/>
            <a:r>
              <a:rPr lang="en-US" dirty="0" smtClean="0"/>
              <a:t>String s = “this is a test”</a:t>
            </a:r>
          </a:p>
          <a:p>
            <a:pPr lvl="1"/>
            <a:r>
              <a:rPr lang="en-US" dirty="0" err="1" smtClean="0"/>
              <a:t>s.matches</a:t>
            </a:r>
            <a:r>
              <a:rPr lang="en-US" dirty="0" smtClean="0"/>
              <a:t>(“test”)</a:t>
            </a:r>
          </a:p>
          <a:p>
            <a:pPr lvl="1"/>
            <a:r>
              <a:rPr lang="en-US" dirty="0" err="1" smtClean="0"/>
              <a:t>s.matches</a:t>
            </a:r>
            <a:r>
              <a:rPr lang="en-US" dirty="0" smtClean="0"/>
              <a:t>(“.*test.*”)</a:t>
            </a:r>
          </a:p>
          <a:p>
            <a:pPr lvl="1"/>
            <a:r>
              <a:rPr lang="en-US" dirty="0" err="1" smtClean="0"/>
              <a:t>s.matches</a:t>
            </a:r>
            <a:r>
              <a:rPr lang="en-US" dirty="0" smtClean="0"/>
              <a:t>(“this\\sis .* test”)</a:t>
            </a:r>
          </a:p>
          <a:p>
            <a:pPr lvl="1"/>
            <a:r>
              <a:rPr lang="en-US" dirty="0" err="1" smtClean="0"/>
              <a:t>s.split</a:t>
            </a:r>
            <a:r>
              <a:rPr lang="en-US" dirty="0" smtClean="0"/>
              <a:t>(</a:t>
            </a:r>
            <a:r>
              <a:rPr lang="en-US" dirty="0" smtClean="0">
                <a:hlinkClick r:id="rId2" action="ppaction://hlinkfile"/>
              </a:rPr>
              <a:t>“\\s+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s.replaceAll</a:t>
            </a:r>
            <a:r>
              <a:rPr lang="en-US" dirty="0" smtClean="0"/>
              <a:t>(</a:t>
            </a:r>
            <a:r>
              <a:rPr lang="en-US" dirty="0" smtClean="0">
                <a:hlinkClick r:id="rId2" action="ppaction://hlinkfile"/>
              </a:rPr>
              <a:t>“\\s+</a:t>
            </a:r>
            <a:r>
              <a:rPr lang="en-US" dirty="0" smtClean="0"/>
              <a:t>”, “ “);</a:t>
            </a:r>
          </a:p>
          <a:p>
            <a:pPr lvl="1"/>
            <a:r>
              <a:rPr lang="en-US" dirty="0" smtClean="0"/>
              <a:t>Be careful, matches must match the whole string (i.e. an implicit ^ and $)</a:t>
            </a:r>
          </a:p>
        </p:txBody>
      </p:sp>
    </p:spTree>
    <p:extLst>
      <p:ext uri="{BB962C8B-B14F-4D97-AF65-F5344CB8AC3E}">
        <p14:creationId xmlns:p14="http://schemas.microsoft.com/office/powerpoint/2010/main" val="272306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by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39564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Java: </a:t>
            </a:r>
            <a:r>
              <a:rPr lang="en-US" dirty="0" err="1" smtClean="0"/>
              <a:t>java.util.regex</a:t>
            </a:r>
            <a:endParaRPr lang="en-US" dirty="0"/>
          </a:p>
          <a:p>
            <a:pPr lvl="1"/>
            <a:r>
              <a:rPr lang="en-US" dirty="0"/>
              <a:t>Full regular expression capabilities</a:t>
            </a:r>
          </a:p>
          <a:p>
            <a:pPr lvl="1"/>
            <a:r>
              <a:rPr lang="en-US" dirty="0"/>
              <a:t>Matcher class: create a matcher and then can use it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02146" y="3050169"/>
            <a:ext cx="631443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String s = “this is a test”</a:t>
            </a:r>
          </a:p>
          <a:p>
            <a:pPr lvl="1"/>
            <a:r>
              <a:rPr lang="en-US" sz="2400" dirty="0"/>
              <a:t>Pattern pattern = </a:t>
            </a:r>
            <a:r>
              <a:rPr lang="en-US" sz="2400" dirty="0" err="1"/>
              <a:t>Pattern.compile</a:t>
            </a:r>
            <a:r>
              <a:rPr lang="en-US" sz="2400" dirty="0"/>
              <a:t>(“is\\s+”)</a:t>
            </a:r>
          </a:p>
          <a:p>
            <a:pPr lvl="1"/>
            <a:r>
              <a:rPr lang="en-US" sz="2400" dirty="0"/>
              <a:t>Matcher matcher = </a:t>
            </a:r>
            <a:r>
              <a:rPr lang="en-US" sz="2400" dirty="0" err="1"/>
              <a:t>pattern.matcher</a:t>
            </a:r>
            <a:r>
              <a:rPr lang="en-US" sz="2400" dirty="0"/>
              <a:t>(s</a:t>
            </a:r>
            <a:r>
              <a:rPr lang="en-US" sz="2400" dirty="0" smtClean="0"/>
              <a:t>)</a:t>
            </a:r>
          </a:p>
          <a:p>
            <a:pPr lvl="1"/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matcher.matches</a:t>
            </a:r>
            <a:r>
              <a:rPr lang="en-US" sz="2400" dirty="0" smtClean="0"/>
              <a:t>()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matcher.find</a:t>
            </a:r>
            <a:r>
              <a:rPr lang="en-US" sz="2400" dirty="0" smtClean="0"/>
              <a:t>()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matcher.replaceAll</a:t>
            </a:r>
            <a:r>
              <a:rPr lang="en-US" sz="2400" dirty="0" smtClean="0"/>
              <a:t>(“blah”)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matcher.group</a:t>
            </a:r>
            <a:r>
              <a:rPr lang="en-US" sz="2400" dirty="0" smtClean="0"/>
              <a:t>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708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by language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ea typeface="ＭＳ Ｐゴシック" charset="-128"/>
              </a:rPr>
              <a:t>Python: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import re</a:t>
            </a:r>
          </a:p>
          <a:p>
            <a:pPr lvl="2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 = “this is a test”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p</a:t>
            </a:r>
            <a:r>
              <a:rPr lang="en-US" dirty="0" smtClean="0">
                <a:ea typeface="ＭＳ Ｐゴシック" charset="-128"/>
              </a:rPr>
              <a:t> = </a:t>
            </a:r>
            <a:r>
              <a:rPr lang="en-US" dirty="0" err="1" smtClean="0">
                <a:ea typeface="ＭＳ Ｐゴシック" charset="-128"/>
              </a:rPr>
              <a:t>re.compile(“test</a:t>
            </a:r>
            <a:r>
              <a:rPr lang="en-US" dirty="0" smtClean="0">
                <a:ea typeface="ＭＳ Ｐゴシック" charset="-128"/>
              </a:rPr>
              <a:t>”)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p.match(s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dirty="0" smtClean="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p</a:t>
            </a:r>
            <a:r>
              <a:rPr lang="en-US" dirty="0" smtClean="0">
                <a:ea typeface="ＭＳ Ｐゴシック" charset="-128"/>
              </a:rPr>
              <a:t> = </a:t>
            </a:r>
            <a:r>
              <a:rPr lang="en-US" dirty="0" err="1" smtClean="0">
                <a:ea typeface="ＭＳ Ｐゴシック" charset="-128"/>
              </a:rPr>
              <a:t>re.compile</a:t>
            </a:r>
            <a:r>
              <a:rPr lang="en-US" dirty="0" smtClean="0">
                <a:ea typeface="ＭＳ Ｐゴシック" charset="-128"/>
              </a:rPr>
              <a:t>(“.*test.*”)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re.split(‘\s</a:t>
            </a:r>
            <a:r>
              <a:rPr lang="en-US" dirty="0" smtClean="0">
                <a:ea typeface="ＭＳ Ｐゴシック" charset="-128"/>
              </a:rPr>
              <a:t>+’, </a:t>
            </a:r>
            <a:r>
              <a:rPr lang="en-US" dirty="0" err="1" smtClean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 err="1" smtClean="0">
                <a:ea typeface="ＭＳ Ｐゴシック" charset="-128"/>
              </a:rPr>
              <a:t>re.sub(‘\s</a:t>
            </a:r>
            <a:r>
              <a:rPr lang="en-US" dirty="0" smtClean="0">
                <a:ea typeface="ＭＳ Ｐゴシック" charset="-128"/>
              </a:rPr>
              <a:t>+’, ‘ ‘, </a:t>
            </a:r>
            <a:r>
              <a:rPr lang="en-US" dirty="0" err="1" smtClean="0">
                <a:ea typeface="ＭＳ Ｐゴシック" charset="-128"/>
              </a:rPr>
              <a:t>s</a:t>
            </a:r>
            <a:r>
              <a:rPr lang="en-US" dirty="0" smtClean="0">
                <a:ea typeface="ＭＳ Ｐゴシック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092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73414" y="1918997"/>
            <a:ext cx="670916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Any you’ve seen or played with before?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68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 by language</a:t>
            </a:r>
            <a:endParaRPr lang="en-US" dirty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 smtClean="0">
                <a:ea typeface="ＭＳ Ｐゴシック" charset="-128"/>
              </a:rPr>
              <a:t>perl</a:t>
            </a:r>
            <a:r>
              <a:rPr lang="en-US" dirty="0" smtClean="0">
                <a:ea typeface="ＭＳ Ｐゴシック" charset="-128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$s = “this is a test”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$s =~ /</a:t>
            </a:r>
            <a:r>
              <a:rPr lang="en-US" dirty="0" smtClean="0">
                <a:solidFill>
                  <a:schemeClr val="hlink"/>
                </a:solidFill>
                <a:ea typeface="ＭＳ Ｐゴシック" charset="-128"/>
              </a:rPr>
              <a:t>test</a:t>
            </a:r>
            <a:r>
              <a:rPr lang="en-US" dirty="0" smtClean="0">
                <a:ea typeface="ＭＳ Ｐゴシック" charset="-128"/>
              </a:rPr>
              <a:t>/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$s =~ /^test$/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$s =~ /this\sis .* test/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split /\s+/, $s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ＭＳ Ｐゴシック" charset="-128"/>
              </a:rPr>
              <a:t>$</a:t>
            </a:r>
            <a:r>
              <a:rPr lang="en-US" dirty="0" smtClean="0">
                <a:ea typeface="ＭＳ Ｐゴシック" charset="-128"/>
              </a:rPr>
              <a:t>s =~ s/\s+/ /g</a:t>
            </a:r>
          </a:p>
        </p:txBody>
      </p:sp>
    </p:spTree>
    <p:extLst>
      <p:ext uri="{BB962C8B-B14F-4D97-AF65-F5344CB8AC3E}">
        <p14:creationId xmlns:p14="http://schemas.microsoft.com/office/powerpoint/2010/main" val="209091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by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grep</a:t>
            </a:r>
            <a:endParaRPr lang="en-US" dirty="0" smtClean="0"/>
          </a:p>
          <a:p>
            <a:pPr lvl="1"/>
            <a:r>
              <a:rPr lang="en-US" dirty="0" smtClean="0"/>
              <a:t>command-line tool for regular expressions (general regular expression print/parser)</a:t>
            </a:r>
          </a:p>
          <a:p>
            <a:pPr lvl="1"/>
            <a:r>
              <a:rPr lang="en-US" dirty="0" smtClean="0"/>
              <a:t>returns all lines that match a regular expression</a:t>
            </a:r>
          </a:p>
          <a:p>
            <a:pPr lvl="1"/>
            <a:r>
              <a:rPr lang="en-US" dirty="0" err="1" smtClean="0"/>
              <a:t>grep</a:t>
            </a:r>
            <a:r>
              <a:rPr lang="en-US" dirty="0" smtClean="0"/>
              <a:t> “@” </a:t>
            </a:r>
            <a:r>
              <a:rPr lang="en-US" dirty="0" err="1" smtClean="0"/>
              <a:t>twitter.posts</a:t>
            </a:r>
            <a:endParaRPr lang="en-US" dirty="0" smtClean="0"/>
          </a:p>
          <a:p>
            <a:pPr lvl="1"/>
            <a:r>
              <a:rPr lang="en-US" dirty="0" err="1" smtClean="0"/>
              <a:t>grep</a:t>
            </a:r>
            <a:r>
              <a:rPr lang="en-US" dirty="0" smtClean="0"/>
              <a:t> “http:” </a:t>
            </a:r>
            <a:r>
              <a:rPr lang="en-US" dirty="0" err="1" smtClean="0"/>
              <a:t>twiter.posts</a:t>
            </a:r>
            <a:endParaRPr lang="en-US" dirty="0" smtClean="0"/>
          </a:p>
          <a:p>
            <a:pPr lvl="1"/>
            <a:r>
              <a:rPr lang="en-US" dirty="0" smtClean="0"/>
              <a:t>can’t used </a:t>
            </a:r>
            <a:r>
              <a:rPr lang="en-US" dirty="0" err="1" smtClean="0"/>
              <a:t>metacharacters</a:t>
            </a:r>
            <a:r>
              <a:rPr lang="en-US" dirty="0" smtClean="0"/>
              <a:t> (\d, \w), use [] instead</a:t>
            </a:r>
          </a:p>
          <a:p>
            <a:pPr lvl="1"/>
            <a:r>
              <a:rPr lang="en-US" dirty="0" smtClean="0"/>
              <a:t>Often want to use “</a:t>
            </a:r>
            <a:r>
              <a:rPr lang="en-US" dirty="0" err="1" smtClean="0"/>
              <a:t>grep</a:t>
            </a:r>
            <a:r>
              <a:rPr lang="en-US" dirty="0" smtClean="0"/>
              <a:t> –E” (for extended syntax)</a:t>
            </a:r>
          </a:p>
        </p:txBody>
      </p:sp>
    </p:spTree>
    <p:extLst>
      <p:ext uri="{BB962C8B-B14F-4D97-AF65-F5344CB8AC3E}">
        <p14:creationId xmlns:p14="http://schemas.microsoft.com/office/powerpoint/2010/main" val="3050891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by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sed</a:t>
            </a:r>
            <a:endParaRPr lang="en-US" dirty="0" smtClean="0"/>
          </a:p>
          <a:p>
            <a:pPr lvl="1"/>
            <a:r>
              <a:rPr lang="en-US" dirty="0" smtClean="0"/>
              <a:t>another command-line tool that uses </a:t>
            </a:r>
            <a:r>
              <a:rPr lang="en-US" dirty="0" err="1" smtClean="0"/>
              <a:t>regexs</a:t>
            </a:r>
            <a:r>
              <a:rPr lang="en-US" dirty="0" smtClean="0"/>
              <a:t> to print and manipulate strings</a:t>
            </a:r>
          </a:p>
          <a:p>
            <a:pPr lvl="1"/>
            <a:r>
              <a:rPr lang="en-US" dirty="0" smtClean="0"/>
              <a:t>very powerful, though we’ll just play with it</a:t>
            </a:r>
          </a:p>
          <a:p>
            <a:pPr lvl="1"/>
            <a:r>
              <a:rPr lang="en-US" dirty="0" smtClean="0"/>
              <a:t>Most common is substitution:</a:t>
            </a:r>
          </a:p>
          <a:p>
            <a:pPr lvl="2"/>
            <a:r>
              <a:rPr lang="en-US" dirty="0" err="1" smtClean="0"/>
              <a:t>sed</a:t>
            </a:r>
            <a:r>
              <a:rPr lang="en-US" dirty="0" smtClean="0"/>
              <a:t> “s/ is a / is not </a:t>
            </a:r>
            <a:r>
              <a:rPr lang="en-US" dirty="0" smtClean="0"/>
              <a:t>a /</a:t>
            </a:r>
            <a:r>
              <a:rPr lang="en-US" dirty="0" smtClean="0"/>
              <a:t>g” </a:t>
            </a:r>
            <a:r>
              <a:rPr lang="en-US" dirty="0" err="1" smtClean="0"/>
              <a:t>twitter.posts</a:t>
            </a:r>
            <a:endParaRPr lang="en-US" dirty="0" smtClean="0"/>
          </a:p>
          <a:p>
            <a:pPr lvl="2"/>
            <a:r>
              <a:rPr lang="en-US" dirty="0" err="1" smtClean="0"/>
              <a:t>sed</a:t>
            </a:r>
            <a:r>
              <a:rPr lang="en-US" dirty="0" smtClean="0"/>
              <a:t> “s/  */ /g” </a:t>
            </a:r>
            <a:r>
              <a:rPr lang="en-US" dirty="0" err="1" smtClean="0"/>
              <a:t>twitter.posts</a:t>
            </a:r>
            <a:endParaRPr lang="en-US" dirty="0" smtClean="0"/>
          </a:p>
          <a:p>
            <a:pPr lvl="3"/>
            <a:r>
              <a:rPr lang="en-US" dirty="0" err="1" smtClean="0"/>
              <a:t>sed</a:t>
            </a:r>
            <a:r>
              <a:rPr lang="en-US" dirty="0" smtClean="0"/>
              <a:t> doesn’t have +, but does have *</a:t>
            </a:r>
          </a:p>
          <a:p>
            <a:pPr lvl="1"/>
            <a:r>
              <a:rPr lang="en-US" dirty="0" smtClean="0"/>
              <a:t>Can also do things like delete all that match,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46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General regular expressions:</a:t>
            </a:r>
          </a:p>
          <a:p>
            <a:pPr lvl="1"/>
            <a:r>
              <a:rPr lang="en-US" sz="2000" dirty="0" smtClean="0"/>
              <a:t>Ch 2.1 of the book</a:t>
            </a:r>
          </a:p>
          <a:p>
            <a:pPr lvl="1"/>
            <a:r>
              <a:rPr lang="en-US" sz="2000" dirty="0" smtClean="0">
                <a:hlinkClick r:id="rId2"/>
              </a:rPr>
              <a:t>http://www.regular-expressions.info/</a:t>
            </a:r>
            <a:endParaRPr lang="en-US" sz="2000" dirty="0" smtClean="0"/>
          </a:p>
          <a:p>
            <a:pPr lvl="2"/>
            <a:r>
              <a:rPr lang="en-US" sz="1700" dirty="0" smtClean="0"/>
              <a:t>good general tutorials</a:t>
            </a:r>
          </a:p>
          <a:p>
            <a:pPr lvl="2"/>
            <a:r>
              <a:rPr lang="en-US" sz="1700" dirty="0" smtClean="0"/>
              <a:t>many language specific examples as well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Java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3"/>
              </a:rPr>
              <a:t>http://download.oracle.com/javase/tutorial/essential/regex/</a:t>
            </a:r>
            <a:endParaRPr lang="en-US" sz="2000" dirty="0" smtClean="0"/>
          </a:p>
          <a:p>
            <a:pPr lvl="1"/>
            <a:r>
              <a:rPr lang="en-US" sz="2000" dirty="0" smtClean="0"/>
              <a:t>See also the documentation for </a:t>
            </a:r>
            <a:r>
              <a:rPr lang="en-US" sz="2000" dirty="0" err="1" smtClean="0"/>
              <a:t>java.util.regex</a:t>
            </a:r>
            <a:endParaRPr lang="en-US" sz="2000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smtClean="0"/>
              <a:t>Python</a:t>
            </a:r>
            <a:endParaRPr lang="en-US" sz="2300" dirty="0" smtClean="0"/>
          </a:p>
          <a:p>
            <a:pPr lvl="1"/>
            <a:r>
              <a:rPr lang="en-US" sz="2000" dirty="0" smtClean="0">
                <a:hlinkClick r:id="rId4"/>
              </a:rPr>
              <a:t>http://docs.python.org/howto/regex.html</a:t>
            </a:r>
          </a:p>
          <a:p>
            <a:pPr lvl="1"/>
            <a:r>
              <a:rPr lang="en-US" sz="2000" dirty="0" smtClean="0">
                <a:hlinkClick r:id="rId4"/>
              </a:rPr>
              <a:t>http://docs.python.org/library/re.html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199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Perl</a:t>
            </a:r>
          </a:p>
          <a:p>
            <a:pPr lvl="1"/>
            <a:r>
              <a:rPr lang="en-US" sz="2000" dirty="0" smtClean="0">
                <a:hlinkClick r:id="rId2"/>
              </a:rPr>
              <a:t>http://perldoc.perl.org/perlretut.html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3"/>
              </a:rPr>
              <a:t>http://perldoc.perl.org/perlre.html</a:t>
            </a:r>
            <a:endParaRPr lang="en-US" sz="2000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err="1" smtClean="0"/>
              <a:t>grep</a:t>
            </a:r>
            <a:endParaRPr lang="en-US" sz="2300" dirty="0" smtClean="0"/>
          </a:p>
          <a:p>
            <a:pPr lvl="1"/>
            <a:r>
              <a:rPr lang="en-US" sz="2000" dirty="0" smtClean="0"/>
              <a:t>See the write-up at the end of Assignment 1</a:t>
            </a:r>
          </a:p>
          <a:p>
            <a:pPr lvl="1"/>
            <a:r>
              <a:rPr lang="en-US" sz="2000" dirty="0" smtClean="0">
                <a:hlinkClick r:id="rId4"/>
              </a:rPr>
              <a:t>http://www.panix.com/~elflord/unix/grep.html</a:t>
            </a:r>
            <a:endParaRPr lang="en-US" sz="2000" dirty="0" smtClean="0"/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2300" dirty="0" err="1" smtClean="0"/>
              <a:t>sed</a:t>
            </a:r>
            <a:endParaRPr lang="en-US" sz="2300" dirty="0" smtClean="0"/>
          </a:p>
          <a:p>
            <a:pPr lvl="1"/>
            <a:r>
              <a:rPr lang="en-US" sz="2000" dirty="0" smtClean="0"/>
              <a:t>See the write-up at the end of Assignment 1</a:t>
            </a:r>
          </a:p>
          <a:p>
            <a:pPr lvl="1"/>
            <a:r>
              <a:rPr lang="en-US" sz="2000" dirty="0" smtClean="0">
                <a:hlinkClick r:id="rId5"/>
              </a:rPr>
              <a:t>http://www.grymoire.com/Unix/Sed.html</a:t>
            </a:r>
            <a:endParaRPr lang="en-US" sz="2000" dirty="0" smtClean="0"/>
          </a:p>
          <a:p>
            <a:pPr lvl="1"/>
            <a:r>
              <a:rPr lang="en-US" sz="2000" dirty="0" smtClean="0">
                <a:hlinkClick r:id="rId6"/>
              </a:rPr>
              <a:t>http://www.panix.com/~elflord/unix/sed.html</a:t>
            </a:r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833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What are some defining characteristics of corpora?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4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</a:t>
            </a:r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28800"/>
            <a:ext cx="8153400" cy="4267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monolingual vs. parallel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language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annotated </a:t>
            </a:r>
            <a:r>
              <a:rPr lang="en-US" dirty="0" smtClean="0"/>
              <a:t>(e.g. parts of speech, classifications, etc.)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 </a:t>
            </a:r>
            <a:r>
              <a:rPr lang="en-US" dirty="0" smtClean="0"/>
              <a:t>(where it came from)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size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714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275</TotalTime>
  <Words>3296</Words>
  <Application>Microsoft Macintosh PowerPoint</Application>
  <PresentationFormat>On-screen Show (4:3)</PresentationFormat>
  <Paragraphs>792</Paragraphs>
  <Slides>74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Median</vt:lpstr>
      <vt:lpstr>Equation</vt:lpstr>
      <vt:lpstr>Microsoft Equation</vt:lpstr>
      <vt:lpstr>xkcd.com/208</vt:lpstr>
      <vt:lpstr>CORpus analysis</vt:lpstr>
      <vt:lpstr>Administrivia</vt:lpstr>
      <vt:lpstr>NLP models</vt:lpstr>
      <vt:lpstr>NLP models</vt:lpstr>
      <vt:lpstr>Vocabulary</vt:lpstr>
      <vt:lpstr>Corpus examples</vt:lpstr>
      <vt:lpstr>Corpus characteristics</vt:lpstr>
      <vt:lpstr>Corpus characteristics</vt:lpstr>
      <vt:lpstr>Corpus examples</vt:lpstr>
      <vt:lpstr>Corpus examples</vt:lpstr>
      <vt:lpstr>Corpus examples</vt:lpstr>
      <vt:lpstr>Corpora examples</vt:lpstr>
      <vt:lpstr>Corpus analysis</vt:lpstr>
      <vt:lpstr>Corpus analysis</vt:lpstr>
      <vt:lpstr>Corpora issues</vt:lpstr>
      <vt:lpstr>A rose by any other name…</vt:lpstr>
      <vt:lpstr>Tokenization issues: ‘</vt:lpstr>
      <vt:lpstr>Tokenization issues: ‘</vt:lpstr>
      <vt:lpstr>Tokenization issues: ‘</vt:lpstr>
      <vt:lpstr>Tokenization issues: ‘</vt:lpstr>
      <vt:lpstr>Tokenization issues: hyphens</vt:lpstr>
      <vt:lpstr>Tokenization issues: hyphens</vt:lpstr>
      <vt:lpstr>More tokenization issues</vt:lpstr>
      <vt:lpstr>Tokenization: language issues</vt:lpstr>
      <vt:lpstr>Tokenization: language issues</vt:lpstr>
      <vt:lpstr>Word counts: Tom Sawyer</vt:lpstr>
      <vt:lpstr>Word counts</vt:lpstr>
      <vt:lpstr>Word counts</vt:lpstr>
      <vt:lpstr>Zipf’s “Law”</vt:lpstr>
      <vt:lpstr>Zipf’s law</vt:lpstr>
      <vt:lpstr>Zipf’s law</vt:lpstr>
      <vt:lpstr>Zipf Distribution </vt:lpstr>
      <vt:lpstr>Zipf’s law: Brown corpus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Zipf’s law: Tom Sawyer</vt:lpstr>
      <vt:lpstr>Sentences</vt:lpstr>
      <vt:lpstr>Sentence segmentation: issues</vt:lpstr>
      <vt:lpstr>Sentence segmentation: issues</vt:lpstr>
      <vt:lpstr>Sentence segmentation: issues</vt:lpstr>
      <vt:lpstr>Sentence segmentation</vt:lpstr>
      <vt:lpstr>Sentence length</vt:lpstr>
      <vt:lpstr>Regular expressions</vt:lpstr>
      <vt:lpstr>PowerPoint Presentation</vt:lpstr>
      <vt:lpstr>Regular expressions: literals</vt:lpstr>
      <vt:lpstr>Regular expressions: character classes</vt:lpstr>
      <vt:lpstr>Regular expressions: character classes</vt:lpstr>
      <vt:lpstr>Regular expressions: character classes</vt:lpstr>
      <vt:lpstr>For example</vt:lpstr>
      <vt:lpstr>Regular expressions: repetition</vt:lpstr>
      <vt:lpstr>Regular expressions: repetition</vt:lpstr>
      <vt:lpstr>Regular expressions:  beginning and end</vt:lpstr>
      <vt:lpstr>Regular expressions: repetition revisited</vt:lpstr>
      <vt:lpstr>Regular expressions: disjunction</vt:lpstr>
      <vt:lpstr>Regular expressions: disjunction</vt:lpstr>
      <vt:lpstr>Regular expressions: disjunction</vt:lpstr>
      <vt:lpstr>Some examples</vt:lpstr>
      <vt:lpstr>Some examples</vt:lpstr>
      <vt:lpstr>Regular expressions: memory</vt:lpstr>
      <vt:lpstr>Regular expression: memory</vt:lpstr>
      <vt:lpstr>Regular expressions: substitution</vt:lpstr>
      <vt:lpstr>Regular expressions by language</vt:lpstr>
      <vt:lpstr>Regular expressions by language</vt:lpstr>
      <vt:lpstr>Regular expressions by language</vt:lpstr>
      <vt:lpstr>Regular expressions by language</vt:lpstr>
      <vt:lpstr>Regular expression by language</vt:lpstr>
      <vt:lpstr>Regular expression by language</vt:lpstr>
      <vt:lpstr>Regular expression resources</vt:lpstr>
      <vt:lpstr>Regular expression 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xkcd.com/208</dc:title>
  <dc:creator>David Kauchak</dc:creator>
  <cp:lastModifiedBy>David Kauchak</cp:lastModifiedBy>
  <cp:revision>98</cp:revision>
  <dcterms:created xsi:type="dcterms:W3CDTF">2011-09-14T20:26:05Z</dcterms:created>
  <dcterms:modified xsi:type="dcterms:W3CDTF">2014-09-04T21:49:25Z</dcterms:modified>
</cp:coreProperties>
</file>