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4"/>
  </p:notesMasterIdLst>
  <p:handoutMasterIdLst>
    <p:handoutMasterId r:id="rId75"/>
  </p:handoutMasterIdLst>
  <p:sldIdLst>
    <p:sldId id="389" r:id="rId2"/>
    <p:sldId id="256" r:id="rId3"/>
    <p:sldId id="442" r:id="rId4"/>
    <p:sldId id="444" r:id="rId5"/>
    <p:sldId id="443" r:id="rId6"/>
    <p:sldId id="400" r:id="rId7"/>
    <p:sldId id="258" r:id="rId8"/>
    <p:sldId id="413" r:id="rId9"/>
    <p:sldId id="370" r:id="rId10"/>
    <p:sldId id="433" r:id="rId11"/>
    <p:sldId id="432" r:id="rId12"/>
    <p:sldId id="339" r:id="rId13"/>
    <p:sldId id="367" r:id="rId14"/>
    <p:sldId id="368" r:id="rId15"/>
    <p:sldId id="342" r:id="rId16"/>
    <p:sldId id="417" r:id="rId17"/>
    <p:sldId id="260" r:id="rId18"/>
    <p:sldId id="296" r:id="rId19"/>
    <p:sldId id="434" r:id="rId20"/>
    <p:sldId id="404" r:id="rId21"/>
    <p:sldId id="312" r:id="rId22"/>
    <p:sldId id="261" r:id="rId23"/>
    <p:sldId id="405" r:id="rId24"/>
    <p:sldId id="362" r:id="rId25"/>
    <p:sldId id="365" r:id="rId26"/>
    <p:sldId id="366" r:id="rId27"/>
    <p:sldId id="376" r:id="rId28"/>
    <p:sldId id="377" r:id="rId29"/>
    <p:sldId id="29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418" r:id="rId38"/>
    <p:sldId id="359" r:id="rId39"/>
    <p:sldId id="277" r:id="rId40"/>
    <p:sldId id="264" r:id="rId41"/>
    <p:sldId id="265" r:id="rId42"/>
    <p:sldId id="267" r:id="rId43"/>
    <p:sldId id="321" r:id="rId44"/>
    <p:sldId id="322" r:id="rId45"/>
    <p:sldId id="323" r:id="rId46"/>
    <p:sldId id="324" r:id="rId47"/>
    <p:sldId id="325" r:id="rId48"/>
    <p:sldId id="326" r:id="rId49"/>
    <p:sldId id="328" r:id="rId50"/>
    <p:sldId id="329" r:id="rId51"/>
    <p:sldId id="276" r:id="rId52"/>
    <p:sldId id="348" r:id="rId53"/>
    <p:sldId id="435" r:id="rId54"/>
    <p:sldId id="282" r:id="rId55"/>
    <p:sldId id="279" r:id="rId56"/>
    <p:sldId id="281" r:id="rId57"/>
    <p:sldId id="436" r:id="rId58"/>
    <p:sldId id="439" r:id="rId59"/>
    <p:sldId id="437" r:id="rId60"/>
    <p:sldId id="440" r:id="rId61"/>
    <p:sldId id="441" r:id="rId62"/>
    <p:sldId id="426" r:id="rId63"/>
    <p:sldId id="419" r:id="rId64"/>
    <p:sldId id="288" r:id="rId65"/>
    <p:sldId id="287" r:id="rId66"/>
    <p:sldId id="431" r:id="rId67"/>
    <p:sldId id="430" r:id="rId68"/>
    <p:sldId id="407" r:id="rId69"/>
    <p:sldId id="408" r:id="rId70"/>
    <p:sldId id="291" r:id="rId71"/>
    <p:sldId id="422" r:id="rId72"/>
    <p:sldId id="354" r:id="rId73"/>
  </p:sldIdLst>
  <p:sldSz cx="9144000" cy="6858000" type="screen4x3"/>
  <p:notesSz cx="6858000" cy="931386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6890C"/>
    <a:srgbClr val="E34AEE"/>
    <a:srgbClr val="E76FF3"/>
    <a:srgbClr val="00CC00"/>
    <a:srgbClr val="3333CC"/>
    <a:srgbClr val="FF0066"/>
    <a:srgbClr val="CC6600"/>
    <a:srgbClr val="9999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2" autoAdjust="0"/>
    <p:restoredTop sz="83056" autoAdjust="0"/>
  </p:normalViewPr>
  <p:slideViewPr>
    <p:cSldViewPr>
      <p:cViewPr varScale="1">
        <p:scale>
          <a:sx n="78" d="100"/>
          <a:sy n="78" d="100"/>
        </p:scale>
        <p:origin x="-1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CC42D4C-2D4B-4366-981C-A74AC840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6AC1-A719-D44C-89D1-4A6048A4D5C7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B112-CED4-9448-B5B6-43255090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We want to try and create</a:t>
            </a:r>
            <a:r>
              <a:rPr lang="en-US" baseline="0" dirty="0" smtClean="0"/>
              <a:t> computer/mathematical models that can handle questions about these text documents.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What questions do we want to ask about these texts?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model defines the proportion of words in </a:t>
            </a:r>
            <a:r>
              <a:rPr lang="en-US" smtClean="0"/>
              <a:t>the urn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dirty="0" smtClean="0"/>
              <a:t>just so you don’t think it’s too</a:t>
            </a:r>
            <a:r>
              <a:rPr lang="en-US" baseline="0" dirty="0" smtClean="0"/>
              <a:t> easy… </a:t>
            </a:r>
            <a:r>
              <a:rPr lang="en-US" baseline="0" dirty="0" err="1" smtClean="0">
                <a:sym typeface="Wingdings"/>
              </a:rPr>
              <a:t></a:t>
            </a:r>
            <a:endParaRPr lang="en-US" baseline="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en-US" dirty="0" smtClean="0"/>
              <a:t>  there is another nice motivation for why the model handles </a:t>
            </a:r>
            <a:r>
              <a:rPr lang="en-US" dirty="0" err="1" smtClean="0"/>
              <a:t>burstiness</a:t>
            </a:r>
            <a:r>
              <a:rPr lang="en-US" dirty="0" smtClean="0"/>
              <a:t> based on how</a:t>
            </a:r>
            <a:r>
              <a:rPr lang="en-US" baseline="0" dirty="0" smtClean="0"/>
              <a:t> the model is derived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dirty="0" smtClean="0"/>
              <a:t>just so you don’t think it’s too</a:t>
            </a:r>
            <a:r>
              <a:rPr lang="en-US" baseline="0" dirty="0" smtClean="0"/>
              <a:t> easy… </a:t>
            </a:r>
            <a:r>
              <a:rPr lang="en-US" baseline="0" dirty="0" err="1" smtClean="0">
                <a:sym typeface="Wingdings"/>
              </a:rPr>
              <a:t></a:t>
            </a:r>
            <a:endParaRPr lang="en-US" baseline="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en-US" dirty="0" smtClean="0"/>
              <a:t>  there is another nice motivation for why the model handles </a:t>
            </a:r>
            <a:r>
              <a:rPr lang="en-US" dirty="0" err="1" smtClean="0"/>
              <a:t>burstiness</a:t>
            </a:r>
            <a:r>
              <a:rPr lang="en-US" dirty="0" smtClean="0"/>
              <a:t> based on how</a:t>
            </a:r>
            <a:r>
              <a:rPr lang="en-US" baseline="0" dirty="0" smtClean="0"/>
              <a:t> the model is derived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“Let’s transition…”</a:t>
            </a:r>
          </a:p>
          <a:p>
            <a:pPr>
              <a:buFontTx/>
              <a:buChar char="-"/>
            </a:pPr>
            <a:r>
              <a:rPr lang="en-US" dirty="0" smtClean="0"/>
              <a:t> Use the term “document” to represent any body of text, e.g.</a:t>
            </a:r>
            <a:r>
              <a:rPr lang="en-US" baseline="0" dirty="0" smtClean="0"/>
              <a:t> web page, e-mail, tweet</a:t>
            </a:r>
          </a:p>
          <a:p>
            <a:pPr>
              <a:buFontTx/>
              <a:buChar char="-"/>
            </a:pPr>
            <a:r>
              <a:rPr lang="en-US" baseline="0" dirty="0" smtClean="0"/>
              <a:t> A document model, is one component to tackling some of these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to name a few…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 vector space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I mentioned many phenomena that occur</a:t>
            </a:r>
            <a:r>
              <a:rPr lang="en-US" baseline="0" dirty="0" smtClean="0"/>
              <a:t> in natural text.  Today, I’d like to focus on one in particular… </a:t>
            </a:r>
            <a:r>
              <a:rPr lang="en-US" baseline="0" dirty="0" err="1" smtClean="0"/>
              <a:t>burstiness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even</a:t>
            </a:r>
            <a:r>
              <a:rPr lang="en-US" baseline="0" dirty="0" smtClean="0"/>
              <a:t> having Clinton occur 5 times in an article is still fairly probable (once in a few hundred articles)</a:t>
            </a:r>
          </a:p>
          <a:p>
            <a:pPr>
              <a:buFontTx/>
              <a:buChar char="-"/>
            </a:pPr>
            <a:r>
              <a:rPr lang="en-US" baseline="0" dirty="0" smtClean="0"/>
              <a:t> exponential y-axis</a:t>
            </a:r>
          </a:p>
          <a:p>
            <a:pPr>
              <a:buFontTx/>
              <a:buChar char="-"/>
            </a:pPr>
            <a:r>
              <a:rPr lang="en-US" baseline="0" dirty="0" smtClean="0"/>
              <a:t> predicted is something more like 1 in 10,000 articles (orders of magnitude off)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decreasing</a:t>
            </a:r>
            <a:r>
              <a:rPr lang="en-US" baseline="0" dirty="0" smtClean="0"/>
              <a:t> probability on an exponential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for the multinomial,</a:t>
            </a:r>
            <a:r>
              <a:rPr lang="en-US" baseline="0" dirty="0" smtClean="0"/>
              <a:t> the “learned” parameters are the probabilities of a word occurring (i.e. the probability of a die side coming 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although</a:t>
            </a:r>
            <a:r>
              <a:rPr lang="en-US" baseline="0" dirty="0" smtClean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2E190F-1342-47AD-8F3E-8F69FA0B2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52F3-10DE-499C-B0C5-9651A9166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32AE8-CEB0-4986-9D0C-D98AABF3D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EEBE81-D6C9-47F4-B37D-6E81B7392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40C285-4ACA-4A70-B5F2-D4CAB098F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51B6F4-98ED-4189-9D9E-6F9DE8E7B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2E6527-EEA9-4DB3-B673-776BC21A5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840D-303B-4A5E-9721-19DFDD934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A04F-A6A0-4801-9A4C-C54A83E4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D5E1-210C-44A1-93EB-3CC8B5AAC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427C-5220-40C7-B9A1-4EA0FF66B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A85B-84E9-494E-8A0D-BD4DFE528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F12C0-9B0D-4D7B-AB16-D82AC8B21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9AC4-9F0F-43E2-A160-4AE541967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2B435-99D6-4FF8-8231-961CA6516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fld id="{1EF89A35-797E-4A48-AD5A-684946E1C9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hatshaute.com/index.php/2011/05/win-this-limited-edition-silk-scarf-and-inside-book-by-best-selling-author-brenda-novak/brenda-novak-scarf-inside-book-giveaway-model-front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3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754" name="Picture 2" descr="carto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8000"/>
          </a:blip>
          <a:srcRect l="18068"/>
          <a:stretch>
            <a:fillRect/>
          </a:stretch>
        </p:blipFill>
        <p:spPr>
          <a:xfrm>
            <a:off x="2589213" y="404813"/>
            <a:ext cx="4333875" cy="4603750"/>
          </a:xfrm>
          <a:noFill/>
          <a:ln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143000" y="57912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Kevin Knight, http://www.isi.edu/natural-language/people/pictures/ieee-expert-1.gif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model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43200"/>
            <a:ext cx="1524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11500" dirty="0" smtClean="0">
                <a:solidFill>
                  <a:srgbClr val="FF0000"/>
                </a:solidFill>
              </a:rPr>
              <a:t>?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97668"/>
            <a:ext cx="1676400" cy="584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676400"/>
            <a:ext cx="17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search engines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916668"/>
            <a:ext cx="9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373868"/>
            <a:ext cx="138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4146" y="2831068"/>
            <a:ext cx="240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corporate databases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352800"/>
            <a:ext cx="2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language generation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" name="Picture 56" descr="signal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64112" y="3886200"/>
            <a:ext cx="1295400" cy="752475"/>
          </a:xfrm>
          <a:noFill/>
          <a:ln/>
        </p:spPr>
      </p:pic>
      <p:sp>
        <p:nvSpPr>
          <p:cNvPr id="21" name="TextBox 20"/>
          <p:cNvSpPr txBox="1"/>
          <p:nvPr/>
        </p:nvSpPr>
        <p:spPr>
          <a:xfrm>
            <a:off x="1081280" y="4648200"/>
            <a:ext cx="219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581400"/>
            <a:ext cx="838200" cy="10369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5200" y="4648200"/>
            <a:ext cx="228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09639" y="5117068"/>
            <a:ext cx="37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text classification and clustering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 r="7216"/>
          <a:stretch>
            <a:fillRect/>
          </a:stretch>
        </p:blipFill>
        <p:spPr>
          <a:xfrm>
            <a:off x="1371600" y="5638800"/>
            <a:ext cx="1143000" cy="977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0800" y="5867400"/>
            <a:ext cx="83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5638800"/>
            <a:ext cx="2095157" cy="60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33800" y="6324600"/>
            <a:ext cx="25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hierarchies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33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ym typeface="Wingdings"/>
              </a:rPr>
              <a:t>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533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ym typeface="Wingdings"/>
              </a:rPr>
              <a:t>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9561" y="5943600"/>
            <a:ext cx="13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48200"/>
            <a:ext cx="217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simplification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3505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 think, therefore I am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4114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 am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7086600" y="3886200"/>
            <a:ext cx="3810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9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Application: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</a:t>
            </a:r>
            <a:r>
              <a:rPr lang="en-US" dirty="0"/>
              <a:t>classification</a:t>
            </a:r>
          </a:p>
        </p:txBody>
      </p:sp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914400" y="3854450"/>
            <a:ext cx="533400" cy="762000"/>
            <a:chOff x="1680" y="3024"/>
            <a:chExt cx="336" cy="480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1752600" y="400685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3276600" y="3321050"/>
            <a:ext cx="106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FF0066"/>
                </a:solidFill>
                <a:latin typeface="Verdana" pitchFamily="34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48400" y="1828800"/>
            <a:ext cx="2362200" cy="2286000"/>
            <a:chOff x="5638800" y="1524000"/>
            <a:chExt cx="2362200" cy="2286000"/>
          </a:xfrm>
        </p:grpSpPr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5638800" y="1524000"/>
              <a:ext cx="2057400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sports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politics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entertainment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business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  <p:sp>
          <p:nvSpPr>
            <p:cNvPr id="111638" name="Rectangle 22"/>
            <p:cNvSpPr>
              <a:spLocks noChangeArrowheads="1"/>
            </p:cNvSpPr>
            <p:nvPr/>
          </p:nvSpPr>
          <p:spPr bwMode="auto">
            <a:xfrm>
              <a:off x="5791200" y="16002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1000" y="4267200"/>
            <a:ext cx="2209800" cy="914400"/>
            <a:chOff x="5105400" y="4191000"/>
            <a:chExt cx="2209800" cy="914400"/>
          </a:xfrm>
        </p:grpSpPr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5105400" y="4251325"/>
              <a:ext cx="2057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spam</a:t>
              </a:r>
              <a:br>
                <a:rPr lang="en-US" sz="2000"/>
              </a:br>
              <a:r>
                <a:rPr lang="en-US" sz="2000"/>
                <a:t>not-spam</a:t>
              </a:r>
            </a:p>
          </p:txBody>
        </p:sp>
        <p:sp>
          <p:nvSpPr>
            <p:cNvPr id="111639" name="Rectangle 23"/>
            <p:cNvSpPr>
              <a:spLocks noChangeArrowheads="1"/>
            </p:cNvSpPr>
            <p:nvPr/>
          </p:nvSpPr>
          <p:spPr bwMode="auto">
            <a:xfrm>
              <a:off x="5791200" y="4191000"/>
              <a:ext cx="15240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5334000"/>
            <a:ext cx="2209800" cy="914400"/>
            <a:chOff x="6019800" y="5334000"/>
            <a:chExt cx="2209800" cy="914400"/>
          </a:xfrm>
        </p:grpSpPr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6019800" y="5394325"/>
              <a:ext cx="2057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positive</a:t>
              </a:r>
              <a:br>
                <a:rPr lang="en-US" sz="2000"/>
              </a:br>
              <a:r>
                <a:rPr lang="en-US" sz="2000"/>
                <a:t>negative</a:t>
              </a:r>
            </a:p>
          </p:txBody>
        </p:sp>
        <p:sp>
          <p:nvSpPr>
            <p:cNvPr id="111640" name="Rectangle 24"/>
            <p:cNvSpPr>
              <a:spLocks noChangeArrowheads="1"/>
            </p:cNvSpPr>
            <p:nvPr/>
          </p:nvSpPr>
          <p:spPr bwMode="auto">
            <a:xfrm>
              <a:off x="6858000" y="5334000"/>
              <a:ext cx="13716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0" y="3897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Spam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4964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Sentiment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153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Category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classification: Training</a:t>
            </a:r>
          </a:p>
        </p:txBody>
      </p:sp>
      <p:grpSp>
        <p:nvGrpSpPr>
          <p:cNvPr id="158752" name="Group 32"/>
          <p:cNvGrpSpPr>
            <a:grpSpLocks/>
          </p:cNvGrpSpPr>
          <p:nvPr/>
        </p:nvGrpSpPr>
        <p:grpSpPr bwMode="auto">
          <a:xfrm>
            <a:off x="2514600" y="5334000"/>
            <a:ext cx="533400" cy="762000"/>
            <a:chOff x="1680" y="3024"/>
            <a:chExt cx="336" cy="480"/>
          </a:xfrm>
        </p:grpSpPr>
        <p:sp>
          <p:nvSpPr>
            <p:cNvPr id="158753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4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5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6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7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8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9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0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61" name="Group 41"/>
          <p:cNvGrpSpPr>
            <a:grpSpLocks/>
          </p:cNvGrpSpPr>
          <p:nvPr/>
        </p:nvGrpSpPr>
        <p:grpSpPr bwMode="auto">
          <a:xfrm>
            <a:off x="1143000" y="5334000"/>
            <a:ext cx="533400" cy="762000"/>
            <a:chOff x="1680" y="3024"/>
            <a:chExt cx="336" cy="480"/>
          </a:xfrm>
        </p:grpSpPr>
        <p:sp>
          <p:nvSpPr>
            <p:cNvPr id="158762" name="Rectangle 42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63" name="Line 43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4" name="Line 44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5" name="Line 45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6" name="Line 46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7" name="Line 47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8" name="Line 48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9" name="Line 49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70" name="Group 50"/>
          <p:cNvGrpSpPr>
            <a:grpSpLocks/>
          </p:cNvGrpSpPr>
          <p:nvPr/>
        </p:nvGrpSpPr>
        <p:grpSpPr bwMode="auto">
          <a:xfrm>
            <a:off x="3200400" y="5334000"/>
            <a:ext cx="533400" cy="762000"/>
            <a:chOff x="1680" y="3024"/>
            <a:chExt cx="336" cy="480"/>
          </a:xfrm>
        </p:grpSpPr>
        <p:sp>
          <p:nvSpPr>
            <p:cNvPr id="158771" name="Rectangle 51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72" name="Line 52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3" name="Line 53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4" name="Line 54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5" name="Line 55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6" name="Line 56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7" name="Line 57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8" name="Line 58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79" name="Group 59"/>
          <p:cNvGrpSpPr>
            <a:grpSpLocks/>
          </p:cNvGrpSpPr>
          <p:nvPr/>
        </p:nvGrpSpPr>
        <p:grpSpPr bwMode="auto">
          <a:xfrm>
            <a:off x="1828800" y="5334000"/>
            <a:ext cx="533400" cy="762000"/>
            <a:chOff x="1680" y="3024"/>
            <a:chExt cx="336" cy="480"/>
          </a:xfrm>
        </p:grpSpPr>
        <p:sp>
          <p:nvSpPr>
            <p:cNvPr id="158780" name="Rectangle 60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1" name="Line 61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2" name="Line 62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3" name="Line 63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4" name="Line 64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5" name="Line 65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6" name="Line 66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7" name="Line 67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97" name="Group 77"/>
          <p:cNvGrpSpPr>
            <a:grpSpLocks/>
          </p:cNvGrpSpPr>
          <p:nvPr/>
        </p:nvGrpSpPr>
        <p:grpSpPr bwMode="auto">
          <a:xfrm>
            <a:off x="2514600" y="2971800"/>
            <a:ext cx="533400" cy="762000"/>
            <a:chOff x="1680" y="3024"/>
            <a:chExt cx="336" cy="480"/>
          </a:xfrm>
        </p:grpSpPr>
        <p:sp>
          <p:nvSpPr>
            <p:cNvPr id="158798" name="Rectangle 78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9" name="Line 79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0" name="Line 80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1" name="Line 81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2" name="Line 82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3" name="Line 83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4" name="Line 84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5" name="Line 85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06" name="Group 86"/>
          <p:cNvGrpSpPr>
            <a:grpSpLocks/>
          </p:cNvGrpSpPr>
          <p:nvPr/>
        </p:nvGrpSpPr>
        <p:grpSpPr bwMode="auto">
          <a:xfrm>
            <a:off x="1143000" y="2971800"/>
            <a:ext cx="533400" cy="762000"/>
            <a:chOff x="1680" y="3024"/>
            <a:chExt cx="336" cy="480"/>
          </a:xfrm>
        </p:grpSpPr>
        <p:sp>
          <p:nvSpPr>
            <p:cNvPr id="158807" name="Rectangle 87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08" name="Line 88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9" name="Line 89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0" name="Line 90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1" name="Line 91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2" name="Line 92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3" name="Line 93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4" name="Line 94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15" name="Group 95"/>
          <p:cNvGrpSpPr>
            <a:grpSpLocks/>
          </p:cNvGrpSpPr>
          <p:nvPr/>
        </p:nvGrpSpPr>
        <p:grpSpPr bwMode="auto">
          <a:xfrm>
            <a:off x="3200400" y="2971800"/>
            <a:ext cx="533400" cy="762000"/>
            <a:chOff x="1680" y="3024"/>
            <a:chExt cx="336" cy="480"/>
          </a:xfrm>
        </p:grpSpPr>
        <p:sp>
          <p:nvSpPr>
            <p:cNvPr id="158816" name="Rectangle 9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17" name="Line 9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8" name="Line 9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9" name="Line 9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0" name="Line 10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1" name="Line 10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2" name="Line 10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3" name="Line 10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24" name="Group 104"/>
          <p:cNvGrpSpPr>
            <a:grpSpLocks/>
          </p:cNvGrpSpPr>
          <p:nvPr/>
        </p:nvGrpSpPr>
        <p:grpSpPr bwMode="auto">
          <a:xfrm>
            <a:off x="1828800" y="2971800"/>
            <a:ext cx="533400" cy="762000"/>
            <a:chOff x="1680" y="3024"/>
            <a:chExt cx="336" cy="480"/>
          </a:xfrm>
        </p:grpSpPr>
        <p:sp>
          <p:nvSpPr>
            <p:cNvPr id="158825" name="Rectangle 10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26" name="Line 10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7" name="Line 10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8" name="Line 10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9" name="Line 10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0" name="Line 1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1" name="Line 1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2" name="Line 1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833" name="Text Box 113"/>
          <p:cNvSpPr txBox="1">
            <a:spLocks noChangeArrowheads="1"/>
          </p:cNvSpPr>
          <p:nvPr/>
        </p:nvSpPr>
        <p:spPr bwMode="auto">
          <a:xfrm>
            <a:off x="1447800" y="4572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non-SPAM</a:t>
            </a:r>
            <a:endParaRPr lang="en-US" sz="2800" dirty="0"/>
          </a:p>
        </p:txBody>
      </p:sp>
      <p:sp>
        <p:nvSpPr>
          <p:cNvPr id="158834" name="Text Box 114"/>
          <p:cNvSpPr txBox="1">
            <a:spLocks noChangeArrowheads="1"/>
          </p:cNvSpPr>
          <p:nvPr/>
        </p:nvSpPr>
        <p:spPr bwMode="auto">
          <a:xfrm>
            <a:off x="1676400" y="2209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SPAM</a:t>
            </a:r>
            <a:endParaRPr lang="en-US" sz="2800" dirty="0"/>
          </a:p>
        </p:txBody>
      </p:sp>
      <p:sp>
        <p:nvSpPr>
          <p:cNvPr id="158835" name="AutoShape 115"/>
          <p:cNvSpPr>
            <a:spLocks noChangeArrowheads="1"/>
          </p:cNvSpPr>
          <p:nvPr/>
        </p:nvSpPr>
        <p:spPr bwMode="auto">
          <a:xfrm>
            <a:off x="4648200" y="3200400"/>
            <a:ext cx="1219200" cy="2438400"/>
          </a:xfrm>
          <a:prstGeom prst="rightArrow">
            <a:avLst>
              <a:gd name="adj1" fmla="val 50000"/>
              <a:gd name="adj2" fmla="val 37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837" name="Text Box 117"/>
          <p:cNvSpPr txBox="1">
            <a:spLocks noChangeArrowheads="1"/>
          </p:cNvSpPr>
          <p:nvPr/>
        </p:nvSpPr>
        <p:spPr bwMode="auto">
          <a:xfrm>
            <a:off x="4114800" y="2209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model parameter estimation</a:t>
            </a:r>
          </a:p>
        </p:txBody>
      </p:sp>
      <p:sp>
        <p:nvSpPr>
          <p:cNvPr id="158844" name="Text Box 124"/>
          <p:cNvSpPr txBox="1">
            <a:spLocks noChangeArrowheads="1"/>
          </p:cNvSpPr>
          <p:nvPr/>
        </p:nvSpPr>
        <p:spPr bwMode="auto">
          <a:xfrm>
            <a:off x="6705600" y="5334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8846" name="Group 126"/>
          <p:cNvGrpSpPr>
            <a:grpSpLocks/>
          </p:cNvGrpSpPr>
          <p:nvPr/>
        </p:nvGrpSpPr>
        <p:grpSpPr bwMode="auto">
          <a:xfrm>
            <a:off x="6553200" y="2362200"/>
            <a:ext cx="2057400" cy="1600200"/>
            <a:chOff x="4080" y="1920"/>
            <a:chExt cx="1296" cy="1008"/>
          </a:xfrm>
        </p:grpSpPr>
        <p:sp>
          <p:nvSpPr>
            <p:cNvPr id="158838" name="Rectangle 118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39" name="Rectangle 119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0" name="Rectangle 120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1" name="Rectangle 121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2" name="Rectangle 122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5" name="Rectangle 125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8854" name="Group 134"/>
          <p:cNvGrpSpPr>
            <a:grpSpLocks/>
          </p:cNvGrpSpPr>
          <p:nvPr/>
        </p:nvGrpSpPr>
        <p:grpSpPr bwMode="auto">
          <a:xfrm>
            <a:off x="6553200" y="4419600"/>
            <a:ext cx="2057400" cy="1600200"/>
            <a:chOff x="4128" y="2784"/>
            <a:chExt cx="1296" cy="1008"/>
          </a:xfrm>
        </p:grpSpPr>
        <p:sp>
          <p:nvSpPr>
            <p:cNvPr id="158848" name="Rectangle 128"/>
            <p:cNvSpPr>
              <a:spLocks noChangeArrowheads="1"/>
            </p:cNvSpPr>
            <p:nvPr/>
          </p:nvSpPr>
          <p:spPr bwMode="auto">
            <a:xfrm>
              <a:off x="4224" y="3024"/>
              <a:ext cx="14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9" name="Rectangle 129"/>
            <p:cNvSpPr>
              <a:spLocks noChangeArrowheads="1"/>
            </p:cNvSpPr>
            <p:nvPr/>
          </p:nvSpPr>
          <p:spPr bwMode="auto">
            <a:xfrm>
              <a:off x="4464" y="3312"/>
              <a:ext cx="144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0" name="Rectangle 130"/>
            <p:cNvSpPr>
              <a:spLocks noChangeArrowheads="1"/>
            </p:cNvSpPr>
            <p:nvPr/>
          </p:nvSpPr>
          <p:spPr bwMode="auto">
            <a:xfrm>
              <a:off x="4704" y="3264"/>
              <a:ext cx="144" cy="43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1" name="Rectangle 131"/>
            <p:cNvSpPr>
              <a:spLocks noChangeArrowheads="1"/>
            </p:cNvSpPr>
            <p:nvPr/>
          </p:nvSpPr>
          <p:spPr bwMode="auto">
            <a:xfrm>
              <a:off x="4944" y="2928"/>
              <a:ext cx="14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2" name="Rectangle 132"/>
            <p:cNvSpPr>
              <a:spLocks noChangeArrowheads="1"/>
            </p:cNvSpPr>
            <p:nvPr/>
          </p:nvSpPr>
          <p:spPr bwMode="auto">
            <a:xfrm>
              <a:off x="5184" y="3216"/>
              <a:ext cx="144" cy="48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3" name="Rectangle 133"/>
            <p:cNvSpPr>
              <a:spLocks noChangeArrowheads="1"/>
            </p:cNvSpPr>
            <p:nvPr/>
          </p:nvSpPr>
          <p:spPr bwMode="auto">
            <a:xfrm>
              <a:off x="4128" y="2784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classification: </a:t>
            </a:r>
            <a:r>
              <a:rPr lang="en-US" dirty="0" smtClean="0"/>
              <a:t>Applying</a:t>
            </a:r>
            <a:endParaRPr lang="en-US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267200" y="5257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4114800" y="2286000"/>
            <a:ext cx="2057400" cy="1600200"/>
            <a:chOff x="4080" y="1920"/>
            <a:chExt cx="1296" cy="1008"/>
          </a:xfrm>
        </p:grpSpPr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1" name="Rectangle 7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2" name="Rectangle 8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56" name="Group 12"/>
          <p:cNvGrpSpPr>
            <a:grpSpLocks/>
          </p:cNvGrpSpPr>
          <p:nvPr/>
        </p:nvGrpSpPr>
        <p:grpSpPr bwMode="auto">
          <a:xfrm>
            <a:off x="4114800" y="4343400"/>
            <a:ext cx="2057400" cy="1600200"/>
            <a:chOff x="4128" y="2784"/>
            <a:chExt cx="1296" cy="1008"/>
          </a:xfrm>
        </p:grpSpPr>
        <p:sp>
          <p:nvSpPr>
            <p:cNvPr id="159757" name="Rectangle 13"/>
            <p:cNvSpPr>
              <a:spLocks noChangeArrowheads="1"/>
            </p:cNvSpPr>
            <p:nvPr/>
          </p:nvSpPr>
          <p:spPr bwMode="auto">
            <a:xfrm>
              <a:off x="4224" y="3024"/>
              <a:ext cx="14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8" name="Rectangle 14"/>
            <p:cNvSpPr>
              <a:spLocks noChangeArrowheads="1"/>
            </p:cNvSpPr>
            <p:nvPr/>
          </p:nvSpPr>
          <p:spPr bwMode="auto">
            <a:xfrm>
              <a:off x="4464" y="3312"/>
              <a:ext cx="144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9" name="Rectangle 15"/>
            <p:cNvSpPr>
              <a:spLocks noChangeArrowheads="1"/>
            </p:cNvSpPr>
            <p:nvPr/>
          </p:nvSpPr>
          <p:spPr bwMode="auto">
            <a:xfrm>
              <a:off x="4704" y="3264"/>
              <a:ext cx="144" cy="43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0" name="Rectangle 16"/>
            <p:cNvSpPr>
              <a:spLocks noChangeArrowheads="1"/>
            </p:cNvSpPr>
            <p:nvPr/>
          </p:nvSpPr>
          <p:spPr bwMode="auto">
            <a:xfrm>
              <a:off x="4944" y="2928"/>
              <a:ext cx="14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1" name="Rectangle 17"/>
            <p:cNvSpPr>
              <a:spLocks noChangeArrowheads="1"/>
            </p:cNvSpPr>
            <p:nvPr/>
          </p:nvSpPr>
          <p:spPr bwMode="auto">
            <a:xfrm>
              <a:off x="5184" y="3216"/>
              <a:ext cx="144" cy="48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Rectangle 18"/>
            <p:cNvSpPr>
              <a:spLocks noChangeArrowheads="1"/>
            </p:cNvSpPr>
            <p:nvPr/>
          </p:nvSpPr>
          <p:spPr bwMode="auto">
            <a:xfrm>
              <a:off x="4128" y="2784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63" name="Group 19"/>
          <p:cNvGrpSpPr>
            <a:grpSpLocks/>
          </p:cNvGrpSpPr>
          <p:nvPr/>
        </p:nvGrpSpPr>
        <p:grpSpPr bwMode="auto">
          <a:xfrm>
            <a:off x="1600200" y="3962400"/>
            <a:ext cx="533400" cy="762000"/>
            <a:chOff x="1680" y="3024"/>
            <a:chExt cx="336" cy="480"/>
          </a:xfrm>
        </p:grpSpPr>
        <p:sp>
          <p:nvSpPr>
            <p:cNvPr id="159764" name="Rectangle 20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0" name="Line 26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1" name="Line 27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990600" y="2971800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Is it</a:t>
            </a:r>
            <a:r>
              <a:rPr lang="en-US" sz="2000" dirty="0" smtClean="0"/>
              <a:t> SPAM or non-SPAM?</a:t>
            </a:r>
            <a:endParaRPr lang="en-US" sz="2000" dirty="0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 flipV="1">
            <a:off x="2362200" y="3200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74" name="Line 30"/>
          <p:cNvSpPr>
            <a:spLocks noChangeShapeType="1"/>
          </p:cNvSpPr>
          <p:nvPr/>
        </p:nvSpPr>
        <p:spPr bwMode="auto">
          <a:xfrm>
            <a:off x="2362200" y="42672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6781800" y="25908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probability of document being</a:t>
            </a:r>
            <a:r>
              <a:rPr lang="en-US" dirty="0" smtClean="0"/>
              <a:t> SPAM</a:t>
            </a:r>
            <a:endParaRPr lang="en-US" dirty="0"/>
          </a:p>
        </p:txBody>
      </p: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6858000" y="48006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probability of document being</a:t>
            </a:r>
            <a:r>
              <a:rPr lang="en-US" dirty="0" smtClean="0"/>
              <a:t> non-SPAM</a:t>
            </a:r>
            <a:endParaRPr lang="en-US" dirty="0"/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6324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>
            <a:off x="63246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019800" y="3886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which is larger?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Notation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1"/>
            <a:ext cx="7392987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Standard representation: bag of words</a:t>
            </a:r>
          </a:p>
          <a:p>
            <a:pPr lvl="1"/>
            <a:r>
              <a:rPr lang="en-US" sz="1900" dirty="0" smtClean="0"/>
              <a:t>Fixed vocabulary ~50K words</a:t>
            </a:r>
          </a:p>
          <a:p>
            <a:pPr lvl="1"/>
            <a:r>
              <a:rPr lang="en-US" sz="1900" dirty="0" smtClean="0"/>
              <a:t>Documents </a:t>
            </a:r>
            <a:r>
              <a:rPr lang="en-US" sz="1900" dirty="0"/>
              <a:t>represented by a count vector, where each dimension represents</a:t>
            </a:r>
            <a:r>
              <a:rPr lang="en-US" sz="1900" dirty="0" smtClean="0"/>
              <a:t> the frequency of a </a:t>
            </a:r>
            <a:r>
              <a:rPr lang="en-US" sz="1900" dirty="0"/>
              <a:t>word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>
              <a:buNone/>
            </a:pPr>
            <a:endParaRPr lang="en-US" sz="1900" dirty="0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1676400" y="3494088"/>
            <a:ext cx="533400" cy="762000"/>
            <a:chOff x="1680" y="3024"/>
            <a:chExt cx="336" cy="480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33800" y="4038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 rot="-3607985">
            <a:off x="40314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 rot="-3607985">
            <a:off x="4336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 rot="-3607985">
            <a:off x="4717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3607985">
            <a:off x="50220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 rot="-3607985">
            <a:off x="53268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 rot="-3607985">
            <a:off x="5631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 rot="-3607985">
            <a:off x="6012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 rot="-3607985">
            <a:off x="3740944" y="49601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04800" y="4332288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pic>
        <p:nvPicPr>
          <p:cNvPr id="116761" name="Picture 25" descr="bag_of_w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0"/>
            <a:ext cx="1295400" cy="1295400"/>
          </a:xfrm>
          <a:noFill/>
          <a:ln/>
        </p:spPr>
      </p:pic>
      <p:sp>
        <p:nvSpPr>
          <p:cNvPr id="26" name="TextBox 25"/>
          <p:cNvSpPr txBox="1"/>
          <p:nvPr/>
        </p:nvSpPr>
        <p:spPr>
          <a:xfrm>
            <a:off x="457200" y="5334000"/>
            <a:ext cx="830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Representation allows us to generalize across documents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      Downside?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Notation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1013"/>
            <a:ext cx="7392987" cy="1601787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Standard representation: bag of words</a:t>
            </a:r>
          </a:p>
          <a:p>
            <a:pPr lvl="1"/>
            <a:r>
              <a:rPr lang="en-US" sz="1900" dirty="0" smtClean="0"/>
              <a:t>Fixed vocabulary ~50K words</a:t>
            </a:r>
          </a:p>
          <a:p>
            <a:pPr lvl="1"/>
            <a:r>
              <a:rPr lang="en-US" sz="1900" dirty="0" smtClean="0"/>
              <a:t>Documents </a:t>
            </a:r>
            <a:r>
              <a:rPr lang="en-US" sz="1900" dirty="0"/>
              <a:t>represented by a count vector, where each dimension represents</a:t>
            </a:r>
            <a:r>
              <a:rPr lang="en-US" sz="1900" dirty="0" smtClean="0"/>
              <a:t> the frequency of a </a:t>
            </a:r>
            <a:r>
              <a:rPr lang="en-US" sz="1900" dirty="0"/>
              <a:t>word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>
              <a:buNone/>
            </a:pPr>
            <a:endParaRPr lang="en-US" sz="19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3494088"/>
            <a:ext cx="533400" cy="762000"/>
            <a:chOff x="1680" y="3024"/>
            <a:chExt cx="336" cy="480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33800" y="4038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 rot="-3607985">
            <a:off x="40314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 rot="-3607985">
            <a:off x="4336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 rot="-3607985">
            <a:off x="4717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3607985">
            <a:off x="50220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 rot="-3607985">
            <a:off x="53268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 rot="-3607985">
            <a:off x="5631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 rot="-3607985">
            <a:off x="6012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 rot="-3607985">
            <a:off x="3740944" y="49601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04800" y="4332288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pic>
        <p:nvPicPr>
          <p:cNvPr id="116761" name="Picture 25" descr="bag_of_w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0" y="0"/>
            <a:ext cx="1295400" cy="1295400"/>
          </a:xfrm>
          <a:noFill/>
          <a:ln/>
        </p:spPr>
      </p:pic>
      <p:sp>
        <p:nvSpPr>
          <p:cNvPr id="26" name="TextBox 25"/>
          <p:cNvSpPr txBox="1"/>
          <p:nvPr/>
        </p:nvSpPr>
        <p:spPr>
          <a:xfrm>
            <a:off x="457200" y="5486400"/>
            <a:ext cx="83022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Representation allows us to generalize across documents</a:t>
            </a:r>
          </a:p>
          <a:p>
            <a:pPr algn="l"/>
            <a:endParaRPr lang="en-US" sz="2400" dirty="0" smtClean="0">
              <a:solidFill>
                <a:srgbClr val="0000FF"/>
              </a:solidFill>
            </a:endParaRPr>
          </a:p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Downside: lose word ordering information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burstiness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1828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What is the probability that a political document contains the word “Clinton”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exactly</a:t>
            </a:r>
            <a:r>
              <a:rPr lang="en-US" sz="2000" dirty="0" smtClean="0">
                <a:latin typeface="Verdana" pitchFamily="34" charset="0"/>
              </a:rPr>
              <a:t> once</a:t>
            </a:r>
            <a:r>
              <a:rPr lang="en-US" sz="2000" dirty="0">
                <a:latin typeface="Verdana" pitchFamily="34" charset="0"/>
              </a:rPr>
              <a:t>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0" y="32004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The Stacy Koon-Lawrence Powell defense!  The decisions of Janet Reno and Bill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in this affair are essentially the moral equivalents of Stacy Koon's.  …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209800" y="4800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</a:t>
            </a:r>
            <a:r>
              <a:rPr lang="en-US" sz="2000" dirty="0" smtClean="0">
                <a:latin typeface="Verdana" pitchFamily="34" charset="0"/>
              </a:rPr>
              <a:t>=1|</a:t>
            </a:r>
            <a:r>
              <a:rPr lang="en-US" sz="2000" dirty="0">
                <a:latin typeface="Verdana" pitchFamily="34" charset="0"/>
              </a:rPr>
              <a:t>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0.12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burstiness</a:t>
            </a:r>
          </a:p>
        </p:txBody>
      </p:sp>
      <p:sp>
        <p:nvSpPr>
          <p:cNvPr id="58372" name="Text Box 1028"/>
          <p:cNvSpPr txBox="1">
            <a:spLocks noChangeArrowheads="1"/>
          </p:cNvSpPr>
          <p:nvPr/>
        </p:nvSpPr>
        <p:spPr bwMode="auto">
          <a:xfrm>
            <a:off x="1447800" y="2743200"/>
            <a:ext cx="6858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The Stacy Koon-Lawrence Powell defense!  The decisions of Janet Reno and Bill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in this affair are essentially the moral equivalents of Stacy Koon's.  Reno and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have the advantage in that they investigate themselves.</a:t>
            </a: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1524000" y="1828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What is the probability that a political document contains the word “Clinton</a:t>
            </a:r>
            <a:r>
              <a:rPr lang="en-US" sz="2000" dirty="0" smtClean="0">
                <a:latin typeface="Verdana" pitchFamily="34" charset="0"/>
              </a:rPr>
              <a:t>”</a:t>
            </a:r>
            <a:r>
              <a:rPr lang="en-US" sz="2000" i="1" dirty="0" smtClean="0">
                <a:latin typeface="Verdana" pitchFamily="34" charset="0"/>
              </a:rPr>
              <a:t> exactly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twice</a:t>
            </a:r>
            <a:r>
              <a:rPr lang="en-US" sz="2000" dirty="0">
                <a:latin typeface="Verdana" pitchFamily="34" charset="0"/>
              </a:rPr>
              <a:t>?</a:t>
            </a:r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2362200" y="4267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”=2|political)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0.05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burstiness</a:t>
            </a:r>
            <a:r>
              <a:rPr lang="en-US" dirty="0" smtClean="0"/>
              <a:t> in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339493"/>
              </p:ext>
            </p:extLst>
          </p:nvPr>
        </p:nvGraphicFramePr>
        <p:xfrm>
          <a:off x="1524000" y="3429000"/>
          <a:ext cx="5486400" cy="146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2616200" imgH="698500" progId="Equation.3">
                  <p:embed/>
                </p:oleObj>
              </mc:Choice>
              <mc:Fallback>
                <p:oleObj name="Equation" r:id="rId3" imgW="2616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429000"/>
                        <a:ext cx="5486400" cy="146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133600" y="2209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</a:t>
            </a:r>
            <a:r>
              <a:rPr lang="en-US" sz="2000" dirty="0" smtClean="0">
                <a:latin typeface="Verdana" pitchFamily="34" charset="0"/>
              </a:rPr>
              <a:t>=1|</a:t>
            </a:r>
            <a:r>
              <a:rPr lang="en-US" sz="2000" dirty="0">
                <a:latin typeface="Verdana" pitchFamily="34" charset="0"/>
              </a:rPr>
              <a:t>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0.12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334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Under the multinomial model, how likely is p(“Clinton” = 2 | political)?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Modeling Natural Text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95600"/>
            <a:ext cx="7315200" cy="2438400"/>
          </a:xfrm>
        </p:spPr>
        <p:txBody>
          <a:bodyPr/>
          <a:lstStyle/>
          <a:p>
            <a:pPr algn="ctr"/>
            <a:r>
              <a:rPr lang="en-US" sz="3300" dirty="0"/>
              <a:t>David </a:t>
            </a:r>
            <a:r>
              <a:rPr lang="en-US" sz="3300" dirty="0" smtClean="0"/>
              <a:t>Kauchak</a:t>
            </a:r>
          </a:p>
          <a:p>
            <a:pPr algn="ctr"/>
            <a:r>
              <a:rPr lang="en-US" sz="2400" dirty="0" smtClean="0"/>
              <a:t>CS159 – Fall 2014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err="1" smtClean="0"/>
              <a:t>burstiness</a:t>
            </a:r>
            <a:r>
              <a:rPr lang="en-US" dirty="0" smtClean="0"/>
              <a:t> in models</a:t>
            </a:r>
            <a:endParaRPr lang="en-US" dirty="0"/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2362200" y="1752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”=2|political)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0.05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8375" name="Text Box 1031"/>
          <p:cNvSpPr txBox="1">
            <a:spLocks noChangeArrowheads="1"/>
          </p:cNvSpPr>
          <p:nvPr/>
        </p:nvSpPr>
        <p:spPr bwMode="auto">
          <a:xfrm>
            <a:off x="457200" y="2590800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Many models incorrectly </a:t>
            </a:r>
            <a:r>
              <a:rPr lang="en-US" sz="2400" dirty="0" smtClean="0">
                <a:latin typeface="Verdana" pitchFamily="34" charset="0"/>
              </a:rPr>
              <a:t>predict: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p(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”=2|political</a:t>
            </a:r>
            <a:r>
              <a:rPr lang="en-US" sz="2400" dirty="0">
                <a:latin typeface="Verdana" pitchFamily="34" charset="0"/>
              </a:rPr>
              <a:t>) ≈ p(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”=1|political</a:t>
            </a:r>
            <a:r>
              <a:rPr lang="en-US" sz="2400" dirty="0">
                <a:latin typeface="Verdana" pitchFamily="34" charset="0"/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endParaRPr lang="en-US" sz="24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             0.05 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≠ </a:t>
            </a:r>
            <a:r>
              <a:rPr lang="en-US" sz="2800" b="1" i="1" dirty="0" smtClean="0">
                <a:solidFill>
                  <a:srgbClr val="FF0000"/>
                </a:solidFill>
                <a:latin typeface="Verdana" pitchFamily="34" charset="0"/>
              </a:rPr>
              <a:t>0.0144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0.12</a:t>
            </a:r>
            <a:r>
              <a:rPr lang="en-US" sz="2800" baseline="300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8379" name="Line 1035"/>
          <p:cNvSpPr>
            <a:spLocks noChangeShapeType="1"/>
          </p:cNvSpPr>
          <p:nvPr/>
        </p:nvSpPr>
        <p:spPr bwMode="auto">
          <a:xfrm>
            <a:off x="381000" y="40386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Line 1036"/>
          <p:cNvSpPr>
            <a:spLocks noChangeShapeType="1"/>
          </p:cNvSpPr>
          <p:nvPr/>
        </p:nvSpPr>
        <p:spPr bwMode="auto">
          <a:xfrm flipH="1">
            <a:off x="8382000" y="2590800"/>
            <a:ext cx="304800" cy="9144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015" y="5257800"/>
            <a:ext cx="746418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And in general, predict:</a:t>
            </a:r>
          </a:p>
          <a:p>
            <a:pPr algn="l"/>
            <a:r>
              <a:rPr lang="en-US" sz="2400" dirty="0" smtClean="0">
                <a:latin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</a:rPr>
              <a:t>p(</a:t>
            </a:r>
            <a:r>
              <a:rPr lang="en-US" sz="2400" dirty="0" err="1" smtClean="0"/>
              <a:t>“</a:t>
            </a:r>
            <a:r>
              <a:rPr lang="en-US" sz="2400" dirty="0" err="1" smtClean="0">
                <a:solidFill>
                  <a:srgbClr val="0000FF"/>
                </a:solidFill>
              </a:rPr>
              <a:t>Clinton</a:t>
            </a:r>
            <a:r>
              <a:rPr lang="en-US" sz="2400" dirty="0" smtClean="0"/>
              <a:t>”=</a:t>
            </a:r>
            <a:r>
              <a:rPr lang="en-US" sz="2800" b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/>
              <a:t>|political</a:t>
            </a:r>
            <a:r>
              <a:rPr lang="en-US" sz="2400" dirty="0" smtClean="0">
                <a:latin typeface="Verdana" pitchFamily="34" charset="0"/>
              </a:rPr>
              <a:t>) ≈ </a:t>
            </a:r>
            <a:r>
              <a:rPr lang="en-US" sz="2400" dirty="0" err="1" smtClean="0">
                <a:latin typeface="Verdana" pitchFamily="34" charset="0"/>
              </a:rPr>
              <a:t>p(</a:t>
            </a:r>
            <a:r>
              <a:rPr lang="en-US" sz="2400" dirty="0" err="1" smtClean="0"/>
              <a:t>“</a:t>
            </a:r>
            <a:r>
              <a:rPr lang="en-US" sz="2400" dirty="0" err="1" smtClean="0">
                <a:solidFill>
                  <a:srgbClr val="0000FF"/>
                </a:solidFill>
              </a:rPr>
              <a:t>Clinton</a:t>
            </a:r>
            <a:r>
              <a:rPr lang="en-US" sz="2400" dirty="0" smtClean="0"/>
              <a:t>”=1|political</a:t>
            </a:r>
            <a:r>
              <a:rPr lang="en-US" sz="2400" dirty="0" smtClean="0">
                <a:latin typeface="Verdana" pitchFamily="34" charset="0"/>
              </a:rPr>
              <a:t>)</a:t>
            </a:r>
            <a:r>
              <a:rPr lang="en-US" sz="4000" b="1" baseline="300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p(“Clinton” = x | political)</a:t>
            </a:r>
          </a:p>
        </p:txBody>
      </p:sp>
      <p:pic>
        <p:nvPicPr>
          <p:cNvPr id="78853" name="Picture 5" descr="clinton"/>
          <p:cNvPicPr>
            <a:picLocks noChangeAspect="1" noChangeArrowheads="1"/>
          </p:cNvPicPr>
          <p:nvPr/>
        </p:nvPicPr>
        <p:blipFill>
          <a:blip r:embed="rId3"/>
          <a:srcRect l="4301" t="5376" r="6451" b="4301"/>
          <a:stretch>
            <a:fillRect/>
          </a:stretch>
        </p:blipFill>
        <p:spPr bwMode="auto">
          <a:xfrm>
            <a:off x="1981200" y="1600200"/>
            <a:ext cx="5715000" cy="4338638"/>
          </a:xfrm>
          <a:prstGeom prst="rect">
            <a:avLst/>
          </a:prstGeom>
          <a:noFill/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0" y="60960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“Clinton” occurs exactly x times in document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 rot="16200000">
            <a:off x="1059657" y="3664743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probability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count probabilities</a:t>
            </a:r>
          </a:p>
        </p:txBody>
      </p:sp>
      <p:pic>
        <p:nvPicPr>
          <p:cNvPr id="19460" name="Picture 4" descr="termfrequency_probability_industry_examp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703"/>
          <a:stretch>
            <a:fillRect/>
          </a:stretch>
        </p:blipFill>
        <p:spPr>
          <a:xfrm>
            <a:off x="1828800" y="1600200"/>
            <a:ext cx="5486400" cy="3962400"/>
          </a:xfrm>
          <a:noFill/>
          <a:ln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53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common words – 71% of word occurrences and 1% of the vocabulary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average words – 21% of word occurrences and 10% of the vocabulary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rare words – 8% or word occurrences and 89% of the vocabulary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10" y="1683006"/>
            <a:ext cx="4207990" cy="509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3605" name="Picture 5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(3, 3, 3, 3, 4, 4)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20 rolls of a fair</a:t>
            </a:r>
            <a:r>
              <a:rPr lang="en-US" sz="2800" dirty="0"/>
              <a:t>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1066800" y="5257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Which is more probable?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73489" y="4220167"/>
            <a:ext cx="2579132" cy="932266"/>
            <a:chOff x="973489" y="4220167"/>
            <a:chExt cx="2579132" cy="932266"/>
          </a:xfrm>
        </p:grpSpPr>
        <p:sp>
          <p:nvSpPr>
            <p:cNvPr id="10" name="TextBox 9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1868" y="4249334"/>
            <a:ext cx="2579132" cy="932266"/>
            <a:chOff x="973489" y="4220167"/>
            <a:chExt cx="2579132" cy="932266"/>
          </a:xfrm>
        </p:grpSpPr>
        <p:sp>
          <p:nvSpPr>
            <p:cNvPr id="18" name="TextBox 17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6676" name="Picture 4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20 rolls of a fair</a:t>
            </a:r>
            <a:r>
              <a:rPr lang="en-US" sz="2800" dirty="0"/>
              <a:t>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066800" y="5257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3333CC"/>
                </a:solidFill>
              </a:rPr>
              <a:t>How much</a:t>
            </a:r>
            <a:r>
              <a:rPr lang="en-US" sz="4400" dirty="0">
                <a:solidFill>
                  <a:srgbClr val="FF0000"/>
                </a:solidFill>
              </a:rPr>
              <a:t> more probable?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3489" y="4220167"/>
            <a:ext cx="2579132" cy="932266"/>
            <a:chOff x="973489" y="4220167"/>
            <a:chExt cx="2579132" cy="932266"/>
          </a:xfrm>
        </p:grpSpPr>
        <p:sp>
          <p:nvSpPr>
            <p:cNvPr id="11" name="TextBox 10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CC00"/>
                </a:solidFill>
                <a:latin typeface="Verdana" pitchFamily="34" charset="0"/>
              </a:rPr>
              <a:t>(3, 3, 3, 3, 4, 4)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21868" y="4249334"/>
            <a:ext cx="2579132" cy="932266"/>
            <a:chOff x="973489" y="4220167"/>
            <a:chExt cx="2579132" cy="932266"/>
          </a:xfrm>
        </p:grpSpPr>
        <p:sp>
          <p:nvSpPr>
            <p:cNvPr id="26" name="TextBox 25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7700" name="Picture 4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20 rolls of a fair</a:t>
            </a:r>
            <a:r>
              <a:rPr lang="en-US" sz="2800" dirty="0"/>
              <a:t>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85800" y="4495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0.000000764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876800" y="4495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0.000891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286000" y="5364163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CC00"/>
                </a:solidFill>
              </a:rPr>
              <a:t>1000 times more likely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CC00"/>
                </a:solidFill>
                <a:latin typeface="Verdana" pitchFamily="34" charset="0"/>
              </a:rPr>
              <a:t>(3, 3, 3, 3, 4, 4)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 for text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6553200" y="2743200"/>
            <a:ext cx="2057400" cy="1600200"/>
            <a:chOff x="4080" y="1920"/>
            <a:chExt cx="1296" cy="1008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9" name="Rectangle 9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477000" y="434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multinomial</a:t>
            </a:r>
            <a:br>
              <a:rPr lang="en-US" sz="2000" dirty="0" smtClean="0"/>
            </a:br>
            <a:r>
              <a:rPr lang="en-US" sz="2000" dirty="0" smtClean="0"/>
              <a:t>document </a:t>
            </a:r>
            <a:r>
              <a:rPr lang="en-US" sz="2000" dirty="0"/>
              <a:t>model</a:t>
            </a:r>
          </a:p>
        </p:txBody>
      </p:sp>
      <p:grpSp>
        <p:nvGrpSpPr>
          <p:cNvPr id="168971" name="Group 11"/>
          <p:cNvGrpSpPr>
            <a:grpSpLocks/>
          </p:cNvGrpSpPr>
          <p:nvPr/>
        </p:nvGrpSpPr>
        <p:grpSpPr bwMode="auto">
          <a:xfrm>
            <a:off x="1371600" y="3200400"/>
            <a:ext cx="533400" cy="762000"/>
            <a:chOff x="1680" y="3024"/>
            <a:chExt cx="336" cy="480"/>
          </a:xfrm>
        </p:grpSpPr>
        <p:sp>
          <p:nvSpPr>
            <p:cNvPr id="168972" name="Rectangle 12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3" name="Line 13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4" name="Line 14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5" name="Line 15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6" name="Line 16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7" name="Line 17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9" name="Line 19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80" name="AutoShape 20"/>
          <p:cNvSpPr>
            <a:spLocks noChangeArrowheads="1"/>
          </p:cNvSpPr>
          <p:nvPr/>
        </p:nvSpPr>
        <p:spPr bwMode="auto">
          <a:xfrm>
            <a:off x="5257800" y="32004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AutoShape 21"/>
          <p:cNvSpPr>
            <a:spLocks noChangeArrowheads="1"/>
          </p:cNvSpPr>
          <p:nvPr/>
        </p:nvSpPr>
        <p:spPr bwMode="auto">
          <a:xfrm rot="5400000">
            <a:off x="7239000" y="51816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6705600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probability</a:t>
            </a: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21336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68984" name="Text Box 24"/>
          <p:cNvSpPr txBox="1">
            <a:spLocks noChangeArrowheads="1"/>
          </p:cNvSpPr>
          <p:nvPr/>
        </p:nvSpPr>
        <p:spPr bwMode="auto">
          <a:xfrm rot="-3607985">
            <a:off x="13787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68985" name="Text Box 25"/>
          <p:cNvSpPr txBox="1">
            <a:spLocks noChangeArrowheads="1"/>
          </p:cNvSpPr>
          <p:nvPr/>
        </p:nvSpPr>
        <p:spPr bwMode="auto">
          <a:xfrm rot="-3607985">
            <a:off x="16835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 rot="-3607985">
            <a:off x="20645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 rot="-3607985">
            <a:off x="23693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68988" name="Text Box 28"/>
          <p:cNvSpPr txBox="1">
            <a:spLocks noChangeArrowheads="1"/>
          </p:cNvSpPr>
          <p:nvPr/>
        </p:nvSpPr>
        <p:spPr bwMode="auto">
          <a:xfrm rot="-3607985">
            <a:off x="26741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68989" name="Text Box 29"/>
          <p:cNvSpPr txBox="1">
            <a:spLocks noChangeArrowheads="1"/>
          </p:cNvSpPr>
          <p:nvPr/>
        </p:nvSpPr>
        <p:spPr bwMode="auto">
          <a:xfrm rot="-3607985">
            <a:off x="29789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 rot="-3607985">
            <a:off x="33599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68991" name="Text Box 31"/>
          <p:cNvSpPr txBox="1">
            <a:spLocks noChangeArrowheads="1"/>
          </p:cNvSpPr>
          <p:nvPr/>
        </p:nvSpPr>
        <p:spPr bwMode="auto">
          <a:xfrm rot="-3607985">
            <a:off x="1088232" y="44267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1759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Many more “sides” on the die than 6, but the same concept…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199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apply a model, we’re given a document and we</a:t>
            </a:r>
            <a:r>
              <a:rPr lang="en-US" sz="2400" dirty="0" smtClean="0"/>
              <a:t> obtain the </a:t>
            </a:r>
            <a:r>
              <a:rPr lang="en-US" sz="2400" dirty="0"/>
              <a:t>probability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 smtClean="0"/>
              <a:t>can also ask </a:t>
            </a:r>
            <a:r>
              <a:rPr lang="en-US" sz="2400" dirty="0"/>
              <a:t>how a given model would </a:t>
            </a:r>
            <a:r>
              <a:rPr lang="en-US" sz="2400" i="1" dirty="0">
                <a:solidFill>
                  <a:srgbClr val="FF00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the “generative story” for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029200"/>
            <a:ext cx="1905000" cy="137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3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313612" cy="1143000"/>
          </a:xfrm>
        </p:spPr>
        <p:txBody>
          <a:bodyPr/>
          <a:lstStyle/>
          <a:p>
            <a:r>
              <a:rPr lang="en-US" dirty="0" smtClean="0"/>
              <a:t>Multinomial Urn:</a:t>
            </a:r>
            <a:br>
              <a:rPr lang="en-US" dirty="0" smtClean="0"/>
            </a:br>
            <a:r>
              <a:rPr lang="en-US" dirty="0" smtClean="0"/>
              <a:t> Drawing </a:t>
            </a:r>
            <a:r>
              <a:rPr lang="en-US" dirty="0"/>
              <a:t>words from a multinomial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4973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Status report due today (before class)</a:t>
            </a:r>
          </a:p>
          <a:p>
            <a:pPr lvl="1"/>
            <a:r>
              <a:rPr lang="en-US" dirty="0" smtClean="0"/>
              <a:t>12/10 5pm paper draft</a:t>
            </a:r>
          </a:p>
          <a:p>
            <a:pPr lvl="1"/>
            <a:r>
              <a:rPr lang="en-US" dirty="0" smtClean="0"/>
              <a:t>12/16 2pm final paper, code and 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Schedule for the rest of the semester</a:t>
            </a:r>
          </a:p>
          <a:p>
            <a:pPr lvl="1"/>
            <a:r>
              <a:rPr lang="en-US" dirty="0" err="1" smtClean="0"/>
              <a:t>Thurday</a:t>
            </a:r>
            <a:r>
              <a:rPr lang="en-US" dirty="0" smtClean="0"/>
              <a:t>: text simplification</a:t>
            </a:r>
          </a:p>
          <a:p>
            <a:pPr lvl="1"/>
            <a:r>
              <a:rPr lang="en-US" dirty="0" smtClean="0"/>
              <a:t>Tuesday: 1 </a:t>
            </a:r>
            <a:r>
              <a:rPr lang="en-US" dirty="0" err="1" smtClean="0"/>
              <a:t>hr</a:t>
            </a:r>
            <a:r>
              <a:rPr lang="en-US" dirty="0" smtClean="0"/>
              <a:t> quiz + presentation info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3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86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105400" y="5486400"/>
            <a:ext cx="609600" cy="609600"/>
          </a:xfrm>
          <a:prstGeom prst="ellipse">
            <a:avLst/>
          </a:prstGeom>
          <a:solidFill>
            <a:srgbClr val="FF7C80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495800" y="4648200"/>
            <a:ext cx="609600" cy="609600"/>
          </a:xfrm>
          <a:prstGeom prst="ellipse">
            <a:avLst/>
          </a:prstGeom>
          <a:solidFill>
            <a:srgbClr val="9999FF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572000" y="4724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ellipse">
            <a:avLst/>
          </a:prstGeom>
          <a:solidFill>
            <a:srgbClr val="FF7C80">
              <a:alpha val="28999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3429000" y="54102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3505200" y="39624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1752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Does the multinomial model capture </a:t>
            </a:r>
            <a:r>
              <a:rPr lang="en-US" sz="4000" dirty="0" err="1" smtClean="0">
                <a:solidFill>
                  <a:srgbClr val="FF0000"/>
                </a:solidFill>
              </a:rPr>
              <a:t>burstiness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86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105400" y="5486400"/>
            <a:ext cx="609600" cy="609600"/>
          </a:xfrm>
          <a:prstGeom prst="ellipse">
            <a:avLst/>
          </a:prstGeom>
          <a:solidFill>
            <a:srgbClr val="FF7C80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495800" y="4648200"/>
            <a:ext cx="609600" cy="609600"/>
          </a:xfrm>
          <a:prstGeom prst="ellipse">
            <a:avLst/>
          </a:prstGeom>
          <a:solidFill>
            <a:srgbClr val="9999FF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572000" y="4724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ellipse">
            <a:avLst/>
          </a:prstGeom>
          <a:solidFill>
            <a:srgbClr val="FF7C80">
              <a:alpha val="28999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3429000" y="54102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4" name="Rectangle 36"/>
          <p:cNvSpPr>
            <a:spLocks noChangeArrowheads="1"/>
          </p:cNvSpPr>
          <p:nvPr/>
        </p:nvSpPr>
        <p:spPr bwMode="auto">
          <a:xfrm>
            <a:off x="1295400" y="1600200"/>
            <a:ext cx="7062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err="1"/>
              <a:t>p(word</a:t>
            </a:r>
            <a:r>
              <a:rPr lang="en-US" sz="2400" dirty="0"/>
              <a:t>) remains constant, independent of which words have already been drawn (in particular, how many of this particular word have been drawn)</a:t>
            </a:r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3505200" y="39624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657" y="4648200"/>
            <a:ext cx="3561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trike="sngStrike" dirty="0" err="1" smtClean="0">
                <a:solidFill>
                  <a:srgbClr val="FF0000"/>
                </a:solidFill>
              </a:rPr>
              <a:t>burstiness</a:t>
            </a:r>
            <a:endParaRPr lang="en-US" sz="54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probability simplex</a:t>
            </a:r>
          </a:p>
        </p:txBody>
      </p:sp>
      <p:pic>
        <p:nvPicPr>
          <p:cNvPr id="38917" name="Picture 1029" descr="th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43250"/>
            <a:ext cx="4953000" cy="3714750"/>
          </a:xfrm>
          <a:prstGeom prst="rect">
            <a:avLst/>
          </a:prstGeom>
          <a:noFill/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2819400" y="27432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        {0.31</a:t>
            </a:r>
            <a:r>
              <a:rPr lang="en-US" sz="2000" dirty="0">
                <a:latin typeface="Verdana" pitchFamily="34" charset="0"/>
              </a:rPr>
              <a:t>,     </a:t>
            </a:r>
            <a:r>
              <a:rPr lang="en-US" dirty="0"/>
              <a:t>0.44,   </a:t>
            </a:r>
            <a:r>
              <a:rPr lang="en-US" sz="2000" dirty="0">
                <a:latin typeface="Verdana" pitchFamily="34" charset="0"/>
              </a:rPr>
              <a:t> 0.25</a:t>
            </a:r>
            <a:r>
              <a:rPr lang="en-US" sz="2000" dirty="0" smtClean="0">
                <a:latin typeface="Verdana" pitchFamily="34" charset="0"/>
              </a:rPr>
              <a:t>}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2895600" y="2452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1</a:t>
            </a: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3962400" y="2438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2</a:t>
            </a: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4953000" y="2452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Generate documents containing 100 words from a multinomial with just 3 possible words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Modeling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4584700" cy="4079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6172200"/>
            <a:ext cx="76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hlinkClick r:id="rId3"/>
              </a:rPr>
              <a:t>http://whatshaute.com/index.php/2011/05/win-this-limited-edition-silk-scarf-and-inside-book-by-best-selling-author-brenda-novak/brenda-novak-scarf-inside-book-giveaway-model-front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31815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/>
              <a:t>Multinomial word count probabilities</a:t>
            </a:r>
          </a:p>
        </p:txBody>
      </p:sp>
      <p:pic>
        <p:nvPicPr>
          <p:cNvPr id="25604" name="Picture 4" descr="termfrequency_probability_multinom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 sz="3200" dirty="0"/>
              <a:t>Multinomial does not model burstiness of average and rare words</a:t>
            </a:r>
          </a:p>
        </p:txBody>
      </p:sp>
      <p:pic>
        <p:nvPicPr>
          <p:cNvPr id="26627" name="Picture 3" descr="termfrequency_probability_multinomial"/>
          <p:cNvPicPr>
            <a:picLocks noChangeAspect="1" noChangeArrowheads="1"/>
          </p:cNvPicPr>
          <p:nvPr/>
        </p:nvPicPr>
        <p:blipFill>
          <a:blip r:embed="rId2" cstate="print"/>
          <a:srcRect l="3572" t="2380"/>
          <a:stretch>
            <a:fillRect/>
          </a:stretch>
        </p:blipFill>
        <p:spPr bwMode="auto">
          <a:xfrm>
            <a:off x="609600" y="2667000"/>
            <a:ext cx="4114800" cy="3124200"/>
          </a:xfrm>
          <a:prstGeom prst="rect">
            <a:avLst/>
          </a:prstGeom>
          <a:noFill/>
        </p:spPr>
      </p:pic>
      <p:pic>
        <p:nvPicPr>
          <p:cNvPr id="26628" name="Picture 4" descr="termfrequency_probability_industry_example"/>
          <p:cNvPicPr>
            <a:picLocks noChangeAspect="1" noChangeArrowheads="1"/>
          </p:cNvPicPr>
          <p:nvPr/>
        </p:nvPicPr>
        <p:blipFill>
          <a:blip r:embed="rId3" cstate="print"/>
          <a:srcRect t="3703"/>
          <a:stretch>
            <a:fillRect/>
          </a:stretch>
        </p:blipFill>
        <p:spPr bwMode="auto">
          <a:xfrm>
            <a:off x="4724400" y="2667000"/>
            <a:ext cx="4267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model of burstiness: DCM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Dirichlet</a:t>
            </a:r>
            <a:r>
              <a:rPr lang="en-US" sz="2800" dirty="0"/>
              <a:t> Compound </a:t>
            </a:r>
            <a:r>
              <a:rPr lang="en-US" sz="2800" dirty="0" smtClean="0"/>
              <a:t>Multinomial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err="1"/>
              <a:t>Polya</a:t>
            </a:r>
            <a:r>
              <a:rPr lang="en-US" sz="2800" dirty="0"/>
              <a:t> Urn process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KEY</a:t>
            </a:r>
            <a:r>
              <a:rPr lang="en-US" sz="2400" dirty="0" smtClean="0"/>
              <a:t>: Urn distribution changes </a:t>
            </a:r>
            <a:r>
              <a:rPr lang="en-US" sz="2400" dirty="0"/>
              <a:t>based on previous words drawn</a:t>
            </a:r>
          </a:p>
          <a:p>
            <a:pPr lvl="1"/>
            <a:r>
              <a:rPr lang="en-US" sz="2400" dirty="0"/>
              <a:t>Generative story:</a:t>
            </a:r>
          </a:p>
          <a:p>
            <a:pPr lvl="2"/>
            <a:r>
              <a:rPr lang="en-US" sz="2400" dirty="0"/>
              <a:t>Repeat until document length hit</a:t>
            </a:r>
          </a:p>
          <a:p>
            <a:pPr lvl="3"/>
            <a:r>
              <a:rPr lang="en-US" sz="1800" dirty="0"/>
              <a:t>Randomly draw a word from urn – call it </a:t>
            </a:r>
            <a:r>
              <a:rPr lang="en-US" sz="1800" b="1" i="1" dirty="0" err="1"/>
              <a:t>w</a:t>
            </a:r>
            <a:r>
              <a:rPr lang="en-US" sz="1800" b="1" i="1" baseline="-25000" dirty="0" err="1"/>
              <a:t>i</a:t>
            </a:r>
            <a:endParaRPr lang="en-US" sz="1800" b="1" i="1" baseline="-25000" dirty="0"/>
          </a:p>
          <a:p>
            <a:pPr lvl="3"/>
            <a:r>
              <a:rPr lang="en-US" sz="1800" dirty="0"/>
              <a:t>Put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copies of </a:t>
            </a:r>
            <a:r>
              <a:rPr lang="en-US" sz="1800" b="1" i="1" dirty="0" err="1"/>
              <a:t>w</a:t>
            </a:r>
            <a:r>
              <a:rPr lang="en-US" sz="1800" b="1" i="1" baseline="-25000" dirty="0" err="1"/>
              <a:t>i</a:t>
            </a:r>
            <a:r>
              <a:rPr lang="en-US" sz="1800" dirty="0"/>
              <a:t> back in urn</a:t>
            </a:r>
          </a:p>
        </p:txBody>
      </p:sp>
      <p:pic>
        <p:nvPicPr>
          <p:cNvPr id="28691" name="Picture 19" descr="MCHH00771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791200"/>
            <a:ext cx="1778000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909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910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910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910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910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1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911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011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013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013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3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116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1162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1164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116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1168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7086600" y="48768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3276600" y="37338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216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0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218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2186" name="Group 26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219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3210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4572000" y="34290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1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22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4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5867400" y="49530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2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422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423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39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4240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43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4244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46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4247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626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627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627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627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6282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6284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87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6288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9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6290" name="Oval 34"/>
          <p:cNvSpPr>
            <a:spLocks noChangeArrowheads="1"/>
          </p:cNvSpPr>
          <p:nvPr/>
        </p:nvSpPr>
        <p:spPr bwMode="auto">
          <a:xfrm>
            <a:off x="2590800" y="44196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91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6292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94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6295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6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97" name="Group 4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6298" name="Oval 4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Text Box 4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6300" name="Group 44"/>
          <p:cNvGrpSpPr>
            <a:grpSpLocks/>
          </p:cNvGrpSpPr>
          <p:nvPr/>
        </p:nvGrpSpPr>
        <p:grpSpPr bwMode="auto">
          <a:xfrm>
            <a:off x="2819400" y="4648200"/>
            <a:ext cx="685800" cy="609600"/>
            <a:chOff x="2928" y="1152"/>
            <a:chExt cx="432" cy="384"/>
          </a:xfrm>
        </p:grpSpPr>
        <p:sp>
          <p:nvSpPr>
            <p:cNvPr id="96301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Text Box 4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96303" name="Oval 47"/>
          <p:cNvSpPr>
            <a:spLocks noChangeArrowheads="1"/>
          </p:cNvSpPr>
          <p:nvPr/>
        </p:nvSpPr>
        <p:spPr bwMode="auto">
          <a:xfrm>
            <a:off x="4267200" y="44196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natural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You’re goal is to create a probabilistic model of natural (human) text.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some of the questions you  might want to ask about a text?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some of the phenomena that occur in natural text that you might need to consider/model?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9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728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729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729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00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730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0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730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7309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1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7312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7316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7319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7322" name="Oval 4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4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2819400" y="4648200"/>
            <a:ext cx="685800" cy="609600"/>
            <a:chOff x="2928" y="1152"/>
            <a:chExt cx="432" cy="384"/>
          </a:xfrm>
        </p:grpSpPr>
        <p:sp>
          <p:nvSpPr>
            <p:cNvPr id="97325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6" name="Text Box 4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1625"/>
            <a:ext cx="7313613" cy="1143000"/>
          </a:xfrm>
        </p:spPr>
        <p:txBody>
          <a:bodyPr/>
          <a:lstStyle/>
          <a:p>
            <a:r>
              <a:rPr lang="en-US" sz="3200" dirty="0" err="1" smtClean="0"/>
              <a:t>Polya</a:t>
            </a:r>
            <a:r>
              <a:rPr lang="en-US" sz="3200" smtClean="0"/>
              <a:t> urn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240587" cy="4114800"/>
          </a:xfrm>
        </p:spPr>
        <p:txBody>
          <a:bodyPr/>
          <a:lstStyle/>
          <a:p>
            <a:r>
              <a:rPr lang="en-US" sz="2100" dirty="0"/>
              <a:t>Words already drawn are more likely to be seen </a:t>
            </a:r>
            <a:r>
              <a:rPr lang="en-US" sz="2100" dirty="0" smtClean="0"/>
              <a:t>again</a:t>
            </a:r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Results in the </a:t>
            </a:r>
            <a:r>
              <a:rPr lang="en-US" sz="2100" i="1" dirty="0" err="1" smtClean="0">
                <a:solidFill>
                  <a:srgbClr val="FF6600"/>
                </a:solidFill>
              </a:rPr>
              <a:t>Dirichlet</a:t>
            </a:r>
            <a:r>
              <a:rPr lang="en-US" sz="2100" i="1" dirty="0" smtClean="0">
                <a:solidFill>
                  <a:srgbClr val="FF6600"/>
                </a:solidFill>
              </a:rPr>
              <a:t> Compound Multinomial (D</a:t>
            </a:r>
            <a:r>
              <a:rPr lang="en-US" sz="2100" i="1" dirty="0" smtClean="0">
                <a:solidFill>
                  <a:srgbClr val="FF6600"/>
                </a:solidFill>
              </a:rPr>
              <a:t>CM) distribution</a:t>
            </a:r>
          </a:p>
        </p:txBody>
      </p:sp>
      <p:pic>
        <p:nvPicPr>
          <p:cNvPr id="37899" name="Picture 11" descr="yellow_s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671105">
            <a:off x="838200" y="1524000"/>
            <a:ext cx="914400" cy="9144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41" name="Picture 89" descr="MCj0232759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>
          <a:xfrm>
            <a:off x="4876800" y="3581400"/>
            <a:ext cx="4038600" cy="2895600"/>
          </a:xfrm>
          <a:noFill/>
          <a:ln/>
        </p:spPr>
      </p:pic>
      <p:pic>
        <p:nvPicPr>
          <p:cNvPr id="12595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657600"/>
            <a:ext cx="40386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burstiness</a:t>
            </a:r>
          </a:p>
        </p:txBody>
      </p:sp>
      <p:grpSp>
        <p:nvGrpSpPr>
          <p:cNvPr id="125978" name="Group 26"/>
          <p:cNvGrpSpPr>
            <a:grpSpLocks/>
          </p:cNvGrpSpPr>
          <p:nvPr/>
        </p:nvGrpSpPr>
        <p:grpSpPr bwMode="auto">
          <a:xfrm flipH="1">
            <a:off x="1600200" y="4114800"/>
            <a:ext cx="273050" cy="307975"/>
            <a:chOff x="3360" y="1200"/>
            <a:chExt cx="387" cy="436"/>
          </a:xfrm>
        </p:grpSpPr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1" name="Group 29"/>
          <p:cNvGrpSpPr>
            <a:grpSpLocks/>
          </p:cNvGrpSpPr>
          <p:nvPr/>
        </p:nvGrpSpPr>
        <p:grpSpPr bwMode="auto">
          <a:xfrm flipH="1">
            <a:off x="2133600" y="5257800"/>
            <a:ext cx="273050" cy="307975"/>
            <a:chOff x="3360" y="1200"/>
            <a:chExt cx="387" cy="436"/>
          </a:xfrm>
        </p:grpSpPr>
        <p:sp>
          <p:nvSpPr>
            <p:cNvPr id="12598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31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4" name="Group 32"/>
          <p:cNvGrpSpPr>
            <a:grpSpLocks/>
          </p:cNvGrpSpPr>
          <p:nvPr/>
        </p:nvGrpSpPr>
        <p:grpSpPr bwMode="auto">
          <a:xfrm flipH="1">
            <a:off x="1371600" y="5486400"/>
            <a:ext cx="273050" cy="307975"/>
            <a:chOff x="3360" y="1200"/>
            <a:chExt cx="387" cy="436"/>
          </a:xfrm>
        </p:grpSpPr>
        <p:sp>
          <p:nvSpPr>
            <p:cNvPr id="125985" name="Oval 33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6" name="Text Box 34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7" name="Group 35"/>
          <p:cNvGrpSpPr>
            <a:grpSpLocks/>
          </p:cNvGrpSpPr>
          <p:nvPr/>
        </p:nvGrpSpPr>
        <p:grpSpPr bwMode="auto">
          <a:xfrm flipH="1">
            <a:off x="3276600" y="5562600"/>
            <a:ext cx="273050" cy="307975"/>
            <a:chOff x="3360" y="1200"/>
            <a:chExt cx="387" cy="436"/>
          </a:xfrm>
        </p:grpSpPr>
        <p:sp>
          <p:nvSpPr>
            <p:cNvPr id="125988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9" name="Text Box 37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0" name="Group 38"/>
          <p:cNvGrpSpPr>
            <a:grpSpLocks/>
          </p:cNvGrpSpPr>
          <p:nvPr/>
        </p:nvGrpSpPr>
        <p:grpSpPr bwMode="auto">
          <a:xfrm>
            <a:off x="2133600" y="4572000"/>
            <a:ext cx="304800" cy="307975"/>
            <a:chOff x="3936" y="1296"/>
            <a:chExt cx="432" cy="436"/>
          </a:xfrm>
        </p:grpSpPr>
        <p:sp>
          <p:nvSpPr>
            <p:cNvPr id="125991" name="Oval 3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2" name="Text Box 40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3" name="Group 41"/>
          <p:cNvGrpSpPr>
            <a:grpSpLocks/>
          </p:cNvGrpSpPr>
          <p:nvPr/>
        </p:nvGrpSpPr>
        <p:grpSpPr bwMode="auto">
          <a:xfrm>
            <a:off x="2438400" y="5715000"/>
            <a:ext cx="304800" cy="307975"/>
            <a:chOff x="3936" y="1296"/>
            <a:chExt cx="432" cy="436"/>
          </a:xfrm>
        </p:grpSpPr>
        <p:sp>
          <p:nvSpPr>
            <p:cNvPr id="125994" name="Oval 42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5" name="Text Box 43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6" name="Group 44"/>
          <p:cNvGrpSpPr>
            <a:grpSpLocks/>
          </p:cNvGrpSpPr>
          <p:nvPr/>
        </p:nvGrpSpPr>
        <p:grpSpPr bwMode="auto">
          <a:xfrm>
            <a:off x="2819400" y="4800600"/>
            <a:ext cx="304800" cy="307975"/>
            <a:chOff x="2928" y="1152"/>
            <a:chExt cx="432" cy="436"/>
          </a:xfrm>
        </p:grpSpPr>
        <p:sp>
          <p:nvSpPr>
            <p:cNvPr id="125997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8" name="Text Box 46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9" name="Group 47"/>
          <p:cNvGrpSpPr>
            <a:grpSpLocks/>
          </p:cNvGrpSpPr>
          <p:nvPr/>
        </p:nvGrpSpPr>
        <p:grpSpPr bwMode="auto">
          <a:xfrm flipH="1">
            <a:off x="6248400" y="4419600"/>
            <a:ext cx="273050" cy="307975"/>
            <a:chOff x="3360" y="1200"/>
            <a:chExt cx="387" cy="436"/>
          </a:xfrm>
        </p:grpSpPr>
        <p:sp>
          <p:nvSpPr>
            <p:cNvPr id="126000" name="Oval 4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1" name="Text Box 49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2" name="Group 50"/>
          <p:cNvGrpSpPr>
            <a:grpSpLocks/>
          </p:cNvGrpSpPr>
          <p:nvPr/>
        </p:nvGrpSpPr>
        <p:grpSpPr bwMode="auto">
          <a:xfrm flipH="1">
            <a:off x="5715000" y="5562600"/>
            <a:ext cx="273050" cy="307975"/>
            <a:chOff x="3360" y="1200"/>
            <a:chExt cx="387" cy="436"/>
          </a:xfrm>
        </p:grpSpPr>
        <p:sp>
          <p:nvSpPr>
            <p:cNvPr id="126003" name="Oval 5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4" name="Text Box 52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5" name="Group 53"/>
          <p:cNvGrpSpPr>
            <a:grpSpLocks/>
          </p:cNvGrpSpPr>
          <p:nvPr/>
        </p:nvGrpSpPr>
        <p:grpSpPr bwMode="auto">
          <a:xfrm flipH="1">
            <a:off x="7315200" y="4876800"/>
            <a:ext cx="273050" cy="307975"/>
            <a:chOff x="3360" y="1200"/>
            <a:chExt cx="387" cy="436"/>
          </a:xfrm>
        </p:grpSpPr>
        <p:sp>
          <p:nvSpPr>
            <p:cNvPr id="126006" name="Oval 5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7" name="Text Box 55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8" name="Group 56"/>
          <p:cNvGrpSpPr>
            <a:grpSpLocks/>
          </p:cNvGrpSpPr>
          <p:nvPr/>
        </p:nvGrpSpPr>
        <p:grpSpPr bwMode="auto">
          <a:xfrm flipH="1">
            <a:off x="5867400" y="4800600"/>
            <a:ext cx="273050" cy="307975"/>
            <a:chOff x="3360" y="1200"/>
            <a:chExt cx="387" cy="436"/>
          </a:xfrm>
        </p:grpSpPr>
        <p:sp>
          <p:nvSpPr>
            <p:cNvPr id="126009" name="Oval 5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0" name="Text Box 58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1" name="Group 59"/>
          <p:cNvGrpSpPr>
            <a:grpSpLocks/>
          </p:cNvGrpSpPr>
          <p:nvPr/>
        </p:nvGrpSpPr>
        <p:grpSpPr bwMode="auto">
          <a:xfrm>
            <a:off x="6781800" y="4648200"/>
            <a:ext cx="304800" cy="307975"/>
            <a:chOff x="3936" y="1296"/>
            <a:chExt cx="432" cy="436"/>
          </a:xfrm>
        </p:grpSpPr>
        <p:sp>
          <p:nvSpPr>
            <p:cNvPr id="126012" name="Oval 60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3" name="Text Box 61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4" name="Group 62"/>
          <p:cNvGrpSpPr>
            <a:grpSpLocks/>
          </p:cNvGrpSpPr>
          <p:nvPr/>
        </p:nvGrpSpPr>
        <p:grpSpPr bwMode="auto">
          <a:xfrm>
            <a:off x="7924800" y="5486400"/>
            <a:ext cx="304800" cy="307975"/>
            <a:chOff x="3936" y="1296"/>
            <a:chExt cx="432" cy="436"/>
          </a:xfrm>
        </p:grpSpPr>
        <p:sp>
          <p:nvSpPr>
            <p:cNvPr id="126015" name="Oval 63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6" name="Text Box 64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7" name="Group 65"/>
          <p:cNvGrpSpPr>
            <a:grpSpLocks/>
          </p:cNvGrpSpPr>
          <p:nvPr/>
        </p:nvGrpSpPr>
        <p:grpSpPr bwMode="auto">
          <a:xfrm>
            <a:off x="6858000" y="5715000"/>
            <a:ext cx="304800" cy="307975"/>
            <a:chOff x="2928" y="1152"/>
            <a:chExt cx="432" cy="436"/>
          </a:xfrm>
        </p:grpSpPr>
        <p:sp>
          <p:nvSpPr>
            <p:cNvPr id="126018" name="Oval 66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9" name="Text Box 67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0" name="Group 68"/>
          <p:cNvGrpSpPr>
            <a:grpSpLocks/>
          </p:cNvGrpSpPr>
          <p:nvPr/>
        </p:nvGrpSpPr>
        <p:grpSpPr bwMode="auto">
          <a:xfrm flipH="1">
            <a:off x="7543800" y="4419600"/>
            <a:ext cx="273050" cy="307975"/>
            <a:chOff x="3360" y="1200"/>
            <a:chExt cx="387" cy="436"/>
          </a:xfrm>
        </p:grpSpPr>
        <p:sp>
          <p:nvSpPr>
            <p:cNvPr id="126021" name="Oval 6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2" name="Text Box 70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3" name="Group 71"/>
          <p:cNvGrpSpPr>
            <a:grpSpLocks/>
          </p:cNvGrpSpPr>
          <p:nvPr/>
        </p:nvGrpSpPr>
        <p:grpSpPr bwMode="auto">
          <a:xfrm flipH="1">
            <a:off x="6629400" y="4038600"/>
            <a:ext cx="273050" cy="307975"/>
            <a:chOff x="3360" y="1200"/>
            <a:chExt cx="387" cy="436"/>
          </a:xfrm>
        </p:grpSpPr>
        <p:sp>
          <p:nvSpPr>
            <p:cNvPr id="126024" name="Oval 7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5" name="Text Box 73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6" name="Group 74"/>
          <p:cNvGrpSpPr>
            <a:grpSpLocks/>
          </p:cNvGrpSpPr>
          <p:nvPr/>
        </p:nvGrpSpPr>
        <p:grpSpPr bwMode="auto">
          <a:xfrm flipH="1">
            <a:off x="7848600" y="5029200"/>
            <a:ext cx="273050" cy="307975"/>
            <a:chOff x="3360" y="1200"/>
            <a:chExt cx="387" cy="436"/>
          </a:xfrm>
        </p:grpSpPr>
        <p:sp>
          <p:nvSpPr>
            <p:cNvPr id="126027" name="Oval 7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8" name="Text Box 76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9" name="Group 77"/>
          <p:cNvGrpSpPr>
            <a:grpSpLocks/>
          </p:cNvGrpSpPr>
          <p:nvPr/>
        </p:nvGrpSpPr>
        <p:grpSpPr bwMode="auto">
          <a:xfrm flipH="1">
            <a:off x="6248400" y="5410200"/>
            <a:ext cx="273050" cy="307975"/>
            <a:chOff x="3360" y="1200"/>
            <a:chExt cx="387" cy="436"/>
          </a:xfrm>
        </p:grpSpPr>
        <p:sp>
          <p:nvSpPr>
            <p:cNvPr id="126030" name="Oval 7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1" name="Text Box 79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2" name="Group 80"/>
          <p:cNvGrpSpPr>
            <a:grpSpLocks/>
          </p:cNvGrpSpPr>
          <p:nvPr/>
        </p:nvGrpSpPr>
        <p:grpSpPr bwMode="auto">
          <a:xfrm>
            <a:off x="5410200" y="5181600"/>
            <a:ext cx="304800" cy="307975"/>
            <a:chOff x="3936" y="1296"/>
            <a:chExt cx="432" cy="436"/>
          </a:xfrm>
        </p:grpSpPr>
        <p:sp>
          <p:nvSpPr>
            <p:cNvPr id="126033" name="Oval 8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4" name="Text Box 82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5" name="Group 83"/>
          <p:cNvGrpSpPr>
            <a:grpSpLocks/>
          </p:cNvGrpSpPr>
          <p:nvPr/>
        </p:nvGrpSpPr>
        <p:grpSpPr bwMode="auto">
          <a:xfrm>
            <a:off x="7391400" y="5486400"/>
            <a:ext cx="304800" cy="307975"/>
            <a:chOff x="3936" y="1296"/>
            <a:chExt cx="432" cy="436"/>
          </a:xfrm>
        </p:grpSpPr>
        <p:sp>
          <p:nvSpPr>
            <p:cNvPr id="126036" name="Oval 8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7" name="Text Box 85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8" name="Group 86"/>
          <p:cNvGrpSpPr>
            <a:grpSpLocks/>
          </p:cNvGrpSpPr>
          <p:nvPr/>
        </p:nvGrpSpPr>
        <p:grpSpPr bwMode="auto">
          <a:xfrm>
            <a:off x="7086600" y="4267200"/>
            <a:ext cx="304800" cy="307975"/>
            <a:chOff x="2928" y="1152"/>
            <a:chExt cx="432" cy="436"/>
          </a:xfrm>
        </p:grpSpPr>
        <p:sp>
          <p:nvSpPr>
            <p:cNvPr id="126039" name="Oval 87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0" name="Text Box 88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sp>
        <p:nvSpPr>
          <p:cNvPr id="126043" name="Rectangle 91"/>
          <p:cNvSpPr>
            <a:spLocks noChangeArrowheads="1"/>
          </p:cNvSpPr>
          <p:nvPr/>
        </p:nvSpPr>
        <p:spPr bwMode="auto">
          <a:xfrm>
            <a:off x="1370013" y="1676400"/>
            <a:ext cx="73136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>
                <a:latin typeface="Verdana" pitchFamily="34" charset="0"/>
              </a:rPr>
              <a:t>Same distribution of words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5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" y="21261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Which is more </a:t>
            </a:r>
            <a:r>
              <a:rPr lang="en-US" sz="4400" dirty="0" err="1" smtClean="0">
                <a:solidFill>
                  <a:srgbClr val="FF0000"/>
                </a:solidFill>
              </a:rPr>
              <a:t>bursty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0" name="Text Box 93"/>
          <p:cNvSpPr txBox="1">
            <a:spLocks noChangeArrowheads="1"/>
          </p:cNvSpPr>
          <p:nvPr/>
        </p:nvSpPr>
        <p:spPr bwMode="auto">
          <a:xfrm>
            <a:off x="5867400" y="29098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less </a:t>
            </a:r>
            <a:r>
              <a:rPr lang="en-US" sz="2800" dirty="0" err="1"/>
              <a:t>bursty</a:t>
            </a:r>
            <a:endParaRPr lang="en-US" sz="2800" dirty="0"/>
          </a:p>
        </p:txBody>
      </p:sp>
      <p:sp>
        <p:nvSpPr>
          <p:cNvPr id="72" name="Text Box 92"/>
          <p:cNvSpPr txBox="1">
            <a:spLocks noChangeArrowheads="1"/>
          </p:cNvSpPr>
          <p:nvPr/>
        </p:nvSpPr>
        <p:spPr bwMode="auto">
          <a:xfrm>
            <a:off x="1371600" y="2895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more </a:t>
            </a:r>
            <a:r>
              <a:rPr lang="en-US" sz="2800" dirty="0" err="1"/>
              <a:t>bursty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1625"/>
            <a:ext cx="7313613" cy="1143000"/>
          </a:xfrm>
        </p:spPr>
        <p:txBody>
          <a:bodyPr/>
          <a:lstStyle/>
          <a:p>
            <a:r>
              <a:rPr lang="en-US" sz="3200" dirty="0" err="1" smtClean="0"/>
              <a:t>Polya</a:t>
            </a:r>
            <a:r>
              <a:rPr lang="en-US" sz="3200" smtClean="0"/>
              <a:t> urn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240587" cy="4114800"/>
          </a:xfrm>
        </p:spPr>
        <p:txBody>
          <a:bodyPr/>
          <a:lstStyle/>
          <a:p>
            <a:r>
              <a:rPr lang="en-US" sz="2100" dirty="0"/>
              <a:t>Words already drawn are more likely to be seen </a:t>
            </a:r>
            <a:r>
              <a:rPr lang="en-US" sz="2100" dirty="0" smtClean="0"/>
              <a:t>again</a:t>
            </a:r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Results in the </a:t>
            </a:r>
            <a:r>
              <a:rPr lang="en-US" sz="2100" i="1" dirty="0">
                <a:solidFill>
                  <a:srgbClr val="FF6600"/>
                </a:solidFill>
              </a:rPr>
              <a:t>DCM </a:t>
            </a:r>
            <a:r>
              <a:rPr lang="en-US" sz="2100" i="1" dirty="0" smtClean="0">
                <a:solidFill>
                  <a:srgbClr val="FF6600"/>
                </a:solidFill>
              </a:rPr>
              <a:t>distribution</a:t>
            </a:r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>
                <a:solidFill>
                  <a:srgbClr val="0000FF"/>
                </a:solidFill>
              </a:rPr>
              <a:t>We can modulate </a:t>
            </a:r>
            <a:r>
              <a:rPr lang="en-US" sz="2100" dirty="0" err="1" smtClean="0">
                <a:solidFill>
                  <a:srgbClr val="0000FF"/>
                </a:solidFill>
              </a:rPr>
              <a:t>burstiness</a:t>
            </a:r>
            <a:r>
              <a:rPr lang="en-US" sz="2100" dirty="0" smtClean="0">
                <a:solidFill>
                  <a:srgbClr val="0000FF"/>
                </a:solidFill>
              </a:rPr>
              <a:t> by increasing/decreasing the number of words in the urn while keeping distribution the same </a:t>
            </a:r>
            <a:endParaRPr lang="en-US" sz="2100" dirty="0">
              <a:solidFill>
                <a:srgbClr val="0000FF"/>
              </a:solidFill>
            </a:endParaRPr>
          </a:p>
        </p:txBody>
      </p:sp>
      <p:pic>
        <p:nvPicPr>
          <p:cNvPr id="37899" name="Picture 11" descr="yellow_s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671105">
            <a:off x="838200" y="1524000"/>
            <a:ext cx="914400" cy="91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9078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152400"/>
            <a:ext cx="4953000" cy="914400"/>
          </a:xfrm>
        </p:spPr>
        <p:txBody>
          <a:bodyPr/>
          <a:lstStyle/>
          <a:p>
            <a:r>
              <a:rPr lang="en-US" dirty="0"/>
              <a:t>Burstiness with DCM</a:t>
            </a:r>
          </a:p>
        </p:txBody>
      </p:sp>
      <p:pic>
        <p:nvPicPr>
          <p:cNvPr id="44036" name="Picture 4" descr="alpha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2819400" cy="2114550"/>
          </a:xfrm>
          <a:prstGeom prst="rect">
            <a:avLst/>
          </a:prstGeom>
          <a:noFill/>
        </p:spPr>
      </p:pic>
      <p:pic>
        <p:nvPicPr>
          <p:cNvPr id="44038" name="Picture 6" descr="alpha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05250"/>
            <a:ext cx="2819400" cy="2114550"/>
          </a:xfrm>
          <a:prstGeom prst="rect">
            <a:avLst/>
          </a:prstGeom>
          <a:noFill/>
        </p:spPr>
      </p:pic>
      <p:pic>
        <p:nvPicPr>
          <p:cNvPr id="44039" name="Picture 7" descr="th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857250"/>
            <a:ext cx="2819400" cy="2114550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33400" y="60198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Down </a:t>
            </a:r>
            <a:r>
              <a:rPr lang="en-US" dirty="0" smtClean="0">
                <a:latin typeface="Verdana" pitchFamily="34" charset="0"/>
              </a:rPr>
              <a:t>scaled 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{</a:t>
            </a:r>
            <a:r>
              <a:rPr lang="en-US" dirty="0">
                <a:latin typeface="Verdana" pitchFamily="34" charset="0"/>
              </a:rPr>
              <a:t>.31</a:t>
            </a:r>
            <a:r>
              <a:rPr lang="en-US" dirty="0" smtClean="0">
                <a:latin typeface="Verdana" pitchFamily="34" charset="0"/>
              </a:rPr>
              <a:t>, .</a:t>
            </a:r>
            <a:r>
              <a:rPr lang="en-US" dirty="0">
                <a:latin typeface="Verdana" pitchFamily="34" charset="0"/>
              </a:rPr>
              <a:t>44, .25}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53200" y="6019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Up </a:t>
            </a:r>
            <a:r>
              <a:rPr lang="en-US" dirty="0" smtClean="0">
                <a:latin typeface="Verdana" pitchFamily="34" charset="0"/>
              </a:rPr>
              <a:t>scaled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{</a:t>
            </a:r>
            <a:r>
              <a:rPr lang="en-US" dirty="0">
                <a:latin typeface="Verdana" pitchFamily="34" charset="0"/>
              </a:rPr>
              <a:t>2.81,3.94, 2.25}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181600" y="144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Multinomial</a:t>
            </a:r>
          </a:p>
        </p:txBody>
      </p:sp>
      <p:pic>
        <p:nvPicPr>
          <p:cNvPr id="12" name="Picture 5" descr="alpha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00487"/>
            <a:ext cx="2819400" cy="211455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76600" y="6034087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Medium </a:t>
            </a:r>
            <a:r>
              <a:rPr lang="en-US" dirty="0" smtClean="0">
                <a:latin typeface="Verdana" pitchFamily="34" charset="0"/>
              </a:rPr>
              <a:t>scaled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{</a:t>
            </a:r>
            <a:r>
              <a:rPr lang="en-US" dirty="0">
                <a:latin typeface="Verdana" pitchFamily="34" charset="0"/>
              </a:rPr>
              <a:t>.93, 1.32, .75}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3124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DCM</a:t>
            </a:r>
            <a:endParaRPr lang="en-US" sz="2800" dirty="0">
              <a:latin typeface="Verdana"/>
              <a:cs typeface="Verdana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04800" y="2971800"/>
            <a:ext cx="8686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DCM word count probabilities</a:t>
            </a:r>
          </a:p>
        </p:txBody>
      </p:sp>
      <p:pic>
        <p:nvPicPr>
          <p:cNvPr id="40964" name="Picture 4" descr="termfrequency_probability_dirich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Reminder…</a:t>
            </a:r>
          </a:p>
        </p:txBody>
      </p:sp>
      <p:pic>
        <p:nvPicPr>
          <p:cNvPr id="43012" name="Picture 4" descr="termfrequency_probability_dirich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91000"/>
            <a:ext cx="3048000" cy="2286000"/>
          </a:xfrm>
          <a:prstGeom prst="rect">
            <a:avLst/>
          </a:prstGeom>
          <a:noFill/>
        </p:spPr>
      </p:pic>
      <p:pic>
        <p:nvPicPr>
          <p:cNvPr id="43013" name="Picture 5" descr="termfrequency_probability_multinomial"/>
          <p:cNvPicPr>
            <a:picLocks noChangeAspect="1" noChangeArrowheads="1"/>
          </p:cNvPicPr>
          <p:nvPr/>
        </p:nvPicPr>
        <p:blipFill>
          <a:blip r:embed="rId3" cstate="print"/>
          <a:srcRect l="3572" t="2380"/>
          <a:stretch>
            <a:fillRect/>
          </a:stretch>
        </p:blipFill>
        <p:spPr bwMode="auto">
          <a:xfrm>
            <a:off x="4343400" y="1828800"/>
            <a:ext cx="2895600" cy="2197100"/>
          </a:xfrm>
          <a:prstGeom prst="rect">
            <a:avLst/>
          </a:prstGeom>
          <a:noFill/>
        </p:spPr>
      </p:pic>
      <p:pic>
        <p:nvPicPr>
          <p:cNvPr id="43014" name="Picture 6" descr="termfrequency_probability_industry_example"/>
          <p:cNvPicPr>
            <a:picLocks noChangeAspect="1" noChangeArrowheads="1"/>
          </p:cNvPicPr>
          <p:nvPr/>
        </p:nvPicPr>
        <p:blipFill>
          <a:blip r:embed="rId4" cstate="print"/>
          <a:srcRect t="3703"/>
          <a:stretch>
            <a:fillRect/>
          </a:stretch>
        </p:blipFill>
        <p:spPr bwMode="auto">
          <a:xfrm>
            <a:off x="304800" y="2971800"/>
            <a:ext cx="3048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371600" y="5334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Data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315200" y="251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Multinomial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3152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Model: another view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83779"/>
              </p:ext>
            </p:extLst>
          </p:nvPr>
        </p:nvGraphicFramePr>
        <p:xfrm>
          <a:off x="914400" y="2209800"/>
          <a:ext cx="5486400" cy="146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9" name="Equation" r:id="rId3" imgW="2616200" imgH="698500" progId="Equation.3">
                  <p:embed/>
                </p:oleObj>
              </mc:Choice>
              <mc:Fallback>
                <p:oleObj name="Equation" r:id="rId3" imgW="26162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209800"/>
                        <a:ext cx="5486400" cy="146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21545" y="2438400"/>
            <a:ext cx="154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Multinomial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41570"/>
              </p:ext>
            </p:extLst>
          </p:nvPr>
        </p:nvGraphicFramePr>
        <p:xfrm>
          <a:off x="152400" y="4191000"/>
          <a:ext cx="7731125" cy="1221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0" name="Equation" r:id="rId5" imgW="4102100" imgH="647700" progId="Equation.3">
                  <p:embed/>
                </p:oleObj>
              </mc:Choice>
              <mc:Fallback>
                <p:oleObj name="Equation" r:id="rId5" imgW="41021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91000"/>
                        <a:ext cx="7731125" cy="1221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77200" y="4648200"/>
            <a:ext cx="750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DCM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</a:t>
            </a:r>
            <a:r>
              <a:rPr lang="en-US" dirty="0" smtClean="0"/>
              <a:t>model: another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69898"/>
            <a:ext cx="8305800" cy="50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Model: another view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00256"/>
              </p:ext>
            </p:extLst>
          </p:nvPr>
        </p:nvGraphicFramePr>
        <p:xfrm>
          <a:off x="1419225" y="2819400"/>
          <a:ext cx="5391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Equation" r:id="rId3" imgW="2324100" imgH="292100" progId="Equation.3">
                  <p:embed/>
                </p:oleObj>
              </mc:Choice>
              <mc:Fallback>
                <p:oleObj name="Equation" r:id="rId3" imgW="2324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819400"/>
                        <a:ext cx="539115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/>
          </p:cNvSpPr>
          <p:nvPr/>
        </p:nvSpPr>
        <p:spPr bwMode="auto">
          <a:xfrm>
            <a:off x="1371600" y="1828800"/>
            <a:ext cx="1447800" cy="685800"/>
          </a:xfrm>
          <a:prstGeom prst="borderCallout1">
            <a:avLst>
              <a:gd name="adj1" fmla="val 16667"/>
              <a:gd name="adj2" fmla="val 105264"/>
              <a:gd name="adj3" fmla="val 149600"/>
              <a:gd name="adj4" fmla="val 234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p(x|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) ~ multinomial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6934200" y="1828800"/>
            <a:ext cx="1066800" cy="762000"/>
          </a:xfrm>
          <a:prstGeom prst="borderCallout1">
            <a:avLst>
              <a:gd name="adj1" fmla="val 15000"/>
              <a:gd name="adj2" fmla="val -7144"/>
              <a:gd name="adj3" fmla="val 129219"/>
              <a:gd name="adj4" fmla="val -934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|</a:t>
            </a:r>
            <a:r>
              <a:rPr lang="el-GR">
                <a:latin typeface="Arial" charset="0"/>
              </a:rPr>
              <a:t>α</a:t>
            </a:r>
            <a:r>
              <a:rPr lang="en-US">
                <a:latin typeface="Arial" charset="0"/>
              </a:rPr>
              <a:t>) ~ Dirichlet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114800"/>
            <a:ext cx="7848600" cy="242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Generative story for a single class</a:t>
            </a:r>
          </a:p>
          <a:p>
            <a:pPr lvl="1" algn="l">
              <a:lnSpc>
                <a:spcPct val="90000"/>
              </a:lnSpc>
            </a:pPr>
            <a:r>
              <a:rPr lang="en-US" sz="2400" dirty="0"/>
              <a:t>A class is represented by a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  <a:r>
              <a:rPr lang="en-US" sz="2400" dirty="0" smtClean="0"/>
              <a:t>distribution</a:t>
            </a:r>
          </a:p>
          <a:p>
            <a:pPr lvl="1" algn="l">
              <a:lnSpc>
                <a:spcPct val="90000"/>
              </a:lnSpc>
            </a:pPr>
            <a:endParaRPr lang="en-US" sz="2400" dirty="0"/>
          </a:p>
          <a:p>
            <a:pPr lvl="1" algn="l">
              <a:lnSpc>
                <a:spcPct val="90000"/>
              </a:lnSpc>
            </a:pPr>
            <a:r>
              <a:rPr lang="en-US" sz="2400" dirty="0"/>
              <a:t>Draw a multinomial based on class distribution</a:t>
            </a:r>
          </a:p>
          <a:p>
            <a:pPr lvl="1" algn="l">
              <a:lnSpc>
                <a:spcPct val="90000"/>
              </a:lnSpc>
            </a:pPr>
            <a:endParaRPr lang="en-US" sz="2400" dirty="0" smtClean="0"/>
          </a:p>
          <a:p>
            <a:pPr lvl="1" algn="l">
              <a:lnSpc>
                <a:spcPct val="90000"/>
              </a:lnSpc>
            </a:pPr>
            <a:r>
              <a:rPr lang="en-US" sz="2400" dirty="0" smtClean="0"/>
              <a:t>Draw </a:t>
            </a:r>
            <a:r>
              <a:rPr lang="en-US" sz="2400" dirty="0"/>
              <a:t>a document based on the drawn multinomial distribution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611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natural text</a:t>
            </a:r>
            <a:endParaRPr lang="en-US" dirty="0"/>
          </a:p>
        </p:txBody>
      </p:sp>
      <p:pic>
        <p:nvPicPr>
          <p:cNvPr id="8" name="Picture 10" descr="ny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90850"/>
            <a:ext cx="2314575" cy="13525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362745" y="4876800"/>
            <a:ext cx="119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synonymy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525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sarcasm/hyperbole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variety of language (slang), </a:t>
            </a:r>
            <a:r>
              <a:rPr lang="en-US" dirty="0" err="1" smtClean="0">
                <a:solidFill>
                  <a:srgbClr val="0000FF"/>
                </a:solidFill>
              </a:rPr>
              <a:t>mispellings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1443" y="2297668"/>
            <a:ext cx="408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key topics in the text?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2743200"/>
            <a:ext cx="393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the sentiment of the text?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3400" y="3288268"/>
            <a:ext cx="40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who/what does the article refer to?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886200"/>
            <a:ext cx="53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1905000"/>
            <a:ext cx="127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5074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Phenomena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810000"/>
            <a:ext cx="30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key phrases?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096000"/>
            <a:ext cx="53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6019800"/>
            <a:ext cx="45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coreference</a:t>
            </a:r>
            <a:r>
              <a:rPr lang="en-US" dirty="0" smtClean="0">
                <a:solidFill>
                  <a:srgbClr val="0000FF"/>
                </a:solidFill>
              </a:rPr>
              <a:t> (e.g. pronouns like he/she)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Compound Multinomial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44412"/>
              </p:ext>
            </p:extLst>
          </p:nvPr>
        </p:nvGraphicFramePr>
        <p:xfrm>
          <a:off x="1752600" y="3048000"/>
          <a:ext cx="662463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5" name="Equation" r:id="rId3" imgW="2857500" imgH="647700" progId="Equation.3">
                  <p:embed/>
                </p:oleObj>
              </mc:Choice>
              <mc:Fallback>
                <p:oleObj name="Equation" r:id="rId3" imgW="2857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6624638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797002"/>
              </p:ext>
            </p:extLst>
          </p:nvPr>
        </p:nvGraphicFramePr>
        <p:xfrm>
          <a:off x="1524000" y="2133600"/>
          <a:ext cx="5391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6" name="Equation" r:id="rId5" imgW="2324100" imgH="292100" progId="Equation.3">
                  <p:embed/>
                </p:oleObj>
              </mc:Choice>
              <mc:Fallback>
                <p:oleObj name="Equation" r:id="rId5" imgW="2324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539115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4"/>
          <p:cNvSpPr>
            <a:spLocks/>
          </p:cNvSpPr>
          <p:nvPr/>
        </p:nvSpPr>
        <p:spPr bwMode="auto">
          <a:xfrm>
            <a:off x="1371600" y="5334000"/>
            <a:ext cx="1447800" cy="685800"/>
          </a:xfrm>
          <a:prstGeom prst="borderCallout1">
            <a:avLst>
              <a:gd name="adj1" fmla="val 16667"/>
              <a:gd name="adj2" fmla="val 105264"/>
              <a:gd name="adj3" fmla="val -109154"/>
              <a:gd name="adj4" fmla="val 1699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p(x|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) ~ multinomial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934200" y="5334000"/>
            <a:ext cx="1066800" cy="762000"/>
          </a:xfrm>
          <a:prstGeom prst="borderCallout1">
            <a:avLst>
              <a:gd name="adj1" fmla="val 15000"/>
              <a:gd name="adj2" fmla="val -7144"/>
              <a:gd name="adj3" fmla="val -107932"/>
              <a:gd name="adj4" fmla="val -87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charset="0"/>
              </a:rPr>
              <a:t>p(</a:t>
            </a:r>
            <a:r>
              <a:rPr lang="el-GR">
                <a:latin typeface="Arial" charset="0"/>
              </a:rPr>
              <a:t>θ</a:t>
            </a:r>
            <a:r>
              <a:rPr lang="en-US">
                <a:latin typeface="Arial" charset="0"/>
              </a:rPr>
              <a:t>|</a:t>
            </a:r>
            <a:r>
              <a:rPr lang="el-GR">
                <a:latin typeface="Arial" charset="0"/>
              </a:rPr>
              <a:t>α</a:t>
            </a:r>
            <a:r>
              <a:rPr lang="en-US">
                <a:latin typeface="Arial" charset="0"/>
              </a:rPr>
              <a:t>) ~ Dirichlet</a:t>
            </a:r>
          </a:p>
        </p:txBody>
      </p:sp>
    </p:spTree>
    <p:extLst>
      <p:ext uri="{BB962C8B-B14F-4D97-AF65-F5344CB8AC3E}">
        <p14:creationId xmlns:p14="http://schemas.microsoft.com/office/powerpoint/2010/main" val="204828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Dirichlet Compound Multinomial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838200" y="1828800"/>
          <a:ext cx="8035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Equation" r:id="rId3" imgW="3466800" imgH="558720" progId="Equation.3">
                  <p:embed/>
                </p:oleObj>
              </mc:Choice>
              <mc:Fallback>
                <p:oleObj name="Equation" r:id="rId3" imgW="3466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803592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022475" y="4953000"/>
          <a:ext cx="5473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5" name="Equation" r:id="rId5" imgW="2361960" imgH="558720" progId="Equation.3">
                  <p:embed/>
                </p:oleObj>
              </mc:Choice>
              <mc:Fallback>
                <p:oleObj name="Equation" r:id="rId5" imgW="23619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953000"/>
                        <a:ext cx="5473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057400" y="3352800"/>
          <a:ext cx="57991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6" name="Equation" r:id="rId7" imgW="2501640" imgH="558720" progId="Equation.3">
                  <p:embed/>
                </p:oleObj>
              </mc:Choice>
              <mc:Fallback>
                <p:oleObj name="Equation" r:id="rId7" imgW="25016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579913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88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burstiness in </a:t>
            </a:r>
            <a:br>
              <a:rPr lang="en-US" dirty="0" smtClean="0"/>
            </a:br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69225" cy="4189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Which model would be better: multinomial, DCM, other?</a:t>
            </a:r>
          </a:p>
          <a:p>
            <a:pPr lvl="1"/>
            <a:r>
              <a:rPr lang="en-US" sz="1800" dirty="0" smtClean="0"/>
              <a:t>User movie watching data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Bags of M&amp;Ms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Daily Flight delays</a:t>
            </a:r>
          </a:p>
          <a:p>
            <a:pPr lvl="1"/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09800" y="22860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667000" y="24384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7345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42679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419600" y="2133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18439050">
            <a:off x="1536338" y="2943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horror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439050">
            <a:off x="2121262" y="2943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comedy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439050">
            <a:off x="2654662" y="29243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439050">
            <a:off x="3264262" y="28668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romance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209800" y="39624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2667000" y="41148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32011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7345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2679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 rot="18439050">
            <a:off x="2121262" y="46194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439050">
            <a:off x="2654662" y="46007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blue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439050">
            <a:off x="3264262" y="45432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brown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8439050">
            <a:off x="1612538" y="46194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green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3743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209800" y="57150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2667000" y="58674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2011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37345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2679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 rot="18439050">
            <a:off x="2121262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8439050">
            <a:off x="2654662" y="63533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LAX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8439050">
            <a:off x="3188062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SLC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8439050">
            <a:off x="1612538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SFO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5496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…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69898"/>
            <a:ext cx="8305800" cy="503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Modeling one class: document modeling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Modeling </a:t>
            </a:r>
            <a:r>
              <a:rPr lang="en-US" dirty="0"/>
              <a:t>alternative classes: </a:t>
            </a:r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50180" name="Picture 4" descr="Experiments"/>
          <p:cNvPicPr>
            <a:picLocks noChangeAspect="1" noChangeArrowheads="1"/>
          </p:cNvPicPr>
          <p:nvPr/>
        </p:nvPicPr>
        <p:blipFill>
          <a:blip r:embed="rId2"/>
          <a:srcRect b="13313"/>
          <a:stretch>
            <a:fillRect/>
          </a:stretch>
        </p:blipFill>
        <p:spPr bwMode="auto">
          <a:xfrm>
            <a:off x="3352800" y="38862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standard data sets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3613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Industry sector (web pages)</a:t>
            </a:r>
          </a:p>
          <a:p>
            <a:pPr lvl="1"/>
            <a:r>
              <a:rPr lang="en-US" sz="2000" dirty="0" smtClean="0"/>
              <a:t>More classes</a:t>
            </a:r>
          </a:p>
          <a:p>
            <a:pPr lvl="1"/>
            <a:r>
              <a:rPr lang="en-US" sz="2000" dirty="0" smtClean="0"/>
              <a:t>Less documents per class</a:t>
            </a:r>
          </a:p>
          <a:p>
            <a:pPr lvl="1"/>
            <a:r>
              <a:rPr lang="en-US" sz="2000" dirty="0" smtClean="0"/>
              <a:t>Longer documents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20 </a:t>
            </a:r>
            <a:r>
              <a:rPr lang="en-US" dirty="0"/>
              <a:t>newsgroups (newsgroup posts)</a:t>
            </a:r>
          </a:p>
          <a:p>
            <a:pPr lvl="1"/>
            <a:r>
              <a:rPr lang="en-US" sz="2000" dirty="0" smtClean="0"/>
              <a:t>Fewer classes</a:t>
            </a:r>
          </a:p>
          <a:p>
            <a:pPr lvl="1"/>
            <a:r>
              <a:rPr lang="en-US" sz="2000" dirty="0" smtClean="0"/>
              <a:t>More documents per class</a:t>
            </a:r>
          </a:p>
          <a:p>
            <a:pPr lvl="1"/>
            <a:r>
              <a:rPr lang="en-US" sz="2000" dirty="0" smtClean="0"/>
              <a:t>Shorter documents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single class:</a:t>
            </a:r>
            <a:br>
              <a:rPr lang="en-US" dirty="0" smtClean="0"/>
            </a:br>
            <a:r>
              <a:rPr lang="en-US" dirty="0" smtClean="0"/>
              <a:t>  the fruit bowl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1114425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06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743200"/>
            <a:ext cx="111442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1114425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1114425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743200"/>
            <a:ext cx="1114425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743200"/>
            <a:ext cx="1114425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743200"/>
            <a:ext cx="1114425" cy="990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33800"/>
            <a:ext cx="1155700" cy="14732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334000"/>
            <a:ext cx="1155700" cy="14732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-304800" y="4267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 Student 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8600" y="5791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CC00"/>
                </a:solidFill>
              </a:rPr>
              <a:t>Student </a:t>
            </a:r>
            <a:r>
              <a:rPr lang="en-US" sz="2000" dirty="0">
                <a:solidFill>
                  <a:srgbClr val="00CC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0400" y="4532293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Goal: predict what the fruit mix will be for the following Monday (assign probabilities to options)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single class/group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3988" cy="53498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How well does a model predict unseen data</a:t>
            </a:r>
            <a:r>
              <a:rPr lang="en-US" sz="2500" dirty="0" smtClean="0"/>
              <a:t>?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Model 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38200" y="5029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CC00"/>
                </a:solidFill>
              </a:rPr>
              <a:t>Model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3038" y="5257800"/>
            <a:ext cx="1020762" cy="990600"/>
            <a:chOff x="1971" y="2723"/>
            <a:chExt cx="643" cy="624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956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895600" y="4572000"/>
            <a:ext cx="22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67000" y="3429000"/>
            <a:ext cx="1020763" cy="990600"/>
            <a:chOff x="1971" y="2723"/>
            <a:chExt cx="643" cy="624"/>
          </a:xfrm>
        </p:grpSpPr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3276600" y="29718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3276600" y="48006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3657600" y="2590800"/>
            <a:ext cx="22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657600" y="4953000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14800" y="2676525"/>
            <a:ext cx="4724400" cy="3495676"/>
            <a:chOff x="2592" y="1728"/>
            <a:chExt cx="2976" cy="2202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3696" y="172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660066"/>
                  </a:solidFill>
                </a:rPr>
                <a:t>Monday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3984" y="20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(3  2  0)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965" y="2160"/>
              <a:ext cx="643" cy="624"/>
              <a:chOff x="1971" y="2723"/>
              <a:chExt cx="643" cy="624"/>
            </a:xfrm>
          </p:grpSpPr>
          <p:sp>
            <p:nvSpPr>
              <p:cNvPr id="139293" name="Text Box 29"/>
              <p:cNvSpPr txBox="1">
                <a:spLocks noChangeArrowheads="1"/>
              </p:cNvSpPr>
              <p:nvPr/>
            </p:nvSpPr>
            <p:spPr bwMode="auto">
              <a:xfrm rot="-3117177">
                <a:off x="1847" y="2862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apple</a:t>
                </a:r>
              </a:p>
            </p:txBody>
          </p:sp>
          <p:sp>
            <p:nvSpPr>
              <p:cNvPr id="139294" name="Text Box 30"/>
              <p:cNvSpPr txBox="1">
                <a:spLocks noChangeArrowheads="1"/>
              </p:cNvSpPr>
              <p:nvPr/>
            </p:nvSpPr>
            <p:spPr bwMode="auto">
              <a:xfrm rot="-3117177">
                <a:off x="1971" y="2919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banana</a:t>
                </a:r>
              </a:p>
            </p:txBody>
          </p:sp>
          <p:sp>
            <p:nvSpPr>
              <p:cNvPr id="139295" name="Text Box 31"/>
              <p:cNvSpPr txBox="1">
                <a:spLocks noChangeArrowheads="1"/>
              </p:cNvSpPr>
              <p:nvPr/>
            </p:nvSpPr>
            <p:spPr bwMode="auto">
              <a:xfrm rot="-3117177">
                <a:off x="2211" y="290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orange</a:t>
                </a:r>
              </a:p>
            </p:txBody>
          </p:sp>
        </p:grpSp>
        <p:sp>
          <p:nvSpPr>
            <p:cNvPr id="139296" name="Text Box 32"/>
            <p:cNvSpPr txBox="1">
              <a:spLocks noChangeArrowheads="1"/>
            </p:cNvSpPr>
            <p:nvPr/>
          </p:nvSpPr>
          <p:spPr bwMode="auto">
            <a:xfrm>
              <a:off x="2592" y="2922"/>
              <a:ext cx="29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Which model is better</a:t>
              </a:r>
              <a:r>
                <a:rPr lang="en-US" sz="2800" dirty="0" smtClean="0">
                  <a:solidFill>
                    <a:srgbClr val="FF0000"/>
                  </a:solidFill>
                </a:rPr>
                <a:t>?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0000"/>
                  </a:solidFill>
                </a:rPr>
                <a:t>How would you quantify how much better?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evaluation: perplexity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Perplexity is the average of the negative log of the model </a:t>
            </a:r>
            <a:r>
              <a:rPr lang="en-US" sz="2500" dirty="0" smtClean="0"/>
              <a:t>probabilities (likelihood) </a:t>
            </a:r>
            <a:r>
              <a:rPr lang="en-US" sz="2500" dirty="0" smtClean="0"/>
              <a:t>on test data</a:t>
            </a:r>
            <a:endParaRPr lang="en-US" sz="2500" dirty="0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-152400" y="3886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Model 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</a:rPr>
              <a:t>Model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3038" y="5791200"/>
            <a:ext cx="1020762" cy="990600"/>
            <a:chOff x="1971" y="2723"/>
            <a:chExt cx="643" cy="624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95600" y="3733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895600" y="5105400"/>
            <a:ext cx="22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67000" y="3962400"/>
            <a:ext cx="1020763" cy="990600"/>
            <a:chOff x="1971" y="2723"/>
            <a:chExt cx="643" cy="624"/>
          </a:xfrm>
        </p:grpSpPr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3276600" y="35052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3276600" y="53340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3657600" y="3124200"/>
            <a:ext cx="22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657600" y="5486400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867400" y="3209924"/>
            <a:ext cx="2057400" cy="1676400"/>
            <a:chOff x="3696" y="1728"/>
            <a:chExt cx="1296" cy="1056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3696" y="172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test example</a:t>
              </a: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3984" y="20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(3  2  0)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965" y="2160"/>
              <a:ext cx="643" cy="624"/>
              <a:chOff x="1971" y="2723"/>
              <a:chExt cx="643" cy="624"/>
            </a:xfrm>
          </p:grpSpPr>
          <p:sp>
            <p:nvSpPr>
              <p:cNvPr id="139293" name="Text Box 29"/>
              <p:cNvSpPr txBox="1">
                <a:spLocks noChangeArrowheads="1"/>
              </p:cNvSpPr>
              <p:nvPr/>
            </p:nvSpPr>
            <p:spPr bwMode="auto">
              <a:xfrm rot="-3117177">
                <a:off x="1847" y="2862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apple</a:t>
                </a:r>
              </a:p>
            </p:txBody>
          </p:sp>
          <p:sp>
            <p:nvSpPr>
              <p:cNvPr id="139294" name="Text Box 30"/>
              <p:cNvSpPr txBox="1">
                <a:spLocks noChangeArrowheads="1"/>
              </p:cNvSpPr>
              <p:nvPr/>
            </p:nvSpPr>
            <p:spPr bwMode="auto">
              <a:xfrm rot="-3117177">
                <a:off x="1971" y="2919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banana</a:t>
                </a:r>
              </a:p>
            </p:txBody>
          </p:sp>
          <p:sp>
            <p:nvSpPr>
              <p:cNvPr id="139295" name="Text Box 31"/>
              <p:cNvSpPr txBox="1">
                <a:spLocks noChangeArrowheads="1"/>
              </p:cNvSpPr>
              <p:nvPr/>
            </p:nvSpPr>
            <p:spPr bwMode="auto">
              <a:xfrm rot="-3117177">
                <a:off x="2211" y="290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orange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 bwMode="auto">
          <a:xfrm>
            <a:off x="609600" y="5029200"/>
            <a:ext cx="37338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9835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Use the same idea to measure the performance of the different models for modeling one set of documents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</a:t>
            </a:r>
            <a:r>
              <a:rPr lang="en-US" dirty="0"/>
              <a:t>newsgroups data set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Multinomial		</a:t>
            </a:r>
            <a:r>
              <a:rPr lang="en-US" b="1" dirty="0">
                <a:solidFill>
                  <a:srgbClr val="0000FF"/>
                </a:solidFill>
              </a:rPr>
              <a:t>92.1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DCM		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58.7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500" b="1" i="1" dirty="0">
                <a:solidFill>
                  <a:srgbClr val="008000"/>
                </a:solidFill>
              </a:rPr>
              <a:t>Lower is </a:t>
            </a:r>
            <a:r>
              <a:rPr lang="en-US" sz="2500" b="1" i="1" dirty="0" smtClean="0">
                <a:solidFill>
                  <a:srgbClr val="008000"/>
                </a:solidFill>
              </a:rPr>
              <a:t>better</a:t>
            </a:r>
          </a:p>
          <a:p>
            <a:pPr lvl="1"/>
            <a:r>
              <a:rPr lang="en-US" sz="2100" dirty="0" smtClean="0"/>
              <a:t>ideally the model would have a perplexity of 0!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Significant </a:t>
            </a:r>
            <a:r>
              <a:rPr lang="en-US" sz="2500" dirty="0" smtClean="0"/>
              <a:t>increase in modeling performance!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2" y="301625"/>
            <a:ext cx="7621588" cy="1143000"/>
          </a:xfrm>
        </p:spPr>
        <p:txBody>
          <a:bodyPr/>
          <a:lstStyle/>
          <a:p>
            <a:r>
              <a:rPr lang="en-US" sz="3200" i="1" dirty="0" smtClean="0"/>
              <a:t>Document modeling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2800" dirty="0" smtClean="0"/>
              <a:t>learn </a:t>
            </a:r>
            <a:r>
              <a:rPr lang="en-US" sz="2800" dirty="0"/>
              <a:t>a probabilistic</a:t>
            </a:r>
            <a:r>
              <a:rPr lang="en-US" sz="2800" dirty="0" smtClean="0"/>
              <a:t> model </a:t>
            </a:r>
            <a:r>
              <a:rPr lang="en-US" sz="2800" dirty="0"/>
              <a:t>of documents</a:t>
            </a:r>
            <a:endParaRPr lang="en-US" sz="3200" dirty="0"/>
          </a:p>
        </p:txBody>
      </p: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5791200" y="4191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5562600" y="32766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" name="Group 23"/>
          <p:cNvGrpSpPr>
            <a:grpSpLocks/>
          </p:cNvGrpSpPr>
          <p:nvPr/>
        </p:nvGrpSpPr>
        <p:grpSpPr bwMode="auto">
          <a:xfrm>
            <a:off x="6477000" y="4191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6248400" y="32766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1" name="Oval 90"/>
          <p:cNvSpPr/>
          <p:nvPr/>
        </p:nvSpPr>
        <p:spPr bwMode="auto">
          <a:xfrm>
            <a:off x="4648200" y="2667000"/>
            <a:ext cx="3124200" cy="2895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1828800" y="3657600"/>
            <a:ext cx="533400" cy="762000"/>
            <a:chOff x="1680" y="3024"/>
            <a:chExt cx="336" cy="480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" name="Left Arrow 100"/>
          <p:cNvSpPr/>
          <p:nvPr/>
        </p:nvSpPr>
        <p:spPr bwMode="auto">
          <a:xfrm rot="10800000">
            <a:off x="3048001" y="3581400"/>
            <a:ext cx="1066800" cy="838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52800" y="27432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800" y="5955806"/>
            <a:ext cx="7239000" cy="444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</a:rPr>
              <a:t>Model should capture text characteristics</a:t>
            </a:r>
            <a:endParaRPr lang="en-US" sz="2100" dirty="0" smtClean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0600" y="1751314"/>
            <a:ext cx="701040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latin typeface="Verdana"/>
                <a:cs typeface="Verdana"/>
              </a:rPr>
              <a:t>Predict the likelihood that an unseen document belongs to a set of documents</a:t>
            </a:r>
            <a:endParaRPr lang="en-US" sz="2400" b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results</a:t>
            </a:r>
          </a:p>
        </p:txBody>
      </p:sp>
      <p:graphicFrame>
        <p:nvGraphicFramePr>
          <p:cNvPr id="53369" name="Group 121"/>
          <p:cNvGraphicFramePr>
            <a:graphicFrameLocks noGrp="1"/>
          </p:cNvGraphicFramePr>
          <p:nvPr>
            <p:ph idx="1"/>
          </p:nvPr>
        </p:nvGraphicFramePr>
        <p:xfrm>
          <a:off x="1447800" y="2284413"/>
          <a:ext cx="6172200" cy="3430588"/>
        </p:xfrm>
        <a:graphic>
          <a:graphicData uri="http://schemas.openxmlformats.org/drawingml/2006/table">
            <a:tbl>
              <a:tblPr/>
              <a:tblGrid>
                <a:gridCol w="2286000"/>
                <a:gridCol w="1600200"/>
                <a:gridCol w="22860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Newsgroups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Multinomial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</a:rPr>
                        <a:t>0.806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</a:rPr>
                        <a:t>0.890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0871" y="1600200"/>
            <a:ext cx="742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</a:rPr>
              <a:t>Accuracy </a:t>
            </a:r>
            <a:r>
              <a:rPr lang="en-US" sz="2400" dirty="0" smtClean="0">
                <a:solidFill>
                  <a:srgbClr val="3333CC"/>
                </a:solidFill>
              </a:rPr>
              <a:t>= number correct/ number of documents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9890" y="5874603"/>
            <a:ext cx="5199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(results are on par with state of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the art discriminative approaches!)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text modeling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 textual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phenomena like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burstiness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text is important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grounded models like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DCM </a:t>
            </a:r>
            <a:r>
              <a:rPr kumimoji="0" 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 better in applications (e.g. classification)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91805"/>
            <a:ext cx="7113868" cy="3298925"/>
            <a:chOff x="685800" y="3491805"/>
            <a:chExt cx="7113868" cy="3298925"/>
          </a:xfrm>
        </p:grpSpPr>
        <p:sp>
          <p:nvSpPr>
            <p:cNvPr id="4" name="TextBox 3"/>
            <p:cNvSpPr txBox="1"/>
            <p:nvPr/>
          </p:nvSpPr>
          <p:spPr>
            <a:xfrm>
              <a:off x="1198702" y="3491805"/>
              <a:ext cx="2230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Better models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8999" y="3491805"/>
              <a:ext cx="3415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Applications of models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066800" y="4029670"/>
              <a:ext cx="2514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191000" y="4029670"/>
              <a:ext cx="3276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354215" y="4114800"/>
              <a:ext cx="2959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multi-class data modeling</a:t>
              </a:r>
            </a:p>
            <a:p>
              <a:pPr algn="ctr"/>
              <a:r>
                <a:rPr lang="en-US" dirty="0" smtClean="0"/>
                <a:t>(e.g. clustering)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4731" y="4888468"/>
              <a:ext cx="1740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text similarity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4648200"/>
              <a:ext cx="3375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relax bag of words constraint</a:t>
              </a:r>
              <a:br>
                <a:rPr lang="en-US" dirty="0" smtClean="0"/>
              </a:br>
              <a:r>
                <a:rPr lang="en-US" dirty="0" smtClean="0"/>
                <a:t>(model co-occurrence)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182070"/>
              <a:ext cx="2403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text substitutability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5410200"/>
              <a:ext cx="2272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hierarchical models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66605" y="5867400"/>
              <a:ext cx="36330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language generation applications</a:t>
              </a:r>
            </a:p>
            <a:p>
              <a:pPr algn="ctr"/>
              <a:r>
                <a:rPr lang="en-US" dirty="0" smtClean="0"/>
                <a:t>(speech recognition, </a:t>
              </a:r>
            </a:p>
            <a:p>
              <a:pPr algn="ctr"/>
              <a:r>
                <a:rPr lang="en-US" dirty="0" smtClean="0"/>
                <a:t>translation, summarization)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4315" y="5943600"/>
              <a:ext cx="2797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handling short phrases </a:t>
              </a:r>
              <a:br>
                <a:rPr lang="en-US" dirty="0" smtClean="0"/>
              </a:br>
              <a:r>
                <a:rPr lang="en-US" dirty="0" smtClean="0"/>
                <a:t>(tweets, search queries)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352800" y="1050925"/>
            <a:ext cx="23622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0000FF"/>
                </a:solidFill>
                <a:latin typeface="Franklin Gothic Medium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Training a document model</a:t>
            </a:r>
            <a:endParaRPr lang="en-US" sz="32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5814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95400" y="2667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9800" y="35814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1200" y="2667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3581400" y="2590800"/>
            <a:ext cx="990600" cy="1524000"/>
          </a:xfrm>
          <a:prstGeom prst="rightArrow">
            <a:avLst>
              <a:gd name="adj1" fmla="val 50000"/>
              <a:gd name="adj2" fmla="val 37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895600" y="43434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model parameter </a:t>
            </a:r>
            <a:r>
              <a:rPr lang="en-US" sz="2000" dirty="0" smtClean="0"/>
              <a:t>estimation</a:t>
            </a:r>
            <a:endParaRPr lang="en-US" sz="2000" dirty="0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562600" y="2438400"/>
            <a:ext cx="2057400" cy="1600200"/>
            <a:chOff x="4080" y="1920"/>
            <a:chExt cx="1296" cy="1008"/>
          </a:xfrm>
        </p:grpSpPr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486400" y="4343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document model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62000" y="434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training</a:t>
            </a:r>
            <a:br>
              <a:rPr lang="en-US" sz="2000" dirty="0" smtClean="0"/>
            </a:br>
            <a:r>
              <a:rPr lang="en-US" sz="2000" dirty="0" smtClean="0"/>
              <a:t>documents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Applying a document model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3657600" y="2971800"/>
            <a:ext cx="2057400" cy="1600200"/>
            <a:chOff x="4080" y="1920"/>
            <a:chExt cx="1296" cy="1008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document model</a:t>
            </a:r>
          </a:p>
        </p:txBody>
      </p:sp>
      <p:grpSp>
        <p:nvGrpSpPr>
          <p:cNvPr id="161804" name="Group 12"/>
          <p:cNvGrpSpPr>
            <a:grpSpLocks/>
          </p:cNvGrpSpPr>
          <p:nvPr/>
        </p:nvGrpSpPr>
        <p:grpSpPr bwMode="auto">
          <a:xfrm>
            <a:off x="1295400" y="3505200"/>
            <a:ext cx="533400" cy="762000"/>
            <a:chOff x="1680" y="3024"/>
            <a:chExt cx="336" cy="480"/>
          </a:xfrm>
        </p:grpSpPr>
        <p:sp>
          <p:nvSpPr>
            <p:cNvPr id="161805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8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9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0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1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2362200" y="34290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096000" y="34290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70104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probability</a:t>
            </a:r>
          </a:p>
        </p:txBody>
      </p: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1219200" y="17526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Document model: what is the probability</a:t>
            </a:r>
            <a:r>
              <a:rPr lang="en-US" sz="2000" dirty="0" smtClean="0"/>
              <a:t> the new document is in the same “set” as the training documents?</a:t>
            </a:r>
            <a:endParaRPr lang="en-US" sz="20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57200" y="455289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 new document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8727</TotalTime>
  <Words>2361</Words>
  <Application>Microsoft Macintosh PowerPoint</Application>
  <PresentationFormat>On-screen Show (4:3)</PresentationFormat>
  <Paragraphs>634</Paragraphs>
  <Slides>72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Eclipse</vt:lpstr>
      <vt:lpstr>Equation</vt:lpstr>
      <vt:lpstr>Microsoft Equation</vt:lpstr>
      <vt:lpstr>PowerPoint Presentation</vt:lpstr>
      <vt:lpstr>Modeling Natural Text</vt:lpstr>
      <vt:lpstr>Admin</vt:lpstr>
      <vt:lpstr>Document Modeling</vt:lpstr>
      <vt:lpstr>Modeling natural text</vt:lpstr>
      <vt:lpstr>Modeling natural text</vt:lpstr>
      <vt:lpstr>Document modeling:   learn a probabilistic model of documents</vt:lpstr>
      <vt:lpstr>Training a document model</vt:lpstr>
      <vt:lpstr> Applying a document model</vt:lpstr>
      <vt:lpstr>Document model applications</vt:lpstr>
      <vt:lpstr>Applications</vt:lpstr>
      <vt:lpstr> Application:  text classification</vt:lpstr>
      <vt:lpstr>Text classification: Training</vt:lpstr>
      <vt:lpstr>Text classification: Applying</vt:lpstr>
      <vt:lpstr>Representation and Notation</vt:lpstr>
      <vt:lpstr>Representation and Notation</vt:lpstr>
      <vt:lpstr>Word burstiness</vt:lpstr>
      <vt:lpstr>Word burstiness</vt:lpstr>
      <vt:lpstr>Word burstiness in models</vt:lpstr>
      <vt:lpstr>Word burstiness in models</vt:lpstr>
      <vt:lpstr>p(“Clinton” = x | political)</vt:lpstr>
      <vt:lpstr>Word count probabilities</vt:lpstr>
      <vt:lpstr>The models…</vt:lpstr>
      <vt:lpstr>Multinomial model</vt:lpstr>
      <vt:lpstr>Multinomial model</vt:lpstr>
      <vt:lpstr>Multinomial model</vt:lpstr>
      <vt:lpstr>Multinomial model for text</vt:lpstr>
      <vt:lpstr>Generative Story</vt:lpstr>
      <vt:lpstr>Multinomial Urn:  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Multinomial probability simplex</vt:lpstr>
      <vt:lpstr>Multinomial word count probabilities</vt:lpstr>
      <vt:lpstr>Multinomial does not model burstiness of average and rare words</vt:lpstr>
      <vt:lpstr>Better model of burstiness: DCM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Polya urn</vt:lpstr>
      <vt:lpstr>Controlling burstiness</vt:lpstr>
      <vt:lpstr>Polya urn</vt:lpstr>
      <vt:lpstr>Burstiness with DCM</vt:lpstr>
      <vt:lpstr>DCM word count probabilities</vt:lpstr>
      <vt:lpstr>Reminder…</vt:lpstr>
      <vt:lpstr>DCM Model: another view</vt:lpstr>
      <vt:lpstr>DCM model: another view</vt:lpstr>
      <vt:lpstr>DCM Model: another view</vt:lpstr>
      <vt:lpstr>Dirichlet Compound Multinomial</vt:lpstr>
      <vt:lpstr>Dirichlet Compound Multinomial</vt:lpstr>
      <vt:lpstr>Modeling burstiness in  other applications</vt:lpstr>
      <vt:lpstr>DCM model</vt:lpstr>
      <vt:lpstr>Experiments</vt:lpstr>
      <vt:lpstr>Two standard data sets</vt:lpstr>
      <vt:lpstr>Modeling a single class:   the fruit bowl</vt:lpstr>
      <vt:lpstr>Modeling a single class/group</vt:lpstr>
      <vt:lpstr>Modeling evaluation: perplexity</vt:lpstr>
      <vt:lpstr>Perplexity results</vt:lpstr>
      <vt:lpstr>Classification results</vt:lpstr>
      <vt:lpstr>Next steps in text modeling</vt:lpstr>
      <vt:lpstr>Questions?</vt:lpstr>
    </vt:vector>
  </TitlesOfParts>
  <Company>is cool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Text Burstiness</dc:title>
  <dc:creator>Dave</dc:creator>
  <cp:lastModifiedBy>David Kauchak</cp:lastModifiedBy>
  <cp:revision>597</cp:revision>
  <cp:lastPrinted>2014-12-03T00:37:28Z</cp:lastPrinted>
  <dcterms:created xsi:type="dcterms:W3CDTF">2011-01-11T02:10:29Z</dcterms:created>
  <dcterms:modified xsi:type="dcterms:W3CDTF">2014-12-03T00:37:31Z</dcterms:modified>
</cp:coreProperties>
</file>