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44" r:id="rId2"/>
    <p:sldId id="256" r:id="rId3"/>
    <p:sldId id="258" r:id="rId4"/>
    <p:sldId id="259" r:id="rId5"/>
    <p:sldId id="257" r:id="rId6"/>
    <p:sldId id="260" r:id="rId7"/>
    <p:sldId id="261" r:id="rId8"/>
    <p:sldId id="262" r:id="rId9"/>
    <p:sldId id="263" r:id="rId10"/>
    <p:sldId id="264" r:id="rId11"/>
    <p:sldId id="266" r:id="rId12"/>
    <p:sldId id="267" r:id="rId13"/>
    <p:sldId id="343" r:id="rId14"/>
    <p:sldId id="269" r:id="rId15"/>
    <p:sldId id="275" r:id="rId16"/>
    <p:sldId id="303" r:id="rId17"/>
    <p:sldId id="304" r:id="rId18"/>
    <p:sldId id="305" r:id="rId19"/>
    <p:sldId id="302" r:id="rId20"/>
    <p:sldId id="278" r:id="rId21"/>
    <p:sldId id="279" r:id="rId22"/>
    <p:sldId id="280" r:id="rId23"/>
    <p:sldId id="287" r:id="rId24"/>
    <p:sldId id="286" r:id="rId25"/>
    <p:sldId id="281" r:id="rId26"/>
    <p:sldId id="288" r:id="rId27"/>
    <p:sldId id="284" r:id="rId28"/>
    <p:sldId id="282" r:id="rId29"/>
    <p:sldId id="289" r:id="rId30"/>
    <p:sldId id="290" r:id="rId31"/>
    <p:sldId id="283" r:id="rId32"/>
    <p:sldId id="291" r:id="rId33"/>
    <p:sldId id="292" r:id="rId34"/>
    <p:sldId id="293" r:id="rId35"/>
    <p:sldId id="306" r:id="rId36"/>
    <p:sldId id="274"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20"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8/30/16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8/30/16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8/30/16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8/30/16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smtClean="0"/>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8/30/16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8/30/16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8/30/16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8/30/16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8/30/16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8/30/16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8/30/16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8/30/16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8/30/16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omona.edu/~dkauchak/classes/cs15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Cdxqn0fcnE" TargetMode="Externa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0" y="273011"/>
            <a:ext cx="4076700" cy="5346700"/>
          </a:xfrm>
          <a:prstGeom prst="rect">
            <a:avLst/>
          </a:prstGeom>
        </p:spPr>
      </p:pic>
      <p:sp>
        <p:nvSpPr>
          <p:cNvPr id="5" name="Rectangle 4"/>
          <p:cNvSpPr/>
          <p:nvPr/>
        </p:nvSpPr>
        <p:spPr>
          <a:xfrm>
            <a:off x="3293980" y="6192792"/>
            <a:ext cx="2351926" cy="369332"/>
          </a:xfrm>
          <a:prstGeom prst="rect">
            <a:avLst/>
          </a:prstGeom>
        </p:spPr>
        <p:txBody>
          <a:bodyPr wrap="none">
            <a:spAutoFit/>
          </a:bodyPr>
          <a:lstStyle/>
          <a:p>
            <a:r>
              <a:rPr lang="en-US" dirty="0"/>
              <a:t>https://</a:t>
            </a:r>
            <a:r>
              <a:rPr lang="en-US" dirty="0" err="1"/>
              <a:t>xkcd.com</a:t>
            </a:r>
            <a:r>
              <a:rPr lang="en-US" dirty="0"/>
              <a:t>/894/</a:t>
            </a:r>
          </a:p>
        </p:txBody>
      </p:sp>
    </p:spTree>
    <p:extLst>
      <p:ext uri="{BB962C8B-B14F-4D97-AF65-F5344CB8AC3E}">
        <p14:creationId xmlns:p14="http://schemas.microsoft.com/office/powerpoint/2010/main" val="36737584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course</a:t>
            </a:r>
            <a:endParaRPr lang="en-US" dirty="0"/>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smtClean="0"/>
              <a:t>Be able to laugh at these signs</a:t>
            </a:r>
          </a:p>
          <a:p>
            <a:r>
              <a:rPr lang="en-US" sz="2400" dirty="0" smtClean="0"/>
              <a:t>(or at least know why one might…)</a:t>
            </a:r>
            <a:endParaRPr lang="en-US" sz="2400" dirty="0"/>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a:xfrm>
            <a:off x="612648" y="1600200"/>
            <a:ext cx="8153400" cy="5003800"/>
          </a:xfrm>
        </p:spPr>
        <p:txBody>
          <a:bodyPr>
            <a:normAutofit fontScale="92500" lnSpcReduction="20000"/>
          </a:bodyPr>
          <a:lstStyle/>
          <a:p>
            <a:pPr marL="0" indent="0">
              <a:buNone/>
            </a:pPr>
            <a:r>
              <a:rPr lang="en-US" sz="2800" dirty="0" smtClean="0"/>
              <a:t>Course page:</a:t>
            </a:r>
          </a:p>
          <a:p>
            <a:pPr lvl="1"/>
            <a:r>
              <a:rPr lang="en-US" sz="2000" dirty="0">
                <a:hlinkClick r:id="rId2"/>
              </a:rPr>
              <a:t>http://www.cs.pomona.edu/~dkauchak/classes</a:t>
            </a:r>
            <a:r>
              <a:rPr lang="en-US" sz="2000" dirty="0" smtClean="0">
                <a:hlinkClick r:id="rId2"/>
              </a:rPr>
              <a:t>/</a:t>
            </a:r>
            <a:r>
              <a:rPr lang="en-US" sz="2000" dirty="0" smtClean="0">
                <a:hlinkClick r:id="rId2"/>
              </a:rPr>
              <a:t>cs158/</a:t>
            </a:r>
            <a:endParaRPr lang="en-US" sz="2000" dirty="0" smtClean="0"/>
          </a:p>
          <a:p>
            <a:pPr marL="365760" lvl="1" indent="0">
              <a:buNone/>
            </a:pPr>
            <a:endParaRPr lang="en-US" sz="2400" dirty="0" smtClean="0"/>
          </a:p>
          <a:p>
            <a:pPr marL="45720" indent="0">
              <a:buNone/>
            </a:pPr>
            <a:r>
              <a:rPr lang="en-US" sz="2400" dirty="0" smtClean="0"/>
              <a:t>Assignments</a:t>
            </a:r>
            <a:endParaRPr lang="en-US" sz="2400" dirty="0"/>
          </a:p>
          <a:p>
            <a:pPr marL="822960" lvl="1" indent="-457200"/>
            <a:r>
              <a:rPr lang="en-US" sz="2000" dirty="0" smtClean="0"/>
              <a:t>Weekly</a:t>
            </a:r>
          </a:p>
          <a:p>
            <a:pPr marL="822960" lvl="1" indent="-457200"/>
            <a:r>
              <a:rPr lang="en-US" sz="2000" dirty="0" smtClean="0"/>
              <a:t>Mostly programming (Java, mostly)</a:t>
            </a:r>
            <a:endParaRPr lang="en-US" sz="2000" dirty="0"/>
          </a:p>
          <a:p>
            <a:pPr marL="822960" lvl="1" indent="-457200"/>
            <a:r>
              <a:rPr lang="en-US" sz="2000" dirty="0" smtClean="0"/>
              <a:t>Some written/write-up</a:t>
            </a:r>
          </a:p>
          <a:p>
            <a:pPr marL="822960" lvl="1" indent="-457200"/>
            <a:r>
              <a:rPr lang="en-US" sz="2000" dirty="0" smtClean="0"/>
              <a:t>Generally due Sunday evenings</a:t>
            </a:r>
          </a:p>
          <a:p>
            <a:pPr marL="45720" indent="0">
              <a:buNone/>
            </a:pPr>
            <a:endParaRPr lang="en-US" sz="2300" dirty="0"/>
          </a:p>
          <a:p>
            <a:pPr marL="45720" indent="0">
              <a:buNone/>
            </a:pPr>
            <a:r>
              <a:rPr lang="en-US" sz="2300" dirty="0" smtClean="0"/>
              <a:t>Two “midterm” exams and one final</a:t>
            </a:r>
          </a:p>
          <a:p>
            <a:pPr marL="45720" indent="0">
              <a:buNone/>
            </a:pPr>
            <a:endParaRPr lang="en-US" sz="2300" dirty="0"/>
          </a:p>
          <a:p>
            <a:pPr marL="45720" indent="0">
              <a:buNone/>
            </a:pPr>
            <a:r>
              <a:rPr lang="en-US" sz="2300" dirty="0" smtClean="0"/>
              <a:t>Late Policy</a:t>
            </a:r>
          </a:p>
          <a:p>
            <a:pPr marL="45720" indent="0">
              <a:buNone/>
            </a:pPr>
            <a:endParaRPr lang="en-US" sz="2300" dirty="0"/>
          </a:p>
          <a:p>
            <a:pPr marL="45720" indent="0">
              <a:buNone/>
            </a:pPr>
            <a:r>
              <a:rPr lang="en-US" sz="2300" dirty="0" smtClean="0"/>
              <a:t>Collaboration</a:t>
            </a:r>
          </a:p>
        </p:txBody>
      </p:sp>
    </p:spTree>
    <p:extLst>
      <p:ext uri="{BB962C8B-B14F-4D97-AF65-F5344CB8AC3E}">
        <p14:creationId xmlns:p14="http://schemas.microsoft.com/office/powerpoint/2010/main" val="17038432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expectations</a:t>
            </a:r>
            <a:endParaRPr lang="en-US" dirty="0"/>
          </a:p>
        </p:txBody>
      </p:sp>
      <p:sp>
        <p:nvSpPr>
          <p:cNvPr id="3" name="Content Placeholder 2"/>
          <p:cNvSpPr>
            <a:spLocks noGrp="1"/>
          </p:cNvSpPr>
          <p:nvPr>
            <p:ph sz="quarter" idx="1"/>
          </p:nvPr>
        </p:nvSpPr>
        <p:spPr/>
        <p:txBody>
          <a:bodyPr/>
          <a:lstStyle/>
          <a:p>
            <a:pPr marL="0" indent="0">
              <a:buNone/>
            </a:pPr>
            <a:r>
              <a:rPr lang="en-US" dirty="0" smtClean="0"/>
              <a:t>Plan to stay busy!</a:t>
            </a:r>
          </a:p>
          <a:p>
            <a:pPr marL="0" indent="0">
              <a:buNone/>
            </a:pPr>
            <a:endParaRPr lang="en-US" dirty="0"/>
          </a:p>
          <a:p>
            <a:pPr marL="0" indent="0">
              <a:buNone/>
            </a:pPr>
            <a:r>
              <a:rPr lang="en-US" dirty="0" smtClean="0"/>
              <a:t>Applied class, so lots of programming</a:t>
            </a:r>
          </a:p>
          <a:p>
            <a:pPr marL="0" indent="0">
              <a:buNone/>
            </a:pPr>
            <a:endParaRPr lang="en-US" dirty="0" smtClean="0"/>
          </a:p>
          <a:p>
            <a:pPr marL="0" indent="0">
              <a:buNone/>
            </a:pPr>
            <a:r>
              <a:rPr lang="en-US" dirty="0" smtClean="0"/>
              <a:t>Machine learning involves math</a:t>
            </a:r>
            <a:endParaRPr lang="en-US" dirty="0"/>
          </a:p>
        </p:txBody>
      </p:sp>
    </p:spTree>
    <p:extLst>
      <p:ext uri="{BB962C8B-B14F-4D97-AF65-F5344CB8AC3E}">
        <p14:creationId xmlns:p14="http://schemas.microsoft.com/office/powerpoint/2010/main" val="9958339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note</a:t>
            </a:r>
            <a:endParaRPr lang="en-US" dirty="0"/>
          </a:p>
        </p:txBody>
      </p:sp>
      <p:sp>
        <p:nvSpPr>
          <p:cNvPr id="3" name="Content Placeholder 2"/>
          <p:cNvSpPr>
            <a:spLocks noGrp="1"/>
          </p:cNvSpPr>
          <p:nvPr>
            <p:ph idx="1"/>
          </p:nvPr>
        </p:nvSpPr>
        <p:spPr/>
        <p:txBody>
          <a:bodyPr/>
          <a:lstStyle/>
          <a:p>
            <a:pPr marL="0" indent="0">
              <a:buNone/>
            </a:pPr>
            <a:r>
              <a:rPr lang="en-US" dirty="0" smtClean="0"/>
              <a:t>Videos before class</a:t>
            </a:r>
          </a:p>
          <a:p>
            <a:pPr marL="0" indent="0">
              <a:buNone/>
            </a:pPr>
            <a:endParaRPr lang="en-US" dirty="0"/>
          </a:p>
          <a:p>
            <a:pPr marL="0" indent="0">
              <a:buNone/>
            </a:pPr>
            <a:r>
              <a:rPr lang="en-US" dirty="0" smtClean="0"/>
              <a:t>Lots of class participation!</a:t>
            </a:r>
          </a:p>
          <a:p>
            <a:pPr marL="0" indent="0">
              <a:buNone/>
            </a:pPr>
            <a:endParaRPr lang="en-US" dirty="0"/>
          </a:p>
          <a:p>
            <a:pPr marL="0" indent="0">
              <a:buNone/>
            </a:pPr>
            <a:r>
              <a:rPr lang="en-US" dirty="0" smtClean="0"/>
              <a:t>Read the book (it’s good)</a:t>
            </a:r>
            <a:endParaRPr lang="en-US" dirty="0"/>
          </a:p>
        </p:txBody>
      </p:sp>
    </p:spTree>
    <p:extLst>
      <p:ext uri="{BB962C8B-B14F-4D97-AF65-F5344CB8AC3E}">
        <p14:creationId xmlns:p14="http://schemas.microsoft.com/office/powerpoint/2010/main" val="16079076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problems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4" name="Picture 3"/>
          <p:cNvPicPr>
            <a:picLocks noChangeAspect="1"/>
          </p:cNvPicPr>
          <p:nvPr/>
        </p:nvPicPr>
        <p:blipFill>
          <a:blip r:embed="rId4"/>
          <a:stretch>
            <a:fillRect/>
          </a:stretch>
        </p:blipFill>
        <p:spPr>
          <a:xfrm>
            <a:off x="4157506" y="4634376"/>
            <a:ext cx="1766589" cy="1323237"/>
          </a:xfrm>
          <a:prstGeom prst="rect">
            <a:avLst/>
          </a:prstGeom>
        </p:spPr>
      </p:pic>
    </p:spTree>
    <p:extLst>
      <p:ext uri="{BB962C8B-B14F-4D97-AF65-F5344CB8AC3E}">
        <p14:creationId xmlns:p14="http://schemas.microsoft.com/office/powerpoint/2010/main" val="4101271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smtClean="0">
                <a:solidFill>
                  <a:srgbClr val="008000"/>
                </a:solidFill>
              </a:rPr>
              <a:t>labeled examples</a:t>
            </a:r>
            <a:endParaRPr lang="en-US" sz="2800" dirty="0">
              <a:solidFill>
                <a:srgbClr val="008000"/>
              </a:solidFill>
            </a:endParaRP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Tree>
    <p:extLst>
      <p:ext uri="{BB962C8B-B14F-4D97-AF65-F5344CB8AC3E}">
        <p14:creationId xmlns:p14="http://schemas.microsoft.com/office/powerpoint/2010/main" val="22876145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Machine Learning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David Kauchak</a:t>
            </a:r>
            <a:br>
              <a:rPr lang="en-US" dirty="0" smtClean="0"/>
            </a:br>
            <a:r>
              <a:rPr lang="en-US" dirty="0" smtClean="0"/>
              <a:t>CS </a:t>
            </a:r>
            <a:r>
              <a:rPr lang="en-US" dirty="0" smtClean="0"/>
              <a:t>158</a:t>
            </a:r>
            <a:r>
              <a:rPr lang="en-US" dirty="0" smtClean="0"/>
              <a:t> </a:t>
            </a:r>
            <a:r>
              <a:rPr lang="en-US" dirty="0" smtClean="0"/>
              <a:t>– Fall </a:t>
            </a:r>
            <a:r>
              <a:rPr lang="en-US" dirty="0" smtClean="0"/>
              <a:t>2016</a:t>
            </a:r>
            <a:endParaRPr lang="en-US" dirty="0"/>
          </a:p>
        </p:txBody>
      </p:sp>
    </p:spTree>
    <p:extLst>
      <p:ext uri="{BB962C8B-B14F-4D97-AF65-F5344CB8AC3E}">
        <p14:creationId xmlns:p14="http://schemas.microsoft.com/office/powerpoint/2010/main" val="36512003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Tree>
    <p:extLst>
      <p:ext uri="{BB962C8B-B14F-4D97-AF65-F5344CB8AC3E}">
        <p14:creationId xmlns:p14="http://schemas.microsoft.com/office/powerpoint/2010/main" val="838236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smtClean="0">
                <a:solidFill>
                  <a:srgbClr val="0000FF"/>
                </a:solidFill>
              </a:rPr>
              <a:t>Supervised learning: learn to predict new example</a:t>
            </a:r>
            <a:endParaRPr lang="en-US" sz="2800" dirty="0">
              <a:solidFill>
                <a:srgbClr val="0000FF"/>
              </a:solidFill>
            </a:endParaRP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smtClean="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classification</a:t>
            </a:r>
            <a:endParaRPr lang="en-US" dirty="0"/>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smtClean="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smtClean="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smtClean="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smtClean="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smtClean="0">
                <a:solidFill>
                  <a:srgbClr val="008000"/>
                </a:solidFill>
              </a:rPr>
              <a:t>Classification: a finite set of labels</a:t>
            </a:r>
            <a:endParaRPr lang="en-US" sz="2800" dirty="0">
              <a:solidFill>
                <a:srgbClr val="008000"/>
              </a:solidFill>
            </a:endParaRPr>
          </a:p>
        </p:txBody>
      </p:sp>
    </p:spTree>
    <p:extLst>
      <p:ext uri="{BB962C8B-B14F-4D97-AF65-F5344CB8AC3E}">
        <p14:creationId xmlns:p14="http://schemas.microsoft.com/office/powerpoint/2010/main" val="33395910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smtClean="0"/>
              <a:t>Classification Example</a:t>
            </a:r>
            <a:endParaRPr lang="tr-TR" dirty="0"/>
          </a:p>
        </p:txBody>
      </p:sp>
      <p:pic>
        <p:nvPicPr>
          <p:cNvPr id="26633" name="Picture 9"/>
          <p:cNvPicPr>
            <a:picLocks noGrp="1" noChangeAspect="1" noChangeArrowheads="1"/>
          </p:cNvPicPr>
          <p:nvPr>
            <p:ph idx="1"/>
          </p:nvPr>
        </p:nvPicPr>
        <p:blipFill>
          <a:blip r:embed="rId2" cstate="print"/>
          <a:srcRect/>
          <a:stretch>
            <a:fillRect/>
          </a:stretch>
        </p:blipFill>
        <p:spPr>
          <a:xfrm>
            <a:off x="3946525" y="1946275"/>
            <a:ext cx="4689475" cy="4464050"/>
          </a:xfrm>
        </p:spPr>
      </p:pic>
      <p:sp>
        <p:nvSpPr>
          <p:cNvPr id="26627" name="Rectangle 3"/>
          <p:cNvSpPr>
            <a:spLocks noGrp="1" noChangeArrowheads="1"/>
          </p:cNvSpPr>
          <p:nvPr>
            <p:ph type="body" sz="half" idx="4294967295"/>
          </p:nvPr>
        </p:nvSpPr>
        <p:spPr>
          <a:xfrm>
            <a:off x="623887" y="2818342"/>
            <a:ext cx="3322638" cy="3168650"/>
          </a:xfrm>
        </p:spPr>
        <p:txBody>
          <a:bodyPr>
            <a:normAutofit/>
          </a:bodyPr>
          <a:lstStyle/>
          <a:p>
            <a:pPr marL="0" indent="0">
              <a:buNone/>
            </a:pPr>
            <a:r>
              <a:rPr lang="tr-TR" dirty="0" err="1" smtClean="0"/>
              <a:t>Differentiate</a:t>
            </a:r>
            <a:r>
              <a:rPr lang="tr-TR" dirty="0" smtClean="0"/>
              <a:t> </a:t>
            </a:r>
            <a:r>
              <a:rPr lang="tr-TR" dirty="0"/>
              <a:t>between </a:t>
            </a:r>
            <a:r>
              <a:rPr lang="tr-TR" dirty="0">
                <a:solidFill>
                  <a:srgbClr val="FF33CC"/>
                </a:solidFill>
              </a:rPr>
              <a:t>low-risk</a:t>
            </a:r>
            <a:r>
              <a:rPr lang="tr-TR" dirty="0"/>
              <a:t> and </a:t>
            </a:r>
            <a:r>
              <a:rPr lang="tr-TR" dirty="0">
                <a:solidFill>
                  <a:srgbClr val="FF0000"/>
                </a:solidFill>
              </a:rPr>
              <a:t>high-risk</a:t>
            </a:r>
            <a:r>
              <a:rPr lang="tr-TR" dirty="0"/>
              <a:t> customers from their </a:t>
            </a:r>
            <a:r>
              <a:rPr lang="tr-TR" i="1" dirty="0"/>
              <a:t>income</a:t>
            </a:r>
            <a:r>
              <a:rPr lang="tr-TR" dirty="0"/>
              <a:t> and </a:t>
            </a:r>
            <a:r>
              <a:rPr lang="tr-TR" i="1" dirty="0"/>
              <a:t>savings</a:t>
            </a:r>
          </a:p>
        </p:txBody>
      </p:sp>
    </p:spTree>
    <p:extLst>
      <p:ext uri="{BB962C8B-B14F-4D97-AF65-F5344CB8AC3E}">
        <p14:creationId xmlns:p14="http://schemas.microsoft.com/office/powerpoint/2010/main" val="36160632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smtClean="0"/>
              <a:t>Classification </a:t>
            </a:r>
            <a:r>
              <a:rPr lang="tr-TR" dirty="0"/>
              <a:t>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10000"/>
          </a:bodyPr>
          <a:lstStyle/>
          <a:p>
            <a:pPr marL="0" indent="0">
              <a:lnSpc>
                <a:spcPct val="90000"/>
              </a:lnSpc>
              <a:buNone/>
            </a:pPr>
            <a:r>
              <a:rPr lang="tr-TR" dirty="0" err="1" smtClean="0">
                <a:solidFill>
                  <a:schemeClr val="accent1"/>
                </a:solidFill>
              </a:rPr>
              <a:t>Face</a:t>
            </a:r>
            <a:r>
              <a:rPr lang="tr-TR" dirty="0" smtClean="0">
                <a:solidFill>
                  <a:schemeClr val="accent1"/>
                </a:solidFill>
              </a:rPr>
              <a:t> </a:t>
            </a:r>
            <a:r>
              <a:rPr lang="tr-TR" dirty="0" err="1" smtClean="0">
                <a:solidFill>
                  <a:schemeClr val="accent1"/>
                </a:solidFill>
              </a:rPr>
              <a:t>recognition</a:t>
            </a:r>
            <a:endParaRPr lang="tr-TR" dirty="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en-US" dirty="0" smtClean="0">
                <a:solidFill>
                  <a:schemeClr val="accent1"/>
                </a:solidFill>
              </a:rPr>
              <a:t>Character</a:t>
            </a:r>
            <a:r>
              <a:rPr lang="tr-TR" dirty="0" smtClean="0">
                <a:solidFill>
                  <a:schemeClr val="accent1"/>
                </a:solidFill>
              </a:rPr>
              <a:t> </a:t>
            </a:r>
            <a:r>
              <a:rPr lang="tr-TR" dirty="0" err="1" smtClean="0">
                <a:solidFill>
                  <a:schemeClr val="accent1"/>
                </a:solidFill>
              </a:rPr>
              <a:t>recognition</a:t>
            </a:r>
            <a:endParaRPr lang="tr-TR" dirty="0" smtClean="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Spam</a:t>
            </a:r>
            <a:r>
              <a:rPr lang="tr-TR" dirty="0" smtClean="0">
                <a:solidFill>
                  <a:schemeClr val="accent1"/>
                </a:solidFill>
              </a:rPr>
              <a:t> </a:t>
            </a:r>
            <a:r>
              <a:rPr lang="tr-TR" dirty="0" err="1" smtClean="0">
                <a:solidFill>
                  <a:schemeClr val="accent1"/>
                </a:solidFill>
              </a:rPr>
              <a:t>detection</a:t>
            </a:r>
            <a:endParaRPr lang="tr-TR" dirty="0" smtClean="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Medical</a:t>
            </a:r>
            <a:r>
              <a:rPr lang="tr-TR" dirty="0" smtClean="0">
                <a:solidFill>
                  <a:schemeClr val="accent1"/>
                </a:solidFill>
              </a:rPr>
              <a:t> </a:t>
            </a:r>
            <a:r>
              <a:rPr lang="tr-TR" dirty="0">
                <a:solidFill>
                  <a:schemeClr val="accent1"/>
                </a:solidFill>
              </a:rPr>
              <a:t>diagnosis: </a:t>
            </a:r>
            <a:r>
              <a:rPr lang="tr-TR" dirty="0"/>
              <a:t>From symptoms to </a:t>
            </a:r>
            <a:r>
              <a:rPr lang="tr-TR" dirty="0" smtClean="0"/>
              <a:t>illnesses</a:t>
            </a: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Biometrics</a:t>
            </a:r>
            <a:r>
              <a:rPr lang="tr-TR" dirty="0" smtClean="0">
                <a:solidFill>
                  <a:schemeClr val="accent1"/>
                </a:solidFill>
              </a:rPr>
              <a:t>: </a:t>
            </a:r>
            <a:r>
              <a:rPr lang="tr-TR" dirty="0" smtClean="0"/>
              <a:t>Recognition/authentication using physical and/or behavioral characteristics: Face, iris, signature, </a:t>
            </a:r>
            <a:r>
              <a:rPr lang="tr-TR" dirty="0" err="1" smtClean="0"/>
              <a:t>etc</a:t>
            </a:r>
            <a:endParaRPr lang="tr-TR" dirty="0" smtClean="0"/>
          </a:p>
          <a:p>
            <a:pPr marL="0" indent="0">
              <a:lnSpc>
                <a:spcPct val="90000"/>
              </a:lnSpc>
              <a:buNone/>
            </a:pPr>
            <a:endParaRPr lang="tr-TR" dirty="0"/>
          </a:p>
          <a:p>
            <a:pPr marL="0" indent="0">
              <a:lnSpc>
                <a:spcPct val="90000"/>
              </a:lnSpc>
              <a:buNone/>
            </a:pPr>
            <a:r>
              <a:rPr lang="tr-TR" dirty="0" smtClean="0"/>
              <a:t>...</a:t>
            </a:r>
            <a:endParaRPr lang="tr-TR" dirty="0"/>
          </a:p>
        </p:txBody>
      </p:sp>
    </p:spTree>
    <p:extLst>
      <p:ext uri="{BB962C8B-B14F-4D97-AF65-F5344CB8AC3E}">
        <p14:creationId xmlns:p14="http://schemas.microsoft.com/office/powerpoint/2010/main" val="318692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regression</a:t>
            </a:r>
            <a:endParaRPr lang="en-US" dirty="0"/>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smtClean="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smtClean="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smtClean="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smtClean="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Regression: label is real-valued</a:t>
            </a:r>
            <a:endParaRPr lang="en-US" sz="2800" dirty="0">
              <a:solidFill>
                <a:srgbClr val="008000"/>
              </a:solidFill>
            </a:endParaRPr>
          </a:p>
        </p:txBody>
      </p:sp>
    </p:spTree>
    <p:extLst>
      <p:ext uri="{BB962C8B-B14F-4D97-AF65-F5344CB8AC3E}">
        <p14:creationId xmlns:p14="http://schemas.microsoft.com/office/powerpoint/2010/main" val="1076012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smtClean="0"/>
              <a:t>Regression</a:t>
            </a:r>
            <a:r>
              <a:rPr lang="tr-TR" dirty="0" smtClean="0"/>
              <a:t> Example</a:t>
            </a:r>
            <a:endParaRPr lang="tr-TR" dirty="0"/>
          </a:p>
        </p:txBody>
      </p:sp>
      <p:sp>
        <p:nvSpPr>
          <p:cNvPr id="90117" name="Rectangle 5"/>
          <p:cNvSpPr>
            <a:spLocks noGrp="1" noChangeArrowheads="1"/>
          </p:cNvSpPr>
          <p:nvPr>
            <p:ph type="body" sz="half" idx="1"/>
          </p:nvPr>
        </p:nvSpPr>
        <p:spPr/>
        <p:txBody>
          <a:bodyPr/>
          <a:lstStyle/>
          <a:p>
            <a:pPr marL="0" indent="0">
              <a:buNone/>
            </a:pPr>
            <a:r>
              <a:rPr lang="tr-TR" dirty="0" err="1" smtClean="0"/>
              <a:t>Price</a:t>
            </a:r>
            <a:r>
              <a:rPr lang="tr-TR" dirty="0" smtClean="0"/>
              <a:t> </a:t>
            </a:r>
            <a:r>
              <a:rPr lang="tr-TR" dirty="0"/>
              <a:t>of a used car</a:t>
            </a:r>
          </a:p>
          <a:p>
            <a:pPr marL="0" indent="0">
              <a:buNone/>
            </a:pPr>
            <a:endParaRPr lang="tr-TR" i="1" dirty="0" smtClean="0"/>
          </a:p>
          <a:p>
            <a:pPr marL="0" indent="0">
              <a:buNone/>
            </a:pPr>
            <a:r>
              <a:rPr lang="tr-TR" i="1" dirty="0" smtClean="0"/>
              <a:t>x </a:t>
            </a:r>
            <a:r>
              <a:rPr lang="tr-TR" dirty="0"/>
              <a:t>: car </a:t>
            </a:r>
            <a:r>
              <a:rPr lang="tr-TR" dirty="0" err="1" smtClean="0"/>
              <a:t>attributes</a:t>
            </a:r>
            <a:r>
              <a:rPr lang="tr-TR" dirty="0"/>
              <a:t/>
            </a:r>
            <a:br>
              <a:rPr lang="tr-TR" dirty="0"/>
            </a:br>
            <a:r>
              <a:rPr lang="tr-TR" dirty="0" smtClean="0"/>
              <a:t>     (</a:t>
            </a:r>
            <a:r>
              <a:rPr lang="tr-TR" dirty="0" err="1" smtClean="0"/>
              <a:t>e.g</a:t>
            </a:r>
            <a:r>
              <a:rPr lang="tr-TR" dirty="0" smtClean="0"/>
              <a:t>. </a:t>
            </a:r>
            <a:r>
              <a:rPr lang="tr-TR" dirty="0" err="1" smtClean="0"/>
              <a:t>mileage</a:t>
            </a:r>
            <a:r>
              <a:rPr lang="tr-TR" dirty="0" smtClean="0"/>
              <a:t>)</a:t>
            </a:r>
            <a:endParaRPr lang="tr-TR" dirty="0"/>
          </a:p>
          <a:p>
            <a:pPr>
              <a:buFont typeface="Wingdings" pitchFamily="2" charset="2"/>
              <a:buNone/>
            </a:pPr>
            <a:r>
              <a:rPr lang="tr-TR" i="1" dirty="0" smtClean="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26</a:t>
            </a:fld>
            <a:endParaRPr lang="tr-TR"/>
          </a:p>
        </p:txBody>
      </p:sp>
    </p:spTree>
    <p:extLst>
      <p:ext uri="{BB962C8B-B14F-4D97-AF65-F5344CB8AC3E}">
        <p14:creationId xmlns:p14="http://schemas.microsoft.com/office/powerpoint/2010/main" val="10549606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Applications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Economics/Finance: predict the value of a stock</a:t>
            </a:r>
          </a:p>
          <a:p>
            <a:pPr marL="0" indent="0">
              <a:buNone/>
            </a:pPr>
            <a:endParaRPr lang="en-US" dirty="0" smtClean="0"/>
          </a:p>
          <a:p>
            <a:pPr marL="0" indent="0">
              <a:buNone/>
            </a:pPr>
            <a:r>
              <a:rPr lang="en-US" dirty="0" smtClean="0"/>
              <a:t>Epidemiology</a:t>
            </a:r>
            <a:endParaRPr lang="en-US" dirty="0"/>
          </a:p>
          <a:p>
            <a:pPr marL="0" indent="0">
              <a:buNone/>
            </a:pPr>
            <a:endParaRPr lang="en-US" dirty="0"/>
          </a:p>
          <a:p>
            <a:pPr marL="0" indent="0">
              <a:buNone/>
            </a:pPr>
            <a:r>
              <a:rPr lang="en-US" dirty="0" smtClean="0"/>
              <a:t>Car/plane navigation: angle of the steering wheel, acceleration, …</a:t>
            </a:r>
          </a:p>
          <a:p>
            <a:pPr marL="0" indent="0">
              <a:buNone/>
            </a:pPr>
            <a:endParaRPr lang="en-US" dirty="0"/>
          </a:p>
          <a:p>
            <a:pPr marL="0" indent="0">
              <a:buNone/>
            </a:pPr>
            <a:r>
              <a:rPr lang="en-US" dirty="0" smtClean="0"/>
              <a:t>Temporal trends: weather over time</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504715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ranking</a:t>
            </a:r>
            <a:endParaRPr lang="en-US" dirty="0"/>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smtClean="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Ranking: label is a ranking</a:t>
            </a:r>
            <a:endParaRPr lang="en-US" sz="2800" dirty="0">
              <a:solidFill>
                <a:srgbClr val="008000"/>
              </a:solidFill>
            </a:endParaRPr>
          </a:p>
        </p:txBody>
      </p:sp>
    </p:spTree>
    <p:extLst>
      <p:ext uri="{BB962C8B-B14F-4D97-AF65-F5344CB8AC3E}">
        <p14:creationId xmlns:p14="http://schemas.microsoft.com/office/powerpoint/2010/main" val="27116957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example</a:t>
            </a:r>
            <a:endParaRPr lang="en-US" dirty="0"/>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smtClean="0"/>
              <a:t>Given a query and</a:t>
            </a:r>
          </a:p>
          <a:p>
            <a:pPr marL="0" indent="0">
              <a:buNone/>
            </a:pPr>
            <a:r>
              <a:rPr lang="en-US" dirty="0" smtClean="0"/>
              <a:t>a set of web pages, </a:t>
            </a:r>
          </a:p>
          <a:p>
            <a:pPr marL="0" indent="0">
              <a:buNone/>
            </a:pPr>
            <a:r>
              <a:rPr lang="en-US" dirty="0" smtClean="0"/>
              <a:t>rank them according</a:t>
            </a:r>
          </a:p>
          <a:p>
            <a:pPr marL="0" indent="0">
              <a:buNone/>
            </a:pPr>
            <a:r>
              <a:rPr lang="en-US" dirty="0" smtClean="0"/>
              <a:t>to relevance</a:t>
            </a:r>
            <a:endParaRPr lang="en-US" dirty="0"/>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smtClean="0"/>
              <a:t>Why are you here?</a:t>
            </a:r>
            <a:endParaRPr lang="en-US" sz="4000" dirty="0"/>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smtClean="0"/>
          </a:p>
          <a:p>
            <a:pPr marL="0" indent="0">
              <a:buNone/>
            </a:pPr>
            <a:r>
              <a:rPr lang="en-US" sz="3200" dirty="0" smtClean="0"/>
              <a:t>What is Machine Learning?</a:t>
            </a:r>
          </a:p>
          <a:p>
            <a:pPr marL="0" indent="0">
              <a:buNone/>
            </a:pPr>
            <a:endParaRPr lang="en-US" sz="3200" dirty="0" smtClean="0"/>
          </a:p>
          <a:p>
            <a:pPr marL="0" indent="0">
              <a:buNone/>
            </a:pPr>
            <a:r>
              <a:rPr lang="en-US" sz="3200" dirty="0" smtClean="0"/>
              <a:t>Why are you taking this course?</a:t>
            </a:r>
          </a:p>
          <a:p>
            <a:pPr marL="0" indent="0">
              <a:buNone/>
            </a:pPr>
            <a:endParaRPr lang="en-US" sz="3200" dirty="0"/>
          </a:p>
          <a:p>
            <a:pPr marL="0" indent="0">
              <a:buNone/>
            </a:pPr>
            <a:r>
              <a:rPr lang="en-US" sz="3200" dirty="0" smtClean="0"/>
              <a:t>What topics would you like to see covered?</a:t>
            </a:r>
            <a:endParaRPr lang="en-US" sz="3200" dirty="0"/>
          </a:p>
        </p:txBody>
      </p:sp>
    </p:spTree>
    <p:extLst>
      <p:ext uri="{BB962C8B-B14F-4D97-AF65-F5344CB8AC3E}">
        <p14:creationId xmlns:p14="http://schemas.microsoft.com/office/powerpoint/2010/main" val="13310582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Applications</a:t>
            </a:r>
            <a:endParaRPr lang="en-US" dirty="0"/>
          </a:p>
        </p:txBody>
      </p:sp>
      <p:sp>
        <p:nvSpPr>
          <p:cNvPr id="3" name="Content Placeholder 2"/>
          <p:cNvSpPr>
            <a:spLocks noGrp="1"/>
          </p:cNvSpPr>
          <p:nvPr>
            <p:ph sz="quarter" idx="1"/>
          </p:nvPr>
        </p:nvSpPr>
        <p:spPr>
          <a:xfrm>
            <a:off x="612648" y="1600200"/>
            <a:ext cx="8153400" cy="4820356"/>
          </a:xfrm>
        </p:spPr>
        <p:txBody>
          <a:bodyPr>
            <a:normAutofit fontScale="92500" lnSpcReduction="10000"/>
          </a:bodyPr>
          <a:lstStyle/>
          <a:p>
            <a:pPr marL="0" indent="0">
              <a:buNone/>
            </a:pPr>
            <a:r>
              <a:rPr lang="en-US" dirty="0" smtClean="0"/>
              <a:t>User preference, e.g. </a:t>
            </a:r>
            <a:r>
              <a:rPr lang="en-US" dirty="0"/>
              <a:t>Netflix “My List</a:t>
            </a:r>
            <a:r>
              <a:rPr lang="en-US" dirty="0" smtClean="0"/>
              <a:t>” -- </a:t>
            </a:r>
            <a:r>
              <a:rPr lang="en-US" dirty="0"/>
              <a:t>movie queue ranking</a:t>
            </a:r>
          </a:p>
          <a:p>
            <a:pPr marL="0" indent="0">
              <a:buNone/>
            </a:pPr>
            <a:endParaRPr lang="en-US" dirty="0"/>
          </a:p>
          <a:p>
            <a:pPr marL="0" indent="0">
              <a:buNone/>
            </a:pPr>
            <a:r>
              <a:rPr lang="en-US" dirty="0" smtClean="0"/>
              <a:t>iTunes</a:t>
            </a:r>
          </a:p>
          <a:p>
            <a:pPr marL="0" indent="0">
              <a:buNone/>
            </a:pPr>
            <a:endParaRPr lang="en-US" dirty="0" smtClean="0"/>
          </a:p>
          <a:p>
            <a:pPr marL="0" indent="0">
              <a:buNone/>
            </a:pPr>
            <a:r>
              <a:rPr lang="en-US" dirty="0" smtClean="0"/>
              <a:t>flight search (search in general)</a:t>
            </a:r>
          </a:p>
          <a:p>
            <a:pPr marL="0" indent="0">
              <a:buNone/>
            </a:pPr>
            <a:endParaRPr lang="en-US" dirty="0" smtClean="0"/>
          </a:p>
          <a:p>
            <a:pPr marL="0" indent="0">
              <a:buNone/>
            </a:pPr>
            <a:r>
              <a:rPr lang="en-US" dirty="0" err="1" smtClean="0"/>
              <a:t>reranking</a:t>
            </a:r>
            <a:r>
              <a:rPr lang="en-US" dirty="0" smtClean="0"/>
              <a:t> N-best output lists</a:t>
            </a:r>
            <a:endParaRPr lang="en-US" dirty="0"/>
          </a:p>
          <a:p>
            <a:pPr marL="0" indent="0">
              <a:buNone/>
            </a:pPr>
            <a:endParaRPr lang="en-US" dirty="0" smtClean="0"/>
          </a:p>
          <a:p>
            <a:pPr marL="0" indent="0">
              <a:buNone/>
            </a:pPr>
            <a:r>
              <a:rPr lang="en-US" dirty="0" smtClean="0"/>
              <a:t>…</a:t>
            </a:r>
            <a:endParaRPr lang="en-US" dirty="0"/>
          </a:p>
        </p:txBody>
      </p:sp>
    </p:spTree>
    <p:extLst>
      <p:ext uri="{BB962C8B-B14F-4D97-AF65-F5344CB8AC3E}">
        <p14:creationId xmlns:p14="http://schemas.microsoft.com/office/powerpoint/2010/main" val="3691697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smtClean="0">
                <a:solidFill>
                  <a:srgbClr val="0000FF"/>
                </a:solidFill>
              </a:rPr>
              <a:t>Unupervised</a:t>
            </a:r>
            <a:r>
              <a:rPr lang="en-US" sz="2000" dirty="0" smtClean="0">
                <a:solidFill>
                  <a:srgbClr val="0000FF"/>
                </a:solidFill>
              </a:rPr>
              <a:t> learning: given data, i.e. examples, but no labels</a:t>
            </a:r>
            <a:endParaRPr lang="en-US" sz="2000" dirty="0">
              <a:solidFill>
                <a:srgbClr val="0000FF"/>
              </a:solidFill>
            </a:endParaRPr>
          </a:p>
        </p:txBody>
      </p:sp>
    </p:spTree>
    <p:extLst>
      <p:ext uri="{BB962C8B-B14F-4D97-AF65-F5344CB8AC3E}">
        <p14:creationId xmlns:p14="http://schemas.microsoft.com/office/powerpoint/2010/main" val="40725180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 applications</a:t>
            </a:r>
            <a:endParaRPr lang="en-US" dirty="0"/>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smtClean="0"/>
          </a:p>
          <a:p>
            <a:pPr marL="0" indent="0">
              <a:buNone/>
            </a:pPr>
            <a:r>
              <a:rPr lang="en-US" dirty="0" smtClean="0"/>
              <a:t>customer segmentation (i.e. grouping)</a:t>
            </a:r>
          </a:p>
          <a:p>
            <a:pPr marL="0" indent="0">
              <a:buNone/>
            </a:pPr>
            <a:endParaRPr lang="en-US" dirty="0"/>
          </a:p>
          <a:p>
            <a:pPr marL="0" indent="0">
              <a:buNone/>
            </a:pPr>
            <a:r>
              <a:rPr lang="en-US" dirty="0" smtClean="0"/>
              <a:t>image compression</a:t>
            </a:r>
          </a:p>
          <a:p>
            <a:pPr marL="0" indent="0">
              <a:buNone/>
            </a:pPr>
            <a:endParaRPr lang="en-US" dirty="0"/>
          </a:p>
          <a:p>
            <a:pPr marL="0" indent="0">
              <a:buNone/>
            </a:pPr>
            <a:r>
              <a:rPr lang="en-US" dirty="0" smtClean="0"/>
              <a:t>bioinformatics: learn motifs</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1643517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a:t>
            </a:r>
            <a:endParaRPr lang="en-US" dirty="0"/>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smtClean="0">
                <a:solidFill>
                  <a:srgbClr val="008000"/>
                </a:solidFill>
              </a:rPr>
              <a:t>GOOD</a:t>
            </a:r>
            <a:endParaRPr lang="en-US" b="1" dirty="0">
              <a:solidFill>
                <a:srgbClr val="008000"/>
              </a:solidFill>
            </a:endParaRP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smtClean="0">
                <a:solidFill>
                  <a:srgbClr val="FF0000"/>
                </a:solidFill>
              </a:rPr>
              <a:t>BAD</a:t>
            </a:r>
            <a:endParaRPr lang="en-US" b="1" dirty="0">
              <a:solidFill>
                <a:srgbClr val="FF0000"/>
              </a:solidFill>
            </a:endParaRP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smtClean="0">
                <a:solidFill>
                  <a:srgbClr val="008000"/>
                </a:solidFill>
              </a:rPr>
              <a:t>18.5</a:t>
            </a:r>
            <a:endParaRPr lang="en-US" b="1" dirty="0">
              <a:solidFill>
                <a:srgbClr val="008000"/>
              </a:solidFill>
            </a:endParaRP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smtClean="0"/>
              <a:t>Given a </a:t>
            </a:r>
            <a:r>
              <a:rPr lang="en-US" sz="2400" i="1" dirty="0" smtClean="0">
                <a:solidFill>
                  <a:srgbClr val="FF6600"/>
                </a:solidFill>
              </a:rPr>
              <a:t>sequence</a:t>
            </a:r>
            <a:r>
              <a:rPr lang="en-US" sz="2400" dirty="0" smtClean="0"/>
              <a:t> of examples/states and a </a:t>
            </a:r>
            <a:r>
              <a:rPr lang="en-US" sz="2400" i="1" dirty="0" smtClean="0">
                <a:solidFill>
                  <a:srgbClr val="FF6600"/>
                </a:solidFill>
              </a:rPr>
              <a:t>reward</a:t>
            </a:r>
            <a:r>
              <a:rPr lang="en-US" sz="2400" dirty="0" smtClean="0"/>
              <a:t> after completing that sequence, learn to predict the action to take in for an individual example/state</a:t>
            </a:r>
            <a:endParaRPr lang="en-US" sz="2400" dirty="0"/>
          </a:p>
        </p:txBody>
      </p:sp>
    </p:spTree>
    <p:extLst>
      <p:ext uri="{BB962C8B-B14F-4D97-AF65-F5344CB8AC3E}">
        <p14:creationId xmlns:p14="http://schemas.microsoft.com/office/powerpoint/2010/main" val="33695113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t>
            </a:r>
            <a:r>
              <a:rPr lang="en-US" dirty="0"/>
              <a:t>e</a:t>
            </a:r>
            <a:r>
              <a:rPr lang="en-US" dirty="0" smtClean="0"/>
              <a:t>xample</a:t>
            </a:r>
            <a:endParaRPr lang="en-US" dirty="0"/>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smtClean="0">
                <a:solidFill>
                  <a:srgbClr val="008000"/>
                </a:solidFill>
              </a:rPr>
              <a:t>WIN!</a:t>
            </a:r>
            <a:endParaRPr lang="en-US" sz="2400" b="1" dirty="0">
              <a:solidFill>
                <a:srgbClr val="008000"/>
              </a:solidFill>
            </a:endParaRP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smtClean="0">
                <a:solidFill>
                  <a:srgbClr val="FF0000"/>
                </a:solidFill>
              </a:rPr>
              <a:t>LOSE!</a:t>
            </a:r>
            <a:endParaRPr lang="en-US" sz="2400" b="1" dirty="0">
              <a:solidFill>
                <a:srgbClr val="FF0000"/>
              </a:solidFill>
            </a:endParaRP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smtClean="0"/>
              <a:t>Backgammon</a:t>
            </a:r>
            <a:endParaRPr lang="en-US" sz="2400" dirty="0"/>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smtClean="0"/>
              <a:t>Given sequences of moves and whether or not the player won at the end, learn to make good moves</a:t>
            </a:r>
            <a:endParaRPr lang="en-US" sz="2800" dirty="0"/>
          </a:p>
        </p:txBody>
      </p:sp>
    </p:spTree>
    <p:extLst>
      <p:ext uri="{BB962C8B-B14F-4D97-AF65-F5344CB8AC3E}">
        <p14:creationId xmlns:p14="http://schemas.microsoft.com/office/powerpoint/2010/main" val="19462921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example</a:t>
            </a:r>
            <a:endParaRPr lang="en-US" dirty="0"/>
          </a:p>
        </p:txBody>
      </p:sp>
      <p:sp>
        <p:nvSpPr>
          <p:cNvPr id="4" name="Rectangle 3"/>
          <p:cNvSpPr/>
          <p:nvPr/>
        </p:nvSpPr>
        <p:spPr>
          <a:xfrm>
            <a:off x="1665110" y="5899835"/>
            <a:ext cx="6858000" cy="646331"/>
          </a:xfrm>
          <a:prstGeom prst="rect">
            <a:avLst/>
          </a:prstGeom>
        </p:spPr>
        <p:txBody>
          <a:bodyPr wrap="square">
            <a:spAutoFit/>
          </a:bodyPr>
          <a:lstStyle/>
          <a:p>
            <a:r>
              <a:rPr lang="en-US" dirty="0">
                <a:hlinkClick r:id="rId2"/>
              </a:rPr>
              <a:t>http://www.youtube.com/watch?v=</a:t>
            </a:r>
            <a:r>
              <a:rPr lang="en-US" dirty="0" smtClean="0">
                <a:hlinkClick r:id="rId2"/>
              </a:rPr>
              <a:t>VCdxqn0fcnE</a:t>
            </a:r>
            <a:endParaRPr lang="en-US" dirty="0" smtClean="0"/>
          </a:p>
          <a:p>
            <a:endParaRPr lang="en-US" dirty="0"/>
          </a:p>
        </p:txBody>
      </p:sp>
      <p:pic>
        <p:nvPicPr>
          <p:cNvPr id="5" name="Picture 4"/>
          <p:cNvPicPr>
            <a:picLocks noChangeAspect="1"/>
          </p:cNvPicPr>
          <p:nvPr/>
        </p:nvPicPr>
        <p:blipFill>
          <a:blip r:embed="rId3"/>
          <a:stretch>
            <a:fillRect/>
          </a:stretch>
        </p:blipFill>
        <p:spPr>
          <a:xfrm>
            <a:off x="1038578" y="1838677"/>
            <a:ext cx="6743700" cy="3873500"/>
          </a:xfrm>
          <a:prstGeom prst="rect">
            <a:avLst/>
          </a:prstGeom>
        </p:spPr>
      </p:pic>
    </p:spTree>
    <p:extLst>
      <p:ext uri="{BB962C8B-B14F-4D97-AF65-F5344CB8AC3E}">
        <p14:creationId xmlns:p14="http://schemas.microsoft.com/office/powerpoint/2010/main" val="38247017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learning variations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What data is available:</a:t>
            </a:r>
          </a:p>
          <a:p>
            <a:pPr lvl="2"/>
            <a:r>
              <a:rPr lang="en-US" dirty="0" smtClean="0"/>
              <a:t>Supervised, unsupervised, </a:t>
            </a:r>
            <a:r>
              <a:rPr lang="en-US" dirty="0"/>
              <a:t>reinforcement </a:t>
            </a:r>
            <a:r>
              <a:rPr lang="en-US" dirty="0" smtClean="0"/>
              <a:t>learning</a:t>
            </a:r>
          </a:p>
          <a:p>
            <a:pPr lvl="2"/>
            <a:r>
              <a:rPr lang="en-US" dirty="0" smtClean="0"/>
              <a:t>semi-supervised, active learning, …</a:t>
            </a:r>
            <a:endParaRPr lang="en-US" dirty="0"/>
          </a:p>
          <a:p>
            <a:pPr lvl="2"/>
            <a:endParaRPr lang="en-US" dirty="0" smtClean="0"/>
          </a:p>
          <a:p>
            <a:pPr marL="0" indent="0">
              <a:buNone/>
            </a:pPr>
            <a:r>
              <a:rPr lang="en-US" dirty="0" smtClean="0"/>
              <a:t>How are we getting the data:</a:t>
            </a:r>
          </a:p>
          <a:p>
            <a:pPr lvl="2"/>
            <a:r>
              <a:rPr lang="en-US" dirty="0" smtClean="0"/>
              <a:t>online vs. offline learning</a:t>
            </a:r>
          </a:p>
          <a:p>
            <a:pPr marL="45720" indent="0">
              <a:buNone/>
            </a:pPr>
            <a:endParaRPr lang="en-US" dirty="0" smtClean="0"/>
          </a:p>
          <a:p>
            <a:pPr marL="45720" indent="0">
              <a:buNone/>
            </a:pPr>
            <a:r>
              <a:rPr lang="en-US" dirty="0" smtClean="0"/>
              <a:t>Type of model:</a:t>
            </a:r>
          </a:p>
          <a:p>
            <a:pPr lvl="2"/>
            <a:r>
              <a:rPr lang="en-US" dirty="0" smtClean="0"/>
              <a:t>generative vs. discriminative</a:t>
            </a:r>
          </a:p>
          <a:p>
            <a:pPr lvl="2"/>
            <a:r>
              <a:rPr lang="en-US" dirty="0" smtClean="0"/>
              <a:t>parametric vs. non-parametric</a:t>
            </a:r>
          </a:p>
        </p:txBody>
      </p:sp>
    </p:spTree>
    <p:extLst>
      <p:ext uri="{BB962C8B-B14F-4D97-AF65-F5344CB8AC3E}">
        <p14:creationId xmlns:p14="http://schemas.microsoft.com/office/powerpoint/2010/main" val="167120546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examples</a:t>
            </a:r>
            <a:endParaRPr lang="en-US" dirty="0"/>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smtClean="0">
                <a:solidFill>
                  <a:srgbClr val="FF0000"/>
                </a:solidFill>
              </a:rPr>
              <a:t>What is an example?</a:t>
            </a:r>
          </a:p>
          <a:p>
            <a:r>
              <a:rPr lang="en-US" sz="2800" dirty="0" smtClean="0">
                <a:solidFill>
                  <a:srgbClr val="FF0000"/>
                </a:solidFill>
              </a:rPr>
              <a:t>How is it represented?</a:t>
            </a:r>
            <a:endParaRPr lang="en-US" sz="2800" dirty="0">
              <a:solidFill>
                <a:srgbClr val="FF0000"/>
              </a:solidFill>
            </a:endParaRPr>
          </a:p>
        </p:txBody>
      </p:sp>
    </p:spTree>
    <p:extLst>
      <p:ext uri="{BB962C8B-B14F-4D97-AF65-F5344CB8AC3E}">
        <p14:creationId xmlns:p14="http://schemas.microsoft.com/office/powerpoint/2010/main" val="11963868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smtClean="0">
                <a:solidFill>
                  <a:srgbClr val="008000"/>
                </a:solidFill>
              </a:rPr>
              <a:t>features</a:t>
            </a:r>
            <a:endParaRPr lang="en-US" sz="2800" dirty="0">
              <a:solidFill>
                <a:srgbClr val="008000"/>
              </a:solidFill>
            </a:endParaRP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smtClean="0">
                <a:solidFill>
                  <a:srgbClr val="FF6600"/>
                </a:solidFill>
              </a:rPr>
              <a:t>f</a:t>
            </a:r>
            <a:r>
              <a:rPr lang="en-US" sz="2400" baseline="-25000" dirty="0" smtClean="0">
                <a:solidFill>
                  <a:srgbClr val="FF6600"/>
                </a:solidFill>
              </a:rPr>
              <a:t>1</a:t>
            </a:r>
            <a:r>
              <a:rPr lang="en-US" sz="2400" dirty="0" smtClean="0">
                <a:solidFill>
                  <a:srgbClr val="FF6600"/>
                </a:solidFill>
              </a:rPr>
              <a:t>, f</a:t>
            </a:r>
            <a:r>
              <a:rPr lang="en-US" sz="2400" baseline="-25000" dirty="0" smtClean="0">
                <a:solidFill>
                  <a:srgbClr val="FF6600"/>
                </a:solidFill>
              </a:rPr>
              <a:t>2</a:t>
            </a:r>
            <a:r>
              <a:rPr lang="en-US" sz="2400" dirty="0" smtClean="0">
                <a:solidFill>
                  <a:srgbClr val="FF6600"/>
                </a:solidFill>
              </a:rPr>
              <a:t>, f</a:t>
            </a:r>
            <a:r>
              <a:rPr lang="en-US" sz="2400" baseline="-25000" dirty="0" smtClean="0">
                <a:solidFill>
                  <a:srgbClr val="FF6600"/>
                </a:solidFill>
              </a:rPr>
              <a:t>3</a:t>
            </a:r>
            <a:r>
              <a:rPr lang="en-US" sz="2400" dirty="0" smtClean="0">
                <a:solidFill>
                  <a:srgbClr val="FF6600"/>
                </a:solidFill>
              </a:rPr>
              <a:t>, …, f</a:t>
            </a:r>
            <a:r>
              <a:rPr lang="en-US" sz="2400" baseline="-25000" dirty="0" smtClean="0">
                <a:solidFill>
                  <a:srgbClr val="FF6600"/>
                </a:solidFill>
              </a:rPr>
              <a:t>n</a:t>
            </a:r>
            <a:endParaRPr lang="en-US" sz="2400" baseline="-25000" dirty="0">
              <a:solidFill>
                <a:srgbClr val="FF6600"/>
              </a:solidFill>
            </a:endParaRP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smtClean="0"/>
              <a:t>How our algorithms actually “view” the data</a:t>
            </a:r>
          </a:p>
          <a:p>
            <a:endParaRPr lang="en-US" sz="2400" dirty="0"/>
          </a:p>
          <a:p>
            <a:r>
              <a:rPr lang="en-US" sz="2400" dirty="0" smtClean="0"/>
              <a:t>Features are the questions we can ask about the examples</a:t>
            </a:r>
            <a:endParaRPr lang="en-US" sz="2400" dirty="0"/>
          </a:p>
        </p:txBody>
      </p:sp>
    </p:spTree>
    <p:extLst>
      <p:ext uri="{BB962C8B-B14F-4D97-AF65-F5344CB8AC3E}">
        <p14:creationId xmlns:p14="http://schemas.microsoft.com/office/powerpoint/2010/main" val="2773841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smtClean="0">
                <a:solidFill>
                  <a:srgbClr val="008000"/>
                </a:solidFill>
              </a:rPr>
              <a:t>features</a:t>
            </a:r>
            <a:endParaRPr lang="en-US" sz="2800" dirty="0">
              <a:solidFill>
                <a:srgbClr val="008000"/>
              </a:solidFill>
            </a:endParaRP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smtClean="0"/>
              <a:t>How our algorithms actually “view” the data</a:t>
            </a:r>
          </a:p>
          <a:p>
            <a:endParaRPr lang="en-US" sz="2400" dirty="0"/>
          </a:p>
          <a:p>
            <a:r>
              <a:rPr lang="en-US" sz="2400" dirty="0" smtClean="0"/>
              <a:t>Features are the questions we can ask about the examples</a:t>
            </a:r>
            <a:endParaRPr lang="en-US" sz="2400" dirty="0"/>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smtClean="0">
                <a:solidFill>
                  <a:srgbClr val="FF6600"/>
                </a:solidFill>
              </a:rPr>
              <a:t>yellow, curved, no leaf, </a:t>
            </a:r>
            <a:r>
              <a:rPr lang="en-US" sz="2000" dirty="0" smtClean="0">
                <a:solidFill>
                  <a:srgbClr val="FF6600"/>
                </a:solidFill>
              </a:rPr>
              <a:t>8oz</a:t>
            </a:r>
            <a:r>
              <a:rPr lang="en-US" sz="2000" dirty="0" smtClean="0">
                <a:solidFill>
                  <a:srgbClr val="FF6600"/>
                </a:solidFill>
              </a:rPr>
              <a:t>, …</a:t>
            </a:r>
            <a:endParaRPr lang="en-US" sz="2000" dirty="0">
              <a:solidFill>
                <a:srgbClr val="FF6600"/>
              </a:solidFill>
            </a:endParaRP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smtClean="0">
                <a:solidFill>
                  <a:srgbClr val="FF6600"/>
                </a:solidFill>
              </a:rPr>
              <a:t>green, curved, no leaf, </a:t>
            </a:r>
            <a:r>
              <a:rPr lang="en-US" sz="2000" dirty="0" smtClean="0">
                <a:solidFill>
                  <a:srgbClr val="FF6600"/>
                </a:solidFill>
              </a:rPr>
              <a:t>7oz</a:t>
            </a:r>
            <a:r>
              <a:rPr lang="en-US" sz="2000" dirty="0" smtClean="0">
                <a:solidFill>
                  <a:srgbClr val="FF6600"/>
                </a:solidFill>
              </a:rPr>
              <a:t>, …</a:t>
            </a:r>
            <a:endParaRPr lang="en-US" sz="2000" dirty="0">
              <a:solidFill>
                <a:srgbClr val="FF6600"/>
              </a:solidFill>
            </a:endParaRPr>
          </a:p>
        </p:txBody>
      </p:sp>
    </p:spTree>
    <p:extLst>
      <p:ext uri="{BB962C8B-B14F-4D97-AF65-F5344CB8AC3E}">
        <p14:creationId xmlns:p14="http://schemas.microsoft.com/office/powerpoint/2010/main" val="32499801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708602" y="1924570"/>
            <a:ext cx="8057446" cy="1200328"/>
          </a:xfrm>
          <a:prstGeom prst="rect">
            <a:avLst/>
          </a:prstGeom>
        </p:spPr>
        <p:txBody>
          <a:bodyPr wrap="square">
            <a:spAutoFit/>
          </a:bodyPr>
          <a:lstStyle/>
          <a:p>
            <a:r>
              <a:rPr lang="en-US" sz="2400" dirty="0"/>
              <a:t>Machine learning is a subfield of computer </a:t>
            </a:r>
            <a:r>
              <a:rPr lang="en-US" sz="2400" dirty="0" smtClean="0"/>
              <a:t>science </a:t>
            </a:r>
            <a:r>
              <a:rPr lang="en-US" sz="2400" dirty="0"/>
              <a:t>that evolved from the study of pattern recognition and computational learning theory in artificial intelligence.</a:t>
            </a:r>
            <a:endParaRPr lang="en-US" sz="2400" dirty="0"/>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smtClean="0">
                <a:solidFill>
                  <a:srgbClr val="FF6600"/>
                </a:solidFill>
              </a:rPr>
              <a:t>yellow, curved, no leaf, </a:t>
            </a:r>
            <a:r>
              <a:rPr lang="en-US" sz="2000" dirty="0" smtClean="0">
                <a:solidFill>
                  <a:srgbClr val="FF6600"/>
                </a:solidFill>
              </a:rPr>
              <a:t>8oz</a:t>
            </a:r>
            <a:r>
              <a:rPr lang="en-US" sz="2000" dirty="0" smtClean="0">
                <a:solidFill>
                  <a:srgbClr val="FF6600"/>
                </a:solidFill>
              </a:rPr>
              <a:t>, …</a:t>
            </a:r>
            <a:endParaRPr lang="en-US" sz="2000" dirty="0">
              <a:solidFill>
                <a:srgbClr val="FF6600"/>
              </a:solidFill>
            </a:endParaRP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smtClean="0">
                <a:solidFill>
                  <a:srgbClr val="FF6600"/>
                </a:solidFill>
              </a:rPr>
              <a:t>green, curved, no leaf, </a:t>
            </a:r>
            <a:r>
              <a:rPr lang="en-US" sz="2000" dirty="0" smtClean="0">
                <a:solidFill>
                  <a:srgbClr val="FF6600"/>
                </a:solidFill>
              </a:rPr>
              <a:t>7oz</a:t>
            </a:r>
            <a:r>
              <a:rPr lang="en-US" sz="2000" dirty="0" smtClean="0">
                <a:solidFill>
                  <a:srgbClr val="FF6600"/>
                </a:solidFill>
              </a:rPr>
              <a:t>, …</a:t>
            </a:r>
            <a:endParaRPr lang="en-US" sz="2000" dirty="0">
              <a:solidFill>
                <a:srgbClr val="FF6600"/>
              </a:solidFill>
            </a:endParaRP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smtClean="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smtClean="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smtClean="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smtClean="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smtClean="0"/>
              <a:t>model/</a:t>
            </a:r>
          </a:p>
          <a:p>
            <a:r>
              <a:rPr lang="en-US" sz="2400" dirty="0" smtClean="0"/>
              <a:t>classifier</a:t>
            </a:r>
            <a:endParaRPr lang="en-US" sz="2400" dirty="0"/>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smtClean="0"/>
              <a:t>learn</a:t>
            </a:r>
            <a:endParaRPr lang="en-US" sz="2800" dirty="0"/>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smtClean="0"/>
              <a:t>During learning/training/induction, learn a model of what distinguishes apples and bananas </a:t>
            </a:r>
            <a:r>
              <a:rPr lang="en-US" sz="2400" i="1" dirty="0" smtClean="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365634041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smtClean="0"/>
              <a:t>model/</a:t>
            </a:r>
          </a:p>
          <a:p>
            <a:r>
              <a:rPr lang="en-US" sz="2400" dirty="0" smtClean="0"/>
              <a:t>classifier</a:t>
            </a:r>
            <a:endParaRPr lang="en-US" sz="2400" dirty="0"/>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smtClean="0"/>
              <a:t>The model can then classify a new example </a:t>
            </a:r>
            <a:r>
              <a:rPr lang="en-US" sz="2400" i="1" dirty="0" smtClean="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smtClean="0"/>
              <a:t>predict</a:t>
            </a:r>
            <a:endParaRPr lang="en-US" sz="2800" dirty="0"/>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smtClean="0">
                <a:solidFill>
                  <a:srgbClr val="FF0000"/>
                </a:solidFill>
              </a:rPr>
              <a:t>Apple or banana?</a:t>
            </a:r>
            <a:endParaRPr lang="en-US" sz="3200" dirty="0">
              <a:solidFill>
                <a:srgbClr val="FF0000"/>
              </a:solidFill>
            </a:endParaRPr>
          </a:p>
        </p:txBody>
      </p:sp>
    </p:spTree>
    <p:extLst>
      <p:ext uri="{BB962C8B-B14F-4D97-AF65-F5344CB8AC3E}">
        <p14:creationId xmlns:p14="http://schemas.microsoft.com/office/powerpoint/2010/main" val="3151838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smtClean="0"/>
              <a:t>model/</a:t>
            </a:r>
          </a:p>
          <a:p>
            <a:r>
              <a:rPr lang="en-US" sz="2400" dirty="0" smtClean="0"/>
              <a:t>classifier</a:t>
            </a:r>
            <a:endParaRPr lang="en-US" sz="2400" dirty="0"/>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smtClean="0"/>
              <a:t>The model can then classify a new example </a:t>
            </a:r>
            <a:r>
              <a:rPr lang="en-US" sz="2400" i="1" dirty="0" smtClean="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smtClean="0"/>
              <a:t>predict</a:t>
            </a:r>
            <a:endParaRPr lang="en-US" sz="2800" dirty="0"/>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smtClean="0">
                <a:solidFill>
                  <a:srgbClr val="008000"/>
                </a:solidFill>
              </a:rPr>
              <a:t>Apple</a:t>
            </a:r>
            <a:endParaRPr lang="en-US" sz="3200" dirty="0">
              <a:solidFill>
                <a:srgbClr val="008000"/>
              </a:solidFill>
            </a:endParaRP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smtClean="0">
                <a:solidFill>
                  <a:srgbClr val="FF0000"/>
                </a:solidFill>
              </a:rPr>
              <a:t>Why?</a:t>
            </a:r>
            <a:endParaRPr lang="en-US" sz="4800" dirty="0">
              <a:solidFill>
                <a:srgbClr val="FF0000"/>
              </a:solidFill>
            </a:endParaRPr>
          </a:p>
        </p:txBody>
      </p:sp>
    </p:spTree>
    <p:extLst>
      <p:ext uri="{BB962C8B-B14F-4D97-AF65-F5344CB8AC3E}">
        <p14:creationId xmlns:p14="http://schemas.microsoft.com/office/powerpoint/2010/main" val="40396756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smtClean="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smtClean="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smtClean="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smtClean="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smtClean="0">
                <a:solidFill>
                  <a:srgbClr val="FF0000"/>
                </a:solidFill>
                <a:latin typeface="Arial"/>
                <a:cs typeface="Arial"/>
              </a:rPr>
              <a:t>?</a:t>
            </a:r>
            <a:endParaRPr lang="en-US" sz="4800" dirty="0">
              <a:solidFill>
                <a:srgbClr val="FF0000"/>
              </a:solidFill>
              <a:latin typeface="Arial"/>
              <a:cs typeface="Arial"/>
            </a:endParaRP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spTree>
    <p:extLst>
      <p:ext uri="{BB962C8B-B14F-4D97-AF65-F5344CB8AC3E}">
        <p14:creationId xmlns:p14="http://schemas.microsoft.com/office/powerpoint/2010/main" val="16367347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revisited</a:t>
            </a:r>
            <a:endParaRPr lang="en-US" dirty="0"/>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smtClean="0">
                <a:solidFill>
                  <a:srgbClr val="FF6600"/>
                </a:solidFill>
              </a:rPr>
              <a:t>red, round, leaf, 3oz, …</a:t>
            </a:r>
            <a:endParaRPr lang="en-US" sz="2000" dirty="0">
              <a:solidFill>
                <a:srgbClr val="FF6600"/>
              </a:solidFill>
            </a:endParaRP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smtClean="0">
                <a:solidFill>
                  <a:srgbClr val="FF6600"/>
                </a:solidFill>
              </a:rPr>
              <a:t>green, round, no leaf, 4oz, …</a:t>
            </a:r>
            <a:endParaRPr lang="en-US" sz="2000" dirty="0">
              <a:solidFill>
                <a:srgbClr val="FF6600"/>
              </a:solidFill>
            </a:endParaRP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smtClean="0">
                <a:solidFill>
                  <a:srgbClr val="FF6600"/>
                </a:solidFill>
              </a:rPr>
              <a:t>yellow, curved, no leaf, 4oz, …</a:t>
            </a:r>
            <a:endParaRPr lang="en-US" sz="2000" dirty="0">
              <a:solidFill>
                <a:srgbClr val="FF6600"/>
              </a:solidFill>
            </a:endParaRP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smtClean="0">
                <a:solidFill>
                  <a:srgbClr val="FF6600"/>
                </a:solidFill>
              </a:rPr>
              <a:t>green, curved, no leaf, 5oz, …</a:t>
            </a:r>
            <a:endParaRPr lang="en-US" sz="2000" dirty="0">
              <a:solidFill>
                <a:srgbClr val="FF6600"/>
              </a:solidFill>
            </a:endParaRP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smtClean="0">
                <a:solidFill>
                  <a:srgbClr val="008000"/>
                </a:solidFill>
              </a:rPr>
              <a:t>label</a:t>
            </a:r>
            <a:endParaRPr lang="en-US" sz="2400" dirty="0">
              <a:solidFill>
                <a:srgbClr val="008000"/>
              </a:solidFill>
            </a:endParaRP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smtClean="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smtClean="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smtClean="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smtClean="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smtClean="0">
                <a:solidFill>
                  <a:srgbClr val="008000"/>
                </a:solidFill>
              </a:rPr>
              <a:t>examples</a:t>
            </a:r>
            <a:endParaRPr lang="en-US" sz="2000" dirty="0">
              <a:solidFill>
                <a:srgbClr val="008000"/>
              </a:solidFill>
            </a:endParaRP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smtClean="0">
                <a:solidFill>
                  <a:srgbClr val="FF6600"/>
                </a:solidFill>
              </a:rPr>
              <a:t>red, round, no leaf, 4oz, …</a:t>
            </a:r>
            <a:endParaRPr lang="en-US" sz="2000" dirty="0">
              <a:solidFill>
                <a:srgbClr val="FF6600"/>
              </a:solidFill>
            </a:endParaRP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smtClean="0">
                <a:solidFill>
                  <a:srgbClr val="FF0000"/>
                </a:solidFill>
                <a:latin typeface="Arial"/>
                <a:cs typeface="Arial"/>
              </a:rPr>
              <a:t>?</a:t>
            </a:r>
            <a:endParaRPr lang="en-US" sz="4800" dirty="0">
              <a:solidFill>
                <a:srgbClr val="FF0000"/>
              </a:solidFill>
              <a:latin typeface="Arial"/>
              <a:cs typeface="Arial"/>
            </a:endParaRP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smtClean="0">
                <a:solidFill>
                  <a:srgbClr val="008000"/>
                </a:solidFill>
              </a:rPr>
              <a:t>Learning is about </a:t>
            </a:r>
            <a:r>
              <a:rPr lang="en-US" sz="2800" b="1" i="1" dirty="0" smtClean="0">
                <a:solidFill>
                  <a:srgbClr val="008000"/>
                </a:solidFill>
              </a:rPr>
              <a:t>generalizing</a:t>
            </a:r>
            <a:r>
              <a:rPr lang="en-US" sz="2800" dirty="0" smtClean="0">
                <a:solidFill>
                  <a:srgbClr val="008000"/>
                </a:solidFill>
              </a:rPr>
              <a:t> from the training data</a:t>
            </a:r>
            <a:endParaRPr lang="en-US" sz="2800" dirty="0">
              <a:solidFill>
                <a:srgbClr val="008000"/>
              </a:solidFill>
            </a:endParaRP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smtClean="0">
                <a:solidFill>
                  <a:srgbClr val="FF0000"/>
                </a:solidFill>
              </a:rPr>
              <a:t>What does this assume about the training and test set?</a:t>
            </a:r>
            <a:endParaRPr lang="en-US" sz="2800" dirty="0">
              <a:solidFill>
                <a:srgbClr val="FF0000"/>
              </a:solidFill>
            </a:endParaRPr>
          </a:p>
        </p:txBody>
      </p:sp>
    </p:spTree>
    <p:extLst>
      <p:ext uri="{BB962C8B-B14F-4D97-AF65-F5344CB8AC3E}">
        <p14:creationId xmlns:p14="http://schemas.microsoft.com/office/powerpoint/2010/main" val="3111918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predicts future</a:t>
            </a:r>
            <a:endParaRPr lang="en-US" dirty="0"/>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972142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predicts future</a:t>
            </a:r>
            <a:endParaRPr lang="en-US" dirty="0"/>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smtClean="0">
                <a:solidFill>
                  <a:srgbClr val="0000FF"/>
                </a:solidFill>
              </a:rPr>
              <a:t>Not always the case, but we’ll often assume it is!</a:t>
            </a:r>
            <a:endParaRPr lang="en-US" sz="2400" b="1" dirty="0">
              <a:solidFill>
                <a:srgbClr val="0000FF"/>
              </a:solidFill>
            </a:endParaRPr>
          </a:p>
        </p:txBody>
      </p:sp>
    </p:spTree>
    <p:extLst>
      <p:ext uri="{BB962C8B-B14F-4D97-AF65-F5344CB8AC3E}">
        <p14:creationId xmlns:p14="http://schemas.microsoft.com/office/powerpoint/2010/main" val="10027718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predicts future</a:t>
            </a:r>
            <a:endParaRPr lang="en-US" dirty="0"/>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smtClean="0">
                <a:solidFill>
                  <a:srgbClr val="0000FF"/>
                </a:solidFill>
              </a:rPr>
              <a:t>Not always the case, but we’ll often assume it is!</a:t>
            </a:r>
            <a:endParaRPr lang="en-US" sz="2400" b="1" dirty="0">
              <a:solidFill>
                <a:srgbClr val="0000FF"/>
              </a:solidFill>
            </a:endParaRPr>
          </a:p>
        </p:txBody>
      </p:sp>
    </p:spTree>
    <p:extLst>
      <p:ext uri="{BB962C8B-B14F-4D97-AF65-F5344CB8AC3E}">
        <p14:creationId xmlns:p14="http://schemas.microsoft.com/office/powerpoint/2010/main" val="40284998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technically…</a:t>
            </a:r>
            <a:endParaRPr lang="en-US" dirty="0"/>
          </a:p>
        </p:txBody>
      </p:sp>
      <p:sp>
        <p:nvSpPr>
          <p:cNvPr id="3" name="Content Placeholder 2"/>
          <p:cNvSpPr>
            <a:spLocks noGrp="1"/>
          </p:cNvSpPr>
          <p:nvPr>
            <p:ph sz="quarter" idx="1"/>
          </p:nvPr>
        </p:nvSpPr>
        <p:spPr>
          <a:xfrm>
            <a:off x="612648" y="1600200"/>
            <a:ext cx="8153400" cy="3640933"/>
          </a:xfrm>
        </p:spPr>
        <p:txBody>
          <a:bodyPr>
            <a:normAutofit lnSpcReduction="10000"/>
          </a:bodyPr>
          <a:lstStyle/>
          <a:p>
            <a:pPr marL="0" indent="0">
              <a:buNone/>
            </a:pPr>
            <a:r>
              <a:rPr lang="en-US" dirty="0" smtClean="0"/>
              <a:t>We are going to use the </a:t>
            </a:r>
            <a:r>
              <a:rPr lang="en-US" i="1" dirty="0" smtClean="0">
                <a:solidFill>
                  <a:srgbClr val="FF6600"/>
                </a:solidFill>
              </a:rPr>
              <a:t>probabilistic model</a:t>
            </a:r>
            <a:r>
              <a:rPr lang="en-US" dirty="0" smtClean="0"/>
              <a:t> of learning</a:t>
            </a:r>
          </a:p>
          <a:p>
            <a:pPr marL="0" indent="0">
              <a:buNone/>
            </a:pPr>
            <a:endParaRPr lang="en-US" dirty="0"/>
          </a:p>
          <a:p>
            <a:pPr marL="0" indent="0">
              <a:buNone/>
            </a:pPr>
            <a:r>
              <a:rPr lang="en-US" dirty="0" smtClean="0"/>
              <a:t>There is some probability distribution over example/label pairs called the </a:t>
            </a:r>
            <a:r>
              <a:rPr lang="en-US" i="1" dirty="0" smtClean="0">
                <a:solidFill>
                  <a:srgbClr val="FF6600"/>
                </a:solidFill>
              </a:rPr>
              <a:t>data generating distribution</a:t>
            </a:r>
            <a:endParaRPr lang="en-US" dirty="0" smtClean="0">
              <a:solidFill>
                <a:srgbClr val="FF6600"/>
              </a:solidFill>
            </a:endParaRPr>
          </a:p>
          <a:p>
            <a:pPr marL="0" indent="0">
              <a:buNone/>
            </a:pPr>
            <a:endParaRPr lang="en-US" dirty="0"/>
          </a:p>
          <a:p>
            <a:pPr marL="0" indent="0">
              <a:buNone/>
            </a:pPr>
            <a:r>
              <a:rPr lang="en-US" b="1" dirty="0" smtClean="0"/>
              <a:t>Both</a:t>
            </a:r>
            <a:r>
              <a:rPr lang="en-US" dirty="0" smtClean="0"/>
              <a:t> the training data </a:t>
            </a:r>
            <a:r>
              <a:rPr lang="en-US" b="1" dirty="0" smtClean="0"/>
              <a:t>and</a:t>
            </a:r>
            <a:r>
              <a:rPr lang="en-US" dirty="0" smtClean="0"/>
              <a:t> the test set are generated based on this distribution </a:t>
            </a:r>
            <a:endParaRPr lang="en-US" b="1" dirty="0"/>
          </a:p>
        </p:txBody>
      </p:sp>
      <p:sp>
        <p:nvSpPr>
          <p:cNvPr id="4" name="TextBox 3"/>
          <p:cNvSpPr txBox="1"/>
          <p:nvPr/>
        </p:nvSpPr>
        <p:spPr>
          <a:xfrm>
            <a:off x="1999964" y="5578092"/>
            <a:ext cx="5084921" cy="523220"/>
          </a:xfrm>
          <a:prstGeom prst="rect">
            <a:avLst/>
          </a:prstGeom>
          <a:noFill/>
        </p:spPr>
        <p:txBody>
          <a:bodyPr wrap="none" rtlCol="0">
            <a:spAutoFit/>
          </a:bodyPr>
          <a:lstStyle/>
          <a:p>
            <a:r>
              <a:rPr lang="en-US" sz="2800" dirty="0" smtClean="0">
                <a:solidFill>
                  <a:srgbClr val="FF0000"/>
                </a:solidFill>
              </a:rPr>
              <a:t>What is a probability distribution?</a:t>
            </a:r>
            <a:endParaRPr lang="en-US" sz="2800" dirty="0">
              <a:solidFill>
                <a:srgbClr val="FF0000"/>
              </a:solidFill>
            </a:endParaRPr>
          </a:p>
        </p:txBody>
      </p:sp>
    </p:spTree>
    <p:extLst>
      <p:ext uri="{BB962C8B-B14F-4D97-AF65-F5344CB8AC3E}">
        <p14:creationId xmlns:p14="http://schemas.microsoft.com/office/powerpoint/2010/main" val="1220021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distribution</a:t>
            </a:r>
            <a:endParaRPr lang="en-US" dirty="0"/>
          </a:p>
        </p:txBody>
      </p:sp>
      <p:sp>
        <p:nvSpPr>
          <p:cNvPr id="3" name="Content Placeholder 2"/>
          <p:cNvSpPr>
            <a:spLocks noGrp="1"/>
          </p:cNvSpPr>
          <p:nvPr>
            <p:ph sz="quarter" idx="1"/>
          </p:nvPr>
        </p:nvSpPr>
        <p:spPr/>
        <p:txBody>
          <a:bodyPr/>
          <a:lstStyle/>
          <a:p>
            <a:pPr marL="0" indent="0">
              <a:buNone/>
            </a:pPr>
            <a:r>
              <a:rPr lang="en-US" dirty="0" smtClean="0"/>
              <a:t>Describes how likely (i.e. probable) certain events are</a:t>
            </a:r>
            <a:endParaRPr lang="en-US" dirty="0"/>
          </a:p>
        </p:txBody>
      </p:sp>
      <p:pic>
        <p:nvPicPr>
          <p:cNvPr id="4" name="Picture 3"/>
          <p:cNvPicPr>
            <a:picLocks noChangeAspect="1"/>
          </p:cNvPicPr>
          <p:nvPr/>
        </p:nvPicPr>
        <p:blipFill>
          <a:blip r:embed="rId2"/>
          <a:stretch>
            <a:fillRect/>
          </a:stretch>
        </p:blipFill>
        <p:spPr>
          <a:xfrm>
            <a:off x="1904731" y="2429438"/>
            <a:ext cx="4888749" cy="3666562"/>
          </a:xfrm>
          <a:prstGeom prst="rect">
            <a:avLst/>
          </a:prstGeom>
        </p:spPr>
      </p:pic>
    </p:spTree>
    <p:extLst>
      <p:ext uri="{BB962C8B-B14F-4D97-AF65-F5344CB8AC3E}">
        <p14:creationId xmlns:p14="http://schemas.microsoft.com/office/powerpoint/2010/main" val="4066130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smtClean="0"/>
              <a:t>Machine </a:t>
            </a:r>
            <a:r>
              <a:rPr lang="tr-TR" dirty="0" err="1" smtClean="0"/>
              <a:t>learning</a:t>
            </a:r>
            <a:r>
              <a:rPr lang="tr-TR" dirty="0" smtClean="0"/>
              <a:t> is </a:t>
            </a:r>
            <a:r>
              <a:rPr lang="tr-TR" dirty="0" err="1" smtClean="0"/>
              <a:t>programming</a:t>
            </a:r>
            <a:r>
              <a:rPr lang="tr-TR" dirty="0" smtClean="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smtClean="0"/>
              <a:t>.</a:t>
            </a:r>
          </a:p>
          <a:p>
            <a:pPr marL="0" indent="0">
              <a:buNone/>
            </a:pPr>
            <a:r>
              <a:rPr lang="tr-TR" dirty="0" smtClean="0">
                <a:solidFill>
                  <a:schemeClr val="tx2"/>
                </a:solidFill>
              </a:rPr>
              <a:t>					-- Ethem </a:t>
            </a:r>
            <a:r>
              <a:rPr lang="tr-TR" dirty="0" err="1" smtClean="0">
                <a:solidFill>
                  <a:schemeClr val="tx2"/>
                </a:solidFill>
              </a:rPr>
              <a:t>Alpaydin</a:t>
            </a:r>
            <a:endParaRPr lang="tr-TR" dirty="0" smtClean="0">
              <a:solidFill>
                <a:schemeClr val="tx2"/>
              </a:solidFill>
            </a:endParaRPr>
          </a:p>
          <a:p>
            <a:pPr marL="0" indent="0">
              <a:buNone/>
            </a:pPr>
            <a:endParaRPr lang="tr-TR" dirty="0">
              <a:solidFill>
                <a:schemeClr val="tx2"/>
              </a:solidFill>
            </a:endParaRPr>
          </a:p>
          <a:p>
            <a:pPr marL="0" indent="0">
              <a:buNone/>
            </a:pPr>
            <a:r>
              <a:rPr lang="en-US" dirty="0" smtClean="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a:t>
            </a:r>
            <a:r>
              <a:rPr lang="tr-TR" dirty="0" smtClean="0">
                <a:solidFill>
                  <a:schemeClr val="tx2"/>
                </a:solidFill>
              </a:rPr>
              <a:t>P. Murphy</a:t>
            </a:r>
          </a:p>
          <a:p>
            <a:pPr marL="0" indent="0">
              <a:buNone/>
            </a:pPr>
            <a:endParaRPr lang="tr-TR" dirty="0" smtClean="0">
              <a:solidFill>
                <a:schemeClr val="tx2"/>
              </a:solidFill>
            </a:endParaRPr>
          </a:p>
          <a:p>
            <a:pPr marL="0" indent="0">
              <a:buNone/>
            </a:pPr>
            <a:r>
              <a:rPr lang="en-US" dirty="0" smtClean="0"/>
              <a:t>The field of pattern recognition is concerned with the automatic discovery of regularities in data through the use of computer algorithms and with the use of these regularities to take actions.</a:t>
            </a:r>
            <a:endParaRPr lang="en-US" dirty="0"/>
          </a:p>
          <a:p>
            <a:pPr marL="0" indent="0">
              <a:buNone/>
            </a:pPr>
            <a:r>
              <a:rPr lang="tr-TR" dirty="0">
                <a:solidFill>
                  <a:schemeClr val="tx2"/>
                </a:solidFill>
              </a:rPr>
              <a:t>					-- </a:t>
            </a:r>
            <a:r>
              <a:rPr lang="tr-TR" dirty="0" err="1" smtClean="0">
                <a:solidFill>
                  <a:schemeClr val="tx2"/>
                </a:solidFill>
              </a:rPr>
              <a:t>Christopher</a:t>
            </a:r>
            <a:r>
              <a:rPr lang="tr-TR" dirty="0" smtClean="0">
                <a:solidFill>
                  <a:schemeClr val="tx2"/>
                </a:solidFill>
              </a:rPr>
              <a:t> M. </a:t>
            </a:r>
            <a:r>
              <a:rPr lang="tr-TR" dirty="0" err="1" smtClean="0">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smtClean="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distribution</a:t>
            </a:r>
            <a:endParaRPr lang="en-US" dirty="0"/>
          </a:p>
        </p:txBody>
      </p:sp>
      <p:pic>
        <p:nvPicPr>
          <p:cNvPr id="4" name="Picture 3"/>
          <p:cNvPicPr>
            <a:picLocks noChangeAspect="1"/>
          </p:cNvPicPr>
          <p:nvPr/>
        </p:nvPicPr>
        <p:blipFill>
          <a:blip r:embed="rId2"/>
          <a:stretch>
            <a:fillRect/>
          </a:stretch>
        </p:blipFill>
        <p:spPr>
          <a:xfrm>
            <a:off x="411796" y="2815094"/>
            <a:ext cx="1146630" cy="1124147"/>
          </a:xfrm>
          <a:prstGeom prst="rect">
            <a:avLst/>
          </a:prstGeom>
        </p:spPr>
      </p:pic>
      <p:pic>
        <p:nvPicPr>
          <p:cNvPr id="5" name="Picture 4"/>
          <p:cNvPicPr>
            <a:picLocks noChangeAspect="1"/>
          </p:cNvPicPr>
          <p:nvPr/>
        </p:nvPicPr>
        <p:blipFill>
          <a:blip r:embed="rId3"/>
          <a:stretch>
            <a:fillRect/>
          </a:stretch>
        </p:blipFill>
        <p:spPr>
          <a:xfrm>
            <a:off x="1558426" y="3511161"/>
            <a:ext cx="887704" cy="894429"/>
          </a:xfrm>
          <a:prstGeom prst="rect">
            <a:avLst/>
          </a:prstGeom>
        </p:spPr>
      </p:pic>
      <p:pic>
        <p:nvPicPr>
          <p:cNvPr id="6" name="Picture 5"/>
          <p:cNvPicPr>
            <a:picLocks noChangeAspect="1"/>
          </p:cNvPicPr>
          <p:nvPr/>
        </p:nvPicPr>
        <p:blipFill>
          <a:blip r:embed="rId4"/>
          <a:stretch>
            <a:fillRect/>
          </a:stretch>
        </p:blipFill>
        <p:spPr>
          <a:xfrm>
            <a:off x="797938" y="4501512"/>
            <a:ext cx="1103502" cy="649119"/>
          </a:xfrm>
          <a:prstGeom prst="rect">
            <a:avLst/>
          </a:prstGeom>
        </p:spPr>
      </p:pic>
      <p:pic>
        <p:nvPicPr>
          <p:cNvPr id="7" name="Picture 6"/>
          <p:cNvPicPr>
            <a:picLocks noChangeAspect="1"/>
          </p:cNvPicPr>
          <p:nvPr/>
        </p:nvPicPr>
        <p:blipFill>
          <a:blip r:embed="rId5"/>
          <a:stretch>
            <a:fillRect/>
          </a:stretch>
        </p:blipFill>
        <p:spPr>
          <a:xfrm>
            <a:off x="2126404" y="4802443"/>
            <a:ext cx="1220008" cy="696376"/>
          </a:xfrm>
          <a:prstGeom prst="rect">
            <a:avLst/>
          </a:prstGeom>
        </p:spPr>
      </p:pic>
      <p:sp>
        <p:nvSpPr>
          <p:cNvPr id="8" name="TextBox 7"/>
          <p:cNvSpPr txBox="1"/>
          <p:nvPr/>
        </p:nvSpPr>
        <p:spPr>
          <a:xfrm>
            <a:off x="1520822" y="1754511"/>
            <a:ext cx="1825590" cy="461665"/>
          </a:xfrm>
          <a:prstGeom prst="rect">
            <a:avLst/>
          </a:prstGeom>
          <a:noFill/>
        </p:spPr>
        <p:txBody>
          <a:bodyPr wrap="none" rtlCol="0">
            <a:spAutoFit/>
          </a:bodyPr>
          <a:lstStyle/>
          <a:p>
            <a:r>
              <a:rPr lang="en-US" sz="2400" dirty="0" smtClean="0"/>
              <a:t>Training data</a:t>
            </a:r>
            <a:endParaRPr lang="en-US" sz="2400" dirty="0"/>
          </a:p>
        </p:txBody>
      </p:sp>
      <p:pic>
        <p:nvPicPr>
          <p:cNvPr id="9" name="Picture 8"/>
          <p:cNvPicPr>
            <a:picLocks noChangeAspect="1"/>
          </p:cNvPicPr>
          <p:nvPr/>
        </p:nvPicPr>
        <p:blipFill>
          <a:blip r:embed="rId2"/>
          <a:stretch>
            <a:fillRect/>
          </a:stretch>
        </p:blipFill>
        <p:spPr>
          <a:xfrm>
            <a:off x="2054452" y="2318375"/>
            <a:ext cx="1146630" cy="1124147"/>
          </a:xfrm>
          <a:prstGeom prst="rect">
            <a:avLst/>
          </a:prstGeom>
        </p:spPr>
      </p:pic>
      <p:pic>
        <p:nvPicPr>
          <p:cNvPr id="10" name="Picture 9"/>
          <p:cNvPicPr>
            <a:picLocks noChangeAspect="1"/>
          </p:cNvPicPr>
          <p:nvPr/>
        </p:nvPicPr>
        <p:blipFill>
          <a:blip r:embed="rId3"/>
          <a:stretch>
            <a:fillRect/>
          </a:stretch>
        </p:blipFill>
        <p:spPr>
          <a:xfrm>
            <a:off x="3201082" y="3014442"/>
            <a:ext cx="887704" cy="894429"/>
          </a:xfrm>
          <a:prstGeom prst="rect">
            <a:avLst/>
          </a:prstGeom>
        </p:spPr>
      </p:pic>
      <p:pic>
        <p:nvPicPr>
          <p:cNvPr id="11" name="Picture 10"/>
          <p:cNvPicPr>
            <a:picLocks noChangeAspect="1"/>
          </p:cNvPicPr>
          <p:nvPr/>
        </p:nvPicPr>
        <p:blipFill>
          <a:blip r:embed="rId4"/>
          <a:stretch>
            <a:fillRect/>
          </a:stretch>
        </p:blipFill>
        <p:spPr>
          <a:xfrm>
            <a:off x="2440594" y="4004793"/>
            <a:ext cx="1103502" cy="649119"/>
          </a:xfrm>
          <a:prstGeom prst="rect">
            <a:avLst/>
          </a:prstGeom>
        </p:spPr>
      </p:pic>
      <p:pic>
        <p:nvPicPr>
          <p:cNvPr id="12" name="Picture 11"/>
          <p:cNvPicPr>
            <a:picLocks noChangeAspect="1"/>
          </p:cNvPicPr>
          <p:nvPr/>
        </p:nvPicPr>
        <p:blipFill>
          <a:blip r:embed="rId4"/>
          <a:stretch>
            <a:fillRect/>
          </a:stretch>
        </p:blipFill>
        <p:spPr>
          <a:xfrm>
            <a:off x="797938" y="5507754"/>
            <a:ext cx="1103502" cy="649119"/>
          </a:xfrm>
          <a:prstGeom prst="rect">
            <a:avLst/>
          </a:prstGeom>
        </p:spPr>
      </p:pic>
      <p:pic>
        <p:nvPicPr>
          <p:cNvPr id="13" name="Picture 12"/>
          <p:cNvPicPr>
            <a:picLocks noChangeAspect="1"/>
          </p:cNvPicPr>
          <p:nvPr/>
        </p:nvPicPr>
        <p:blipFill>
          <a:blip r:embed="rId5"/>
          <a:stretch>
            <a:fillRect/>
          </a:stretch>
        </p:blipFill>
        <p:spPr>
          <a:xfrm>
            <a:off x="2440594" y="5507754"/>
            <a:ext cx="1220008" cy="696376"/>
          </a:xfrm>
          <a:prstGeom prst="rect">
            <a:avLst/>
          </a:prstGeom>
        </p:spPr>
      </p:pic>
      <p:sp>
        <p:nvSpPr>
          <p:cNvPr id="14" name="TextBox 13"/>
          <p:cNvSpPr txBox="1"/>
          <p:nvPr/>
        </p:nvSpPr>
        <p:spPr>
          <a:xfrm>
            <a:off x="4627657" y="3328630"/>
            <a:ext cx="1887393" cy="2031325"/>
          </a:xfrm>
          <a:prstGeom prst="rect">
            <a:avLst/>
          </a:prstGeom>
          <a:noFill/>
        </p:spPr>
        <p:txBody>
          <a:bodyPr wrap="none" rtlCol="0">
            <a:spAutoFit/>
          </a:bodyPr>
          <a:lstStyle/>
          <a:p>
            <a:r>
              <a:rPr lang="en-US" dirty="0" smtClean="0"/>
              <a:t>round apples</a:t>
            </a:r>
          </a:p>
          <a:p>
            <a:endParaRPr lang="en-US" dirty="0"/>
          </a:p>
          <a:p>
            <a:r>
              <a:rPr lang="en-US" dirty="0" smtClean="0"/>
              <a:t>curved bananas</a:t>
            </a:r>
          </a:p>
          <a:p>
            <a:endParaRPr lang="en-US" dirty="0"/>
          </a:p>
          <a:p>
            <a:r>
              <a:rPr lang="en-US" dirty="0" smtClean="0"/>
              <a:t>apples with leaves</a:t>
            </a:r>
          </a:p>
          <a:p>
            <a:endParaRPr lang="en-US" dirty="0"/>
          </a:p>
          <a:p>
            <a:r>
              <a:rPr lang="en-US" dirty="0" smtClean="0"/>
              <a:t>…</a:t>
            </a:r>
            <a:endParaRPr lang="en-US" dirty="0"/>
          </a:p>
        </p:txBody>
      </p:sp>
      <p:sp>
        <p:nvSpPr>
          <p:cNvPr id="15" name="TextBox 14"/>
          <p:cNvSpPr txBox="1"/>
          <p:nvPr/>
        </p:nvSpPr>
        <p:spPr>
          <a:xfrm>
            <a:off x="4502497" y="2815094"/>
            <a:ext cx="1861432" cy="400110"/>
          </a:xfrm>
          <a:prstGeom prst="rect">
            <a:avLst/>
          </a:prstGeom>
          <a:noFill/>
        </p:spPr>
        <p:txBody>
          <a:bodyPr wrap="none" rtlCol="0">
            <a:spAutoFit/>
          </a:bodyPr>
          <a:lstStyle/>
          <a:p>
            <a:r>
              <a:rPr lang="en-US" sz="2000" dirty="0" smtClean="0">
                <a:solidFill>
                  <a:srgbClr val="008000"/>
                </a:solidFill>
              </a:rPr>
              <a:t>High probability</a:t>
            </a:r>
            <a:endParaRPr lang="en-US" sz="2000" dirty="0">
              <a:solidFill>
                <a:srgbClr val="008000"/>
              </a:solidFill>
            </a:endParaRPr>
          </a:p>
        </p:txBody>
      </p:sp>
      <p:sp>
        <p:nvSpPr>
          <p:cNvPr id="16" name="TextBox 15"/>
          <p:cNvSpPr txBox="1"/>
          <p:nvPr/>
        </p:nvSpPr>
        <p:spPr>
          <a:xfrm>
            <a:off x="6979256" y="2815094"/>
            <a:ext cx="1786792" cy="400110"/>
          </a:xfrm>
          <a:prstGeom prst="rect">
            <a:avLst/>
          </a:prstGeom>
          <a:noFill/>
        </p:spPr>
        <p:txBody>
          <a:bodyPr wrap="none" rtlCol="0">
            <a:spAutoFit/>
          </a:bodyPr>
          <a:lstStyle/>
          <a:p>
            <a:r>
              <a:rPr lang="en-US" sz="2000" dirty="0" smtClean="0">
                <a:solidFill>
                  <a:srgbClr val="FF0000"/>
                </a:solidFill>
              </a:rPr>
              <a:t>Low probability</a:t>
            </a:r>
            <a:endParaRPr lang="en-US" sz="2000" dirty="0">
              <a:solidFill>
                <a:srgbClr val="FF0000"/>
              </a:solidFill>
            </a:endParaRPr>
          </a:p>
        </p:txBody>
      </p:sp>
      <p:cxnSp>
        <p:nvCxnSpPr>
          <p:cNvPr id="18" name="Straight Connector 17"/>
          <p:cNvCxnSpPr/>
          <p:nvPr/>
        </p:nvCxnSpPr>
        <p:spPr>
          <a:xfrm>
            <a:off x="4531693" y="3299432"/>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993854" y="3305840"/>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00433" y="3328630"/>
            <a:ext cx="1488621" cy="2031325"/>
          </a:xfrm>
          <a:prstGeom prst="rect">
            <a:avLst/>
          </a:prstGeom>
          <a:noFill/>
        </p:spPr>
        <p:txBody>
          <a:bodyPr wrap="none" rtlCol="0">
            <a:spAutoFit/>
          </a:bodyPr>
          <a:lstStyle/>
          <a:p>
            <a:r>
              <a:rPr lang="en-US" dirty="0" smtClean="0"/>
              <a:t>curved apples</a:t>
            </a:r>
          </a:p>
          <a:p>
            <a:endParaRPr lang="en-US" dirty="0"/>
          </a:p>
          <a:p>
            <a:r>
              <a:rPr lang="en-US" dirty="0" smtClean="0"/>
              <a:t>red bananas</a:t>
            </a:r>
          </a:p>
          <a:p>
            <a:endParaRPr lang="en-US" dirty="0"/>
          </a:p>
          <a:p>
            <a:r>
              <a:rPr lang="en-US" dirty="0" smtClean="0"/>
              <a:t>yellow apples</a:t>
            </a:r>
          </a:p>
          <a:p>
            <a:endParaRPr lang="en-US" dirty="0"/>
          </a:p>
          <a:p>
            <a:r>
              <a:rPr lang="en-US" dirty="0" smtClean="0"/>
              <a:t>…</a:t>
            </a:r>
            <a:endParaRPr lang="en-US" dirty="0"/>
          </a:p>
        </p:txBody>
      </p:sp>
    </p:spTree>
    <p:extLst>
      <p:ext uri="{BB962C8B-B14F-4D97-AF65-F5344CB8AC3E}">
        <p14:creationId xmlns:p14="http://schemas.microsoft.com/office/powerpoint/2010/main" val="41974441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generating distribution</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35388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generating distribution</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7328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generating distribution</a:t>
            </a:r>
            <a:endParaRPr lang="en-US" dirty="0"/>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smtClean="0"/>
              <a:t>Training data</a:t>
            </a:r>
            <a:endParaRPr lang="en-US" sz="2400" dirty="0"/>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smtClean="0"/>
              <a:t>Test set</a:t>
            </a:r>
            <a:endParaRPr lang="en-US" sz="2400" dirty="0"/>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smtClean="0"/>
              <a:t>data generating distribution</a:t>
            </a:r>
            <a:endParaRPr lang="en-US" sz="2400" dirty="0"/>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4212588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smtClean="0"/>
              <a:t>Training</a:t>
            </a:r>
          </a:p>
          <a:p>
            <a:pPr algn="ctr"/>
            <a:r>
              <a:rPr lang="en-US" sz="2800" dirty="0" smtClean="0"/>
              <a:t>Data</a:t>
            </a:r>
            <a:endParaRPr lang="en-US" sz="2800" dirty="0"/>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smtClean="0"/>
              <a:t>learn</a:t>
            </a:r>
            <a:endParaRPr lang="en-US" sz="2800" dirty="0"/>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smtClean="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smtClean="0"/>
              <a:t>predict</a:t>
            </a:r>
            <a:endParaRPr lang="en-US" sz="2800" dirty="0"/>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smtClean="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smtClean="0"/>
              <a:t>Testing</a:t>
            </a:r>
          </a:p>
          <a:p>
            <a:pPr algn="ctr"/>
            <a:r>
              <a:rPr lang="en-US" sz="2800" dirty="0" smtClean="0"/>
              <a:t>Data</a:t>
            </a:r>
            <a:endParaRPr lang="en-US" sz="2800" dirty="0"/>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aka</a:t>
            </a:r>
            <a:endParaRPr lang="en-US" dirty="0"/>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smtClean="0"/>
              <a:t>data mining</a:t>
            </a:r>
            <a:r>
              <a:rPr lang="en-US" dirty="0" smtClean="0"/>
              <a:t>: </a:t>
            </a:r>
            <a:r>
              <a:rPr lang="en-US" dirty="0" smtClean="0"/>
              <a:t>data analysis, not prediction, though often involves some shared techniques</a:t>
            </a:r>
            <a:endParaRPr lang="en-US" dirty="0" smtClean="0"/>
          </a:p>
          <a:p>
            <a:pPr marL="0" indent="0">
              <a:buNone/>
            </a:pPr>
            <a:endParaRPr lang="en-US" i="1" dirty="0" smtClean="0"/>
          </a:p>
          <a:p>
            <a:pPr marL="0" indent="0">
              <a:buNone/>
            </a:pPr>
            <a:r>
              <a:rPr lang="en-US" i="1" dirty="0" smtClean="0"/>
              <a:t>inference</a:t>
            </a:r>
            <a:r>
              <a:rPr lang="en-US" dirty="0" smtClean="0"/>
              <a:t> and/or </a:t>
            </a:r>
            <a:r>
              <a:rPr lang="en-US" i="1" dirty="0" smtClean="0"/>
              <a:t>estimation </a:t>
            </a:r>
            <a:r>
              <a:rPr lang="en-US" dirty="0" smtClean="0"/>
              <a:t>in statistics</a:t>
            </a:r>
            <a:endParaRPr lang="en-US" i="1" dirty="0"/>
          </a:p>
          <a:p>
            <a:pPr marL="0" indent="0">
              <a:buNone/>
            </a:pPr>
            <a:endParaRPr lang="en-US" i="1" dirty="0" smtClean="0"/>
          </a:p>
          <a:p>
            <a:pPr marL="0" indent="0">
              <a:buNone/>
            </a:pPr>
            <a:r>
              <a:rPr lang="en-US" i="1" dirty="0" smtClean="0"/>
              <a:t>pattern recognition</a:t>
            </a:r>
            <a:r>
              <a:rPr lang="en-US" dirty="0" smtClean="0"/>
              <a:t> in engineering</a:t>
            </a:r>
          </a:p>
          <a:p>
            <a:pPr marL="0" indent="0">
              <a:buNone/>
            </a:pPr>
            <a:endParaRPr lang="en-US" i="1" dirty="0" smtClean="0"/>
          </a:p>
          <a:p>
            <a:pPr marL="0" indent="0">
              <a:buNone/>
            </a:pPr>
            <a:r>
              <a:rPr lang="en-US" i="1" dirty="0" smtClean="0"/>
              <a:t>signal processing</a:t>
            </a:r>
            <a:r>
              <a:rPr lang="en-US" dirty="0" smtClean="0"/>
              <a:t> in electrical engineering</a:t>
            </a:r>
          </a:p>
          <a:p>
            <a:pPr marL="0" indent="0">
              <a:buNone/>
            </a:pPr>
            <a:endParaRPr lang="en-US" i="1" dirty="0" smtClean="0"/>
          </a:p>
          <a:p>
            <a:pPr marL="0" indent="0">
              <a:buNone/>
            </a:pPr>
            <a:r>
              <a:rPr lang="en-US" i="1" dirty="0" smtClean="0"/>
              <a:t>induction</a:t>
            </a:r>
          </a:p>
          <a:p>
            <a:pPr marL="0" indent="0">
              <a:buNone/>
            </a:pPr>
            <a:endParaRPr lang="en-US" i="1" dirty="0" smtClean="0"/>
          </a:p>
          <a:p>
            <a:pPr marL="0" indent="0">
              <a:buNone/>
            </a:pPr>
            <a:r>
              <a:rPr lang="en-US" i="1" dirty="0" smtClean="0"/>
              <a:t>optimization</a:t>
            </a:r>
            <a:endParaRPr lang="en-US" i="1" dirty="0"/>
          </a:p>
        </p:txBody>
      </p:sp>
    </p:spTree>
    <p:extLst>
      <p:ext uri="{BB962C8B-B14F-4D97-AF65-F5344CB8AC3E}">
        <p14:creationId xmlns:p14="http://schemas.microsoft.com/office/powerpoint/2010/main" val="24028765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course: learn about…</a:t>
            </a:r>
            <a:endParaRPr lang="en-US" dirty="0"/>
          </a:p>
        </p:txBody>
      </p:sp>
      <p:sp>
        <p:nvSpPr>
          <p:cNvPr id="3" name="Content Placeholder 2"/>
          <p:cNvSpPr>
            <a:spLocks noGrp="1"/>
          </p:cNvSpPr>
          <p:nvPr>
            <p:ph sz="quarter" idx="1"/>
          </p:nvPr>
        </p:nvSpPr>
        <p:spPr>
          <a:xfrm>
            <a:off x="612648" y="1600200"/>
            <a:ext cx="8153400" cy="4848578"/>
          </a:xfrm>
        </p:spPr>
        <p:txBody>
          <a:bodyPr>
            <a:normAutofit fontScale="92500" lnSpcReduction="10000"/>
          </a:bodyPr>
          <a:lstStyle/>
          <a:p>
            <a:pPr marL="0" indent="0">
              <a:buNone/>
            </a:pPr>
            <a:r>
              <a:rPr lang="en-US" dirty="0" smtClean="0"/>
              <a:t>Different machine learning problems</a:t>
            </a:r>
          </a:p>
          <a:p>
            <a:pPr marL="0" indent="0">
              <a:buNone/>
            </a:pPr>
            <a:endParaRPr lang="en-US" dirty="0"/>
          </a:p>
          <a:p>
            <a:pPr marL="0" indent="0">
              <a:buNone/>
            </a:pPr>
            <a:r>
              <a:rPr lang="en-US" dirty="0" smtClean="0"/>
              <a:t>Common techniques/tools used</a:t>
            </a:r>
          </a:p>
          <a:p>
            <a:pPr lvl="1"/>
            <a:r>
              <a:rPr lang="en-US" dirty="0" smtClean="0"/>
              <a:t>theoretical understanding</a:t>
            </a:r>
          </a:p>
          <a:p>
            <a:pPr lvl="1"/>
            <a:r>
              <a:rPr lang="en-US" dirty="0" smtClean="0"/>
              <a:t>practical implementation</a:t>
            </a:r>
          </a:p>
          <a:p>
            <a:pPr marL="0" indent="0">
              <a:buNone/>
            </a:pPr>
            <a:endParaRPr lang="en-US" dirty="0"/>
          </a:p>
          <a:p>
            <a:pPr marL="0" indent="0">
              <a:buNone/>
            </a:pPr>
            <a:r>
              <a:rPr lang="en-US" dirty="0" smtClean="0"/>
              <a:t>Proper experimentation and evaluation</a:t>
            </a:r>
          </a:p>
          <a:p>
            <a:pPr marL="0" indent="0">
              <a:buNone/>
            </a:pPr>
            <a:endParaRPr lang="en-US" dirty="0"/>
          </a:p>
          <a:p>
            <a:pPr marL="0" indent="0">
              <a:buNone/>
            </a:pPr>
            <a:r>
              <a:rPr lang="en-US" dirty="0" smtClean="0"/>
              <a:t>Dealing with large (huge) data </a:t>
            </a:r>
            <a:r>
              <a:rPr lang="en-US" dirty="0" smtClean="0"/>
              <a:t>sets</a:t>
            </a:r>
            <a:endParaRPr lang="en-US" dirty="0" smtClean="0"/>
          </a:p>
          <a:p>
            <a:pPr lvl="1"/>
            <a:r>
              <a:rPr lang="en-US" dirty="0" smtClean="0"/>
              <a:t>Parallelization frameworks</a:t>
            </a:r>
          </a:p>
          <a:p>
            <a:pPr lvl="1"/>
            <a:r>
              <a:rPr lang="en-US" dirty="0" smtClean="0"/>
              <a:t>Programming tools</a:t>
            </a:r>
            <a:endParaRPr lang="en-US" dirty="0"/>
          </a:p>
        </p:txBody>
      </p:sp>
    </p:spTree>
    <p:extLst>
      <p:ext uri="{BB962C8B-B14F-4D97-AF65-F5344CB8AC3E}">
        <p14:creationId xmlns:p14="http://schemas.microsoft.com/office/powerpoint/2010/main" val="31948792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3063</TotalTime>
  <Words>1399</Words>
  <Application>Microsoft Macintosh PowerPoint</Application>
  <PresentationFormat>On-screen Show (4:3)</PresentationFormat>
  <Paragraphs>380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Median</vt:lpstr>
      <vt:lpstr>PowerPoint Presentation</vt:lpstr>
      <vt:lpstr>Introduction to Machine Learning</vt:lpstr>
      <vt:lpstr>Why are you here?</vt:lpstr>
      <vt:lpstr>Machine Learning is…</vt:lpstr>
      <vt:lpstr>Machine Learning is…</vt:lpstr>
      <vt:lpstr>Machine Learning is…</vt:lpstr>
      <vt:lpstr>Machine Learning is…</vt:lpstr>
      <vt:lpstr>Machine Learning, aka</vt:lpstr>
      <vt:lpstr>Goals of the course: learn about…</vt:lpstr>
      <vt:lpstr>Goals of the course</vt:lpstr>
      <vt:lpstr>Administrative</vt:lpstr>
      <vt:lpstr>Course expectations</vt:lpstr>
      <vt:lpstr>Other things to note</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lpstr>Representing examples</vt:lpstr>
      <vt:lpstr>Features</vt:lpstr>
      <vt:lpstr>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Probability distribution</vt:lpstr>
      <vt:lpstr>Probability distribution</vt:lpstr>
      <vt:lpstr>data generating distribution</vt:lpstr>
      <vt:lpstr>data generating distribution</vt:lpstr>
      <vt:lpstr>data generating distribution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David Kauchak</cp:lastModifiedBy>
  <cp:revision>165</cp:revision>
  <dcterms:created xsi:type="dcterms:W3CDTF">2013-09-08T20:10:23Z</dcterms:created>
  <dcterms:modified xsi:type="dcterms:W3CDTF">2016-08-30T21:50:14Z</dcterms:modified>
</cp:coreProperties>
</file>