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Microsoft_Equation1.bin" ContentType="application/vnd.openxmlformats-officedocument.oleObject"/>
  <Override PartName="/ppt/notesSlides/notesSlide2.xml" ContentType="application/vnd.openxmlformats-officedocument.presentationml.notesSlide+xml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Microsoft_Equation4.bin" ContentType="application/vnd.openxmlformats-officedocument.oleObject"/>
  <Override PartName="/ppt/notesSlides/notesSlide3.xml" ContentType="application/vnd.openxmlformats-officedocument.presentationml.notesSlide+xml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ppt/embeddings/Microsoft_Equation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1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6" r:id="rId10"/>
    <p:sldId id="267" r:id="rId11"/>
    <p:sldId id="265" r:id="rId12"/>
    <p:sldId id="276" r:id="rId13"/>
    <p:sldId id="275" r:id="rId14"/>
    <p:sldId id="279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4" r:id="rId24"/>
    <p:sldId id="291" r:id="rId25"/>
    <p:sldId id="292" r:id="rId26"/>
    <p:sldId id="293" r:id="rId27"/>
    <p:sldId id="290" r:id="rId28"/>
    <p:sldId id="296" r:id="rId29"/>
    <p:sldId id="34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  <p:sldId id="317" r:id="rId51"/>
    <p:sldId id="318" r:id="rId52"/>
    <p:sldId id="319" r:id="rId53"/>
    <p:sldId id="320" r:id="rId54"/>
    <p:sldId id="321" r:id="rId55"/>
    <p:sldId id="322" r:id="rId56"/>
    <p:sldId id="323" r:id="rId57"/>
    <p:sldId id="324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2" r:id="rId66"/>
    <p:sldId id="333" r:id="rId67"/>
    <p:sldId id="334" r:id="rId68"/>
    <p:sldId id="335" r:id="rId69"/>
    <p:sldId id="347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notesMaster" Target="notesMasters/notesMaster1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5" Type="http://schemas.openxmlformats.org/officeDocument/2006/relationships/image" Target="../media/image13.emf"/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9/13/16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you expect the max temp values for each day to have higher variance here or in </a:t>
            </a:r>
            <a:r>
              <a:rPr lang="en-US" baseline="0" dirty="0" smtClean="0"/>
              <a:t>Vermont?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55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expensive</a:t>
            </a:r>
            <a:r>
              <a:rPr lang="en-US" baseline="0" dirty="0" smtClean="0"/>
              <a:t> if you have lots of features and/or it is expensive to train your model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still</a:t>
            </a:r>
            <a:r>
              <a:rPr lang="en-US" baseline="0" dirty="0" smtClean="0"/>
              <a:t> can remove useful features if they’re redundant with other features.  This can get you in trouble if you also remove the redundant feature.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72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an example with drastically different values can cause huge fluctuations in the model updates (e.g. with the perceptron)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hopefully we’d weed out extreme values when removing outliers, but even moderate magnitude differences can still impact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43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9/13/16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9/13/16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4.bin"/><Relationship Id="rId12" Type="http://schemas.openxmlformats.org/officeDocument/2006/relationships/image" Target="../media/image1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10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11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12.e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image" Target="../media/image14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6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7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 smtClean="0"/>
              <a:t>Feature PRE-PROCESSING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</a:t>
            </a:r>
            <a:r>
              <a:rPr lang="en-US" dirty="0" smtClean="0"/>
              <a:t>158</a:t>
            </a:r>
            <a:r>
              <a:rPr lang="en-US" dirty="0" smtClean="0"/>
              <a:t> </a:t>
            </a:r>
            <a:r>
              <a:rPr lang="en-US" dirty="0" smtClean="0"/>
              <a:t>– Fall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an image represented?</a:t>
            </a:r>
            <a:endParaRPr lang="en-US" dirty="0"/>
          </a:p>
        </p:txBody>
      </p:sp>
      <p:grpSp>
        <p:nvGrpSpPr>
          <p:cNvPr id="437" name="Group 436"/>
          <p:cNvGrpSpPr/>
          <p:nvPr/>
        </p:nvGrpSpPr>
        <p:grpSpPr>
          <a:xfrm>
            <a:off x="1752600" y="2971800"/>
            <a:ext cx="1814513" cy="2286000"/>
            <a:chOff x="1447800" y="3352800"/>
            <a:chExt cx="1814513" cy="2286000"/>
          </a:xfrm>
        </p:grpSpPr>
        <p:pic>
          <p:nvPicPr>
            <p:cNvPr id="3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4" name="Rectangle 3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  <p:sp>
        <p:nvSpPr>
          <p:cNvPr id="436" name="TextBox 435"/>
          <p:cNvSpPr txBox="1"/>
          <p:nvPr/>
        </p:nvSpPr>
        <p:spPr>
          <a:xfrm>
            <a:off x="4038600" y="3581400"/>
            <a:ext cx="46819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images are made up of pixels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for a color image, each pixel corresponds to an RGB value (i.e. three numbers)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731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features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2687" y="2883932"/>
            <a:ext cx="1814513" cy="2286000"/>
            <a:chOff x="1447800" y="3352800"/>
            <a:chExt cx="1814513" cy="2286000"/>
          </a:xfrm>
        </p:grpSpPr>
        <p:pic>
          <p:nvPicPr>
            <p:cNvPr id="5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  <p:sp>
        <p:nvSpPr>
          <p:cNvPr id="438" name="Right Arrow 437"/>
          <p:cNvSpPr/>
          <p:nvPr/>
        </p:nvSpPr>
        <p:spPr>
          <a:xfrm>
            <a:off x="2491820" y="3645932"/>
            <a:ext cx="812800" cy="1143000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3572933" y="3689866"/>
            <a:ext cx="433817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for each pixel:	R[0-255]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		   	G[0-255]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			B[0-255]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1818832" y="6162078"/>
            <a:ext cx="7186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Do we retain all the information in the original document?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5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features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2687" y="2883932"/>
            <a:ext cx="1814513" cy="2286000"/>
            <a:chOff x="1447800" y="3352800"/>
            <a:chExt cx="1814513" cy="2286000"/>
          </a:xfrm>
        </p:grpSpPr>
        <p:pic>
          <p:nvPicPr>
            <p:cNvPr id="5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  <p:sp>
        <p:nvSpPr>
          <p:cNvPr id="438" name="Right Arrow 437"/>
          <p:cNvSpPr/>
          <p:nvPr/>
        </p:nvSpPr>
        <p:spPr>
          <a:xfrm>
            <a:off x="2491820" y="3645932"/>
            <a:ext cx="812800" cy="1143000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3572933" y="3689866"/>
            <a:ext cx="433817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for each pixel:	R[0-255]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		   	G[0-255]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			B[0-255]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3071898" y="5931245"/>
            <a:ext cx="3488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Other features for images?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21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image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Use “patches” rather than pixels (sort of like “bigrams” for text)</a:t>
            </a:r>
          </a:p>
          <a:p>
            <a:r>
              <a:rPr lang="en-US" dirty="0" smtClean="0"/>
              <a:t>Different color representations (i.e. L*A*B*)</a:t>
            </a:r>
          </a:p>
          <a:p>
            <a:r>
              <a:rPr lang="en-US" dirty="0" smtClean="0"/>
              <a:t>Texture features, i.e. responses to filters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Shape features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9016" y="3644371"/>
            <a:ext cx="2364317" cy="145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132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3850" y="1600200"/>
            <a:ext cx="8282198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Very often requires some domain knowledge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ML algorithm developers, we often have to trust the “experts” to identify and extract reasonable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That said, it can be helpful to understand where the features are coming from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7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learning model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129376" y="3395712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41042" y="3629268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classifier</a:t>
            </a:r>
            <a:endParaRPr lang="en-US" sz="2400" dirty="0"/>
          </a:p>
        </p:txBody>
      </p:sp>
      <p:sp>
        <p:nvSpPr>
          <p:cNvPr id="32" name="Right Arrow 31"/>
          <p:cNvSpPr/>
          <p:nvPr/>
        </p:nvSpPr>
        <p:spPr>
          <a:xfrm>
            <a:off x="2395593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9287826">
            <a:off x="2353713" y="2900729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learn</a:t>
            </a:r>
            <a:endParaRPr lang="en-US" sz="2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638498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463" y="2178806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(labeled examples)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88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Pre-process training data</a:t>
            </a:r>
            <a:endParaRPr lang="en-US" dirty="0"/>
          </a:p>
        </p:txBody>
      </p:sp>
      <p:sp>
        <p:nvSpPr>
          <p:cNvPr id="32" name="Right Arrow 31"/>
          <p:cNvSpPr/>
          <p:nvPr/>
        </p:nvSpPr>
        <p:spPr>
          <a:xfrm>
            <a:off x="2395593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9287826">
            <a:off x="2123814" y="2486204"/>
            <a:ext cx="26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pre-process data</a:t>
            </a:r>
            <a:endParaRPr lang="en-US" sz="2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820500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463" y="2178806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(labeled examples)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803910" y="3515110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15576" y="3748666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classifier</a:t>
            </a:r>
            <a:endParaRPr lang="en-US" sz="2400" dirty="0"/>
          </a:p>
        </p:txBody>
      </p:sp>
      <p:sp>
        <p:nvSpPr>
          <p:cNvPr id="11" name="Right Arrow 10"/>
          <p:cNvSpPr/>
          <p:nvPr/>
        </p:nvSpPr>
        <p:spPr>
          <a:xfrm>
            <a:off x="6070127" y="3893936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9287826">
            <a:off x="6028247" y="3020127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learn</a:t>
            </a:r>
            <a:endParaRPr lang="en-US" sz="2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357482"/>
              </p:ext>
            </p:extLst>
          </p:nvPr>
        </p:nvGraphicFramePr>
        <p:xfrm>
          <a:off x="3857349" y="3053492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37467" y="5096937"/>
            <a:ext cx="2412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“better” training data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9201" y="5926667"/>
            <a:ext cx="6458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types of preprocessing might we want to do?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888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detection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11600" y="3572933"/>
            <a:ext cx="2876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an outlier?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552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detection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An example that is inconsistent with the other examples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4795" y="3979332"/>
            <a:ext cx="449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types of inconsistencies?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02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detection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An example that is inconsistent with the other examples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extreme feature values in one or more dimensions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examples with the same feature values but different labels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77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Admin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Assignment 2</a:t>
            </a:r>
            <a:endParaRPr lang="en-US" sz="3200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  This class will make you a better programmer!</a:t>
            </a:r>
          </a:p>
          <a:p>
            <a:pPr lvl="1"/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How did it go?</a:t>
            </a:r>
          </a:p>
          <a:p>
            <a:pPr lvl="1"/>
            <a:r>
              <a:rPr lang="en-US" dirty="0" smtClean="0">
                <a:sym typeface="Wingdings"/>
              </a:rPr>
              <a:t>  How much time did you spend?</a:t>
            </a:r>
          </a:p>
          <a:p>
            <a:pPr lvl="1"/>
            <a:endParaRPr lang="en-US" dirty="0">
              <a:sym typeface="Wingdings"/>
            </a:endParaRPr>
          </a:p>
          <a:p>
            <a:pPr marL="45720" indent="0">
              <a:buNone/>
            </a:pPr>
            <a:r>
              <a:rPr lang="en-US" dirty="0" smtClean="0">
                <a:sym typeface="Wingdings"/>
              </a:rPr>
              <a:t>Assignment 3 out</a:t>
            </a:r>
          </a:p>
          <a:p>
            <a:pPr marL="822960" lvl="1" indent="-457200"/>
            <a:r>
              <a:rPr lang="en-US" dirty="0" smtClean="0">
                <a:sym typeface="Wingdings"/>
              </a:rPr>
              <a:t>Implement perceptron variants</a:t>
            </a:r>
          </a:p>
          <a:p>
            <a:pPr marL="822960" lvl="1" indent="-457200"/>
            <a:r>
              <a:rPr lang="en-US" dirty="0" smtClean="0">
                <a:sym typeface="Wingdings"/>
              </a:rPr>
              <a:t>See how they differ in performance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detection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An example that is inconsistent with the other examples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extreme feature values in one or more dimensions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</a:rPr>
              <a:t>examples with the same feature values but different labels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21357" y="6062133"/>
            <a:ext cx="659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Fix?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47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conflicting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Identify examples that have the same features, but differing values</a:t>
            </a:r>
          </a:p>
          <a:p>
            <a:pPr lvl="1"/>
            <a:r>
              <a:rPr lang="en-US" dirty="0" smtClean="0"/>
              <a:t>For some learning algorithms, this can cause issues (for example, not converging)</a:t>
            </a:r>
          </a:p>
          <a:p>
            <a:pPr lvl="1"/>
            <a:r>
              <a:rPr lang="en-US" dirty="0" smtClean="0"/>
              <a:t>In general, unsatisfying from a learning perspective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Can be a bit expensive computationally (examining all pairs), though faster approaches are available</a:t>
            </a:r>
          </a:p>
        </p:txBody>
      </p:sp>
    </p:spTree>
    <p:extLst>
      <p:ext uri="{BB962C8B-B14F-4D97-AF65-F5344CB8AC3E}">
        <p14:creationId xmlns:p14="http://schemas.microsoft.com/office/powerpoint/2010/main" val="73138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detection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An example that is inconsistent with the other examples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</a:rPr>
              <a:t>extreme feature values in one or more dimensions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examples with the same feature values but different labels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27445" y="5909733"/>
            <a:ext cx="3417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identify these?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04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extreme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Throw out examples that have extreme values in one dimension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Throw out examples that are very far away from any other example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Train a probabilistic model on the data and throw out “very unlikely”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an entire field of study by itself!  Often called outlier or anomaly detection.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statistics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1"/>
            <a:ext cx="7748589" cy="1116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are the mean, standard deviation, and variance of data?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082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statistics recap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832" y="1797055"/>
            <a:ext cx="605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mean</a:t>
            </a:r>
            <a:r>
              <a:rPr lang="en-US" sz="2800" dirty="0" smtClean="0"/>
              <a:t>: average value, often written as μ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2649" y="2745839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variance</a:t>
            </a:r>
            <a:r>
              <a:rPr lang="en-US" sz="2800" dirty="0" smtClean="0"/>
              <a:t>: a measure of how much variation there is in the data.  Calculated as: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442843"/>
              </p:ext>
            </p:extLst>
          </p:nvPr>
        </p:nvGraphicFramePr>
        <p:xfrm>
          <a:off x="3725750" y="3699945"/>
          <a:ext cx="2201407" cy="933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Equation" r:id="rId4" imgW="1168400" imgH="495300" progId="Equation.3">
                  <p:embed/>
                </p:oleObj>
              </mc:Choice>
              <mc:Fallback>
                <p:oleObj name="Equation" r:id="rId4" imgW="11684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25750" y="3699945"/>
                        <a:ext cx="2201407" cy="933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2649" y="4803134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standard deviation</a:t>
            </a:r>
            <a:r>
              <a:rPr lang="en-US" sz="2800" dirty="0" smtClean="0"/>
              <a:t>: square root of the variance (written as </a:t>
            </a:r>
            <a:r>
              <a:rPr lang="en-US" sz="2800" dirty="0" err="1" smtClean="0"/>
              <a:t>σ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268046" y="5965197"/>
            <a:ext cx="4520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these help us with outliers?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5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detection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1833070" y="1725982"/>
            <a:ext cx="5212989" cy="3695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7715" y="5699567"/>
            <a:ext cx="5953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If we know the data is distributed normally (i.e. via a normal/</a:t>
            </a:r>
            <a:r>
              <a:rPr lang="en-US" sz="2400" dirty="0" err="1" smtClean="0">
                <a:solidFill>
                  <a:srgbClr val="0000FF"/>
                </a:solidFill>
              </a:rPr>
              <a:t>gaussian</a:t>
            </a:r>
            <a:r>
              <a:rPr lang="en-US" sz="2400" dirty="0" smtClean="0">
                <a:solidFill>
                  <a:srgbClr val="0000FF"/>
                </a:solidFill>
              </a:rPr>
              <a:t> distribution)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3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 in a single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Examples in a single dimension that have values greater than </a:t>
            </a:r>
            <a:br>
              <a:rPr lang="en-US" sz="2400" dirty="0" smtClean="0"/>
            </a:br>
            <a:r>
              <a:rPr lang="en-US" sz="2400" dirty="0" smtClean="0"/>
              <a:t>|</a:t>
            </a:r>
            <a:r>
              <a:rPr lang="en-US" sz="2400" dirty="0" err="1" smtClean="0"/>
              <a:t>kσ</a:t>
            </a:r>
            <a:r>
              <a:rPr lang="en-US" sz="2400" dirty="0" smtClean="0"/>
              <a:t>| can be discarded (for k &gt;&gt;3)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Even if the data isn’t actually distributed normally, this is still often reasonable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2634447" y="4116326"/>
            <a:ext cx="3867282" cy="274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1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 for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good practices:</a:t>
            </a:r>
          </a:p>
          <a:p>
            <a:pPr>
              <a:buFontTx/>
              <a:buChar char="-"/>
            </a:pPr>
            <a:r>
              <a:rPr lang="en-US" dirty="0" smtClean="0"/>
              <a:t>Throw out conflicting examples</a:t>
            </a:r>
          </a:p>
          <a:p>
            <a:pPr>
              <a:buFontTx/>
              <a:buChar char="-"/>
            </a:pPr>
            <a:r>
              <a:rPr lang="en-US" dirty="0" smtClean="0"/>
              <a:t>Throw out any examples with obviously extreme feature values (i.e. many, many standard deviations away)</a:t>
            </a:r>
          </a:p>
          <a:p>
            <a:pPr>
              <a:buFontTx/>
              <a:buChar char="-"/>
            </a:pPr>
            <a:r>
              <a:rPr lang="en-US" dirty="0" smtClean="0"/>
              <a:t>Check for erroneous feature values (e.g. negative values for a feature that can only be positive)</a:t>
            </a:r>
          </a:p>
          <a:p>
            <a:pPr>
              <a:buFontTx/>
              <a:buChar char="-"/>
            </a:pPr>
            <a:r>
              <a:rPr lang="en-US" dirty="0" smtClean="0"/>
              <a:t>Let the learning algorithm/other pre-processing handle the 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524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8000"/>
                </a:solidFill>
              </a:rPr>
              <a:t>Which features to use</a:t>
            </a:r>
            <a:endParaRPr lang="en-US" dirty="0" smtClean="0">
              <a:solidFill>
                <a:srgbClr val="008000"/>
              </a:solidFill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37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19791" y="6095999"/>
            <a:ext cx="4264152" cy="6180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Where do they come from?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975639"/>
              </p:ext>
            </p:extLst>
          </p:nvPr>
        </p:nvGraphicFramePr>
        <p:xfrm>
          <a:off x="1751264" y="1667123"/>
          <a:ext cx="550778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947"/>
                <a:gridCol w="1376947"/>
                <a:gridCol w="1219893"/>
                <a:gridCol w="1534001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Terrain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Unicycle-type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Weather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Go-For-Ride?</a:t>
                      </a:r>
                      <a:endParaRPr lang="en-US" sz="18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Trail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Rainy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Road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Sunny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Trail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Mountain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Rainy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Rainy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Snowy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Mountain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91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pruning/selection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393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Good features provide us information that helps us distinguish between labels.  However</a:t>
            </a:r>
            <a:r>
              <a:rPr lang="en-US" dirty="0"/>
              <a:t>, not all features are good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Feature pruning</a:t>
            </a:r>
            <a:r>
              <a:rPr lang="en-US" dirty="0" smtClean="0"/>
              <a:t> is the process of removing “bad”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Feature selection</a:t>
            </a:r>
            <a:r>
              <a:rPr lang="en-US" dirty="0" smtClean="0"/>
              <a:t> is the process of selecting “good” features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makes a bad feature and why would we have them in our data?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30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63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Each of you are going to generate a feature for our data set: pick 5 random binary numbers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1843" y="2881084"/>
            <a:ext cx="472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f</a:t>
            </a:r>
            <a:r>
              <a:rPr lang="en-US" sz="3200" baseline="-25000" dirty="0" smtClean="0">
                <a:solidFill>
                  <a:srgbClr val="0000FF"/>
                </a:solidFill>
              </a:rPr>
              <a:t>1</a:t>
            </a:r>
            <a:endParaRPr lang="en-US" sz="3200" baseline="-25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3766" y="2863123"/>
            <a:ext cx="472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f</a:t>
            </a:r>
            <a:r>
              <a:rPr lang="en-US" sz="32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9401" y="2952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…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1408" y="2926438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07731" y="3465860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08927" y="4045061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10127" y="4620765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922933" y="5198048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24133" y="5773752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67360" y="4311906"/>
            <a:ext cx="4698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I’ve already labeled these examples and I have two features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56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features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8218" y="2831164"/>
            <a:ext cx="56398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we have a “random” feature, i.e. a feature with random binary values, what is the probability that our feature perfectly predicts the label?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137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features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</a:t>
            </a:r>
            <a:r>
              <a:rPr lang="en-US" sz="2400" baseline="-25000" dirty="0" smtClean="0">
                <a:solidFill>
                  <a:srgbClr val="0000FF"/>
                </a:solidFill>
              </a:rPr>
              <a:t>i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7082" y="2369500"/>
            <a:ext cx="181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probability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39310" y="2861401"/>
            <a:ext cx="6596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  <a:endParaRPr lang="en-US" sz="2800" dirty="0">
              <a:solidFill>
                <a:srgbClr val="0D0D0D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47085" y="5127041"/>
            <a:ext cx="1663233" cy="3997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3957" y="5321613"/>
            <a:ext cx="256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0.5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=0.03125 = 1/32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313989" y="3185457"/>
            <a:ext cx="4350776" cy="109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</a:t>
            </a:r>
            <a:r>
              <a:rPr lang="en-US" sz="3200" dirty="0" smtClean="0">
                <a:solidFill>
                  <a:srgbClr val="FF0000"/>
                </a:solidFill>
              </a:rPr>
              <a:t>s that the only way to get perfect prediction?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81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features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</a:t>
            </a:r>
            <a:r>
              <a:rPr lang="en-US" sz="2400" baseline="-25000" dirty="0" smtClean="0">
                <a:solidFill>
                  <a:srgbClr val="0000FF"/>
                </a:solidFill>
              </a:rPr>
              <a:t>i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7082" y="2369500"/>
            <a:ext cx="181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probability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39310" y="2861401"/>
            <a:ext cx="6596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  <a:endParaRPr lang="en-US" sz="2800" dirty="0">
              <a:solidFill>
                <a:srgbClr val="0D0D0D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47085" y="5127041"/>
            <a:ext cx="1663233" cy="3997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3957" y="5321613"/>
            <a:ext cx="256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0.5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=0.03125 = 1/32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445367" y="3091115"/>
            <a:ext cx="3714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Total = 1/32+1/32 = 1/16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590" y="4137791"/>
            <a:ext cx="3764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is this a problem?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13989" y="4926400"/>
            <a:ext cx="4802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Although these features perfectly correlate/predict the training data, they will generally NOT have any predictive power on the test set!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23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features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</a:t>
            </a:r>
            <a:r>
              <a:rPr lang="en-US" sz="2400" baseline="-25000" dirty="0" smtClean="0">
                <a:solidFill>
                  <a:srgbClr val="0000FF"/>
                </a:solidFill>
              </a:rPr>
              <a:t>i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1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7082" y="2369500"/>
            <a:ext cx="181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probability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39310" y="2861401"/>
            <a:ext cx="6596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  <a:endParaRPr lang="en-US" sz="2800" dirty="0">
              <a:solidFill>
                <a:srgbClr val="0D0D0D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47085" y="5127041"/>
            <a:ext cx="1663233" cy="3997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3957" y="5321613"/>
            <a:ext cx="256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0.5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=0.03125 = 1/32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445367" y="3091115"/>
            <a:ext cx="3714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Total = 1/32+1/32 = 1/16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590" y="4137791"/>
            <a:ext cx="376495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perfect correlation the only thing we need to worry about for random features?</a:t>
            </a:r>
          </a:p>
        </p:txBody>
      </p:sp>
    </p:spTree>
    <p:extLst>
      <p:ext uri="{BB962C8B-B14F-4D97-AF65-F5344CB8AC3E}">
        <p14:creationId xmlns:p14="http://schemas.microsoft.com/office/powerpoint/2010/main" val="2239489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features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</a:t>
            </a:r>
            <a:r>
              <a:rPr lang="en-US" sz="2400" baseline="-25000" dirty="0" smtClean="0">
                <a:solidFill>
                  <a:srgbClr val="0000FF"/>
                </a:solidFill>
              </a:rPr>
              <a:t>i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FF0000"/>
                </a:solidFill>
              </a:rPr>
              <a:t>0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1173" y="3592451"/>
            <a:ext cx="5896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Any correlation (particularly any strong correlation) can affect performance!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2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Adding features </a:t>
            </a:r>
            <a:r>
              <a:rPr lang="en-US" sz="2400" b="1" i="1" dirty="0" smtClean="0"/>
              <a:t>can</a:t>
            </a:r>
            <a:r>
              <a:rPr lang="en-US" sz="2400" dirty="0" smtClean="0"/>
              <a:t> give us more information, but not always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Determining if a feature is useful can be challenging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554941"/>
              </p:ext>
            </p:extLst>
          </p:nvPr>
        </p:nvGraphicFramePr>
        <p:xfrm>
          <a:off x="569430" y="3128535"/>
          <a:ext cx="8196618" cy="336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03"/>
                <a:gridCol w="1366103"/>
                <a:gridCol w="1366103"/>
                <a:gridCol w="1366103"/>
                <a:gridCol w="1366103"/>
                <a:gridCol w="1366103"/>
              </a:tblGrid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Terrain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Unicycle-type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Weather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Jacket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ML</a:t>
                      </a:r>
                      <a:r>
                        <a:rPr lang="en-US" sz="1200" baseline="0" dirty="0" smtClean="0"/>
                        <a:t> grade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Go-For-Ride?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Mountain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Rainy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Mountain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Mountain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Snowy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Mountain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3482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Snowy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D+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Rainy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Snowy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C+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B+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Snowy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Rainy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295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757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can be particularly problematic in problem areas where we automatically generate features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210409" y="3276600"/>
            <a:ext cx="1814513" cy="2286000"/>
            <a:chOff x="1447800" y="3352800"/>
            <a:chExt cx="1814513" cy="2286000"/>
          </a:xfrm>
        </p:grpSpPr>
        <p:pic>
          <p:nvPicPr>
            <p:cNvPr id="15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16" name="Rectangle 15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8" name="Rectangle 437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0" name="Rectangle 439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1" name="Rectangle 440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2" name="Rectangle 441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3" name="Rectangle 442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4" name="Rectangle 443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5" name="Rectangle 444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6" name="Rectangle 445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7" name="Rectangle 446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627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25762" y="1898118"/>
            <a:ext cx="5846551" cy="924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Ideas for removing noisy/random features?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93394"/>
              </p:ext>
            </p:extLst>
          </p:nvPr>
        </p:nvGraphicFramePr>
        <p:xfrm>
          <a:off x="569430" y="3128535"/>
          <a:ext cx="8196618" cy="336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03"/>
                <a:gridCol w="1366103"/>
                <a:gridCol w="1366103"/>
                <a:gridCol w="1366103"/>
                <a:gridCol w="1366103"/>
                <a:gridCol w="1366103"/>
              </a:tblGrid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Terrain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Unicycle-type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Weather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Jacket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ML</a:t>
                      </a:r>
                      <a:r>
                        <a:rPr lang="en-US" sz="1200" baseline="0" dirty="0" smtClean="0"/>
                        <a:t> grade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Go-For-Ride?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Mountain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Rainy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Mountain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Mountain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Snowy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Mountain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3482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Snowy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D+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Rainy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Snowy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C+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B+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Snowy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Rainy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87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UCI Machine Learning Repository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200" y="2256366"/>
            <a:ext cx="4914900" cy="190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20334" y="4998534"/>
            <a:ext cx="5354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http://</a:t>
            </a:r>
            <a:r>
              <a:rPr lang="en-US" sz="2400" dirty="0" err="1"/>
              <a:t>archive.ics.uci.edu</a:t>
            </a:r>
            <a:r>
              <a:rPr lang="en-US" sz="2400" dirty="0"/>
              <a:t>/ml/</a:t>
            </a:r>
            <a:r>
              <a:rPr lang="en-US" sz="2400" dirty="0" err="1"/>
              <a:t>datasets.html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2983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noisy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856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expensive way:</a:t>
            </a:r>
          </a:p>
          <a:p>
            <a:pPr marL="777240" lvl="1" indent="-457200">
              <a:buFontTx/>
              <a:buChar char="-"/>
            </a:pPr>
            <a:r>
              <a:rPr lang="en-US" dirty="0" smtClean="0"/>
              <a:t>Split training data into train/</a:t>
            </a:r>
            <a:r>
              <a:rPr lang="en-US" dirty="0" err="1" smtClean="0"/>
              <a:t>dev</a:t>
            </a:r>
            <a:endParaRPr lang="en-US" dirty="0" smtClean="0"/>
          </a:p>
          <a:p>
            <a:pPr marL="777240" lvl="1" indent="-457200">
              <a:buFontTx/>
              <a:buChar char="-"/>
            </a:pPr>
            <a:r>
              <a:rPr lang="en-US" dirty="0" smtClean="0"/>
              <a:t>Train a model on all features</a:t>
            </a:r>
          </a:p>
          <a:p>
            <a:pPr marL="777240" lvl="1" indent="-457200">
              <a:buFontTx/>
              <a:buChar char="-"/>
            </a:pPr>
            <a:r>
              <a:rPr lang="en-US" dirty="0" smtClean="0"/>
              <a:t>for each feature f:</a:t>
            </a:r>
          </a:p>
          <a:p>
            <a:pPr marL="1051560" lvl="2" indent="-457200">
              <a:buFontTx/>
              <a:buChar char="-"/>
            </a:pPr>
            <a:r>
              <a:rPr lang="en-US" dirty="0" smtClean="0"/>
              <a:t>Train a model on all features – f</a:t>
            </a:r>
          </a:p>
          <a:p>
            <a:pPr marL="1051560" lvl="2" indent="-457200">
              <a:buFontTx/>
              <a:buChar char="-"/>
            </a:pPr>
            <a:r>
              <a:rPr lang="en-US" dirty="0" smtClean="0"/>
              <a:t>Compare performance of all vs. all-f on </a:t>
            </a:r>
            <a:r>
              <a:rPr lang="en-US" dirty="0" err="1" smtClean="0"/>
              <a:t>dev</a:t>
            </a:r>
            <a:r>
              <a:rPr lang="en-US" dirty="0" smtClean="0"/>
              <a:t> set</a:t>
            </a:r>
          </a:p>
          <a:p>
            <a:pPr marL="1051560" lvl="2" indent="-457200">
              <a:buFontTx/>
              <a:buChar char="-"/>
            </a:pPr>
            <a:endParaRPr lang="en-US" dirty="0"/>
          </a:p>
          <a:p>
            <a:pPr marL="777240" lvl="1" indent="-457200">
              <a:buFontTx/>
              <a:buChar char="-"/>
            </a:pPr>
            <a:r>
              <a:rPr lang="en-US" dirty="0" smtClean="0"/>
              <a:t>Remove all features where decrease in performance between all and all-f is less than some constant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6337" y="5899139"/>
            <a:ext cx="3401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Feature ablation study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0407" y="5899139"/>
            <a:ext cx="2472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Issues/concerns?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855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noisy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093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Binary features:</a:t>
            </a:r>
          </a:p>
          <a:p>
            <a:pPr marL="0" indent="0">
              <a:buNone/>
            </a:pPr>
            <a:r>
              <a:rPr lang="en-US" dirty="0" smtClean="0"/>
              <a:t>remove “rare” features, i.e. features that only occur (or don’t occur) a very small number of times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Real-valued features:</a:t>
            </a:r>
          </a:p>
          <a:p>
            <a:pPr marL="0" indent="0">
              <a:buNone/>
            </a:pPr>
            <a:r>
              <a:rPr lang="en-US" dirty="0" smtClean="0"/>
              <a:t>remove features that have low variance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both cases, can either use thresholds, throw away lowest x%, use development data, etc.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93995" y="5958365"/>
            <a:ext cx="101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Why?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76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70" y="16588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rules of thumb </a:t>
            </a:r>
            <a:br>
              <a:rPr lang="en-US" dirty="0" smtClean="0"/>
            </a:br>
            <a:r>
              <a:rPr lang="en-US" dirty="0" smtClean="0"/>
              <a:t>for the number of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 very careful in domains where:</a:t>
            </a:r>
          </a:p>
          <a:p>
            <a:pPr lvl="1"/>
            <a:r>
              <a:rPr lang="en-US" dirty="0" smtClean="0"/>
              <a:t>the number of features &gt; number of examples</a:t>
            </a:r>
          </a:p>
          <a:p>
            <a:pPr lvl="1"/>
            <a:r>
              <a:rPr lang="en-US" dirty="0" smtClean="0"/>
              <a:t>the number of features ≈ number of examples</a:t>
            </a:r>
          </a:p>
          <a:p>
            <a:pPr lvl="1"/>
            <a:r>
              <a:rPr lang="en-US" dirty="0" smtClean="0"/>
              <a:t>the features are generated automatically</a:t>
            </a:r>
          </a:p>
          <a:p>
            <a:pPr lvl="1"/>
            <a:r>
              <a:rPr lang="en-US" dirty="0" smtClean="0"/>
              <a:t>there is a chance of “random” features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In most of these cases, features should be removed based on some domain knowledge (i.e. problem-specific knowledge)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7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Remove noisy </a:t>
            </a:r>
            <a:r>
              <a:rPr lang="en-US" dirty="0" smtClean="0"/>
              <a:t>features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8000"/>
                </a:solidFill>
              </a:rPr>
              <a:t>Pick “good” features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03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look at the problem from the other direction, that is, selecting good features.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are good features?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How can we pick/select them?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1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929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good feature correlates well with the label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9077" y="3005938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6127" y="3541571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0529" y="3501592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8607" y="3486508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15455" y="3470828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 smtClean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22666" y="446346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46523" y="3501592"/>
            <a:ext cx="3276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identify this?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0590" y="3919976"/>
            <a:ext cx="35830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training error (like for DT)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correlation model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statistical test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probabilistic test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…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477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error 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for each feature f:</a:t>
            </a:r>
          </a:p>
          <a:p>
            <a:pPr lvl="1">
              <a:buFontTx/>
              <a:buChar char="-"/>
            </a:pPr>
            <a:r>
              <a:rPr lang="en-US" dirty="0" smtClean="0"/>
              <a:t>calculate the training error if only feature f were used to pick the label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rank each feature by this value</a:t>
            </a:r>
          </a:p>
          <a:p>
            <a:pPr>
              <a:buFontTx/>
              <a:buChar char="-"/>
            </a:pPr>
            <a:r>
              <a:rPr lang="en-US" dirty="0" smtClean="0"/>
              <a:t>pick top </a:t>
            </a:r>
            <a:r>
              <a:rPr lang="en-US" i="1" dirty="0" smtClean="0"/>
              <a:t>k</a:t>
            </a:r>
            <a:r>
              <a:rPr lang="en-US" dirty="0" smtClean="0"/>
              <a:t>, top </a:t>
            </a:r>
            <a:r>
              <a:rPr lang="en-US" i="1" dirty="0" smtClean="0"/>
              <a:t>x%</a:t>
            </a:r>
            <a:r>
              <a:rPr lang="en-US" dirty="0" smtClean="0"/>
              <a:t>, etc.</a:t>
            </a:r>
          </a:p>
          <a:p>
            <a:pPr lvl="1">
              <a:buFontTx/>
              <a:buChar char="-"/>
            </a:pPr>
            <a:r>
              <a:rPr lang="en-US" dirty="0" smtClean="0"/>
              <a:t>can use a development set to help pick </a:t>
            </a:r>
            <a:r>
              <a:rPr lang="en-US" i="1" dirty="0" smtClean="0"/>
              <a:t>k</a:t>
            </a:r>
            <a:r>
              <a:rPr lang="en-US" dirty="0" smtClean="0"/>
              <a:t> or </a:t>
            </a:r>
            <a:r>
              <a:rPr lang="en-US" i="1" dirty="0" smtClean="0"/>
              <a:t>x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59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 smtClean="0"/>
              <a:t>Pick “good” features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08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normalization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858449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470305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85225" y="5293107"/>
            <a:ext cx="6804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Would our three classifiers (DT, k-NN and perceptron) learn the same models on these two data sets?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598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/>
              <a:t>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461863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67169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8941" y="5174369"/>
            <a:ext cx="5032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Decision trees don’t care about scale, so they’d learn the same tree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030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Provided features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4696" y="1580739"/>
            <a:ext cx="853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Predicting </a:t>
            </a:r>
            <a:r>
              <a:rPr lang="en-US" sz="2400" dirty="0"/>
              <a:t>the age of abalone from physical </a:t>
            </a:r>
            <a:r>
              <a:rPr lang="en-US" sz="2400" dirty="0" smtClean="0"/>
              <a:t>measurements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78934" y="2315488"/>
            <a:ext cx="64515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Name / Data Type / Measurement Unit / Description </a:t>
            </a:r>
          </a:p>
          <a:p>
            <a:r>
              <a:rPr lang="en-US" dirty="0"/>
              <a:t>----------------------------- </a:t>
            </a:r>
          </a:p>
          <a:p>
            <a:r>
              <a:rPr lang="en-US" dirty="0"/>
              <a:t>Sex / nominal / -- / M, F, and I (infant) </a:t>
            </a:r>
          </a:p>
          <a:p>
            <a:r>
              <a:rPr lang="en-US" dirty="0"/>
              <a:t>Length / continuous / mm / Longest shell measurement </a:t>
            </a:r>
          </a:p>
          <a:p>
            <a:r>
              <a:rPr lang="en-US" dirty="0"/>
              <a:t>Diameter	/ continuous / mm / perpendicular to length </a:t>
            </a:r>
          </a:p>
          <a:p>
            <a:r>
              <a:rPr lang="en-US" dirty="0"/>
              <a:t>Height / continuous / mm / with meat in shell </a:t>
            </a:r>
          </a:p>
          <a:p>
            <a:r>
              <a:rPr lang="en-US" dirty="0"/>
              <a:t>Whole weight / continuous / grams / whole abalone </a:t>
            </a:r>
          </a:p>
          <a:p>
            <a:r>
              <a:rPr lang="en-US" dirty="0"/>
              <a:t>Shucked weight / continuous	 / grams / weight of meat </a:t>
            </a:r>
          </a:p>
          <a:p>
            <a:r>
              <a:rPr lang="en-US" dirty="0"/>
              <a:t>Viscera weight / continuous / grams / gut weight (after bleeding) </a:t>
            </a:r>
          </a:p>
          <a:p>
            <a:r>
              <a:rPr lang="en-US" dirty="0"/>
              <a:t>Shell weight / continuous / grams / after being dried </a:t>
            </a:r>
          </a:p>
          <a:p>
            <a:r>
              <a:rPr lang="en-US" dirty="0"/>
              <a:t>Rings / integer / -- / +1.5 gives the age in years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295" y="4953002"/>
            <a:ext cx="286270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3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/>
              <a:t>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464255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693482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7629" y="5158688"/>
            <a:ext cx="8766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k-</a:t>
            </a:r>
            <a:r>
              <a:rPr lang="en-US" sz="2400" dirty="0" smtClean="0">
                <a:solidFill>
                  <a:srgbClr val="0000FF"/>
                </a:solidFill>
              </a:rPr>
              <a:t>NN: NO!  The distances are biased </a:t>
            </a:r>
            <a:r>
              <a:rPr lang="en-US" sz="2400" dirty="0">
                <a:solidFill>
                  <a:srgbClr val="0000FF"/>
                </a:solidFill>
              </a:rPr>
              <a:t>based on feature </a:t>
            </a:r>
            <a:r>
              <a:rPr lang="en-US" sz="2400" dirty="0" smtClean="0">
                <a:solidFill>
                  <a:srgbClr val="0000FF"/>
                </a:solidFill>
              </a:rPr>
              <a:t>magnitude.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12054"/>
              </p:ext>
            </p:extLst>
          </p:nvPr>
        </p:nvGraphicFramePr>
        <p:xfrm>
          <a:off x="515742" y="5775655"/>
          <a:ext cx="835818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2857500" imgH="279400" progId="Equation.3">
                  <p:embed/>
                </p:oleObj>
              </mc:Choice>
              <mc:Fallback>
                <p:oleObj name="Equation" r:id="rId3" imgW="2857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5742" y="5775655"/>
                        <a:ext cx="8358187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0542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/>
              <a:t>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83362"/>
              </p:ext>
            </p:extLst>
          </p:nvPr>
        </p:nvGraphicFramePr>
        <p:xfrm>
          <a:off x="515742" y="1686442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367237"/>
              </p:ext>
            </p:extLst>
          </p:nvPr>
        </p:nvGraphicFramePr>
        <p:xfrm>
          <a:off x="515742" y="4029765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872514"/>
              </p:ext>
            </p:extLst>
          </p:nvPr>
        </p:nvGraphicFramePr>
        <p:xfrm>
          <a:off x="515742" y="5775655"/>
          <a:ext cx="835818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2857500" imgH="279400" progId="Equation.3">
                  <p:embed/>
                </p:oleObj>
              </mc:Choice>
              <mc:Fallback>
                <p:oleObj name="Equation" r:id="rId3" imgW="2857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5742" y="5775655"/>
                        <a:ext cx="8358187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241925" y="2010723"/>
            <a:ext cx="3447428" cy="468664"/>
          </a:xfrm>
          <a:prstGeom prst="rect">
            <a:avLst/>
          </a:prstGeom>
          <a:solidFill>
            <a:srgbClr val="FFFF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1925" y="4415737"/>
            <a:ext cx="3447428" cy="468664"/>
          </a:xfrm>
          <a:prstGeom prst="rect">
            <a:avLst/>
          </a:prstGeom>
          <a:solidFill>
            <a:srgbClr val="FFFF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16116" y="2978336"/>
            <a:ext cx="4449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Which of the two examples are closest to the first?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ight Bracket 5"/>
          <p:cNvSpPr/>
          <p:nvPr/>
        </p:nvSpPr>
        <p:spPr>
          <a:xfrm>
            <a:off x="3451580" y="2464269"/>
            <a:ext cx="252893" cy="766171"/>
          </a:xfrm>
          <a:prstGeom prst="rightBracket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3451580" y="4822710"/>
            <a:ext cx="252893" cy="766171"/>
          </a:xfrm>
          <a:prstGeom prst="rightBracket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06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/>
              <a:t>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661541"/>
              </p:ext>
            </p:extLst>
          </p:nvPr>
        </p:nvGraphicFramePr>
        <p:xfrm>
          <a:off x="515742" y="1686442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23879"/>
              </p:ext>
            </p:extLst>
          </p:nvPr>
        </p:nvGraphicFramePr>
        <p:xfrm>
          <a:off x="515742" y="4029765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143227"/>
              </p:ext>
            </p:extLst>
          </p:nvPr>
        </p:nvGraphicFramePr>
        <p:xfrm>
          <a:off x="515742" y="5775655"/>
          <a:ext cx="835818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2857500" imgH="279400" progId="Equation.3">
                  <p:embed/>
                </p:oleObj>
              </mc:Choice>
              <mc:Fallback>
                <p:oleObj name="Equation" r:id="rId3" imgW="2857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5742" y="5775655"/>
                        <a:ext cx="8358187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45368" y="25096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002335"/>
              </p:ext>
            </p:extLst>
          </p:nvPr>
        </p:nvGraphicFramePr>
        <p:xfrm>
          <a:off x="3639045" y="2403797"/>
          <a:ext cx="2681240" cy="399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5" imgW="1841500" imgH="279400" progId="Equation.3">
                  <p:embed/>
                </p:oleObj>
              </mc:Choice>
              <mc:Fallback>
                <p:oleObj name="Equation" r:id="rId5" imgW="1841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9045" y="2403797"/>
                        <a:ext cx="2681240" cy="399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689167"/>
              </p:ext>
            </p:extLst>
          </p:nvPr>
        </p:nvGraphicFramePr>
        <p:xfrm>
          <a:off x="3617913" y="2833688"/>
          <a:ext cx="266223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7" imgW="1828800" imgH="279400" progId="Equation.3">
                  <p:embed/>
                </p:oleObj>
              </mc:Choice>
              <mc:Fallback>
                <p:oleObj name="Equation" r:id="rId7" imgW="18288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17913" y="2833688"/>
                        <a:ext cx="2662237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6036" y="48368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259709"/>
              </p:ext>
            </p:extLst>
          </p:nvPr>
        </p:nvGraphicFramePr>
        <p:xfrm>
          <a:off x="3593608" y="4731558"/>
          <a:ext cx="3033712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9" imgW="2082800" imgH="279400" progId="Equation.3">
                  <p:embed/>
                </p:oleObj>
              </mc:Choice>
              <mc:Fallback>
                <p:oleObj name="Equation" r:id="rId9" imgW="20828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93608" y="4731558"/>
                        <a:ext cx="3033712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015765"/>
              </p:ext>
            </p:extLst>
          </p:nvPr>
        </p:nvGraphicFramePr>
        <p:xfrm>
          <a:off x="3608805" y="5160183"/>
          <a:ext cx="303371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1" imgW="2082800" imgH="279400" progId="Equation.3">
                  <p:embed/>
                </p:oleObj>
              </mc:Choice>
              <mc:Fallback>
                <p:oleObj name="Equation" r:id="rId11" imgW="20828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08805" y="5160183"/>
                        <a:ext cx="3033713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241925" y="2365024"/>
            <a:ext cx="6248630" cy="468664"/>
          </a:xfrm>
          <a:prstGeom prst="rect">
            <a:avLst/>
          </a:prstGeom>
          <a:solidFill>
            <a:srgbClr val="FF00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4368" y="5151577"/>
            <a:ext cx="6248630" cy="468664"/>
          </a:xfrm>
          <a:prstGeom prst="rect">
            <a:avLst/>
          </a:prstGeom>
          <a:solidFill>
            <a:srgbClr val="FF00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92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/>
              <a:t>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816956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243236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40670" y="5158688"/>
            <a:ext cx="749391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perceptron: NO!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The classification and weight update are based on the magnitude of the feature value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750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view of perceptron update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168017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for each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=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+ </a:t>
            </a:r>
            <a:r>
              <a:rPr lang="en-US" sz="2400" i="1" dirty="0"/>
              <a:t>f</a:t>
            </a:r>
            <a:r>
              <a:rPr lang="en-US" sz="2400" i="1" baseline="-25000" dirty="0"/>
              <a:t>i</a:t>
            </a:r>
            <a:r>
              <a:rPr lang="en-US" sz="2400" dirty="0"/>
              <a:t>*label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37298" y="5456609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22708" y="5616685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weights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911578" y="4986211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51131" y="5143010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example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0074" y="2916462"/>
            <a:ext cx="7211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Geometrically, the perceptron update rule is equivalent to “adding” the weight vector and the feature vector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385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view of perceptron update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168017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for each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=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+ </a:t>
            </a:r>
            <a:r>
              <a:rPr lang="en-US" sz="2400" i="1" dirty="0"/>
              <a:t>f</a:t>
            </a:r>
            <a:r>
              <a:rPr lang="en-US" sz="2400" i="1" baseline="-25000" dirty="0"/>
              <a:t>i</a:t>
            </a:r>
            <a:r>
              <a:rPr lang="en-US" sz="2400" dirty="0"/>
              <a:t>*label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37298" y="5456609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22708" y="5616685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weights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789275" y="4424305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92785" y="4742900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example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0074" y="2916462"/>
            <a:ext cx="7211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Geometrically, the perceptron update rule is equivalent to “adding” the weight vector and the feature vector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937298" y="4424305"/>
            <a:ext cx="1155487" cy="159421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30134" y="4800676"/>
            <a:ext cx="142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new weights</a:t>
            </a:r>
            <a:endParaRPr lang="en-US" sz="2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73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view of perceptron update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773780" y="4981214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59190" y="5141290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weights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748060" y="4510816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7613" y="4667615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example</a:t>
            </a:r>
            <a:endParaRPr lang="en-US" sz="2000" dirty="0">
              <a:solidFill>
                <a:srgbClr val="8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347282" y="4820015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32692" y="4980091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weights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321562" y="2665584"/>
            <a:ext cx="303510" cy="2716337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61115" y="4506416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example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04" y="5879966"/>
            <a:ext cx="3066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same f1 value, but larger f2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80074" y="1650755"/>
            <a:ext cx="8058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the features dimensions differ in scale, it can bias the update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78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view of perceptron update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0074" y="1650755"/>
            <a:ext cx="8058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the features dimensions differ in scale, it can bias the update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347282" y="4820015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32692" y="4980091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weights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35854" y="2190189"/>
            <a:ext cx="303510" cy="2716337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39364" y="3820446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example</a:t>
            </a:r>
            <a:endParaRPr lang="en-US" sz="2000" dirty="0">
              <a:solidFill>
                <a:srgbClr val="8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221157" y="5045747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6567" y="5205823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weights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073134" y="4013443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76644" y="4332038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example</a:t>
            </a:r>
            <a:endParaRPr lang="en-US" sz="2000" dirty="0">
              <a:solidFill>
                <a:srgbClr val="80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221157" y="4013443"/>
            <a:ext cx="1155487" cy="159421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3993" y="4389814"/>
            <a:ext cx="142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new weights</a:t>
            </a:r>
            <a:endParaRPr lang="en-US" sz="2000" dirty="0">
              <a:solidFill>
                <a:srgbClr val="00009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333193" y="2190189"/>
            <a:ext cx="1106171" cy="3191731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32950" y="4020501"/>
            <a:ext cx="142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new weights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6240" y="5724426"/>
            <a:ext cx="79688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different separating </a:t>
            </a:r>
            <a:r>
              <a:rPr lang="en-US" sz="2800" dirty="0" err="1" smtClean="0">
                <a:solidFill>
                  <a:srgbClr val="0000FF"/>
                </a:solidFill>
              </a:rPr>
              <a:t>hyperplanes</a:t>
            </a:r>
            <a:endParaRPr lang="en-US" sz="2800" dirty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the larger dimension becomes much more important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743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/>
              <a:t>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62635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205107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7533" y="5158688"/>
            <a:ext cx="2633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fix this?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147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normalization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29010"/>
              </p:ext>
            </p:extLst>
          </p:nvPr>
        </p:nvGraphicFramePr>
        <p:xfrm>
          <a:off x="2571749" y="204009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67328" y="1993052"/>
            <a:ext cx="1144470" cy="332377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69453" y="5566368"/>
            <a:ext cx="4724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Modify all values for a given feature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31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Provided features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1066" y="2469150"/>
            <a:ext cx="86529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Class: no-recurrence-events, recurrence-events </a:t>
            </a:r>
          </a:p>
          <a:p>
            <a:r>
              <a:rPr lang="en-US" dirty="0"/>
              <a:t>2. age: 10-19, 20-29, 30-39, 40-49, 50-59, 60-69, 70-79, 80-89, 90-99. </a:t>
            </a:r>
          </a:p>
          <a:p>
            <a:r>
              <a:rPr lang="en-US" dirty="0"/>
              <a:t>3. menopause: lt40, ge40, </a:t>
            </a:r>
            <a:r>
              <a:rPr lang="en-US" dirty="0" err="1"/>
              <a:t>premeno</a:t>
            </a:r>
            <a:r>
              <a:rPr lang="en-US" dirty="0"/>
              <a:t>. </a:t>
            </a:r>
          </a:p>
          <a:p>
            <a:r>
              <a:rPr lang="en-US" dirty="0"/>
              <a:t>4. tumor-size: 0-4, 5-9, 10-14, 15-19, 20-24, 25-29, 30-34, 35-39, 40-44, 45-49, 50-54, 55-59. </a:t>
            </a:r>
          </a:p>
          <a:p>
            <a:r>
              <a:rPr lang="en-US" dirty="0"/>
              <a:t>5. </a:t>
            </a:r>
            <a:r>
              <a:rPr lang="en-US" dirty="0" err="1"/>
              <a:t>inv</a:t>
            </a:r>
            <a:r>
              <a:rPr lang="en-US" dirty="0"/>
              <a:t>-nodes: 0-2, 3-5, 6-8, 9-11, 12-14, 15-17, 18-20, 21-23, 24-26, 27-29, 30-32, 33-35, 36-39. </a:t>
            </a:r>
          </a:p>
          <a:p>
            <a:r>
              <a:rPr lang="en-US" dirty="0"/>
              <a:t>6. node-caps: yes, no. </a:t>
            </a:r>
          </a:p>
          <a:p>
            <a:r>
              <a:rPr lang="en-US" dirty="0"/>
              <a:t>7. </a:t>
            </a:r>
            <a:r>
              <a:rPr lang="en-US" dirty="0" err="1"/>
              <a:t>deg-malig</a:t>
            </a:r>
            <a:r>
              <a:rPr lang="en-US" dirty="0"/>
              <a:t>: 1, 2, 3. </a:t>
            </a:r>
          </a:p>
          <a:p>
            <a:r>
              <a:rPr lang="en-US" dirty="0"/>
              <a:t>8. breast: left, right. </a:t>
            </a:r>
          </a:p>
          <a:p>
            <a:r>
              <a:rPr lang="en-US" dirty="0"/>
              <a:t>9. breast-quad: left-up, left-low, right-</a:t>
            </a:r>
            <a:r>
              <a:rPr lang="en-US" dirty="0" smtClean="0"/>
              <a:t>up, right</a:t>
            </a:r>
            <a:r>
              <a:rPr lang="en-US" dirty="0"/>
              <a:t>-low, central. </a:t>
            </a:r>
          </a:p>
          <a:p>
            <a:r>
              <a:rPr lang="en-US" dirty="0"/>
              <a:t>10. </a:t>
            </a:r>
            <a:r>
              <a:rPr lang="en-US" dirty="0" smtClean="0"/>
              <a:t>irradiated: yes</a:t>
            </a:r>
            <a:r>
              <a:rPr lang="en-US" dirty="0"/>
              <a:t>, no.</a:t>
            </a:r>
          </a:p>
        </p:txBody>
      </p:sp>
      <p:sp>
        <p:nvSpPr>
          <p:cNvPr id="5" name="Rectangle 4"/>
          <p:cNvSpPr/>
          <p:nvPr/>
        </p:nvSpPr>
        <p:spPr>
          <a:xfrm>
            <a:off x="234696" y="1580739"/>
            <a:ext cx="853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Predicting breast cancer recurrence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96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 each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Center</a:t>
            </a:r>
            <a:r>
              <a:rPr lang="en-US" dirty="0" smtClean="0"/>
              <a:t>:  adjust the values so that the mean of that feature is 0.  </a:t>
            </a:r>
            <a:r>
              <a:rPr lang="en-US" dirty="0" smtClean="0">
                <a:solidFill>
                  <a:srgbClr val="FF0000"/>
                </a:solidFill>
              </a:rPr>
              <a:t>How do we do this?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86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 each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Center</a:t>
            </a:r>
            <a:r>
              <a:rPr lang="en-US" dirty="0" smtClean="0"/>
              <a:t>:  adjust the values so that the mean of that feature is 0: subtract the mean from all values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Rescale/adjust feature values to avoid magnitude bias.  </a:t>
            </a:r>
            <a:r>
              <a:rPr lang="en-US" dirty="0" smtClean="0">
                <a:solidFill>
                  <a:srgbClr val="FF0000"/>
                </a:solidFill>
              </a:rPr>
              <a:t>Ideas?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2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 each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Center</a:t>
            </a:r>
            <a:r>
              <a:rPr lang="en-US" dirty="0" smtClean="0"/>
              <a:t>:  adjust the values so that the mean of that feature is 0: subtract the mean from all values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Rescale/adjust feature values to avoid magnitude bias: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Variance scaling</a:t>
            </a:r>
            <a:r>
              <a:rPr lang="en-US" dirty="0" smtClean="0"/>
              <a:t>: divide each value by the </a:t>
            </a:r>
            <a:r>
              <a:rPr lang="en-US" dirty="0" err="1" smtClean="0"/>
              <a:t>std</a:t>
            </a:r>
            <a:r>
              <a:rPr lang="en-US" dirty="0" smtClean="0"/>
              <a:t> </a:t>
            </a:r>
            <a:r>
              <a:rPr lang="en-US" dirty="0" err="1" smtClean="0"/>
              <a:t>dev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Absolute scaling</a:t>
            </a:r>
            <a:r>
              <a:rPr lang="en-US" dirty="0" smtClean="0"/>
              <a:t>: divide each value by the largest value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1064" y="6130844"/>
            <a:ext cx="4768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Pros/cons of either scaling technique?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759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 smtClean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dirty="0" smtClean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dirty="0" smtClean="0"/>
              <a:t>center data</a:t>
            </a:r>
          </a:p>
          <a:p>
            <a:pPr marL="834390" lvl="1" indent="-514350">
              <a:buAutoNum type="arabicPeriod"/>
            </a:pPr>
            <a:r>
              <a:rPr lang="en-US" dirty="0" smtClean="0"/>
              <a:t>scale data (either variance or absolute)</a:t>
            </a:r>
          </a:p>
        </p:txBody>
      </p:sp>
    </p:spTree>
    <p:extLst>
      <p:ext uri="{BB962C8B-B14F-4D97-AF65-F5344CB8AC3E}">
        <p14:creationId xmlns:p14="http://schemas.microsoft.com/office/powerpoint/2010/main" val="4059746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334836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4212" y="5158688"/>
            <a:ext cx="3652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Any problem with this?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Solutions?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503658"/>
              </p:ext>
            </p:extLst>
          </p:nvPr>
        </p:nvGraphicFramePr>
        <p:xfrm>
          <a:off x="5261699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71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length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Make all examples roughly the same scale, e.g. make all have length =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40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length of this example/vector?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291" y="3236932"/>
            <a:ext cx="895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endParaRPr lang="en-US" sz="20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9666" y="3142853"/>
            <a:ext cx="0" cy="23833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29666" y="5526199"/>
            <a:ext cx="349612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156204" y="3484642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39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length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Make all examples roughly the same scale, e.g. make all have length =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40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length of this example/vector?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291" y="3236932"/>
            <a:ext cx="895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endParaRPr lang="en-US" sz="20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9666" y="3142853"/>
            <a:ext cx="0" cy="23833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29666" y="5526199"/>
            <a:ext cx="349612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156204" y="3484642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Arrow Connector 5"/>
          <p:cNvCxnSpPr>
            <a:endCxn id="14" idx="3"/>
          </p:cNvCxnSpPr>
          <p:nvPr/>
        </p:nvCxnSpPr>
        <p:spPr>
          <a:xfrm flipV="1">
            <a:off x="2329666" y="3614724"/>
            <a:ext cx="1848856" cy="19114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781414"/>
              </p:ext>
            </p:extLst>
          </p:nvPr>
        </p:nvGraphicFramePr>
        <p:xfrm>
          <a:off x="1786251" y="5871157"/>
          <a:ext cx="46799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1600200" imgH="292100" progId="Equation.3">
                  <p:embed/>
                </p:oleObj>
              </mc:Choice>
              <mc:Fallback>
                <p:oleObj name="Equation" r:id="rId3" imgW="16002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6251" y="5871157"/>
                        <a:ext cx="4679950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98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length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Make all examples roughly the same scale, e.g. make all have length =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40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length of this example/vector?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291" y="3236932"/>
            <a:ext cx="895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endParaRPr lang="en-US" sz="20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9666" y="3142853"/>
            <a:ext cx="0" cy="23833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29666" y="5526199"/>
            <a:ext cx="349612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156204" y="3484642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Arrow Connector 5"/>
          <p:cNvCxnSpPr>
            <a:endCxn id="14" idx="3"/>
          </p:cNvCxnSpPr>
          <p:nvPr/>
        </p:nvCxnSpPr>
        <p:spPr>
          <a:xfrm flipV="1">
            <a:off x="2329666" y="3614724"/>
            <a:ext cx="1848856" cy="19114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103349"/>
              </p:ext>
            </p:extLst>
          </p:nvPr>
        </p:nvGraphicFramePr>
        <p:xfrm>
          <a:off x="1062038" y="5870575"/>
          <a:ext cx="61293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2095500" imgH="292100" progId="Equation.3">
                  <p:embed/>
                </p:oleObj>
              </mc:Choice>
              <mc:Fallback>
                <p:oleObj name="Equation" r:id="rId3" imgW="20955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2038" y="5870575"/>
                        <a:ext cx="6129337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3775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length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Make all examples have length =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387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Divide each feature value by ||x||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814201"/>
              </p:ext>
            </p:extLst>
          </p:nvPr>
        </p:nvGraphicFramePr>
        <p:xfrm>
          <a:off x="1297203" y="5494257"/>
          <a:ext cx="61293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2095500" imgH="292100" progId="Equation.3">
                  <p:embed/>
                </p:oleObj>
              </mc:Choice>
              <mc:Fallback>
                <p:oleObj name="Equation" r:id="rId3" imgW="20955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7203" y="5494257"/>
                        <a:ext cx="6129337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627107" y="3207281"/>
            <a:ext cx="8026966" cy="1712659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dirty="0" smtClean="0"/>
              <a:t>Prevents a single example from being too impactful</a:t>
            </a:r>
          </a:p>
          <a:p>
            <a:pPr>
              <a:buFontTx/>
              <a:buChar char="-"/>
            </a:pPr>
            <a:r>
              <a:rPr lang="en-US" dirty="0" smtClean="0"/>
              <a:t>Equivalent to projecting each example onto a unit sphere</a:t>
            </a:r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12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7208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 smtClean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dirty="0" smtClean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dirty="0" smtClean="0"/>
              <a:t>center data</a:t>
            </a:r>
          </a:p>
          <a:p>
            <a:pPr marL="834390" lvl="1" indent="-514350">
              <a:buAutoNum type="arabicPeriod"/>
            </a:pPr>
            <a:r>
              <a:rPr lang="en-US" dirty="0" smtClean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dirty="0" smtClean="0"/>
              <a:t>Normalize example length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Finally, train your model!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15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many physical domains (e.g. biology, medicine, chemistry, engineering, etc.)</a:t>
            </a:r>
          </a:p>
          <a:p>
            <a:pPr lvl="1"/>
            <a:r>
              <a:rPr lang="en-US" dirty="0" smtClean="0"/>
              <a:t>the data has been collected and the </a:t>
            </a:r>
            <a:r>
              <a:rPr lang="en-US" i="1" dirty="0" smtClean="0"/>
              <a:t>relevant</a:t>
            </a:r>
            <a:r>
              <a:rPr lang="en-US" dirty="0" smtClean="0"/>
              <a:t> features identified</a:t>
            </a:r>
          </a:p>
          <a:p>
            <a:pPr lvl="1"/>
            <a:r>
              <a:rPr lang="en-US" dirty="0" smtClean="0"/>
              <a:t>we cannot collect more features from the examples (at least “core” features)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In these domains, we can often just use the provided features</a:t>
            </a:r>
          </a:p>
        </p:txBody>
      </p:sp>
    </p:spTree>
    <p:extLst>
      <p:ext uri="{BB962C8B-B14F-4D97-AF65-F5344CB8AC3E}">
        <p14:creationId xmlns:p14="http://schemas.microsoft.com/office/powerpoint/2010/main" val="296630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data vs.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many other domains, we are provided with the raw data, but must extract/identify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image data</a:t>
            </a:r>
          </a:p>
          <a:p>
            <a:pPr lvl="1"/>
            <a:r>
              <a:rPr lang="en-US" dirty="0" smtClean="0"/>
              <a:t>text data</a:t>
            </a:r>
          </a:p>
          <a:p>
            <a:pPr lvl="1"/>
            <a:r>
              <a:rPr lang="en-US" dirty="0" smtClean="0"/>
              <a:t>audio data</a:t>
            </a:r>
          </a:p>
          <a:p>
            <a:pPr lvl="1"/>
            <a:r>
              <a:rPr lang="en-US" dirty="0" smtClean="0"/>
              <a:t>log data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46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an image represented?</a:t>
            </a:r>
            <a:endParaRPr lang="en-US" dirty="0"/>
          </a:p>
        </p:txBody>
      </p:sp>
      <p:pic>
        <p:nvPicPr>
          <p:cNvPr id="3" name="Picture 5" descr="C:\images\homer\surprise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971800"/>
            <a:ext cx="1814513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2364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6392</TotalTime>
  <Words>3360</Words>
  <Application>Microsoft Macintosh PowerPoint</Application>
  <PresentationFormat>On-screen Show (4:3)</PresentationFormat>
  <Paragraphs>1233</Paragraphs>
  <Slides>69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69</vt:i4>
      </vt:variant>
    </vt:vector>
  </HeadingPairs>
  <TitlesOfParts>
    <vt:vector size="72" baseType="lpstr">
      <vt:lpstr>Median</vt:lpstr>
      <vt:lpstr>Microsoft Equation</vt:lpstr>
      <vt:lpstr>Equation</vt:lpstr>
      <vt:lpstr>Feature PRE-PROCESSING</vt:lpstr>
      <vt:lpstr>Admin</vt:lpstr>
      <vt:lpstr>Features</vt:lpstr>
      <vt:lpstr>UCI Machine Learning Repository</vt:lpstr>
      <vt:lpstr>Provided features</vt:lpstr>
      <vt:lpstr>Provided features</vt:lpstr>
      <vt:lpstr>Provided features</vt:lpstr>
      <vt:lpstr>Raw data vs. features</vt:lpstr>
      <vt:lpstr>How is an image represented?</vt:lpstr>
      <vt:lpstr>How is an image represented?</vt:lpstr>
      <vt:lpstr>Image features</vt:lpstr>
      <vt:lpstr>Image features</vt:lpstr>
      <vt:lpstr>Lots of image features</vt:lpstr>
      <vt:lpstr>Obtaining features</vt:lpstr>
      <vt:lpstr>Current learning model</vt:lpstr>
      <vt:lpstr>Pre-process training data</vt:lpstr>
      <vt:lpstr>Outlier detection</vt:lpstr>
      <vt:lpstr>Outlier detection</vt:lpstr>
      <vt:lpstr>Outlier detection</vt:lpstr>
      <vt:lpstr>Outlier detection</vt:lpstr>
      <vt:lpstr>Removing conflicting examples</vt:lpstr>
      <vt:lpstr>Outlier detection</vt:lpstr>
      <vt:lpstr>Removing extreme outliers</vt:lpstr>
      <vt:lpstr>Quick statistics recap</vt:lpstr>
      <vt:lpstr>Quick statistics recap</vt:lpstr>
      <vt:lpstr>Outlier detection</vt:lpstr>
      <vt:lpstr>Outliers in a single dimension</vt:lpstr>
      <vt:lpstr>Outliers for machine learning</vt:lpstr>
      <vt:lpstr>So far…</vt:lpstr>
      <vt:lpstr>Feature pruning/selection</vt:lpstr>
      <vt:lpstr>Bad features</vt:lpstr>
      <vt:lpstr>Bad features</vt:lpstr>
      <vt:lpstr>Bad features</vt:lpstr>
      <vt:lpstr>Bad features</vt:lpstr>
      <vt:lpstr>Bad features</vt:lpstr>
      <vt:lpstr>Bad features</vt:lpstr>
      <vt:lpstr>Noisy features</vt:lpstr>
      <vt:lpstr>Noisy features</vt:lpstr>
      <vt:lpstr>Noisy features</vt:lpstr>
      <vt:lpstr>Removing noisy features</vt:lpstr>
      <vt:lpstr>Removing noisy features</vt:lpstr>
      <vt:lpstr>Some rules of thumb  for the number of features</vt:lpstr>
      <vt:lpstr>So far…</vt:lpstr>
      <vt:lpstr>Feature selection</vt:lpstr>
      <vt:lpstr>Good features</vt:lpstr>
      <vt:lpstr>Training error feature selection</vt:lpstr>
      <vt:lpstr>So far…</vt:lpstr>
      <vt:lpstr>Feature normalization</vt:lpstr>
      <vt:lpstr>Feature normalization</vt:lpstr>
      <vt:lpstr>Feature normalization</vt:lpstr>
      <vt:lpstr>Feature normalization</vt:lpstr>
      <vt:lpstr>Feature normalization</vt:lpstr>
      <vt:lpstr>Feature normalization</vt:lpstr>
      <vt:lpstr>Geometric view of perceptron update</vt:lpstr>
      <vt:lpstr>Geometric view of perceptron update</vt:lpstr>
      <vt:lpstr>Geometric view of perceptron update</vt:lpstr>
      <vt:lpstr>Geometric view of perceptron update</vt:lpstr>
      <vt:lpstr>Feature normalization</vt:lpstr>
      <vt:lpstr>Feature normalization</vt:lpstr>
      <vt:lpstr>Normalize each feature</vt:lpstr>
      <vt:lpstr>Normalize each feature</vt:lpstr>
      <vt:lpstr>Normalize each feature</vt:lpstr>
      <vt:lpstr>So far…</vt:lpstr>
      <vt:lpstr>Example normalization</vt:lpstr>
      <vt:lpstr>Example length normalization</vt:lpstr>
      <vt:lpstr>Example length normalization</vt:lpstr>
      <vt:lpstr>Example length normalization</vt:lpstr>
      <vt:lpstr>Example length normalization</vt:lpstr>
      <vt:lpstr>So far…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955</cp:revision>
  <cp:lastPrinted>2013-09-17T22:01:58Z</cp:lastPrinted>
  <dcterms:created xsi:type="dcterms:W3CDTF">2013-09-08T20:10:23Z</dcterms:created>
  <dcterms:modified xsi:type="dcterms:W3CDTF">2016-09-13T21:14:48Z</dcterms:modified>
</cp:coreProperties>
</file>