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embeddings/Microsoft_Equation3.bin" ContentType="application/vnd.openxmlformats-officedocument.oleObject"/>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embeddings/Microsoft_Equation10.bin" ContentType="application/vnd.openxmlformats-officedocument.oleObject"/>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embeddings/Microsoft_Equation9.bin" ContentType="application/vnd.openxmlformats-officedocument.oleObject"/>
  <Default Extension="vml" ContentType="application/vnd.openxmlformats-officedocument.vmlDrawing"/>
  <Override PartName="/ppt/theme/theme1.xml" ContentType="application/vnd.openxmlformats-officedocument.theme+xml"/>
  <Override PartName="/ppt/slides/slide66.xml" ContentType="application/vnd.openxmlformats-officedocument.presentationml.slide+xml"/>
  <Override PartName="/ppt/notesSlides/notesSlide2.xml" ContentType="application/vnd.openxmlformats-officedocument.presentationml.notesSlide+xml"/>
  <Override PartName="/ppt/slides/slide75.xml" ContentType="application/vnd.openxmlformats-officedocument.presentationml.slide+xml"/>
  <Default Extension="xls" ContentType="application/vnd.ms-excel"/>
  <Override PartName="/ppt/embeddings/Microsoft_Equation16.bin" ContentType="application/vnd.openxmlformats-officedocument.oleObject"/>
  <Override PartName="/ppt/slides/slide85.xml" ContentType="application/vnd.openxmlformats-officedocument.presentationml.slide+xml"/>
  <Override PartName="/ppt/embeddings/oleObject1.bin" ContentType="application/vnd.openxmlformats-officedocument.oleObject"/>
  <Override PartName="/ppt/tags/tag7.xml" ContentType="application/vnd.openxmlformats-officedocument.presentationml.tags+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embeddings/Microsoft_Equation4.bin" ContentType="application/vnd.openxmlformats-officedocument.oleObject"/>
  <Override PartName="/ppt/slides/slide38.xml" ContentType="application/vnd.openxmlformats-officedocument.presentationml.slide+xml"/>
  <Override PartName="/ppt/slides/slide71.xml" ContentType="application/vnd.openxmlformats-officedocument.presentationml.slide+xml"/>
  <Override PartName="/ppt/embeddings/Microsoft_Equation11.bin" ContentType="application/vnd.openxmlformats-officedocument.oleObject"/>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tags/tag2.xml" ContentType="application/vnd.openxmlformats-officedocument.presentationml.tags+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Default Extension="emf" ContentType="image/x-emf"/>
  <Override PartName="/ppt/embeddings/Microsoft_Equation17.bin" ContentType="application/vnd.openxmlformats-officedocument.oleObject"/>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18.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embeddings/Microsoft_Equation5.bin" ContentType="application/vnd.openxmlformats-officedocument.oleObject"/>
  <Override PartName="/ppt/slides/slide62.xml" ContentType="application/vnd.openxmlformats-officedocument.presentationml.slide+xml"/>
  <Override PartName="/ppt/slideLayouts/slideLayout11.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embeddings/Microsoft_Equation12.bin" ContentType="application/vnd.openxmlformats-officedocument.oleObject"/>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tags/tag3.xml" ContentType="application/vnd.openxmlformats-officedocument.presentationml.tags+xml"/>
  <Override PartName="/ppt/slides/slide68.xml" ContentType="application/vnd.openxmlformats-officedocument.presentationml.slide+xml"/>
  <Override PartName="/ppt/notesSlides/notesSlide4.xml" ContentType="application/vnd.openxmlformats-officedocument.presentationml.notesSlide+xml"/>
  <Override PartName="/ppt/slides/slide77.xml" ContentType="application/vnd.openxmlformats-officedocument.presentationml.slide+xml"/>
  <Override PartName="/ppt/embeddings/Microsoft_Equation18.bin" ContentType="application/vnd.openxmlformats-officedocument.oleObject"/>
  <Override PartName="/ppt/slides/slide8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embeddings/Microsoft_Equation6.bin" ContentType="application/vnd.openxmlformats-officedocument.oleObject"/>
  <Override PartName="/ppt/slides/slide63.xml" ContentType="application/vnd.openxmlformats-officedocument.presentationml.slide+xml"/>
  <Override PartName="/ppt/slides/slide72.xml" ContentType="application/vnd.openxmlformats-officedocument.presentationml.slide+xml"/>
  <Override PartName="/ppt/embeddings/Microsoft_Equation13.bin" ContentType="application/vnd.openxmlformats-officedocument.oleObject"/>
  <Override PartName="/ppt/slides/slide82.xml" ContentType="application/vnd.openxmlformats-officedocument.presentationml.slide+xml"/>
  <Override PartName="/ppt/slides/slide59.xml" ContentType="application/vnd.openxmlformats-officedocument.presentationml.slide+xml"/>
  <Override PartName="/ppt/tags/tag4.xml" ContentType="application/vnd.openxmlformats-officedocument.presentationml.tags+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viewProps.xml" ContentType="application/vnd.openxmlformats-officedocument.presentationml.viewProps+xml"/>
  <Override PartName="/ppt/embeddings/Microsoft_Equation1.bin" ContentType="application/vnd.openxmlformats-officedocument.oleObject"/>
  <Override PartName="/ppt/notesSlides/notesSlide24.xml" ContentType="application/vnd.openxmlformats-officedocument.presentationml.notesSlide+xml"/>
  <Override PartName="/ppt/slides/slide26.xml" ContentType="application/vnd.openxmlformats-officedocument.presentationml.slide+xml"/>
  <Default Extension="pict" ContentType="image/pict"/>
  <Default Extension="rels" ContentType="application/vnd.openxmlformats-package.relationships+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embeddings/Microsoft_Equation7.bin" ContentType="application/vnd.openxmlformats-officedocument.oleObject"/>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embeddings/Microsoft_Equation14.bin" ContentType="application/vnd.openxmlformats-officedocument.oleObject"/>
  <Override PartName="/ppt/slides/slide83.xml" ContentType="application/vnd.openxmlformats-officedocument.presentationml.slide+xml"/>
  <Override PartName="/ppt/tags/tag5.xml" ContentType="application/vnd.openxmlformats-officedocument.presentationml.tags+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embeddings/Microsoft_Equation2.bin" ContentType="application/vnd.openxmlformats-officedocument.oleObject"/>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embeddings/Microsoft_Equation8.bin" ContentType="application/vnd.openxmlformats-officedocument.oleObject"/>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embeddings/Microsoft_Equation15.bin" ContentType="application/vnd.openxmlformats-officedocument.oleObject"/>
  <Override PartName="/ppt/slides/slide84.xml" ContentType="application/vnd.openxmlformats-officedocument.presentationml.slide+xml"/>
  <Override PartName="/ppt/tags/tag6.xml" ContentType="application/vnd.openxmlformats-officedocument.presentationml.tags+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91"/>
  </p:notesMasterIdLst>
  <p:sldIdLst>
    <p:sldId id="686" r:id="rId2"/>
    <p:sldId id="256" r:id="rId3"/>
    <p:sldId id="356" r:id="rId4"/>
    <p:sldId id="764" r:id="rId5"/>
    <p:sldId id="737" r:id="rId6"/>
    <p:sldId id="753" r:id="rId7"/>
    <p:sldId id="754" r:id="rId8"/>
    <p:sldId id="755" r:id="rId9"/>
    <p:sldId id="756" r:id="rId10"/>
    <p:sldId id="757" r:id="rId11"/>
    <p:sldId id="758" r:id="rId12"/>
    <p:sldId id="759" r:id="rId13"/>
    <p:sldId id="760" r:id="rId14"/>
    <p:sldId id="761" r:id="rId15"/>
    <p:sldId id="762" r:id="rId16"/>
    <p:sldId id="763" r:id="rId17"/>
    <p:sldId id="750" r:id="rId18"/>
    <p:sldId id="765" r:id="rId19"/>
    <p:sldId id="766" r:id="rId20"/>
    <p:sldId id="767" r:id="rId21"/>
    <p:sldId id="769" r:id="rId22"/>
    <p:sldId id="770" r:id="rId23"/>
    <p:sldId id="771" r:id="rId24"/>
    <p:sldId id="772" r:id="rId25"/>
    <p:sldId id="773" r:id="rId26"/>
    <p:sldId id="774" r:id="rId27"/>
    <p:sldId id="776" r:id="rId28"/>
    <p:sldId id="777" r:id="rId29"/>
    <p:sldId id="779" r:id="rId30"/>
    <p:sldId id="781" r:id="rId31"/>
    <p:sldId id="780" r:id="rId32"/>
    <p:sldId id="782" r:id="rId33"/>
    <p:sldId id="792" r:id="rId34"/>
    <p:sldId id="793" r:id="rId35"/>
    <p:sldId id="794" r:id="rId36"/>
    <p:sldId id="815" r:id="rId37"/>
    <p:sldId id="816" r:id="rId38"/>
    <p:sldId id="795" r:id="rId39"/>
    <p:sldId id="783" r:id="rId40"/>
    <p:sldId id="784" r:id="rId41"/>
    <p:sldId id="785" r:id="rId42"/>
    <p:sldId id="796" r:id="rId43"/>
    <p:sldId id="788" r:id="rId44"/>
    <p:sldId id="797" r:id="rId45"/>
    <p:sldId id="789" r:id="rId46"/>
    <p:sldId id="790" r:id="rId47"/>
    <p:sldId id="799" r:id="rId48"/>
    <p:sldId id="800" r:id="rId49"/>
    <p:sldId id="801" r:id="rId50"/>
    <p:sldId id="802" r:id="rId51"/>
    <p:sldId id="810" r:id="rId52"/>
    <p:sldId id="811" r:id="rId53"/>
    <p:sldId id="817" r:id="rId54"/>
    <p:sldId id="803" r:id="rId55"/>
    <p:sldId id="804" r:id="rId56"/>
    <p:sldId id="807" r:id="rId57"/>
    <p:sldId id="806" r:id="rId58"/>
    <p:sldId id="809" r:id="rId59"/>
    <p:sldId id="812" r:id="rId60"/>
    <p:sldId id="813" r:id="rId61"/>
    <p:sldId id="738" r:id="rId62"/>
    <p:sldId id="740" r:id="rId63"/>
    <p:sldId id="741" r:id="rId64"/>
    <p:sldId id="742" r:id="rId65"/>
    <p:sldId id="743" r:id="rId66"/>
    <p:sldId id="744" r:id="rId67"/>
    <p:sldId id="745" r:id="rId68"/>
    <p:sldId id="746" r:id="rId69"/>
    <p:sldId id="752" r:id="rId70"/>
    <p:sldId id="819" r:id="rId71"/>
    <p:sldId id="820" r:id="rId72"/>
    <p:sldId id="821" r:id="rId73"/>
    <p:sldId id="822" r:id="rId74"/>
    <p:sldId id="823" r:id="rId75"/>
    <p:sldId id="824" r:id="rId76"/>
    <p:sldId id="825" r:id="rId77"/>
    <p:sldId id="818" r:id="rId78"/>
    <p:sldId id="654" r:id="rId79"/>
    <p:sldId id="826" r:id="rId80"/>
    <p:sldId id="656" r:id="rId81"/>
    <p:sldId id="657" r:id="rId82"/>
    <p:sldId id="655" r:id="rId83"/>
    <p:sldId id="658" r:id="rId84"/>
    <p:sldId id="659" r:id="rId85"/>
    <p:sldId id="660" r:id="rId86"/>
    <p:sldId id="829" r:id="rId87"/>
    <p:sldId id="827" r:id="rId88"/>
    <p:sldId id="828" r:id="rId89"/>
    <p:sldId id="661"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A7FF"/>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85" autoAdjust="0"/>
    <p:restoredTop sz="85057" autoAdjust="0"/>
  </p:normalViewPr>
  <p:slideViewPr>
    <p:cSldViewPr snapToObjects="1">
      <p:cViewPr varScale="1">
        <p:scale>
          <a:sx n="98" d="100"/>
          <a:sy n="98" d="100"/>
        </p:scale>
        <p:origin x="-117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pict"/></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pict"/><Relationship Id="rId2" Type="http://schemas.openxmlformats.org/officeDocument/2006/relationships/image" Target="../media/image33.pict"/><Relationship Id="rId3" Type="http://schemas.openxmlformats.org/officeDocument/2006/relationships/image" Target="../media/image34.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pict"/><Relationship Id="rId2" Type="http://schemas.openxmlformats.org/officeDocument/2006/relationships/image" Target="../media/image19.pict"/><Relationship Id="rId3" Type="http://schemas.openxmlformats.org/officeDocument/2006/relationships/image" Target="../media/image20.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0213A-4496-8E41-939D-6D779164903A}" type="datetimeFigureOut">
              <a:rPr lang="en-US" smtClean="0"/>
              <a:pPr/>
              <a:t>2/23/11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E9A50-EED1-FA4E-868B-D30F9FDBA6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a:solidFill>
            <a:srgbClr val="FFFFFF"/>
          </a:solidFill>
          <a:ln/>
        </p:spPr>
      </p:sp>
      <p:sp>
        <p:nvSpPr>
          <p:cNvPr id="77827" name="Rectangle 2"/>
          <p:cNvSpPr>
            <a:spLocks noGrp="1" noChangeArrowheads="1"/>
          </p:cNvSpPr>
          <p:nvPr>
            <p:ph type="body" idx="1"/>
          </p:nvPr>
        </p:nvSpPr>
        <p:spPr>
          <a:noFill/>
          <a:ln/>
        </p:spPr>
        <p:txBody>
          <a:bodyPr>
            <a:normAutofit fontScale="92500" lnSpcReduction="20000"/>
          </a:bodyPr>
          <a:lstStyle/>
          <a:p>
            <a:pPr eaLnBrk="1" hangingPunct="1"/>
            <a:r>
              <a:rPr lang="en-US" sz="2200" dirty="0">
                <a:latin typeface="Lucida Grande" pitchFamily="-106" charset="0"/>
                <a:ea typeface="Lucida Grande" pitchFamily="-106" charset="0"/>
                <a:cs typeface="Lucida Grande" pitchFamily="-106" charset="0"/>
                <a:sym typeface="Lucida Grande" pitchFamily="-106" charset="0"/>
              </a:rPr>
              <a:t>So, what are latent variable grammars? The idea is that we take our observed parse trees and augment them with latent variables at each node. Each observed category, like NP, is thereby split into a set of subcategories NP-0 through NP-</a:t>
            </a:r>
            <a:r>
              <a:rPr lang="en-US" sz="2200" dirty="0" err="1">
                <a:latin typeface="Lucida Grande" pitchFamily="-106" charset="0"/>
                <a:ea typeface="Lucida Grande" pitchFamily="-106" charset="0"/>
                <a:cs typeface="Lucida Grande" pitchFamily="-106" charset="0"/>
                <a:sym typeface="Lucida Grande" pitchFamily="-106" charset="0"/>
              </a:rPr>
              <a:t>k</a:t>
            </a:r>
            <a:r>
              <a:rPr lang="en-US" sz="2200" dirty="0">
                <a:latin typeface="Lucida Grande" pitchFamily="-106" charset="0"/>
                <a:ea typeface="Lucida Grande" pitchFamily="-106" charset="0"/>
                <a:cs typeface="Lucida Grande" pitchFamily="-106" charset="0"/>
                <a:sym typeface="Lucida Grande" pitchFamily="-106" charset="0"/>
              </a:rPr>
              <a:t>. This also creates a set of exponentially many derivations. We then learn distributions over the new subcategories and these derivations. The resulting grammars look like this, where we have now many rules for each of the original rules that we started with. For example ...</a:t>
            </a:r>
          </a:p>
          <a:p>
            <a:pPr eaLnBrk="1" hangingPunct="1"/>
            <a:r>
              <a:rPr lang="en-US" sz="2200" dirty="0">
                <a:latin typeface="Lucida Grande" pitchFamily="-106" charset="0"/>
                <a:ea typeface="Lucida Grande" pitchFamily="-106" charset="0"/>
                <a:cs typeface="Lucida Grande" pitchFamily="-106" charset="0"/>
                <a:sym typeface="Lucida Grande" pitchFamily="-106" charset="0"/>
              </a:rPr>
              <a:t>The learning process determines the exact set of rules, as well as the parameter values.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D55D534-0C1A-6D4D-A279-5A17D0E27CA9}" type="slidenum">
              <a:rPr lang="en-US"/>
              <a:pPr/>
              <a:t>45</a:t>
            </a:fld>
            <a:endParaRPr lang="en-US"/>
          </a:p>
        </p:txBody>
      </p:sp>
      <p:sp>
        <p:nvSpPr>
          <p:cNvPr id="57345" name="Text Box 1"/>
          <p:cNvSpPr txBox="1">
            <a:spLocks noGrp="1" noRot="1" noChangeAspect="1" noChangeArrowheads="1"/>
          </p:cNvSpPr>
          <p:nvPr>
            <p:ph type="sldImg"/>
          </p:nvPr>
        </p:nvSpPr>
        <p:spPr bwMode="auto">
          <a:xfrm>
            <a:off x="1104900" y="685488"/>
            <a:ext cx="4648200" cy="3429000"/>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685800" y="4343401"/>
            <a:ext cx="5486400" cy="4208463"/>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E84F0026-E495-7645-9AFF-5B81C0D24A53}" type="slidenum">
              <a:rPr lang="en-US"/>
              <a:pPr/>
              <a:t>46</a:t>
            </a:fld>
            <a:endParaRPr lang="en-US"/>
          </a:p>
        </p:txBody>
      </p:sp>
      <p:sp>
        <p:nvSpPr>
          <p:cNvPr id="59393" name="Text Box 1"/>
          <p:cNvSpPr txBox="1">
            <a:spLocks noGrp="1" noRot="1" noChangeAspect="1" noChangeArrowheads="1"/>
          </p:cNvSpPr>
          <p:nvPr>
            <p:ph type="sldImg"/>
          </p:nvPr>
        </p:nvSpPr>
        <p:spPr bwMode="auto">
          <a:xfrm>
            <a:off x="1104900" y="685488"/>
            <a:ext cx="4648200" cy="3429000"/>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685800" y="4343401"/>
            <a:ext cx="5486400" cy="4208463"/>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01379" name="Notes Placeholder 2"/>
          <p:cNvSpPr>
            <a:spLocks noGrp="1"/>
          </p:cNvSpPr>
          <p:nvPr>
            <p:ph type="body" idx="1"/>
          </p:nvPr>
        </p:nvSpPr>
        <p:spPr bwMode="auto">
          <a:xfrm>
            <a:off x="914400" y="4343400"/>
            <a:ext cx="5029200" cy="4114800"/>
          </a:xfrm>
          <a:noFill/>
        </p:spPr>
        <p:txBody>
          <a:bodyPr/>
          <a:lstStyle/>
          <a:p>
            <a:endParaRPr lang="en-US"/>
          </a:p>
        </p:txBody>
      </p:sp>
      <p:sp>
        <p:nvSpPr>
          <p:cNvPr id="10138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E8F9183-BC0C-5544-8E17-92509B64F7F0}" type="slidenum">
              <a:rPr lang="en-US" sz="1200">
                <a:latin typeface="Times New Roman" charset="0"/>
              </a:rPr>
              <a:pPr algn="r"/>
              <a:t>53</a:t>
            </a:fld>
            <a:endParaRPr lang="en-US" sz="120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15C4D49-8F69-8F43-AEBD-CD6BD795998B}" type="slidenum">
              <a:rPr lang="en-US"/>
              <a:pPr/>
              <a:t>61</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3904" y="4343401"/>
            <a:ext cx="5030194" cy="4114800"/>
          </a:xfrm>
          <a:noFill/>
          <a:ln/>
        </p:spPr>
        <p:txBody>
          <a:bodyPr/>
          <a:lstStyle/>
          <a:p>
            <a:pPr eaLnBrk="1" hangingPunct="1"/>
            <a:endParaRPr lang="en-US">
              <a:latin typeface="Arial" pitchFamily="-10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9DBA964-912A-3140-8598-9988AC9AEFC5}" type="slidenum">
              <a:rPr lang="en-US"/>
              <a:pPr/>
              <a:t>62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3904" y="4343401"/>
            <a:ext cx="5030194" cy="4114800"/>
          </a:xfrm>
          <a:noFill/>
          <a:ln/>
        </p:spPr>
        <p:txBody>
          <a:bodyPr/>
          <a:lstStyle/>
          <a:p>
            <a:pPr eaLnBrk="1" hangingPunct="1"/>
            <a:endParaRPr lang="en-US">
              <a:latin typeface="Arial" pitchFamily="-10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E16D60C-1646-6847-ABBA-C27743A2A3FE}" type="slidenum">
              <a:rPr lang="en-US">
                <a:ea typeface="ヒラギノ角ゴ Pro W3" pitchFamily="-106" charset="-128"/>
                <a:cs typeface="ヒラギノ角ゴ Pro W3" pitchFamily="-106" charset="-128"/>
              </a:rPr>
              <a:pPr/>
              <a:t>63</a:t>
            </a:fld>
            <a:endParaRPr lang="en-US">
              <a:ea typeface="ヒラギノ角ゴ Pro W3" pitchFamily="-106" charset="-128"/>
              <a:cs typeface="ヒラギノ角ゴ Pro W3" pitchFamily="-106" charset="-128"/>
            </a:endParaRPr>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pitchFamily="-106" charset="0"/>
              </a:rPr>
              <a:t>As we had hoped the hierarchical training leads to better parameter estimates, which in turn results in a 1% improvement in parsing accuracy.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6D52AFD-9616-2C4A-ACF9-D58B057013EB}" type="slidenum">
              <a:rPr lang="en-US">
                <a:ea typeface="ヒラギノ角ゴ Pro W3" pitchFamily="-106" charset="-128"/>
                <a:cs typeface="ヒラギノ角ゴ Pro W3" pitchFamily="-106" charset="-128"/>
              </a:rPr>
              <a:pPr/>
              <a:t>64</a:t>
            </a:fld>
            <a:endParaRPr lang="en-US">
              <a:ea typeface="ヒラギノ角ゴ Pro W3" pitchFamily="-106" charset="-128"/>
              <a:cs typeface="ヒラギノ角ゴ Pro W3" pitchFamily="-106" charset="-128"/>
            </a:endParaRPr>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pitchFamily="-106" charset="0"/>
              </a:rPr>
              <a:t>This being said, there are still some things that are broken in our model. Let’s look at another category, e.g. the , tag. Whether we apply hierarchical training or not, the result will be the same. We are generating several subcategories that are exactly the same.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08B126C-F26F-024B-93D3-BEB254EF5489}" type="slidenum">
              <a:rPr lang="en-US"/>
              <a:pPr/>
              <a:t>65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3904" y="4343401"/>
            <a:ext cx="5030194" cy="4114800"/>
          </a:xfrm>
          <a:noFill/>
          <a:ln/>
        </p:spPr>
        <p:txBody>
          <a:bodyPr/>
          <a:lstStyle/>
          <a:p>
            <a:pPr eaLnBrk="1" hangingPunct="1"/>
            <a:endParaRPr lang="en-US">
              <a:latin typeface="Arial" pitchFamily="-10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7D08107-6757-4B43-80D2-B30CCFAF66DD}" type="slidenum">
              <a:rPr lang="en-US">
                <a:ea typeface="ヒラギノ角ゴ Pro W3" pitchFamily="-106" charset="-128"/>
                <a:cs typeface="ヒラギノ角ゴ Pro W3" pitchFamily="-106" charset="-128"/>
              </a:rPr>
              <a:pPr/>
              <a:t>66</a:t>
            </a:fld>
            <a:endParaRPr lang="en-US">
              <a:ea typeface="ヒラギノ角ゴ Pro W3" pitchFamily="-106" charset="-128"/>
              <a:cs typeface="ヒラギノ角ゴ Pro W3" pitchFamily="-106" charset="-128"/>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pitchFamily="-106" charset="0"/>
              </a:rPr>
              <a:t>Here you can see how the grammar size has been dramatically reduced. The arrows connect models that have undergone the same number of split iterations and therefore have the same maximal number of subcategories. Because we have merged some of the subcategories back in, the blue model has far fewer total subcategories. The adaptive splitting allows us to do two more split iterations and further refine more complicated categories. This additional expressiveness gives us in turn another 1% improvement in parsing accuracy. We are now close to 90% with a grammar that has a total of barely more than 1000 subcategories. This grammar can allocate upto 64 subcategories, and here is where they get allocated.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C531BF4-3957-604C-BC20-E7AB5BB88A07}" type="slidenum">
              <a:rPr lang="en-US"/>
              <a:pPr/>
              <a:t>67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3904" y="4343401"/>
            <a:ext cx="5030194" cy="4114800"/>
          </a:xfrm>
          <a:noFill/>
          <a:ln/>
        </p:spPr>
        <p:txBody>
          <a:bodyPr/>
          <a:lstStyle/>
          <a:p>
            <a:pPr eaLnBrk="1" hangingPunct="1"/>
            <a:r>
              <a:rPr lang="en-US">
                <a:latin typeface="Arial" pitchFamily="-106" charset="0"/>
              </a:rPr>
              <a:t>Here are the number of subcategories for each of the 25 phrasal categories. In general phrasal categories are split less heavily than lexical categories, a trend that one could have expected.</a:t>
            </a:r>
          </a:p>
          <a:p>
            <a:pPr eaLnBrk="1" hangingPunct="1"/>
            <a:endParaRPr lang="en-US">
              <a:latin typeface="Arial" pitchFamily="-10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A150B82-96B6-3E47-A538-480209A5AB77}" type="slidenum">
              <a:rPr lang="en-US"/>
              <a:pPr/>
              <a:t>6</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3904" y="4343401"/>
            <a:ext cx="5030194" cy="4114800"/>
          </a:xfrm>
          <a:noFill/>
          <a:ln/>
        </p:spPr>
        <p:txBody>
          <a:bodyPr/>
          <a:lstStyle/>
          <a:p>
            <a:pPr eaLnBrk="1" hangingPunct="1"/>
            <a:endParaRPr lang="en-US">
              <a:latin typeface="Arial" pitchFamily="-10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019625B-A30A-C145-9A63-DB4280B3392F}" type="slidenum">
              <a:rPr lang="en-US"/>
              <a:pPr/>
              <a:t>68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3904" y="4343401"/>
            <a:ext cx="5030194" cy="4114800"/>
          </a:xfrm>
          <a:noFill/>
          <a:ln/>
        </p:spPr>
        <p:txBody>
          <a:bodyPr/>
          <a:lstStyle/>
          <a:p>
            <a:pPr eaLnBrk="1" hangingPunct="1"/>
            <a:r>
              <a:rPr lang="en-US">
                <a:latin typeface="Arial" pitchFamily="-106" charset="0"/>
              </a:rPr>
              <a:t>Or have little variance.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6EF030B-264D-984E-B061-6BAFB2723BDC}" type="slidenum">
              <a:rPr lang="en-US">
                <a:ea typeface="ヒラギノ角ゴ Pro W3" pitchFamily="-106" charset="-128"/>
                <a:cs typeface="ヒラギノ角ゴ Pro W3" pitchFamily="-106" charset="-128"/>
              </a:rPr>
              <a:pPr/>
              <a:t>69</a:t>
            </a:fld>
            <a:endParaRPr lang="en-US">
              <a:ea typeface="ヒラギノ角ゴ Pro W3" pitchFamily="-106" charset="-128"/>
              <a:cs typeface="ヒラギノ角ゴ Pro W3" pitchFamily="-106" charset="-128"/>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pitchFamily="-106" charset="0"/>
              </a:rPr>
              <a:t>In terms of accuracy we are better than the generative component of the Brown parser, but still worse than the reranking parser. However, we could extract n-best lists and rerank them too, if we wanted… The nice thing about our approach is that we do not require any knowledge about the target language. We just need a treebank. We therefore trained some grammars for German and Chinese. We surpass the previous stae of the art by a huge margin there. Mainly because most work on parsing has been done on English and parsing techniques for other languages are still somewhat behind.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35B5AFB2-1F63-FE48-BA7F-DE78C7F20097}" type="slidenum">
              <a:rPr lang="en-US"/>
              <a:pPr/>
              <a:t>78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35B5AFB2-1F63-FE48-BA7F-DE78C7F20097}" type="slidenum">
              <a:rPr lang="en-US"/>
              <a:pPr/>
              <a:t>79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34DCB90D-556F-B84B-9A8D-E2B25D9D20D3}" type="slidenum">
              <a:rPr lang="en-US"/>
              <a:pPr/>
              <a:t>80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710EFC23-AE7D-2646-B76C-D3B4EE23F550}" type="slidenum">
              <a:rPr lang="en-US"/>
              <a:pPr/>
              <a:t>81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A5CDD6D8-B73E-7045-80DD-C5A3A1DC4AA9}" type="slidenum">
              <a:rPr lang="en-US"/>
              <a:pPr/>
              <a:t>82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2607E962-B278-FE40-9C5A-CD015DF85749}" type="slidenum">
              <a:rPr lang="en-US"/>
              <a:pPr/>
              <a:t>83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BD7CF25A-1AD4-9E43-A47E-EE1721008773}" type="slidenum">
              <a:rPr lang="en-US"/>
              <a:pPr/>
              <a:t>84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4C7532C0-6FC8-3146-AC0C-12B0A224030F}" type="slidenum">
              <a:rPr lang="en-US"/>
              <a:pPr/>
              <a:t>85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B487A0D-9E8A-DD47-9EDD-631D2C18664A}" type="slidenum">
              <a:rPr lang="en-US"/>
              <a:pPr/>
              <a:t>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3904" y="4343401"/>
            <a:ext cx="5030194" cy="4114800"/>
          </a:xfrm>
          <a:noFill/>
          <a:ln/>
        </p:spPr>
        <p:txBody>
          <a:bodyPr/>
          <a:lstStyle/>
          <a:p>
            <a:pPr eaLnBrk="1" hangingPunct="1"/>
            <a:r>
              <a:rPr lang="en-US">
                <a:latin typeface="Arial" pitchFamily="-106" charset="0"/>
              </a:rPr>
              <a:t>Before I finish, let me give you some interesting examples of what our grammars learn. These are intended to highlight some interesting observations, the full list of subcategories and more details are in the paper. </a:t>
            </a:r>
          </a:p>
          <a:p>
            <a:pPr eaLnBrk="1" hangingPunct="1"/>
            <a:r>
              <a:rPr lang="en-US">
                <a:latin typeface="Arial" pitchFamily="-106" charset="0"/>
              </a:rPr>
              <a:t>The subcategories sometimes capture syntactic and sometimes semantic difference. But very often they represent syntactico – semantic relations, which are similar to those found in distributional clustering results. </a:t>
            </a:r>
          </a:p>
          <a:p>
            <a:pPr eaLnBrk="1" hangingPunct="1"/>
            <a:r>
              <a:rPr lang="en-US">
                <a:latin typeface="Arial" pitchFamily="-106" charset="0"/>
              </a:rPr>
              <a:t>For example for the proper nouns the system learns a subcategory for months, first names, last names and initials. It also learns which words typically come first and second in multi-word units.</a:t>
            </a:r>
          </a:p>
          <a:p>
            <a:pPr eaLnBrk="1" hangingPunct="1"/>
            <a:r>
              <a:rPr lang="en-US">
                <a:latin typeface="Arial" pitchFamily="-106" charset="0"/>
              </a:rPr>
              <a:t>For personal pronouns there is a subcategory for accusative case and one for sentence initial and sentence medial nominative case.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4C7532C0-6FC8-3146-AC0C-12B0A224030F}" type="slidenum">
              <a:rPr lang="en-US"/>
              <a:pPr/>
              <a:t>87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4C7532C0-6FC8-3146-AC0C-12B0A224030F}" type="slidenum">
              <a:rPr lang="en-US"/>
              <a:pPr/>
              <a:t>88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BFE27C2C-3ABB-5448-BB10-EAA14C227C71}" type="slidenum">
              <a:rPr lang="en-US"/>
              <a:pPr/>
              <a:t>89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082E491-738E-8C42-8A78-87C9F219AA2A}" type="slidenum">
              <a:rPr lang="en-US"/>
              <a:pPr/>
              <a:t>8</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3904" y="4343401"/>
            <a:ext cx="5030194" cy="4114800"/>
          </a:xfrm>
          <a:noFill/>
          <a:ln/>
        </p:spPr>
        <p:txBody>
          <a:bodyPr/>
          <a:lstStyle/>
          <a:p>
            <a:pPr eaLnBrk="1" hangingPunct="1"/>
            <a:r>
              <a:rPr lang="en-US">
                <a:latin typeface="Arial" pitchFamily="-106" charset="0"/>
              </a:rPr>
              <a:t>Relative adverbs are divided into distance, degree and time.</a:t>
            </a:r>
          </a:p>
          <a:p>
            <a:pPr eaLnBrk="1" hangingPunct="1"/>
            <a:r>
              <a:rPr lang="en-US">
                <a:latin typeface="Arial" pitchFamily="-106" charset="0"/>
              </a:rPr>
              <a:t>For the cardinal numbers the system learns to distinguish between spelled out numbers, dates and others.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 besides being a complex problem, there’s a lot of data! (which is a good thing and a bad thing)</a:t>
            </a:r>
          </a:p>
          <a:p>
            <a:pPr>
              <a:buFontTx/>
              <a:buChar char="-"/>
            </a:pPr>
            <a:r>
              <a:rPr lang="en-US" baseline="0" dirty="0" smtClean="0"/>
              <a:t> some people may say… outsource it (India, the Philippines, etc.).  And there are frameworks, like mechanical Turk</a:t>
            </a:r>
          </a:p>
          <a:p>
            <a:pPr>
              <a:buFontTx/>
              <a:buChar char="-"/>
            </a:pPr>
            <a:r>
              <a:rPr lang="en-US" dirty="0" smtClean="0"/>
              <a:t> world population: ~7M</a:t>
            </a:r>
          </a:p>
          <a:p>
            <a:pPr>
              <a:buFontTx/>
              <a:buChar char="-"/>
            </a:pPr>
            <a:r>
              <a:rPr lang="en-US" dirty="0" smtClean="0"/>
              <a:t> let’s say you had a simple task to perform on each web page</a:t>
            </a:r>
            <a:r>
              <a:rPr lang="en-US" baseline="0" dirty="0" smtClean="0"/>
              <a:t> that only took 10 seconds to do.  If every single person in the world worked on this non-stop, they would have to work for 20 days straight.</a:t>
            </a:r>
          </a:p>
          <a:p>
            <a:pPr>
              <a:buFontTx/>
              <a:buChar char="-"/>
            </a:pPr>
            <a:r>
              <a:rPr lang="en-US" baseline="0" dirty="0" smtClean="0"/>
              <a:t> what if it’s a task like translating the page or finding information that requires specialization?</a:t>
            </a: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90E6B112-CED4-9448-B5B6-43255090C75D}"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web pages are just the beginning…</a:t>
            </a:r>
            <a:endParaRPr lang="en-US" dirty="0"/>
          </a:p>
        </p:txBody>
      </p:sp>
      <p:sp>
        <p:nvSpPr>
          <p:cNvPr id="4" name="Slide Number Placeholder 3"/>
          <p:cNvSpPr>
            <a:spLocks noGrp="1"/>
          </p:cNvSpPr>
          <p:nvPr>
            <p:ph type="sldNum" sz="quarter" idx="10"/>
          </p:nvPr>
        </p:nvSpPr>
        <p:spPr/>
        <p:txBody>
          <a:bodyPr/>
          <a:lstStyle/>
          <a:p>
            <a:fld id="{90E6B112-CED4-9448-B5B6-43255090C75D}"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other data </a:t>
            </a: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pPr eaLnBrk="1" hangingPunct="1">
              <a:spcBef>
                <a:spcPct val="0"/>
              </a:spcBef>
            </a:pPr>
            <a:endParaRPr lang="en-US"/>
          </a:p>
        </p:txBody>
      </p:sp>
      <p:sp>
        <p:nvSpPr>
          <p:cNvPr id="38916" name="Slide Number Placeholder 3"/>
          <p:cNvSpPr>
            <a:spLocks noGrp="1"/>
          </p:cNvSpPr>
          <p:nvPr>
            <p:ph type="sldNum" sz="quarter" idx="5"/>
          </p:nvPr>
        </p:nvSpPr>
        <p:spPr bwMode="auto">
          <a:ln>
            <a:miter lim="800000"/>
            <a:headEnd/>
            <a:tailEnd/>
          </a:ln>
        </p:spPr>
        <p:txBody>
          <a:bodyPr/>
          <a:lstStyle/>
          <a:p>
            <a:fld id="{3725EEE2-2C17-E948-9879-AB05B7E50998}" type="slidenum">
              <a:rPr lang="en-US" b="1">
                <a:solidFill>
                  <a:srgbClr val="000000"/>
                </a:solidFill>
                <a:latin typeface="Times New Roman" charset="0"/>
              </a:rPr>
              <a:pPr/>
              <a:t>17</a:t>
            </a:fld>
            <a:endParaRPr lang="en-US" b="1">
              <a:solidFill>
                <a:srgbClr val="000000"/>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952FE-F062-DA4A-9111-DBE91B3DA723}" type="slidenum">
              <a:rPr lang="en-US"/>
              <a:pPr/>
              <a:t>43</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B6FE768-D535-DB4F-A86D-18423950C428}" type="datetimeFigureOut">
              <a:rPr lang="en-US" smtClean="0"/>
              <a:pPr/>
              <a:t>2/23/11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0076733-97FC-644E-9C9E-BE83813A8A2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6FE768-D535-DB4F-A86D-18423950C428}" type="datetimeFigureOut">
              <a:rPr lang="en-US" smtClean="0"/>
              <a:pPr/>
              <a:t>2/23/11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76733-97FC-644E-9C9E-BE83813A8A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B6FE768-D535-DB4F-A86D-18423950C428}" type="datetimeFigureOut">
              <a:rPr lang="en-US" smtClean="0"/>
              <a:pPr/>
              <a:t>2/23/11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0076733-97FC-644E-9C9E-BE83813A8A2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B6FE768-D535-DB4F-A86D-18423950C428}" type="datetimeFigureOut">
              <a:rPr lang="en-US" smtClean="0"/>
              <a:pPr/>
              <a:t>2/23/11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B6FE768-D535-DB4F-A86D-18423950C428}" type="datetimeFigureOut">
              <a:rPr lang="en-US" smtClean="0"/>
              <a:pPr/>
              <a:t>2/23/11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0076733-97FC-644E-9C9E-BE83813A8A2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B6FE768-D535-DB4F-A86D-18423950C428}" type="datetimeFigureOut">
              <a:rPr lang="en-US" smtClean="0"/>
              <a:pPr/>
              <a:t>2/23/11</a:t>
            </a:fld>
            <a:endParaRPr lang="en-US"/>
          </a:p>
        </p:txBody>
      </p:sp>
      <p:sp>
        <p:nvSpPr>
          <p:cNvPr id="10" name="Slide Number Placeholder 9"/>
          <p:cNvSpPr>
            <a:spLocks noGrp="1"/>
          </p:cNvSpPr>
          <p:nvPr>
            <p:ph type="sldNum" sz="quarter" idx="16"/>
          </p:nvPr>
        </p:nvSpPr>
        <p:spPr/>
        <p:txBody>
          <a:bodyPr rtlCol="0"/>
          <a:lstStyle/>
          <a:p>
            <a:fld id="{A0076733-97FC-644E-9C9E-BE83813A8A2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B6FE768-D535-DB4F-A86D-18423950C428}" type="datetimeFigureOut">
              <a:rPr lang="en-US" smtClean="0"/>
              <a:pPr/>
              <a:t>2/23/11</a:t>
            </a:fld>
            <a:endParaRPr lang="en-US"/>
          </a:p>
        </p:txBody>
      </p:sp>
      <p:sp>
        <p:nvSpPr>
          <p:cNvPr id="12" name="Slide Number Placeholder 11"/>
          <p:cNvSpPr>
            <a:spLocks noGrp="1"/>
          </p:cNvSpPr>
          <p:nvPr>
            <p:ph type="sldNum" sz="quarter" idx="16"/>
          </p:nvPr>
        </p:nvSpPr>
        <p:spPr/>
        <p:txBody>
          <a:bodyPr rtlCol="0"/>
          <a:lstStyle/>
          <a:p>
            <a:fld id="{A0076733-97FC-644E-9C9E-BE83813A8A2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6FE768-D535-DB4F-A86D-18423950C428}" type="datetimeFigureOut">
              <a:rPr lang="en-US" smtClean="0"/>
              <a:pPr/>
              <a:t>2/23/11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FE768-D535-DB4F-A86D-18423950C428}" type="datetimeFigureOut">
              <a:rPr lang="en-US" smtClean="0"/>
              <a:pPr/>
              <a:t>2/23/11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0076733-97FC-644E-9C9E-BE83813A8A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6FE768-D535-DB4F-A86D-18423950C428}" type="datetimeFigureOut">
              <a:rPr lang="en-US" smtClean="0"/>
              <a:pPr/>
              <a:t>2/23/11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B6FE768-D535-DB4F-A86D-18423950C428}" type="datetimeFigureOut">
              <a:rPr lang="en-US" smtClean="0"/>
              <a:pPr/>
              <a:t>2/23/11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0076733-97FC-644E-9C9E-BE83813A8A2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B6FE768-D535-DB4F-A86D-18423950C428}" type="datetimeFigureOut">
              <a:rPr lang="en-US" smtClean="0"/>
              <a:pPr/>
              <a:t>2/23/11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0076733-97FC-644E-9C9E-BE83813A8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dc.upenn.edu/Catalog/byType.js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quation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Microsoft_Equation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Microsoft_Equation4.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Microsoft_Equation5.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Microsoft_Equation6.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Microsoft_Equation7.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oleObject" Target="../embeddings/Microsoft_Equation9.bin"/><Relationship Id="rId5" Type="http://schemas.openxmlformats.org/officeDocument/2006/relationships/oleObject" Target="../embeddings/Microsoft_Equation10.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Microsoft_Equation11.bin"/></Relationships>
</file>

<file path=ppt/slides/_rels/slide37.xml.rels><?xml version="1.0" encoding="UTF-8" standalone="yes"?>
<Relationships xmlns="http://schemas.openxmlformats.org/package/2006/relationships"><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Microsoft_Equation12.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lp.stanford.edu/software/lex-parser.s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4.xml.rels><?xml version="1.0" encoding="UTF-8" standalone="yes"?>
<Relationships xmlns="http://schemas.openxmlformats.org/package/2006/relationships"><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Microsoft_Equation13.bin"/></Relationships>
</file>

<file path=ppt/slides/_rels/slide55.xml.rels><?xml version="1.0" encoding="UTF-8" standalone="yes"?>
<Relationships xmlns="http://schemas.openxmlformats.org/package/2006/relationships"><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Microsoft_Equation14.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Microsoft_Equation15.bin"/><Relationship Id="rId4" Type="http://schemas.openxmlformats.org/officeDocument/2006/relationships/oleObject" Target="../embeddings/Microsoft_Equation16.bin"/><Relationship Id="rId5" Type="http://schemas.openxmlformats.org/officeDocument/2006/relationships/oleObject" Target="../embeddings/Microsoft_Equation17.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Microsoft_Equation18.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2.xml"/><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tags" Target="../tags/tag1.xml"/><Relationship Id="rId2" Type="http://schemas.openxmlformats.org/officeDocument/2006/relationships/tags" Target="../tags/tag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6.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6.xml"/><Relationship Id="rId5" Type="http://schemas.openxmlformats.org/officeDocument/2006/relationships/notesSlide" Target="../notesSlides/notesSlide14.xml"/><Relationship Id="rId6" Type="http://schemas.openxmlformats.org/officeDocument/2006/relationships/image" Target="../media/image11.png"/><Relationship Id="rId7" Type="http://schemas.openxmlformats.org/officeDocument/2006/relationships/image" Target="../media/image37.png"/><Relationship Id="rId8" Type="http://schemas.openxmlformats.org/officeDocument/2006/relationships/image" Target="../media/image38.png"/><Relationship Id="rId1" Type="http://schemas.openxmlformats.org/officeDocument/2006/relationships/tags" Target="../tags/tag4.xml"/><Relationship Id="rId2" Type="http://schemas.openxmlformats.org/officeDocument/2006/relationships/tags" Target="../tags/tag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xcel_97_-_2004_Worksheet19.xls"/><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41.png"/><Relationship Id="rId1" Type="http://schemas.openxmlformats.org/officeDocument/2006/relationships/tags" Target="../tags/tag7.xml"/><Relationship Id="rId2"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Microsoft_Excel_97_-_2004_Worksheet20.xls"/><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Microsoft_Excel_97_-_2004_Worksheet21.xls"/><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Excel_97_-_2004_Worksheet22.xls"/><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internet?</a:t>
            </a:r>
            <a:endParaRPr lang="en-US" dirty="0"/>
          </a:p>
        </p:txBody>
      </p:sp>
      <p:sp>
        <p:nvSpPr>
          <p:cNvPr id="5" name="Content Placeholder 4"/>
          <p:cNvSpPr>
            <a:spLocks noGrp="1"/>
          </p:cNvSpPr>
          <p:nvPr>
            <p:ph sz="quarter" idx="1"/>
          </p:nvPr>
        </p:nvSpPr>
        <p:spPr/>
        <p:txBody>
          <a:bodyPr/>
          <a:lstStyle/>
          <a:p>
            <a:r>
              <a:rPr lang="en-US" dirty="0" smtClean="0"/>
              <a:t>http://</a:t>
            </a:r>
            <a:r>
              <a:rPr lang="en-US" dirty="0" err="1" smtClean="0"/>
              <a:t>www.youtube.com/watch?v</a:t>
            </a:r>
            <a:r>
              <a:rPr lang="en-US" dirty="0" smtClean="0"/>
              <a:t>=JUs7iG1mNjI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67600" cy="1143000"/>
          </a:xfrm>
        </p:spPr>
        <p:txBody>
          <a:bodyPr>
            <a:normAutofit fontScale="90000"/>
          </a:bodyPr>
          <a:lstStyle/>
          <a:p>
            <a:r>
              <a:rPr lang="en-US" dirty="0" smtClean="0"/>
              <a:t>Why do we need computers for dealing with natural text?</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524000" y="1524000"/>
            <a:ext cx="6781800" cy="5137005"/>
          </a:xfrm>
          <a:prstGeom prst="rect">
            <a:avLst/>
          </a:prstGeom>
        </p:spPr>
      </p:pic>
      <p:sp>
        <p:nvSpPr>
          <p:cNvPr id="7" name="Rectangle 6"/>
          <p:cNvSpPr/>
          <p:nvPr/>
        </p:nvSpPr>
        <p:spPr bwMode="auto">
          <a:xfrm>
            <a:off x="1524000" y="4800600"/>
            <a:ext cx="6629400" cy="457200"/>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8" name="Rectangle 7"/>
          <p:cNvSpPr/>
          <p:nvPr/>
        </p:nvSpPr>
        <p:spPr bwMode="auto">
          <a:xfrm>
            <a:off x="1524000" y="6248400"/>
            <a:ext cx="6629400" cy="457200"/>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371600" y="228600"/>
            <a:ext cx="7313612" cy="1143000"/>
          </a:xfrm>
        </p:spPr>
        <p:txBody>
          <a:bodyPr/>
          <a:lstStyle/>
          <a:p>
            <a:r>
              <a:rPr lang="en-US" sz="3200" dirty="0" smtClean="0"/>
              <a:t>Web is just the start…</a:t>
            </a:r>
            <a:endParaRPr lang="en-US" sz="3200" dirty="0"/>
          </a:p>
        </p:txBody>
      </p:sp>
      <p:pic>
        <p:nvPicPr>
          <p:cNvPr id="110601" name="Picture 9" descr="mail"/>
          <p:cNvPicPr>
            <a:picLocks noChangeAspect="1" noChangeArrowheads="1"/>
          </p:cNvPicPr>
          <p:nvPr/>
        </p:nvPicPr>
        <p:blipFill>
          <a:blip r:embed="rId3"/>
          <a:srcRect/>
          <a:stretch>
            <a:fillRect/>
          </a:stretch>
        </p:blipFill>
        <p:spPr bwMode="auto">
          <a:xfrm>
            <a:off x="963202" y="2209800"/>
            <a:ext cx="2333625" cy="1371600"/>
          </a:xfrm>
          <a:prstGeom prst="rect">
            <a:avLst/>
          </a:prstGeom>
          <a:noFill/>
        </p:spPr>
      </p:pic>
      <p:sp>
        <p:nvSpPr>
          <p:cNvPr id="110607" name="Text Box 15"/>
          <p:cNvSpPr txBox="1">
            <a:spLocks noChangeArrowheads="1"/>
          </p:cNvSpPr>
          <p:nvPr/>
        </p:nvSpPr>
        <p:spPr bwMode="auto">
          <a:xfrm>
            <a:off x="734602" y="1600200"/>
            <a:ext cx="1905000" cy="457200"/>
          </a:xfrm>
          <a:prstGeom prst="rect">
            <a:avLst/>
          </a:prstGeom>
          <a:noFill/>
          <a:ln w="9525">
            <a:noFill/>
            <a:miter lim="800000"/>
            <a:headEnd/>
            <a:tailEnd/>
          </a:ln>
          <a:effectLst/>
        </p:spPr>
        <p:txBody>
          <a:bodyPr>
            <a:spAutoFit/>
          </a:bodyPr>
          <a:lstStyle/>
          <a:p>
            <a:pPr>
              <a:spcBef>
                <a:spcPct val="50000"/>
              </a:spcBef>
            </a:pPr>
            <a:r>
              <a:rPr lang="en-US" sz="2400" dirty="0">
                <a:latin typeface="Verdana" pitchFamily="34" charset="0"/>
              </a:rPr>
              <a:t>e-mail</a:t>
            </a:r>
          </a:p>
        </p:txBody>
      </p:sp>
      <p:grpSp>
        <p:nvGrpSpPr>
          <p:cNvPr id="2" name="Group 17"/>
          <p:cNvGrpSpPr>
            <a:grpSpLocks/>
          </p:cNvGrpSpPr>
          <p:nvPr/>
        </p:nvGrpSpPr>
        <p:grpSpPr bwMode="auto">
          <a:xfrm>
            <a:off x="7924800" y="381000"/>
            <a:ext cx="533400" cy="762000"/>
            <a:chOff x="1680" y="3024"/>
            <a:chExt cx="336" cy="480"/>
          </a:xfrm>
        </p:grpSpPr>
        <p:sp>
          <p:nvSpPr>
            <p:cNvPr id="110610" name="Rectangle 18"/>
            <p:cNvSpPr>
              <a:spLocks noChangeArrowheads="1"/>
            </p:cNvSpPr>
            <p:nvPr/>
          </p:nvSpPr>
          <p:spPr bwMode="auto">
            <a:xfrm>
              <a:off x="1680" y="3024"/>
              <a:ext cx="336" cy="480"/>
            </a:xfrm>
            <a:prstGeom prst="rect">
              <a:avLst/>
            </a:prstGeom>
            <a:noFill/>
            <a:ln w="9525">
              <a:solidFill>
                <a:schemeClr val="tx1"/>
              </a:solidFill>
              <a:miter lim="800000"/>
              <a:headEnd/>
              <a:tailEnd/>
            </a:ln>
            <a:effectLst/>
          </p:spPr>
          <p:txBody>
            <a:bodyPr wrap="none" anchor="ctr"/>
            <a:lstStyle/>
            <a:p>
              <a:endParaRPr lang="en-US"/>
            </a:p>
          </p:txBody>
        </p:sp>
        <p:sp>
          <p:nvSpPr>
            <p:cNvPr id="110611" name="Line 19"/>
            <p:cNvSpPr>
              <a:spLocks noChangeShapeType="1"/>
            </p:cNvSpPr>
            <p:nvPr/>
          </p:nvSpPr>
          <p:spPr bwMode="auto">
            <a:xfrm>
              <a:off x="1728" y="3120"/>
              <a:ext cx="240" cy="0"/>
            </a:xfrm>
            <a:prstGeom prst="line">
              <a:avLst/>
            </a:prstGeom>
            <a:noFill/>
            <a:ln w="9525">
              <a:solidFill>
                <a:schemeClr val="tx1"/>
              </a:solidFill>
              <a:miter lim="800000"/>
              <a:headEnd/>
              <a:tailEnd/>
            </a:ln>
            <a:effectLst/>
          </p:spPr>
          <p:txBody>
            <a:bodyPr wrap="none"/>
            <a:lstStyle/>
            <a:p>
              <a:endParaRPr lang="en-US"/>
            </a:p>
          </p:txBody>
        </p:sp>
        <p:sp>
          <p:nvSpPr>
            <p:cNvPr id="110612" name="Line 20"/>
            <p:cNvSpPr>
              <a:spLocks noChangeShapeType="1"/>
            </p:cNvSpPr>
            <p:nvPr/>
          </p:nvSpPr>
          <p:spPr bwMode="auto">
            <a:xfrm>
              <a:off x="1728" y="3216"/>
              <a:ext cx="240" cy="0"/>
            </a:xfrm>
            <a:prstGeom prst="line">
              <a:avLst/>
            </a:prstGeom>
            <a:noFill/>
            <a:ln w="9525">
              <a:solidFill>
                <a:schemeClr val="tx1"/>
              </a:solidFill>
              <a:miter lim="800000"/>
              <a:headEnd/>
              <a:tailEnd/>
            </a:ln>
            <a:effectLst/>
          </p:spPr>
          <p:txBody>
            <a:bodyPr wrap="none"/>
            <a:lstStyle/>
            <a:p>
              <a:endParaRPr lang="en-US"/>
            </a:p>
          </p:txBody>
        </p:sp>
        <p:sp>
          <p:nvSpPr>
            <p:cNvPr id="110613" name="Line 21"/>
            <p:cNvSpPr>
              <a:spLocks noChangeShapeType="1"/>
            </p:cNvSpPr>
            <p:nvPr/>
          </p:nvSpPr>
          <p:spPr bwMode="auto">
            <a:xfrm>
              <a:off x="1728" y="3312"/>
              <a:ext cx="240" cy="0"/>
            </a:xfrm>
            <a:prstGeom prst="line">
              <a:avLst/>
            </a:prstGeom>
            <a:noFill/>
            <a:ln w="9525">
              <a:solidFill>
                <a:schemeClr val="tx1"/>
              </a:solidFill>
              <a:miter lim="800000"/>
              <a:headEnd/>
              <a:tailEnd/>
            </a:ln>
            <a:effectLst/>
          </p:spPr>
          <p:txBody>
            <a:bodyPr wrap="none"/>
            <a:lstStyle/>
            <a:p>
              <a:endParaRPr lang="en-US"/>
            </a:p>
          </p:txBody>
        </p:sp>
        <p:sp>
          <p:nvSpPr>
            <p:cNvPr id="110614" name="Line 22"/>
            <p:cNvSpPr>
              <a:spLocks noChangeShapeType="1"/>
            </p:cNvSpPr>
            <p:nvPr/>
          </p:nvSpPr>
          <p:spPr bwMode="auto">
            <a:xfrm>
              <a:off x="1728" y="3264"/>
              <a:ext cx="240" cy="0"/>
            </a:xfrm>
            <a:prstGeom prst="line">
              <a:avLst/>
            </a:prstGeom>
            <a:noFill/>
            <a:ln w="9525">
              <a:solidFill>
                <a:schemeClr val="tx1"/>
              </a:solidFill>
              <a:miter lim="800000"/>
              <a:headEnd/>
              <a:tailEnd/>
            </a:ln>
            <a:effectLst/>
          </p:spPr>
          <p:txBody>
            <a:bodyPr wrap="none"/>
            <a:lstStyle/>
            <a:p>
              <a:endParaRPr lang="en-US"/>
            </a:p>
          </p:txBody>
        </p:sp>
        <p:sp>
          <p:nvSpPr>
            <p:cNvPr id="110615" name="Line 23"/>
            <p:cNvSpPr>
              <a:spLocks noChangeShapeType="1"/>
            </p:cNvSpPr>
            <p:nvPr/>
          </p:nvSpPr>
          <p:spPr bwMode="auto">
            <a:xfrm>
              <a:off x="1728" y="3168"/>
              <a:ext cx="240" cy="0"/>
            </a:xfrm>
            <a:prstGeom prst="line">
              <a:avLst/>
            </a:prstGeom>
            <a:noFill/>
            <a:ln w="9525">
              <a:solidFill>
                <a:schemeClr val="tx1"/>
              </a:solidFill>
              <a:miter lim="800000"/>
              <a:headEnd/>
              <a:tailEnd/>
            </a:ln>
            <a:effectLst/>
          </p:spPr>
          <p:txBody>
            <a:bodyPr wrap="none"/>
            <a:lstStyle/>
            <a:p>
              <a:endParaRPr lang="en-US"/>
            </a:p>
          </p:txBody>
        </p:sp>
        <p:sp>
          <p:nvSpPr>
            <p:cNvPr id="110616" name="Line 24"/>
            <p:cNvSpPr>
              <a:spLocks noChangeShapeType="1"/>
            </p:cNvSpPr>
            <p:nvPr/>
          </p:nvSpPr>
          <p:spPr bwMode="auto">
            <a:xfrm>
              <a:off x="1728" y="3360"/>
              <a:ext cx="240" cy="0"/>
            </a:xfrm>
            <a:prstGeom prst="line">
              <a:avLst/>
            </a:prstGeom>
            <a:noFill/>
            <a:ln w="9525">
              <a:solidFill>
                <a:schemeClr val="tx1"/>
              </a:solidFill>
              <a:miter lim="800000"/>
              <a:headEnd/>
              <a:tailEnd/>
            </a:ln>
            <a:effectLst/>
          </p:spPr>
          <p:txBody>
            <a:bodyPr wrap="none"/>
            <a:lstStyle/>
            <a:p>
              <a:endParaRPr lang="en-US"/>
            </a:p>
          </p:txBody>
        </p:sp>
        <p:sp>
          <p:nvSpPr>
            <p:cNvPr id="110617" name="Line 25"/>
            <p:cNvSpPr>
              <a:spLocks noChangeShapeType="1"/>
            </p:cNvSpPr>
            <p:nvPr/>
          </p:nvSpPr>
          <p:spPr bwMode="auto">
            <a:xfrm>
              <a:off x="1728" y="3408"/>
              <a:ext cx="240" cy="0"/>
            </a:xfrm>
            <a:prstGeom prst="line">
              <a:avLst/>
            </a:prstGeom>
            <a:noFill/>
            <a:ln w="9525">
              <a:solidFill>
                <a:schemeClr val="tx1"/>
              </a:solidFill>
              <a:miter lim="800000"/>
              <a:headEnd/>
              <a:tailEnd/>
            </a:ln>
            <a:effectLst/>
          </p:spPr>
          <p:txBody>
            <a:bodyPr wrap="none"/>
            <a:lstStyle/>
            <a:p>
              <a:endParaRPr lang="en-US"/>
            </a:p>
          </p:txBody>
        </p:sp>
      </p:grpSp>
      <p:sp>
        <p:nvSpPr>
          <p:cNvPr id="22" name="Text Box 26"/>
          <p:cNvSpPr txBox="1">
            <a:spLocks noChangeArrowheads="1"/>
          </p:cNvSpPr>
          <p:nvPr/>
        </p:nvSpPr>
        <p:spPr bwMode="auto">
          <a:xfrm>
            <a:off x="609600" y="4419600"/>
            <a:ext cx="2438400" cy="830997"/>
          </a:xfrm>
          <a:prstGeom prst="rect">
            <a:avLst/>
          </a:prstGeom>
          <a:noFill/>
          <a:ln w="9525">
            <a:noFill/>
            <a:miter lim="800000"/>
            <a:headEnd/>
            <a:tailEnd/>
          </a:ln>
          <a:effectLst/>
        </p:spPr>
        <p:txBody>
          <a:bodyPr>
            <a:spAutoFit/>
          </a:bodyPr>
          <a:lstStyle/>
          <a:p>
            <a:pPr>
              <a:spcBef>
                <a:spcPct val="50000"/>
              </a:spcBef>
            </a:pPr>
            <a:r>
              <a:rPr lang="en-US" sz="2400" dirty="0" smtClean="0">
                <a:latin typeface="Verdana" pitchFamily="34" charset="0"/>
              </a:rPr>
              <a:t>corporate</a:t>
            </a:r>
            <a:br>
              <a:rPr lang="en-US" sz="2400" dirty="0" smtClean="0">
                <a:latin typeface="Verdana" pitchFamily="34" charset="0"/>
              </a:rPr>
            </a:br>
            <a:r>
              <a:rPr lang="en-US" sz="2400" dirty="0" smtClean="0">
                <a:latin typeface="Verdana" pitchFamily="34" charset="0"/>
              </a:rPr>
              <a:t>databases</a:t>
            </a:r>
            <a:endParaRPr lang="en-US" sz="2400" dirty="0">
              <a:latin typeface="Verdana" pitchFamily="34" charset="0"/>
            </a:endParaRPr>
          </a:p>
        </p:txBody>
      </p:sp>
      <p:sp>
        <p:nvSpPr>
          <p:cNvPr id="23" name="Can 22"/>
          <p:cNvSpPr/>
          <p:nvPr/>
        </p:nvSpPr>
        <p:spPr bwMode="auto">
          <a:xfrm>
            <a:off x="1752600" y="5334000"/>
            <a:ext cx="990600" cy="12192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pic>
        <p:nvPicPr>
          <p:cNvPr id="24" name="Picture 23"/>
          <p:cNvPicPr>
            <a:picLocks noChangeAspect="1"/>
          </p:cNvPicPr>
          <p:nvPr/>
        </p:nvPicPr>
        <p:blipFill>
          <a:blip r:embed="rId4"/>
          <a:stretch>
            <a:fillRect/>
          </a:stretch>
        </p:blipFill>
        <p:spPr>
          <a:xfrm>
            <a:off x="5410200" y="2526268"/>
            <a:ext cx="2057400" cy="609600"/>
          </a:xfrm>
          <a:prstGeom prst="rect">
            <a:avLst/>
          </a:prstGeom>
        </p:spPr>
      </p:pic>
      <p:sp>
        <p:nvSpPr>
          <p:cNvPr id="26" name="Rectangle 25"/>
          <p:cNvSpPr/>
          <p:nvPr/>
        </p:nvSpPr>
        <p:spPr>
          <a:xfrm>
            <a:off x="3429000" y="6400800"/>
            <a:ext cx="5715000" cy="276999"/>
          </a:xfrm>
          <a:prstGeom prst="rect">
            <a:avLst/>
          </a:prstGeom>
        </p:spPr>
        <p:txBody>
          <a:bodyPr wrap="square">
            <a:spAutoFit/>
          </a:bodyPr>
          <a:lstStyle/>
          <a:p>
            <a:r>
              <a:rPr lang="en-US" sz="1200" dirty="0" smtClean="0"/>
              <a:t>http://royal.pingdom.com/2010/01/22/internet-2009-in-numbers/</a:t>
            </a:r>
            <a:endParaRPr lang="en-US" sz="1200" dirty="0"/>
          </a:p>
        </p:txBody>
      </p:sp>
      <p:sp>
        <p:nvSpPr>
          <p:cNvPr id="27" name="TextBox 26"/>
          <p:cNvSpPr txBox="1"/>
          <p:nvPr/>
        </p:nvSpPr>
        <p:spPr>
          <a:xfrm>
            <a:off x="5170089" y="3212068"/>
            <a:ext cx="2783672" cy="369332"/>
          </a:xfrm>
          <a:prstGeom prst="rect">
            <a:avLst/>
          </a:prstGeom>
          <a:noFill/>
        </p:spPr>
        <p:txBody>
          <a:bodyPr wrap="none" rtlCol="0">
            <a:spAutoFit/>
          </a:bodyPr>
          <a:lstStyle/>
          <a:p>
            <a:r>
              <a:rPr lang="en-US" b="1" dirty="0" smtClean="0">
                <a:solidFill>
                  <a:srgbClr val="FF0000"/>
                </a:solidFill>
              </a:rPr>
              <a:t>27 million</a:t>
            </a:r>
            <a:r>
              <a:rPr lang="en-US" dirty="0" smtClean="0"/>
              <a:t> tweets a day</a:t>
            </a:r>
            <a:endParaRPr lang="en-US" dirty="0"/>
          </a:p>
        </p:txBody>
      </p:sp>
      <p:sp>
        <p:nvSpPr>
          <p:cNvPr id="28" name="TextBox 27"/>
          <p:cNvSpPr txBox="1"/>
          <p:nvPr/>
        </p:nvSpPr>
        <p:spPr>
          <a:xfrm>
            <a:off x="4343400" y="4876800"/>
            <a:ext cx="1170888" cy="523220"/>
          </a:xfrm>
          <a:prstGeom prst="rect">
            <a:avLst/>
          </a:prstGeom>
          <a:noFill/>
        </p:spPr>
        <p:txBody>
          <a:bodyPr wrap="none" rtlCol="0">
            <a:spAutoFit/>
          </a:bodyPr>
          <a:lstStyle/>
          <a:p>
            <a:r>
              <a:rPr lang="en-US" sz="2800" dirty="0" smtClean="0"/>
              <a:t>Blogs:</a:t>
            </a:r>
            <a:endParaRPr lang="en-US" sz="2800" dirty="0"/>
          </a:p>
        </p:txBody>
      </p:sp>
      <p:sp>
        <p:nvSpPr>
          <p:cNvPr id="29" name="TextBox 28"/>
          <p:cNvSpPr txBox="1"/>
          <p:nvPr/>
        </p:nvSpPr>
        <p:spPr>
          <a:xfrm>
            <a:off x="5350596" y="4953000"/>
            <a:ext cx="3107604" cy="369332"/>
          </a:xfrm>
          <a:prstGeom prst="rect">
            <a:avLst/>
          </a:prstGeom>
          <a:noFill/>
        </p:spPr>
        <p:txBody>
          <a:bodyPr wrap="none" rtlCol="0">
            <a:spAutoFit/>
          </a:bodyPr>
          <a:lstStyle/>
          <a:p>
            <a:r>
              <a:rPr lang="en-US" b="1" dirty="0" smtClean="0">
                <a:solidFill>
                  <a:srgbClr val="FF0000"/>
                </a:solidFill>
              </a:rPr>
              <a:t>126 million</a:t>
            </a:r>
            <a:r>
              <a:rPr lang="en-US" dirty="0" smtClean="0"/>
              <a:t> different blogs</a:t>
            </a:r>
            <a:endParaRPr lang="en-US" dirty="0"/>
          </a:p>
        </p:txBody>
      </p:sp>
      <p:sp>
        <p:nvSpPr>
          <p:cNvPr id="30" name="TextBox 29"/>
          <p:cNvSpPr txBox="1"/>
          <p:nvPr/>
        </p:nvSpPr>
        <p:spPr>
          <a:xfrm>
            <a:off x="775984" y="3657600"/>
            <a:ext cx="2832814" cy="369332"/>
          </a:xfrm>
          <a:prstGeom prst="rect">
            <a:avLst/>
          </a:prstGeom>
          <a:noFill/>
        </p:spPr>
        <p:txBody>
          <a:bodyPr wrap="none" rtlCol="0">
            <a:spAutoFit/>
          </a:bodyPr>
          <a:lstStyle/>
          <a:p>
            <a:r>
              <a:rPr lang="en-US" b="1" dirty="0" smtClean="0">
                <a:solidFill>
                  <a:srgbClr val="FF0000"/>
                </a:solidFill>
              </a:rPr>
              <a:t>247 billion </a:t>
            </a:r>
            <a:r>
              <a:rPr lang="en-US" dirty="0" smtClean="0"/>
              <a:t>e-mails a day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 examples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Linguistic Data Consortium</a:t>
            </a:r>
          </a:p>
          <a:p>
            <a:pPr lvl="1"/>
            <a:r>
              <a:rPr lang="en-US" dirty="0" smtClean="0">
                <a:solidFill>
                  <a:srgbClr val="FF0000"/>
                </a:solidFill>
                <a:hlinkClick r:id="rId2"/>
              </a:rPr>
              <a:t>http://www.ldc.upenn.edu/Catalog/byType.jsp</a:t>
            </a:r>
            <a:endParaRPr lang="en-US" dirty="0" smtClean="0">
              <a:solidFill>
                <a:srgbClr val="FF0000"/>
              </a:solidFill>
            </a:endParaRPr>
          </a:p>
          <a:p>
            <a:r>
              <a:rPr lang="en-US" dirty="0" smtClean="0"/>
              <a:t>Dictionaries </a:t>
            </a:r>
          </a:p>
          <a:p>
            <a:pPr lvl="1"/>
            <a:r>
              <a:rPr lang="en-US" dirty="0" err="1" smtClean="0"/>
              <a:t>WordNet</a:t>
            </a:r>
            <a:r>
              <a:rPr lang="en-US" dirty="0" smtClean="0"/>
              <a:t> – 206K English words</a:t>
            </a:r>
          </a:p>
          <a:p>
            <a:pPr lvl="1"/>
            <a:r>
              <a:rPr lang="en-US" dirty="0" smtClean="0"/>
              <a:t>CELEX2 – 365K German words</a:t>
            </a:r>
          </a:p>
          <a:p>
            <a:r>
              <a:rPr lang="en-US" dirty="0" smtClean="0"/>
              <a:t>Monolingual text</a:t>
            </a:r>
          </a:p>
          <a:p>
            <a:pPr lvl="1"/>
            <a:r>
              <a:rPr lang="en-US" dirty="0" err="1" smtClean="0"/>
              <a:t>Gigaword</a:t>
            </a:r>
            <a:r>
              <a:rPr lang="en-US" dirty="0" smtClean="0"/>
              <a:t> corpus</a:t>
            </a:r>
          </a:p>
          <a:p>
            <a:pPr lvl="2"/>
            <a:r>
              <a:rPr lang="en-US" dirty="0" smtClean="0"/>
              <a:t>4M documents (mostly news articles)</a:t>
            </a:r>
          </a:p>
          <a:p>
            <a:pPr lvl="2"/>
            <a:r>
              <a:rPr lang="en-US" dirty="0" smtClean="0"/>
              <a:t>1.7 trillion words</a:t>
            </a:r>
          </a:p>
          <a:p>
            <a:pPr lvl="2"/>
            <a:r>
              <a:rPr lang="en-US" dirty="0" smtClean="0"/>
              <a:t>11GB of data (4GB compressed)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 examples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Monolingual text continued</a:t>
            </a:r>
          </a:p>
          <a:p>
            <a:pPr lvl="1"/>
            <a:r>
              <a:rPr lang="en-US" dirty="0" smtClean="0"/>
              <a:t>Enron e-mails</a:t>
            </a:r>
          </a:p>
          <a:p>
            <a:pPr lvl="2"/>
            <a:r>
              <a:rPr lang="en-US" dirty="0" smtClean="0"/>
              <a:t>517K e-mails</a:t>
            </a:r>
          </a:p>
          <a:p>
            <a:pPr lvl="1"/>
            <a:r>
              <a:rPr lang="en-US" dirty="0" smtClean="0"/>
              <a:t>Twitter</a:t>
            </a:r>
          </a:p>
          <a:p>
            <a:pPr lvl="1"/>
            <a:r>
              <a:rPr lang="en-US" dirty="0" err="1" smtClean="0"/>
              <a:t>Chatroom</a:t>
            </a:r>
            <a:endParaRPr lang="en-US" dirty="0" smtClean="0"/>
          </a:p>
          <a:p>
            <a:pPr lvl="1"/>
            <a:r>
              <a:rPr lang="en-US" dirty="0" smtClean="0"/>
              <a:t>Many non-English resources</a:t>
            </a:r>
          </a:p>
          <a:p>
            <a:r>
              <a:rPr lang="en-US" dirty="0" smtClean="0"/>
              <a:t>Parallel data</a:t>
            </a:r>
          </a:p>
          <a:p>
            <a:pPr lvl="1"/>
            <a:r>
              <a:rPr lang="en-US" dirty="0" smtClean="0"/>
              <a:t>~10M sentences of Chinese-English and Arabic-English</a:t>
            </a:r>
          </a:p>
          <a:p>
            <a:pPr lvl="1"/>
            <a:r>
              <a:rPr lang="en-US" dirty="0" err="1" smtClean="0"/>
              <a:t>Europarl</a:t>
            </a:r>
            <a:endParaRPr lang="en-US" dirty="0" smtClean="0"/>
          </a:p>
          <a:p>
            <a:pPr lvl="2"/>
            <a:r>
              <a:rPr lang="en-US" dirty="0" smtClean="0"/>
              <a:t>~1.5M sentences English with 10 different languages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 examples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Annotated</a:t>
            </a:r>
          </a:p>
          <a:p>
            <a:pPr lvl="1"/>
            <a:r>
              <a:rPr lang="en-US" dirty="0" smtClean="0"/>
              <a:t>Brown Corpus</a:t>
            </a:r>
          </a:p>
          <a:p>
            <a:pPr lvl="2"/>
            <a:r>
              <a:rPr lang="en-US" dirty="0" smtClean="0"/>
              <a:t>1M words with part of speech tag</a:t>
            </a:r>
          </a:p>
          <a:p>
            <a:pPr lvl="1"/>
            <a:r>
              <a:rPr lang="en-US" dirty="0" smtClean="0"/>
              <a:t>Penn Treebank</a:t>
            </a:r>
          </a:p>
          <a:p>
            <a:pPr lvl="2"/>
            <a:r>
              <a:rPr lang="en-US" dirty="0" smtClean="0"/>
              <a:t>1M words with full parse trees annotated</a:t>
            </a:r>
          </a:p>
          <a:p>
            <a:pPr lvl="1"/>
            <a:r>
              <a:rPr lang="en-US" dirty="0" smtClean="0"/>
              <a:t>Other </a:t>
            </a:r>
            <a:r>
              <a:rPr lang="en-US" dirty="0" err="1" smtClean="0"/>
              <a:t>Treebanks</a:t>
            </a:r>
            <a:endParaRPr lang="en-US" dirty="0" smtClean="0"/>
          </a:p>
          <a:p>
            <a:pPr lvl="2"/>
            <a:r>
              <a:rPr lang="en-US" dirty="0" smtClean="0"/>
              <a:t>Treebank refers to a corpus annotated with trees (usually syntactic)</a:t>
            </a:r>
          </a:p>
          <a:p>
            <a:pPr lvl="2"/>
            <a:r>
              <a:rPr lang="en-US" dirty="0" smtClean="0"/>
              <a:t>Chinese: 51K sentences</a:t>
            </a:r>
          </a:p>
          <a:p>
            <a:pPr lvl="2"/>
            <a:r>
              <a:rPr lang="en-US" dirty="0" smtClean="0"/>
              <a:t>Arabic: 145K words</a:t>
            </a:r>
          </a:p>
          <a:p>
            <a:pPr lvl="2"/>
            <a:r>
              <a:rPr lang="en-US" dirty="0" smtClean="0"/>
              <a:t>many other languages…</a:t>
            </a:r>
          </a:p>
          <a:p>
            <a:pPr lvl="2"/>
            <a:r>
              <a:rPr lang="en-US" dirty="0" smtClean="0"/>
              <a:t>BLIPP: 300M words (automatically annotated)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 examples</a:t>
            </a:r>
            <a:endParaRPr lang="en-US" dirty="0"/>
          </a:p>
        </p:txBody>
      </p:sp>
      <p:sp>
        <p:nvSpPr>
          <p:cNvPr id="3" name="Content Placeholder 2"/>
          <p:cNvSpPr>
            <a:spLocks noGrp="1"/>
          </p:cNvSpPr>
          <p:nvPr>
            <p:ph sz="quarter" idx="1"/>
          </p:nvPr>
        </p:nvSpPr>
        <p:spPr/>
        <p:txBody>
          <a:bodyPr/>
          <a:lstStyle/>
          <a:p>
            <a:r>
              <a:rPr lang="en-US" dirty="0" smtClean="0"/>
              <a:t>Many others…</a:t>
            </a:r>
          </a:p>
          <a:p>
            <a:pPr lvl="1"/>
            <a:r>
              <a:rPr lang="en-US" dirty="0" smtClean="0"/>
              <a:t>Spam and other text classification</a:t>
            </a:r>
          </a:p>
          <a:p>
            <a:pPr lvl="1"/>
            <a:r>
              <a:rPr lang="en-US" dirty="0" smtClean="0"/>
              <a:t>Google n-grams</a:t>
            </a:r>
          </a:p>
          <a:p>
            <a:pPr lvl="2"/>
            <a:r>
              <a:rPr lang="en-US" dirty="0" smtClean="0"/>
              <a:t>2006 (24GB compressed!)</a:t>
            </a:r>
          </a:p>
          <a:p>
            <a:pPr lvl="2"/>
            <a:r>
              <a:rPr lang="en-US" dirty="0" smtClean="0"/>
              <a:t>13M unigrams</a:t>
            </a:r>
          </a:p>
          <a:p>
            <a:pPr lvl="2"/>
            <a:r>
              <a:rPr lang="en-US" dirty="0" smtClean="0"/>
              <a:t>300M bigrams</a:t>
            </a:r>
          </a:p>
          <a:p>
            <a:pPr lvl="2"/>
            <a:r>
              <a:rPr lang="en-US" dirty="0" smtClean="0"/>
              <a:t>~1B 3,4 and 5-grams</a:t>
            </a:r>
          </a:p>
          <a:p>
            <a:pPr lvl="1"/>
            <a:r>
              <a:rPr lang="en-US" dirty="0" smtClean="0"/>
              <a:t>Speech</a:t>
            </a:r>
          </a:p>
          <a:p>
            <a:pPr lvl="1"/>
            <a:r>
              <a:rPr lang="en-US" dirty="0" smtClean="0"/>
              <a:t>Video (with transcripts)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pic>
        <p:nvPicPr>
          <p:cNvPr id="4" name="Picture 9" descr="mail"/>
          <p:cNvPicPr>
            <a:picLocks noChangeAspect="1" noChangeArrowheads="1"/>
          </p:cNvPicPr>
          <p:nvPr/>
        </p:nvPicPr>
        <p:blipFill>
          <a:blip r:embed="rId2"/>
          <a:srcRect/>
          <a:stretch>
            <a:fillRect/>
          </a:stretch>
        </p:blipFill>
        <p:spPr bwMode="auto">
          <a:xfrm>
            <a:off x="4606818" y="4953000"/>
            <a:ext cx="2333625" cy="1371600"/>
          </a:xfrm>
          <a:prstGeom prst="rect">
            <a:avLst/>
          </a:prstGeom>
          <a:noFill/>
        </p:spPr>
      </p:pic>
      <p:sp>
        <p:nvSpPr>
          <p:cNvPr id="5" name="Text Box 15"/>
          <p:cNvSpPr txBox="1">
            <a:spLocks noChangeArrowheads="1"/>
          </p:cNvSpPr>
          <p:nvPr/>
        </p:nvSpPr>
        <p:spPr bwMode="auto">
          <a:xfrm>
            <a:off x="5029200" y="4507468"/>
            <a:ext cx="1905000" cy="369332"/>
          </a:xfrm>
          <a:prstGeom prst="rect">
            <a:avLst/>
          </a:prstGeom>
          <a:noFill/>
          <a:ln w="9525">
            <a:noFill/>
            <a:miter lim="800000"/>
            <a:headEnd/>
            <a:tailEnd/>
          </a:ln>
          <a:effectLst/>
        </p:spPr>
        <p:txBody>
          <a:bodyPr>
            <a:spAutoFit/>
          </a:bodyPr>
          <a:lstStyle/>
          <a:p>
            <a:pPr>
              <a:spcBef>
                <a:spcPct val="50000"/>
              </a:spcBef>
            </a:pPr>
            <a:r>
              <a:rPr lang="en-US" dirty="0">
                <a:latin typeface="Verdana" pitchFamily="34" charset="0"/>
              </a:rPr>
              <a:t>e-mail</a:t>
            </a:r>
          </a:p>
        </p:txBody>
      </p:sp>
      <p:sp>
        <p:nvSpPr>
          <p:cNvPr id="6" name="TextBox 5"/>
          <p:cNvSpPr txBox="1"/>
          <p:nvPr/>
        </p:nvSpPr>
        <p:spPr>
          <a:xfrm>
            <a:off x="4419600" y="6400800"/>
            <a:ext cx="2832814" cy="369332"/>
          </a:xfrm>
          <a:prstGeom prst="rect">
            <a:avLst/>
          </a:prstGeom>
          <a:noFill/>
        </p:spPr>
        <p:txBody>
          <a:bodyPr wrap="none" rtlCol="0">
            <a:spAutoFit/>
          </a:bodyPr>
          <a:lstStyle/>
          <a:p>
            <a:r>
              <a:rPr lang="en-US" b="1" dirty="0" smtClean="0">
                <a:solidFill>
                  <a:srgbClr val="FF0000"/>
                </a:solidFill>
              </a:rPr>
              <a:t>247 billion </a:t>
            </a:r>
            <a:r>
              <a:rPr lang="en-US" dirty="0" smtClean="0"/>
              <a:t>e-mails a day</a:t>
            </a:r>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6746982" y="2875663"/>
            <a:ext cx="1953089" cy="1479405"/>
          </a:xfrm>
          <a:prstGeom prst="rect">
            <a:avLst/>
          </a:prstGeom>
        </p:spPr>
      </p:pic>
      <p:sp>
        <p:nvSpPr>
          <p:cNvPr id="8" name="Text Box 15"/>
          <p:cNvSpPr txBox="1">
            <a:spLocks noChangeArrowheads="1"/>
          </p:cNvSpPr>
          <p:nvPr/>
        </p:nvSpPr>
        <p:spPr bwMode="auto">
          <a:xfrm>
            <a:off x="6934200" y="2342263"/>
            <a:ext cx="1905000" cy="369332"/>
          </a:xfrm>
          <a:prstGeom prst="rect">
            <a:avLst/>
          </a:prstGeom>
          <a:noFill/>
          <a:ln w="9525">
            <a:noFill/>
            <a:miter lim="800000"/>
            <a:headEnd/>
            <a:tailEnd/>
          </a:ln>
          <a:effectLst/>
        </p:spPr>
        <p:txBody>
          <a:bodyPr>
            <a:spAutoFit/>
          </a:bodyPr>
          <a:lstStyle/>
          <a:p>
            <a:pPr>
              <a:spcBef>
                <a:spcPct val="50000"/>
              </a:spcBef>
            </a:pPr>
            <a:r>
              <a:rPr lang="en-US" dirty="0" smtClean="0">
                <a:latin typeface="Verdana" pitchFamily="34" charset="0"/>
              </a:rPr>
              <a:t>web</a:t>
            </a:r>
            <a:endParaRPr lang="en-US" dirty="0">
              <a:latin typeface="Verdana" pitchFamily="34" charset="0"/>
            </a:endParaRPr>
          </a:p>
        </p:txBody>
      </p:sp>
      <p:sp>
        <p:nvSpPr>
          <p:cNvPr id="9" name="TextBox 8"/>
          <p:cNvSpPr txBox="1"/>
          <p:nvPr/>
        </p:nvSpPr>
        <p:spPr>
          <a:xfrm>
            <a:off x="6746982" y="4355068"/>
            <a:ext cx="2070323" cy="369332"/>
          </a:xfrm>
          <a:prstGeom prst="rect">
            <a:avLst/>
          </a:prstGeom>
          <a:noFill/>
        </p:spPr>
        <p:txBody>
          <a:bodyPr wrap="none" rtlCol="0">
            <a:spAutoFit/>
          </a:bodyPr>
          <a:lstStyle/>
          <a:p>
            <a:r>
              <a:rPr lang="en-US" b="1" dirty="0" smtClean="0">
                <a:solidFill>
                  <a:srgbClr val="FF0000"/>
                </a:solidFill>
              </a:rPr>
              <a:t>1 trillion</a:t>
            </a:r>
            <a:r>
              <a:rPr lang="en-US" dirty="0" smtClean="0"/>
              <a:t> web pages</a:t>
            </a:r>
            <a:endParaRPr lang="en-US" dirty="0"/>
          </a:p>
        </p:txBody>
      </p:sp>
      <p:cxnSp>
        <p:nvCxnSpPr>
          <p:cNvPr id="11" name="Straight Connector 10"/>
          <p:cNvCxnSpPr/>
          <p:nvPr/>
        </p:nvCxnSpPr>
        <p:spPr>
          <a:xfrm rot="5400000">
            <a:off x="1937266" y="4299466"/>
            <a:ext cx="4583668" cy="76200"/>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52400" y="2849940"/>
            <a:ext cx="4191000" cy="1200328"/>
          </a:xfrm>
          <a:prstGeom prst="rect">
            <a:avLst/>
          </a:prstGeom>
        </p:spPr>
        <p:txBody>
          <a:bodyPr wrap="square">
            <a:spAutoFit/>
          </a:bodyPr>
          <a:lstStyle/>
          <a:p>
            <a:pPr lvl="1"/>
            <a:r>
              <a:rPr lang="en-US" sz="2400" dirty="0" smtClean="0"/>
              <a:t>Penn Treebank</a:t>
            </a:r>
          </a:p>
          <a:p>
            <a:pPr lvl="2"/>
            <a:r>
              <a:rPr lang="en-US" sz="2400" dirty="0" smtClean="0"/>
              <a:t>1M words with full parse trees annotated</a:t>
            </a:r>
          </a:p>
        </p:txBody>
      </p:sp>
      <p:sp>
        <p:nvSpPr>
          <p:cNvPr id="14" name="TextBox 13"/>
          <p:cNvSpPr txBox="1"/>
          <p:nvPr/>
        </p:nvSpPr>
        <p:spPr>
          <a:xfrm>
            <a:off x="1371600" y="4876800"/>
            <a:ext cx="1295400" cy="1323439"/>
          </a:xfrm>
          <a:prstGeom prst="rect">
            <a:avLst/>
          </a:prstGeom>
          <a:noFill/>
        </p:spPr>
        <p:txBody>
          <a:bodyPr wrap="square" rtlCol="0">
            <a:spAutoFit/>
          </a:bodyPr>
          <a:lstStyle/>
          <a:p>
            <a:r>
              <a:rPr lang="en-US" sz="8000" dirty="0" err="1" smtClean="0">
                <a:solidFill>
                  <a:srgbClr val="FF0000"/>
                </a:solidFill>
                <a:sym typeface="Wingdings"/>
              </a:rPr>
              <a:t></a:t>
            </a:r>
            <a:endParaRPr lang="en-US" sz="8000" dirty="0">
              <a:solidFill>
                <a:srgbClr val="FF0000"/>
              </a:solidFill>
            </a:endParaRPr>
          </a:p>
        </p:txBody>
      </p:sp>
      <p:sp>
        <p:nvSpPr>
          <p:cNvPr id="15" name="TextBox 14"/>
          <p:cNvSpPr txBox="1"/>
          <p:nvPr/>
        </p:nvSpPr>
        <p:spPr>
          <a:xfrm>
            <a:off x="5527782" y="1524000"/>
            <a:ext cx="2438400" cy="523220"/>
          </a:xfrm>
          <a:prstGeom prst="rect">
            <a:avLst/>
          </a:prstGeom>
          <a:noFill/>
        </p:spPr>
        <p:txBody>
          <a:bodyPr wrap="square" rtlCol="0">
            <a:spAutoFit/>
          </a:bodyPr>
          <a:lstStyle/>
          <a:p>
            <a:r>
              <a:rPr lang="en-US" sz="2800" dirty="0" smtClean="0">
                <a:solidFill>
                  <a:srgbClr val="0000FF"/>
                </a:solidFill>
              </a:rPr>
              <a:t>Unlabeled</a:t>
            </a:r>
            <a:endParaRPr lang="en-US" sz="2800" dirty="0">
              <a:solidFill>
                <a:srgbClr val="0000FF"/>
              </a:solidFill>
            </a:endParaRPr>
          </a:p>
        </p:txBody>
      </p:sp>
      <p:sp>
        <p:nvSpPr>
          <p:cNvPr id="16" name="TextBox 15"/>
          <p:cNvSpPr txBox="1"/>
          <p:nvPr/>
        </p:nvSpPr>
        <p:spPr>
          <a:xfrm>
            <a:off x="1143000" y="1534180"/>
            <a:ext cx="2438400" cy="523220"/>
          </a:xfrm>
          <a:prstGeom prst="rect">
            <a:avLst/>
          </a:prstGeom>
          <a:noFill/>
        </p:spPr>
        <p:txBody>
          <a:bodyPr wrap="square" rtlCol="0">
            <a:spAutoFit/>
          </a:bodyPr>
          <a:lstStyle/>
          <a:p>
            <a:r>
              <a:rPr lang="en-US" sz="2800" dirty="0" smtClean="0">
                <a:solidFill>
                  <a:srgbClr val="0000FF"/>
                </a:solidFill>
              </a:rPr>
              <a:t>Labeled</a:t>
            </a:r>
            <a:endParaRPr lang="en-US" sz="2800"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r>
              <a:rPr lang="en-US" dirty="0" smtClean="0"/>
              <a:t>Learning a grammar</a:t>
            </a:r>
            <a:endParaRPr lang="en-US" dirty="0"/>
          </a:p>
        </p:txBody>
      </p:sp>
      <p:grpSp>
        <p:nvGrpSpPr>
          <p:cNvPr id="2" name="Group 7"/>
          <p:cNvGrpSpPr>
            <a:grpSpLocks/>
          </p:cNvGrpSpPr>
          <p:nvPr/>
        </p:nvGrpSpPr>
        <p:grpSpPr bwMode="auto">
          <a:xfrm>
            <a:off x="2693988" y="2951163"/>
            <a:ext cx="2878137" cy="1303337"/>
            <a:chOff x="1697" y="1859"/>
            <a:chExt cx="1813" cy="821"/>
          </a:xfrm>
        </p:grpSpPr>
        <p:sp>
          <p:nvSpPr>
            <p:cNvPr id="44050" name="Rectangle 8"/>
            <p:cNvSpPr>
              <a:spLocks noChangeArrowheads="1"/>
            </p:cNvSpPr>
            <p:nvPr/>
          </p:nvSpPr>
          <p:spPr bwMode="auto">
            <a:xfrm>
              <a:off x="2296" y="1859"/>
              <a:ext cx="1214" cy="821"/>
            </a:xfrm>
            <a:prstGeom prst="rect">
              <a:avLst/>
            </a:prstGeom>
            <a:solidFill>
              <a:srgbClr val="66FFFF"/>
            </a:solidFill>
            <a:ln w="1905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sp>
          <p:nvSpPr>
            <p:cNvPr id="44051" name="Text Box 9"/>
            <p:cNvSpPr txBox="1">
              <a:spLocks noChangeArrowheads="1"/>
            </p:cNvSpPr>
            <p:nvPr/>
          </p:nvSpPr>
          <p:spPr bwMode="auto">
            <a:xfrm>
              <a:off x="2469" y="1973"/>
              <a:ext cx="995" cy="602"/>
            </a:xfrm>
            <a:prstGeom prst="rect">
              <a:avLst/>
            </a:prstGeom>
            <a:noFill/>
            <a:ln w="12700">
              <a:noFill/>
              <a:miter lim="800000"/>
              <a:headEnd/>
              <a:tailEnd/>
            </a:ln>
          </p:spPr>
          <p:txBody>
            <a:bodyPr wrap="none" lIns="90000" tIns="46800" rIns="90000" bIns="46800">
              <a:prstTxWarp prst="textNoShape">
                <a:avLst/>
              </a:prstTxWarp>
              <a:spAutoFit/>
            </a:bodyPr>
            <a:lstStyle/>
            <a:p>
              <a:r>
                <a:rPr lang="en-US" sz="2800" dirty="0" smtClean="0">
                  <a:solidFill>
                    <a:srgbClr val="000000"/>
                  </a:solidFill>
                  <a:latin typeface="Times New Roman" charset="0"/>
                </a:rPr>
                <a:t>Learning/</a:t>
              </a:r>
            </a:p>
            <a:p>
              <a:r>
                <a:rPr lang="en-US" sz="2800" dirty="0">
                  <a:solidFill>
                    <a:srgbClr val="000000"/>
                  </a:solidFill>
                  <a:latin typeface="Times New Roman" charset="0"/>
                </a:rPr>
                <a:t>Training</a:t>
              </a:r>
            </a:p>
          </p:txBody>
        </p:sp>
        <p:sp>
          <p:nvSpPr>
            <p:cNvPr id="44052" name="AutoShape 10"/>
            <p:cNvSpPr>
              <a:spLocks noChangeArrowheads="1"/>
            </p:cNvSpPr>
            <p:nvPr/>
          </p:nvSpPr>
          <p:spPr bwMode="auto">
            <a:xfrm>
              <a:off x="1697" y="2204"/>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grpSp>
        <p:nvGrpSpPr>
          <p:cNvPr id="3" name="Group 11"/>
          <p:cNvGrpSpPr>
            <a:grpSpLocks/>
          </p:cNvGrpSpPr>
          <p:nvPr/>
        </p:nvGrpSpPr>
        <p:grpSpPr bwMode="auto">
          <a:xfrm>
            <a:off x="5589588" y="2343150"/>
            <a:ext cx="2640012" cy="2625725"/>
            <a:chOff x="3521" y="1476"/>
            <a:chExt cx="1663" cy="1654"/>
          </a:xfrm>
        </p:grpSpPr>
        <p:grpSp>
          <p:nvGrpSpPr>
            <p:cNvPr id="4" name="Group 12"/>
            <p:cNvGrpSpPr>
              <a:grpSpLocks/>
            </p:cNvGrpSpPr>
            <p:nvPr/>
          </p:nvGrpSpPr>
          <p:grpSpPr bwMode="auto">
            <a:xfrm>
              <a:off x="4109" y="1476"/>
              <a:ext cx="1075" cy="1654"/>
              <a:chOff x="922" y="2666"/>
              <a:chExt cx="1075" cy="1654"/>
            </a:xfrm>
          </p:grpSpPr>
          <p:grpSp>
            <p:nvGrpSpPr>
              <p:cNvPr id="5" name="Group 13"/>
              <p:cNvGrpSpPr>
                <a:grpSpLocks/>
              </p:cNvGrpSpPr>
              <p:nvPr/>
            </p:nvGrpSpPr>
            <p:grpSpPr bwMode="auto">
              <a:xfrm>
                <a:off x="922" y="2666"/>
                <a:ext cx="1075" cy="1405"/>
                <a:chOff x="929" y="2743"/>
                <a:chExt cx="1075" cy="1405"/>
              </a:xfrm>
            </p:grpSpPr>
            <p:grpSp>
              <p:nvGrpSpPr>
                <p:cNvPr id="6" name="Group 14"/>
                <p:cNvGrpSpPr>
                  <a:grpSpLocks/>
                </p:cNvGrpSpPr>
                <p:nvPr/>
              </p:nvGrpSpPr>
              <p:grpSpPr bwMode="auto">
                <a:xfrm>
                  <a:off x="935" y="2743"/>
                  <a:ext cx="1029" cy="1405"/>
                  <a:chOff x="712" y="2636"/>
                  <a:chExt cx="1029" cy="1405"/>
                </a:xfrm>
              </p:grpSpPr>
              <p:sp>
                <p:nvSpPr>
                  <p:cNvPr id="44048"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S →</a:t>
                    </a:r>
                    <a:r>
                      <a:rPr lang="en-US" sz="1000">
                        <a:solidFill>
                          <a:srgbClr val="000000"/>
                        </a:solidFill>
                        <a:latin typeface="Times New Roman" charset="0"/>
                      </a:rPr>
                      <a:t> </a:t>
                    </a:r>
                    <a:r>
                      <a:rPr lang="en-US" sz="1400">
                        <a:solidFill>
                          <a:srgbClr val="000000"/>
                        </a:solidFill>
                        <a:latin typeface="Times New Roman" charset="0"/>
                      </a:rPr>
                      <a:t>NP VP</a:t>
                    </a:r>
                  </a:p>
                  <a:p>
                    <a:r>
                      <a:rPr lang="en-US" sz="1400">
                        <a:solidFill>
                          <a:srgbClr val="000000"/>
                        </a:solidFill>
                        <a:latin typeface="Times New Roman" charset="0"/>
                      </a:rPr>
                      <a:t>S → VP</a:t>
                    </a:r>
                  </a:p>
                  <a:p>
                    <a:r>
                      <a:rPr lang="en-US" sz="1400">
                        <a:solidFill>
                          <a:srgbClr val="000000"/>
                        </a:solidFill>
                        <a:latin typeface="Times New Roman" charset="0"/>
                      </a:rPr>
                      <a:t>NP → Det A N</a:t>
                    </a:r>
                  </a:p>
                  <a:p>
                    <a:r>
                      <a:rPr lang="en-US" sz="1400">
                        <a:solidFill>
                          <a:srgbClr val="000000"/>
                        </a:solidFill>
                        <a:latin typeface="Times New Roman" charset="0"/>
                      </a:rPr>
                      <a:t>NP → NP PP</a:t>
                    </a:r>
                  </a:p>
                  <a:p>
                    <a:r>
                      <a:rPr lang="en-US" sz="1400">
                        <a:solidFill>
                          <a:srgbClr val="000000"/>
                        </a:solidFill>
                        <a:latin typeface="Times New Roman" charset="0"/>
                      </a:rPr>
                      <a:t>NP → PropN</a:t>
                    </a:r>
                  </a:p>
                  <a:p>
                    <a:r>
                      <a:rPr lang="pt-BR" sz="1400">
                        <a:solidFill>
                          <a:srgbClr val="000000"/>
                        </a:solidFill>
                        <a:latin typeface="Times New Roman" charset="0"/>
                      </a:rPr>
                      <a:t>A → ε</a:t>
                    </a:r>
                  </a:p>
                  <a:p>
                    <a:r>
                      <a:rPr lang="pt-BR" sz="1400">
                        <a:solidFill>
                          <a:srgbClr val="000000"/>
                        </a:solidFill>
                        <a:latin typeface="Times New Roman" charset="0"/>
                      </a:rPr>
                      <a:t>A → Adj A</a:t>
                    </a:r>
                    <a:endParaRPr lang="en-US" sz="1400">
                      <a:solidFill>
                        <a:srgbClr val="000000"/>
                      </a:solidFill>
                      <a:latin typeface="Times New Roman" charset="0"/>
                    </a:endParaRPr>
                  </a:p>
                  <a:p>
                    <a:r>
                      <a:rPr lang="en-US" sz="1400">
                        <a:solidFill>
                          <a:srgbClr val="000000"/>
                        </a:solidFill>
                        <a:latin typeface="Times New Roman" charset="0"/>
                      </a:rPr>
                      <a:t>PP → Prep NP</a:t>
                    </a:r>
                  </a:p>
                  <a:p>
                    <a:r>
                      <a:rPr lang="en-US" sz="1400">
                        <a:solidFill>
                          <a:srgbClr val="000000"/>
                        </a:solidFill>
                        <a:latin typeface="Times New Roman" charset="0"/>
                      </a:rPr>
                      <a:t>VP → V NP</a:t>
                    </a:r>
                  </a:p>
                  <a:p>
                    <a:r>
                      <a:rPr lang="en-US" sz="1400">
                        <a:solidFill>
                          <a:srgbClr val="000000"/>
                        </a:solidFill>
                        <a:latin typeface="Times New Roman" charset="0"/>
                      </a:rPr>
                      <a:t>VP → VP PP</a:t>
                    </a:r>
                  </a:p>
                </p:txBody>
              </p:sp>
              <p:sp>
                <p:nvSpPr>
                  <p:cNvPr id="44049"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44047"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44045"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44043" name="AutoShape 19"/>
            <p:cNvSpPr>
              <a:spLocks noChangeArrowheads="1"/>
            </p:cNvSpPr>
            <p:nvPr/>
          </p:nvSpPr>
          <p:spPr bwMode="auto">
            <a:xfrm>
              <a:off x="3521" y="2193"/>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grpSp>
        <p:nvGrpSpPr>
          <p:cNvPr id="24" name="Group 25"/>
          <p:cNvGrpSpPr>
            <a:grpSpLocks/>
          </p:cNvGrpSpPr>
          <p:nvPr/>
        </p:nvGrpSpPr>
        <p:grpSpPr bwMode="auto">
          <a:xfrm>
            <a:off x="990600" y="2278063"/>
            <a:ext cx="1066800" cy="617537"/>
            <a:chOff x="2448" y="1387"/>
            <a:chExt cx="672" cy="389"/>
          </a:xfrm>
        </p:grpSpPr>
        <p:grpSp>
          <p:nvGrpSpPr>
            <p:cNvPr id="51" name="Group 26"/>
            <p:cNvGrpSpPr>
              <a:grpSpLocks/>
            </p:cNvGrpSpPr>
            <p:nvPr/>
          </p:nvGrpSpPr>
          <p:grpSpPr bwMode="auto">
            <a:xfrm>
              <a:off x="2544" y="1387"/>
              <a:ext cx="528" cy="336"/>
              <a:chOff x="3456" y="2400"/>
              <a:chExt cx="672" cy="432"/>
            </a:xfrm>
          </p:grpSpPr>
          <p:sp>
            <p:nvSpPr>
              <p:cNvPr id="58" name="Line 27"/>
              <p:cNvSpPr>
                <a:spLocks noChangeShapeType="1"/>
              </p:cNvSpPr>
              <p:nvPr/>
            </p:nvSpPr>
            <p:spPr bwMode="auto">
              <a:xfrm flipV="1">
                <a:off x="3456"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9" name="Line 28"/>
              <p:cNvSpPr>
                <a:spLocks noChangeShapeType="1"/>
              </p:cNvSpPr>
              <p:nvPr/>
            </p:nvSpPr>
            <p:spPr bwMode="auto">
              <a:xfrm>
                <a:off x="3792"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60" name="Line 29"/>
              <p:cNvSpPr>
                <a:spLocks noChangeShapeType="1"/>
              </p:cNvSpPr>
              <p:nvPr/>
            </p:nvSpPr>
            <p:spPr bwMode="auto">
              <a:xfrm flipH="1">
                <a:off x="3792" y="2592"/>
                <a:ext cx="144" cy="24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61" name="Line 30"/>
              <p:cNvSpPr>
                <a:spLocks noChangeShapeType="1"/>
              </p:cNvSpPr>
              <p:nvPr/>
            </p:nvSpPr>
            <p:spPr bwMode="auto">
              <a:xfrm flipH="1">
                <a:off x="3936" y="2688"/>
                <a:ext cx="96" cy="144"/>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62" name="Line 31"/>
              <p:cNvSpPr>
                <a:spLocks noChangeShapeType="1"/>
              </p:cNvSpPr>
              <p:nvPr/>
            </p:nvSpPr>
            <p:spPr bwMode="auto">
              <a:xfrm>
                <a:off x="3552" y="2736"/>
                <a:ext cx="48" cy="96"/>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52" name="Group 32"/>
            <p:cNvGrpSpPr>
              <a:grpSpLocks/>
            </p:cNvGrpSpPr>
            <p:nvPr/>
          </p:nvGrpSpPr>
          <p:grpSpPr bwMode="auto">
            <a:xfrm>
              <a:off x="2448" y="1728"/>
              <a:ext cx="672" cy="48"/>
              <a:chOff x="2448" y="1728"/>
              <a:chExt cx="672" cy="48"/>
            </a:xfrm>
          </p:grpSpPr>
          <p:sp>
            <p:nvSpPr>
              <p:cNvPr id="53" name="Rectangle 33"/>
              <p:cNvSpPr>
                <a:spLocks noChangeArrowheads="1"/>
              </p:cNvSpPr>
              <p:nvPr/>
            </p:nvSpPr>
            <p:spPr bwMode="auto">
              <a:xfrm>
                <a:off x="2880"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4" name="Rectangle 34"/>
              <p:cNvSpPr>
                <a:spLocks noChangeArrowheads="1"/>
              </p:cNvSpPr>
              <p:nvPr/>
            </p:nvSpPr>
            <p:spPr bwMode="auto">
              <a:xfrm>
                <a:off x="2736"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5" name="Rectangle 35"/>
              <p:cNvSpPr>
                <a:spLocks noChangeArrowheads="1"/>
              </p:cNvSpPr>
              <p:nvPr/>
            </p:nvSpPr>
            <p:spPr bwMode="auto">
              <a:xfrm>
                <a:off x="2592"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6" name="Rectangle 36"/>
              <p:cNvSpPr>
                <a:spLocks noChangeArrowheads="1"/>
              </p:cNvSpPr>
              <p:nvPr/>
            </p:nvSpPr>
            <p:spPr bwMode="auto">
              <a:xfrm>
                <a:off x="2448"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7" name="Rectangle 37"/>
              <p:cNvSpPr>
                <a:spLocks noChangeArrowheads="1"/>
              </p:cNvSpPr>
              <p:nvPr/>
            </p:nvSpPr>
            <p:spPr bwMode="auto">
              <a:xfrm>
                <a:off x="3024"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25" name="Group 38"/>
          <p:cNvGrpSpPr>
            <a:grpSpLocks/>
          </p:cNvGrpSpPr>
          <p:nvPr/>
        </p:nvGrpSpPr>
        <p:grpSpPr bwMode="auto">
          <a:xfrm>
            <a:off x="990600" y="3040063"/>
            <a:ext cx="1066800" cy="608012"/>
            <a:chOff x="2448" y="1867"/>
            <a:chExt cx="672" cy="383"/>
          </a:xfrm>
        </p:grpSpPr>
        <p:grpSp>
          <p:nvGrpSpPr>
            <p:cNvPr id="39" name="Group 39"/>
            <p:cNvGrpSpPr>
              <a:grpSpLocks/>
            </p:cNvGrpSpPr>
            <p:nvPr/>
          </p:nvGrpSpPr>
          <p:grpSpPr bwMode="auto">
            <a:xfrm flipH="1">
              <a:off x="2508" y="1867"/>
              <a:ext cx="528" cy="336"/>
              <a:chOff x="3456" y="2400"/>
              <a:chExt cx="672" cy="432"/>
            </a:xfrm>
          </p:grpSpPr>
          <p:sp>
            <p:nvSpPr>
              <p:cNvPr id="46" name="Line 40"/>
              <p:cNvSpPr>
                <a:spLocks noChangeShapeType="1"/>
              </p:cNvSpPr>
              <p:nvPr/>
            </p:nvSpPr>
            <p:spPr bwMode="auto">
              <a:xfrm flipV="1">
                <a:off x="3456"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7" name="Line 41"/>
              <p:cNvSpPr>
                <a:spLocks noChangeShapeType="1"/>
              </p:cNvSpPr>
              <p:nvPr/>
            </p:nvSpPr>
            <p:spPr bwMode="auto">
              <a:xfrm>
                <a:off x="3792"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8" name="Line 42"/>
              <p:cNvSpPr>
                <a:spLocks noChangeShapeType="1"/>
              </p:cNvSpPr>
              <p:nvPr/>
            </p:nvSpPr>
            <p:spPr bwMode="auto">
              <a:xfrm flipH="1">
                <a:off x="3792" y="2592"/>
                <a:ext cx="144" cy="24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9" name="Line 43"/>
              <p:cNvSpPr>
                <a:spLocks noChangeShapeType="1"/>
              </p:cNvSpPr>
              <p:nvPr/>
            </p:nvSpPr>
            <p:spPr bwMode="auto">
              <a:xfrm flipH="1">
                <a:off x="3936" y="2688"/>
                <a:ext cx="96" cy="144"/>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0" name="Line 44"/>
              <p:cNvSpPr>
                <a:spLocks noChangeShapeType="1"/>
              </p:cNvSpPr>
              <p:nvPr/>
            </p:nvSpPr>
            <p:spPr bwMode="auto">
              <a:xfrm>
                <a:off x="3552" y="2736"/>
                <a:ext cx="48" cy="96"/>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40" name="Group 45"/>
            <p:cNvGrpSpPr>
              <a:grpSpLocks/>
            </p:cNvGrpSpPr>
            <p:nvPr/>
          </p:nvGrpSpPr>
          <p:grpSpPr bwMode="auto">
            <a:xfrm>
              <a:off x="2448" y="2202"/>
              <a:ext cx="672" cy="48"/>
              <a:chOff x="2448" y="2202"/>
              <a:chExt cx="672" cy="48"/>
            </a:xfrm>
          </p:grpSpPr>
          <p:sp>
            <p:nvSpPr>
              <p:cNvPr id="41" name="Rectangle 46"/>
              <p:cNvSpPr>
                <a:spLocks noChangeArrowheads="1"/>
              </p:cNvSpPr>
              <p:nvPr/>
            </p:nvSpPr>
            <p:spPr bwMode="auto">
              <a:xfrm>
                <a:off x="2880"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2" name="Rectangle 47"/>
              <p:cNvSpPr>
                <a:spLocks noChangeArrowheads="1"/>
              </p:cNvSpPr>
              <p:nvPr/>
            </p:nvSpPr>
            <p:spPr bwMode="auto">
              <a:xfrm>
                <a:off x="2736"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3" name="Rectangle 48"/>
              <p:cNvSpPr>
                <a:spLocks noChangeArrowheads="1"/>
              </p:cNvSpPr>
              <p:nvPr/>
            </p:nvSpPr>
            <p:spPr bwMode="auto">
              <a:xfrm>
                <a:off x="2592"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4" name="Rectangle 49"/>
              <p:cNvSpPr>
                <a:spLocks noChangeArrowheads="1"/>
              </p:cNvSpPr>
              <p:nvPr/>
            </p:nvSpPr>
            <p:spPr bwMode="auto">
              <a:xfrm>
                <a:off x="2448"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5" name="Rectangle 50"/>
              <p:cNvSpPr>
                <a:spLocks noChangeArrowheads="1"/>
              </p:cNvSpPr>
              <p:nvPr/>
            </p:nvSpPr>
            <p:spPr bwMode="auto">
              <a:xfrm>
                <a:off x="3024"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26" name="Group 51"/>
          <p:cNvGrpSpPr>
            <a:grpSpLocks/>
          </p:cNvGrpSpPr>
          <p:nvPr/>
        </p:nvGrpSpPr>
        <p:grpSpPr bwMode="auto">
          <a:xfrm>
            <a:off x="990600" y="3725863"/>
            <a:ext cx="1066800" cy="617537"/>
            <a:chOff x="2448" y="2299"/>
            <a:chExt cx="672" cy="389"/>
          </a:xfrm>
        </p:grpSpPr>
        <p:grpSp>
          <p:nvGrpSpPr>
            <p:cNvPr id="27" name="Group 52"/>
            <p:cNvGrpSpPr>
              <a:grpSpLocks/>
            </p:cNvGrpSpPr>
            <p:nvPr/>
          </p:nvGrpSpPr>
          <p:grpSpPr bwMode="auto">
            <a:xfrm>
              <a:off x="2544" y="2299"/>
              <a:ext cx="528" cy="336"/>
              <a:chOff x="2544" y="2299"/>
              <a:chExt cx="528" cy="336"/>
            </a:xfrm>
          </p:grpSpPr>
          <p:sp>
            <p:nvSpPr>
              <p:cNvPr id="34" name="Line 53"/>
              <p:cNvSpPr>
                <a:spLocks noChangeShapeType="1"/>
              </p:cNvSpPr>
              <p:nvPr/>
            </p:nvSpPr>
            <p:spPr bwMode="auto">
              <a:xfrm flipV="1">
                <a:off x="2544" y="2299"/>
                <a:ext cx="264" cy="336"/>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35" name="Line 54"/>
              <p:cNvSpPr>
                <a:spLocks noChangeShapeType="1"/>
              </p:cNvSpPr>
              <p:nvPr/>
            </p:nvSpPr>
            <p:spPr bwMode="auto">
              <a:xfrm>
                <a:off x="2808" y="2299"/>
                <a:ext cx="264" cy="336"/>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36" name="Line 55"/>
              <p:cNvSpPr>
                <a:spLocks noChangeShapeType="1"/>
              </p:cNvSpPr>
              <p:nvPr/>
            </p:nvSpPr>
            <p:spPr bwMode="auto">
              <a:xfrm flipH="1">
                <a:off x="2808" y="2448"/>
                <a:ext cx="113" cy="187"/>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37" name="Line 56"/>
              <p:cNvSpPr>
                <a:spLocks noChangeShapeType="1"/>
              </p:cNvSpPr>
              <p:nvPr/>
            </p:nvSpPr>
            <p:spPr bwMode="auto">
              <a:xfrm flipH="1">
                <a:off x="2921" y="2523"/>
                <a:ext cx="76" cy="11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38" name="Line 57"/>
              <p:cNvSpPr>
                <a:spLocks noChangeShapeType="1"/>
              </p:cNvSpPr>
              <p:nvPr/>
            </p:nvSpPr>
            <p:spPr bwMode="auto">
              <a:xfrm flipH="1">
                <a:off x="2688" y="2371"/>
                <a:ext cx="174" cy="26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28" name="Group 58"/>
            <p:cNvGrpSpPr>
              <a:grpSpLocks/>
            </p:cNvGrpSpPr>
            <p:nvPr/>
          </p:nvGrpSpPr>
          <p:grpSpPr bwMode="auto">
            <a:xfrm>
              <a:off x="2448" y="2640"/>
              <a:ext cx="672" cy="48"/>
              <a:chOff x="2448" y="2640"/>
              <a:chExt cx="672" cy="48"/>
            </a:xfrm>
          </p:grpSpPr>
          <p:sp>
            <p:nvSpPr>
              <p:cNvPr id="29" name="Rectangle 59"/>
              <p:cNvSpPr>
                <a:spLocks noChangeArrowheads="1"/>
              </p:cNvSpPr>
              <p:nvPr/>
            </p:nvSpPr>
            <p:spPr bwMode="auto">
              <a:xfrm>
                <a:off x="2880"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0" name="Rectangle 60"/>
              <p:cNvSpPr>
                <a:spLocks noChangeArrowheads="1"/>
              </p:cNvSpPr>
              <p:nvPr/>
            </p:nvSpPr>
            <p:spPr bwMode="auto">
              <a:xfrm>
                <a:off x="2736"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1" name="Rectangle 61"/>
              <p:cNvSpPr>
                <a:spLocks noChangeArrowheads="1"/>
              </p:cNvSpPr>
              <p:nvPr/>
            </p:nvSpPr>
            <p:spPr bwMode="auto">
              <a:xfrm>
                <a:off x="2592"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2" name="Rectangle 62"/>
              <p:cNvSpPr>
                <a:spLocks noChangeArrowheads="1"/>
              </p:cNvSpPr>
              <p:nvPr/>
            </p:nvSpPr>
            <p:spPr bwMode="auto">
              <a:xfrm>
                <a:off x="2448"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3" name="Rectangle 63"/>
              <p:cNvSpPr>
                <a:spLocks noChangeArrowheads="1"/>
              </p:cNvSpPr>
              <p:nvPr/>
            </p:nvSpPr>
            <p:spPr bwMode="auto">
              <a:xfrm>
                <a:off x="3024"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sp>
        <p:nvSpPr>
          <p:cNvPr id="63" name="TextBox 62"/>
          <p:cNvSpPr txBox="1"/>
          <p:nvPr/>
        </p:nvSpPr>
        <p:spPr>
          <a:xfrm rot="5400000">
            <a:off x="1191828" y="4805886"/>
            <a:ext cx="870857" cy="707886"/>
          </a:xfrm>
          <a:prstGeom prst="rect">
            <a:avLst/>
          </a:prstGeom>
          <a:noFill/>
        </p:spPr>
        <p:txBody>
          <a:bodyPr wrap="square" rtlCol="0">
            <a:spAutoFit/>
          </a:bodyPr>
          <a:lstStyle/>
          <a:p>
            <a:r>
              <a:rPr lang="en-US" sz="4000" dirty="0" smtClean="0"/>
              <a:t>…</a:t>
            </a:r>
            <a:endParaRPr lang="en-US" sz="4000" dirty="0"/>
          </a:p>
        </p:txBody>
      </p:sp>
      <p:graphicFrame>
        <p:nvGraphicFramePr>
          <p:cNvPr id="732162" name="Object 2"/>
          <p:cNvGraphicFramePr>
            <a:graphicFrameLocks noChangeAspect="1"/>
          </p:cNvGraphicFramePr>
          <p:nvPr/>
        </p:nvGraphicFramePr>
        <p:xfrm>
          <a:off x="2693988" y="4572000"/>
          <a:ext cx="3657600" cy="762000"/>
        </p:xfrm>
        <a:graphic>
          <a:graphicData uri="http://schemas.openxmlformats.org/presentationml/2006/ole">
            <p:oleObj spid="_x0000_s732162" name="Equation" r:id="rId4" imgW="1828800" imgH="381000" progId="Equation.3">
              <p:embed/>
            </p:oleObj>
          </a:graphicData>
        </a:graphic>
      </p:graphicFrame>
      <p:sp>
        <p:nvSpPr>
          <p:cNvPr id="65" name="TextBox 64"/>
          <p:cNvSpPr txBox="1"/>
          <p:nvPr/>
        </p:nvSpPr>
        <p:spPr>
          <a:xfrm>
            <a:off x="609600" y="1595735"/>
            <a:ext cx="2236788" cy="461665"/>
          </a:xfrm>
          <a:prstGeom prst="rect">
            <a:avLst/>
          </a:prstGeom>
          <a:noFill/>
        </p:spPr>
        <p:txBody>
          <a:bodyPr wrap="square" rtlCol="0">
            <a:spAutoFit/>
          </a:bodyPr>
          <a:lstStyle/>
          <a:p>
            <a:r>
              <a:rPr lang="en-US" sz="2400" dirty="0" smtClean="0">
                <a:solidFill>
                  <a:srgbClr val="0000FF"/>
                </a:solidFill>
              </a:rPr>
              <a:t>Parsed sentences</a:t>
            </a:r>
            <a:endParaRPr lang="en-US" sz="2400" dirty="0">
              <a:solidFill>
                <a:srgbClr val="0000FF"/>
              </a:solidFill>
            </a:endParaRPr>
          </a:p>
        </p:txBody>
      </p:sp>
      <p:sp>
        <p:nvSpPr>
          <p:cNvPr id="66" name="TextBox 65"/>
          <p:cNvSpPr txBox="1"/>
          <p:nvPr/>
        </p:nvSpPr>
        <p:spPr>
          <a:xfrm>
            <a:off x="6602412" y="1595735"/>
            <a:ext cx="2236788" cy="461665"/>
          </a:xfrm>
          <a:prstGeom prst="rect">
            <a:avLst/>
          </a:prstGeom>
          <a:noFill/>
        </p:spPr>
        <p:txBody>
          <a:bodyPr wrap="square" rtlCol="0">
            <a:spAutoFit/>
          </a:bodyPr>
          <a:lstStyle/>
          <a:p>
            <a:r>
              <a:rPr lang="en-US" sz="2400" dirty="0" smtClean="0">
                <a:solidFill>
                  <a:srgbClr val="0000FF"/>
                </a:solidFill>
              </a:rPr>
              <a:t>Grammar</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other data sources</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2721653" y="3409063"/>
            <a:ext cx="1953089" cy="1479405"/>
          </a:xfrm>
          <a:prstGeom prst="rect">
            <a:avLst/>
          </a:prstGeom>
        </p:spPr>
      </p:pic>
      <p:sp>
        <p:nvSpPr>
          <p:cNvPr id="5" name="Text Box 15"/>
          <p:cNvSpPr txBox="1">
            <a:spLocks noChangeArrowheads="1"/>
          </p:cNvSpPr>
          <p:nvPr/>
        </p:nvSpPr>
        <p:spPr bwMode="auto">
          <a:xfrm>
            <a:off x="2908871" y="2875663"/>
            <a:ext cx="1905000" cy="369332"/>
          </a:xfrm>
          <a:prstGeom prst="rect">
            <a:avLst/>
          </a:prstGeom>
          <a:noFill/>
          <a:ln w="9525">
            <a:noFill/>
            <a:miter lim="800000"/>
            <a:headEnd/>
            <a:tailEnd/>
          </a:ln>
          <a:effectLst/>
        </p:spPr>
        <p:txBody>
          <a:bodyPr>
            <a:spAutoFit/>
          </a:bodyPr>
          <a:lstStyle/>
          <a:p>
            <a:pPr>
              <a:spcBef>
                <a:spcPct val="50000"/>
              </a:spcBef>
            </a:pPr>
            <a:r>
              <a:rPr lang="en-US" dirty="0" smtClean="0">
                <a:latin typeface="Verdana" pitchFamily="34" charset="0"/>
              </a:rPr>
              <a:t>web</a:t>
            </a:r>
            <a:endParaRPr lang="en-US" dirty="0">
              <a:latin typeface="Verdana" pitchFamily="34" charset="0"/>
            </a:endParaRPr>
          </a:p>
        </p:txBody>
      </p:sp>
      <p:sp>
        <p:nvSpPr>
          <p:cNvPr id="6" name="TextBox 5"/>
          <p:cNvSpPr txBox="1"/>
          <p:nvPr/>
        </p:nvSpPr>
        <p:spPr>
          <a:xfrm>
            <a:off x="2721653" y="4888468"/>
            <a:ext cx="2070323" cy="369332"/>
          </a:xfrm>
          <a:prstGeom prst="rect">
            <a:avLst/>
          </a:prstGeom>
          <a:noFill/>
        </p:spPr>
        <p:txBody>
          <a:bodyPr wrap="none" rtlCol="0">
            <a:spAutoFit/>
          </a:bodyPr>
          <a:lstStyle/>
          <a:p>
            <a:r>
              <a:rPr lang="en-US" b="1" dirty="0" smtClean="0">
                <a:solidFill>
                  <a:srgbClr val="FF0000"/>
                </a:solidFill>
              </a:rPr>
              <a:t>1 trillion</a:t>
            </a:r>
            <a:r>
              <a:rPr lang="en-US" dirty="0" smtClean="0"/>
              <a:t> web pages</a:t>
            </a:r>
            <a:endParaRPr lang="en-US" dirty="0"/>
          </a:p>
        </p:txBody>
      </p:sp>
      <p:sp>
        <p:nvSpPr>
          <p:cNvPr id="7" name="TextBox 6"/>
          <p:cNvSpPr txBox="1"/>
          <p:nvPr/>
        </p:nvSpPr>
        <p:spPr>
          <a:xfrm>
            <a:off x="399077" y="1676400"/>
            <a:ext cx="4645152" cy="954107"/>
          </a:xfrm>
          <a:prstGeom prst="rect">
            <a:avLst/>
          </a:prstGeom>
          <a:noFill/>
        </p:spPr>
        <p:txBody>
          <a:bodyPr wrap="square" rtlCol="0">
            <a:spAutoFit/>
          </a:bodyPr>
          <a:lstStyle/>
          <a:p>
            <a:r>
              <a:rPr lang="en-US" sz="2800" dirty="0" smtClean="0">
                <a:solidFill>
                  <a:srgbClr val="FF0000"/>
                </a:solidFill>
              </a:rPr>
              <a:t>What if we wanted to parse sentences from the web?</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a:t>
            </a:r>
            <a:endParaRPr lang="en-US" dirty="0"/>
          </a:p>
        </p:txBody>
      </p:sp>
      <p:grpSp>
        <p:nvGrpSpPr>
          <p:cNvPr id="4" name="Group 7"/>
          <p:cNvGrpSpPr>
            <a:grpSpLocks/>
          </p:cNvGrpSpPr>
          <p:nvPr/>
        </p:nvGrpSpPr>
        <p:grpSpPr bwMode="auto">
          <a:xfrm>
            <a:off x="2693988" y="2951163"/>
            <a:ext cx="2878137" cy="1303337"/>
            <a:chOff x="1697" y="1859"/>
            <a:chExt cx="1813" cy="821"/>
          </a:xfrm>
        </p:grpSpPr>
        <p:sp>
          <p:nvSpPr>
            <p:cNvPr id="5" name="Rectangle 8"/>
            <p:cNvSpPr>
              <a:spLocks noChangeArrowheads="1"/>
            </p:cNvSpPr>
            <p:nvPr/>
          </p:nvSpPr>
          <p:spPr bwMode="auto">
            <a:xfrm>
              <a:off x="2296" y="1859"/>
              <a:ext cx="1214" cy="821"/>
            </a:xfrm>
            <a:prstGeom prst="rect">
              <a:avLst/>
            </a:prstGeom>
            <a:solidFill>
              <a:srgbClr val="66FFFF"/>
            </a:solidFill>
            <a:ln w="1905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sp>
          <p:nvSpPr>
            <p:cNvPr id="6" name="Text Box 9"/>
            <p:cNvSpPr txBox="1">
              <a:spLocks noChangeArrowheads="1"/>
            </p:cNvSpPr>
            <p:nvPr/>
          </p:nvSpPr>
          <p:spPr bwMode="auto">
            <a:xfrm>
              <a:off x="2469" y="1973"/>
              <a:ext cx="995" cy="602"/>
            </a:xfrm>
            <a:prstGeom prst="rect">
              <a:avLst/>
            </a:prstGeom>
            <a:noFill/>
            <a:ln w="12700">
              <a:noFill/>
              <a:miter lim="800000"/>
              <a:headEnd/>
              <a:tailEnd/>
            </a:ln>
          </p:spPr>
          <p:txBody>
            <a:bodyPr wrap="none" lIns="90000" tIns="46800" rIns="90000" bIns="46800">
              <a:prstTxWarp prst="textNoShape">
                <a:avLst/>
              </a:prstTxWarp>
              <a:spAutoFit/>
            </a:bodyPr>
            <a:lstStyle/>
            <a:p>
              <a:r>
                <a:rPr lang="en-US" sz="2800" dirty="0" smtClean="0">
                  <a:solidFill>
                    <a:srgbClr val="000000"/>
                  </a:solidFill>
                  <a:latin typeface="Times New Roman" charset="0"/>
                </a:rPr>
                <a:t>Learning/</a:t>
              </a:r>
            </a:p>
            <a:p>
              <a:r>
                <a:rPr lang="en-US" sz="2800" dirty="0">
                  <a:solidFill>
                    <a:srgbClr val="000000"/>
                  </a:solidFill>
                  <a:latin typeface="Times New Roman" charset="0"/>
                </a:rPr>
                <a:t>Training</a:t>
              </a:r>
            </a:p>
          </p:txBody>
        </p:sp>
        <p:sp>
          <p:nvSpPr>
            <p:cNvPr id="7" name="AutoShape 10"/>
            <p:cNvSpPr>
              <a:spLocks noChangeArrowheads="1"/>
            </p:cNvSpPr>
            <p:nvPr/>
          </p:nvSpPr>
          <p:spPr bwMode="auto">
            <a:xfrm>
              <a:off x="1697" y="2204"/>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grpSp>
        <p:nvGrpSpPr>
          <p:cNvPr id="8" name="Group 11"/>
          <p:cNvGrpSpPr>
            <a:grpSpLocks/>
          </p:cNvGrpSpPr>
          <p:nvPr/>
        </p:nvGrpSpPr>
        <p:grpSpPr bwMode="auto">
          <a:xfrm>
            <a:off x="5589588" y="2343150"/>
            <a:ext cx="2640012" cy="2625725"/>
            <a:chOff x="3521" y="1476"/>
            <a:chExt cx="1663" cy="1654"/>
          </a:xfrm>
        </p:grpSpPr>
        <p:grpSp>
          <p:nvGrpSpPr>
            <p:cNvPr id="9" name="Group 12"/>
            <p:cNvGrpSpPr>
              <a:grpSpLocks/>
            </p:cNvGrpSpPr>
            <p:nvPr/>
          </p:nvGrpSpPr>
          <p:grpSpPr bwMode="auto">
            <a:xfrm>
              <a:off x="4109" y="1476"/>
              <a:ext cx="1075" cy="1654"/>
              <a:chOff x="922" y="2666"/>
              <a:chExt cx="1075" cy="1654"/>
            </a:xfrm>
          </p:grpSpPr>
          <p:grpSp>
            <p:nvGrpSpPr>
              <p:cNvPr id="11" name="Group 13"/>
              <p:cNvGrpSpPr>
                <a:grpSpLocks/>
              </p:cNvGrpSpPr>
              <p:nvPr/>
            </p:nvGrpSpPr>
            <p:grpSpPr bwMode="auto">
              <a:xfrm>
                <a:off x="922" y="2666"/>
                <a:ext cx="1075" cy="1405"/>
                <a:chOff x="929" y="2743"/>
                <a:chExt cx="1075" cy="1405"/>
              </a:xfrm>
            </p:grpSpPr>
            <p:grpSp>
              <p:nvGrpSpPr>
                <p:cNvPr id="13" name="Group 14"/>
                <p:cNvGrpSpPr>
                  <a:grpSpLocks/>
                </p:cNvGrpSpPr>
                <p:nvPr/>
              </p:nvGrpSpPr>
              <p:grpSpPr bwMode="auto">
                <a:xfrm>
                  <a:off x="935" y="2743"/>
                  <a:ext cx="1029" cy="1405"/>
                  <a:chOff x="712" y="2636"/>
                  <a:chExt cx="1029" cy="1405"/>
                </a:xfrm>
              </p:grpSpPr>
              <p:sp>
                <p:nvSpPr>
                  <p:cNvPr id="15"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S →</a:t>
                    </a:r>
                    <a:r>
                      <a:rPr lang="en-US" sz="1000">
                        <a:solidFill>
                          <a:srgbClr val="000000"/>
                        </a:solidFill>
                        <a:latin typeface="Times New Roman" charset="0"/>
                      </a:rPr>
                      <a:t> </a:t>
                    </a:r>
                    <a:r>
                      <a:rPr lang="en-US" sz="1400">
                        <a:solidFill>
                          <a:srgbClr val="000000"/>
                        </a:solidFill>
                        <a:latin typeface="Times New Roman" charset="0"/>
                      </a:rPr>
                      <a:t>NP VP</a:t>
                    </a:r>
                  </a:p>
                  <a:p>
                    <a:r>
                      <a:rPr lang="en-US" sz="1400">
                        <a:solidFill>
                          <a:srgbClr val="000000"/>
                        </a:solidFill>
                        <a:latin typeface="Times New Roman" charset="0"/>
                      </a:rPr>
                      <a:t>S → VP</a:t>
                    </a:r>
                  </a:p>
                  <a:p>
                    <a:r>
                      <a:rPr lang="en-US" sz="1400">
                        <a:solidFill>
                          <a:srgbClr val="000000"/>
                        </a:solidFill>
                        <a:latin typeface="Times New Roman" charset="0"/>
                      </a:rPr>
                      <a:t>NP → Det A N</a:t>
                    </a:r>
                  </a:p>
                  <a:p>
                    <a:r>
                      <a:rPr lang="en-US" sz="1400">
                        <a:solidFill>
                          <a:srgbClr val="000000"/>
                        </a:solidFill>
                        <a:latin typeface="Times New Roman" charset="0"/>
                      </a:rPr>
                      <a:t>NP → NP PP</a:t>
                    </a:r>
                  </a:p>
                  <a:p>
                    <a:r>
                      <a:rPr lang="en-US" sz="1400">
                        <a:solidFill>
                          <a:srgbClr val="000000"/>
                        </a:solidFill>
                        <a:latin typeface="Times New Roman" charset="0"/>
                      </a:rPr>
                      <a:t>NP → PropN</a:t>
                    </a:r>
                  </a:p>
                  <a:p>
                    <a:r>
                      <a:rPr lang="pt-BR" sz="1400">
                        <a:solidFill>
                          <a:srgbClr val="000000"/>
                        </a:solidFill>
                        <a:latin typeface="Times New Roman" charset="0"/>
                      </a:rPr>
                      <a:t>A → ε</a:t>
                    </a:r>
                  </a:p>
                  <a:p>
                    <a:r>
                      <a:rPr lang="pt-BR" sz="1400">
                        <a:solidFill>
                          <a:srgbClr val="000000"/>
                        </a:solidFill>
                        <a:latin typeface="Times New Roman" charset="0"/>
                      </a:rPr>
                      <a:t>A → Adj A</a:t>
                    </a:r>
                    <a:endParaRPr lang="en-US" sz="1400">
                      <a:solidFill>
                        <a:srgbClr val="000000"/>
                      </a:solidFill>
                      <a:latin typeface="Times New Roman" charset="0"/>
                    </a:endParaRPr>
                  </a:p>
                  <a:p>
                    <a:r>
                      <a:rPr lang="en-US" sz="1400">
                        <a:solidFill>
                          <a:srgbClr val="000000"/>
                        </a:solidFill>
                        <a:latin typeface="Times New Roman" charset="0"/>
                      </a:rPr>
                      <a:t>PP → Prep NP</a:t>
                    </a:r>
                  </a:p>
                  <a:p>
                    <a:r>
                      <a:rPr lang="en-US" sz="1400">
                        <a:solidFill>
                          <a:srgbClr val="000000"/>
                        </a:solidFill>
                        <a:latin typeface="Times New Roman" charset="0"/>
                      </a:rPr>
                      <a:t>VP → V NP</a:t>
                    </a:r>
                  </a:p>
                  <a:p>
                    <a:r>
                      <a:rPr lang="en-US" sz="1400">
                        <a:solidFill>
                          <a:srgbClr val="000000"/>
                        </a:solidFill>
                        <a:latin typeface="Times New Roman" charset="0"/>
                      </a:rPr>
                      <a:t>VP → VP PP</a:t>
                    </a:r>
                  </a:p>
                </p:txBody>
              </p:sp>
              <p:sp>
                <p:nvSpPr>
                  <p:cNvPr id="16"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14"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12"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10" name="AutoShape 19"/>
            <p:cNvSpPr>
              <a:spLocks noChangeArrowheads="1"/>
            </p:cNvSpPr>
            <p:nvPr/>
          </p:nvSpPr>
          <p:spPr bwMode="auto">
            <a:xfrm>
              <a:off x="3521" y="2193"/>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grpSp>
        <p:nvGrpSpPr>
          <p:cNvPr id="17" name="Group 25"/>
          <p:cNvGrpSpPr>
            <a:grpSpLocks/>
          </p:cNvGrpSpPr>
          <p:nvPr/>
        </p:nvGrpSpPr>
        <p:grpSpPr bwMode="auto">
          <a:xfrm>
            <a:off x="1028700" y="2278063"/>
            <a:ext cx="1066800" cy="617537"/>
            <a:chOff x="2448" y="1387"/>
            <a:chExt cx="672" cy="389"/>
          </a:xfrm>
        </p:grpSpPr>
        <p:grpSp>
          <p:nvGrpSpPr>
            <p:cNvPr id="18" name="Group 26"/>
            <p:cNvGrpSpPr>
              <a:grpSpLocks/>
            </p:cNvGrpSpPr>
            <p:nvPr/>
          </p:nvGrpSpPr>
          <p:grpSpPr bwMode="auto">
            <a:xfrm>
              <a:off x="2544" y="1387"/>
              <a:ext cx="528" cy="336"/>
              <a:chOff x="3456" y="2400"/>
              <a:chExt cx="672" cy="432"/>
            </a:xfrm>
          </p:grpSpPr>
          <p:sp>
            <p:nvSpPr>
              <p:cNvPr id="25" name="Line 27"/>
              <p:cNvSpPr>
                <a:spLocks noChangeShapeType="1"/>
              </p:cNvSpPr>
              <p:nvPr/>
            </p:nvSpPr>
            <p:spPr bwMode="auto">
              <a:xfrm flipV="1">
                <a:off x="3456"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6" name="Line 28"/>
              <p:cNvSpPr>
                <a:spLocks noChangeShapeType="1"/>
              </p:cNvSpPr>
              <p:nvPr/>
            </p:nvSpPr>
            <p:spPr bwMode="auto">
              <a:xfrm>
                <a:off x="3792"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7" name="Line 29"/>
              <p:cNvSpPr>
                <a:spLocks noChangeShapeType="1"/>
              </p:cNvSpPr>
              <p:nvPr/>
            </p:nvSpPr>
            <p:spPr bwMode="auto">
              <a:xfrm flipH="1">
                <a:off x="3792" y="2592"/>
                <a:ext cx="144" cy="24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8" name="Line 30"/>
              <p:cNvSpPr>
                <a:spLocks noChangeShapeType="1"/>
              </p:cNvSpPr>
              <p:nvPr/>
            </p:nvSpPr>
            <p:spPr bwMode="auto">
              <a:xfrm flipH="1">
                <a:off x="3936" y="2688"/>
                <a:ext cx="96" cy="144"/>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9" name="Line 31"/>
              <p:cNvSpPr>
                <a:spLocks noChangeShapeType="1"/>
              </p:cNvSpPr>
              <p:nvPr/>
            </p:nvSpPr>
            <p:spPr bwMode="auto">
              <a:xfrm>
                <a:off x="3552" y="2736"/>
                <a:ext cx="48" cy="96"/>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19" name="Group 32"/>
            <p:cNvGrpSpPr>
              <a:grpSpLocks/>
            </p:cNvGrpSpPr>
            <p:nvPr/>
          </p:nvGrpSpPr>
          <p:grpSpPr bwMode="auto">
            <a:xfrm>
              <a:off x="2448" y="1728"/>
              <a:ext cx="672" cy="48"/>
              <a:chOff x="2448" y="1728"/>
              <a:chExt cx="672" cy="48"/>
            </a:xfrm>
          </p:grpSpPr>
          <p:sp>
            <p:nvSpPr>
              <p:cNvPr id="20" name="Rectangle 33"/>
              <p:cNvSpPr>
                <a:spLocks noChangeArrowheads="1"/>
              </p:cNvSpPr>
              <p:nvPr/>
            </p:nvSpPr>
            <p:spPr bwMode="auto">
              <a:xfrm>
                <a:off x="2880"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1" name="Rectangle 34"/>
              <p:cNvSpPr>
                <a:spLocks noChangeArrowheads="1"/>
              </p:cNvSpPr>
              <p:nvPr/>
            </p:nvSpPr>
            <p:spPr bwMode="auto">
              <a:xfrm>
                <a:off x="2736"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2" name="Rectangle 35"/>
              <p:cNvSpPr>
                <a:spLocks noChangeArrowheads="1"/>
              </p:cNvSpPr>
              <p:nvPr/>
            </p:nvSpPr>
            <p:spPr bwMode="auto">
              <a:xfrm>
                <a:off x="2592"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3" name="Rectangle 36"/>
              <p:cNvSpPr>
                <a:spLocks noChangeArrowheads="1"/>
              </p:cNvSpPr>
              <p:nvPr/>
            </p:nvSpPr>
            <p:spPr bwMode="auto">
              <a:xfrm>
                <a:off x="2448"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4" name="Rectangle 37"/>
              <p:cNvSpPr>
                <a:spLocks noChangeArrowheads="1"/>
              </p:cNvSpPr>
              <p:nvPr/>
            </p:nvSpPr>
            <p:spPr bwMode="auto">
              <a:xfrm>
                <a:off x="3024"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30" name="Group 38"/>
          <p:cNvGrpSpPr>
            <a:grpSpLocks/>
          </p:cNvGrpSpPr>
          <p:nvPr/>
        </p:nvGrpSpPr>
        <p:grpSpPr bwMode="auto">
          <a:xfrm>
            <a:off x="990600" y="3040063"/>
            <a:ext cx="1066800" cy="608012"/>
            <a:chOff x="2448" y="1867"/>
            <a:chExt cx="672" cy="383"/>
          </a:xfrm>
        </p:grpSpPr>
        <p:grpSp>
          <p:nvGrpSpPr>
            <p:cNvPr id="31" name="Group 39"/>
            <p:cNvGrpSpPr>
              <a:grpSpLocks/>
            </p:cNvGrpSpPr>
            <p:nvPr/>
          </p:nvGrpSpPr>
          <p:grpSpPr bwMode="auto">
            <a:xfrm flipH="1">
              <a:off x="2508" y="1867"/>
              <a:ext cx="528" cy="336"/>
              <a:chOff x="3456" y="2400"/>
              <a:chExt cx="672" cy="432"/>
            </a:xfrm>
          </p:grpSpPr>
          <p:sp>
            <p:nvSpPr>
              <p:cNvPr id="38" name="Line 40"/>
              <p:cNvSpPr>
                <a:spLocks noChangeShapeType="1"/>
              </p:cNvSpPr>
              <p:nvPr/>
            </p:nvSpPr>
            <p:spPr bwMode="auto">
              <a:xfrm flipV="1">
                <a:off x="3456"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39" name="Line 41"/>
              <p:cNvSpPr>
                <a:spLocks noChangeShapeType="1"/>
              </p:cNvSpPr>
              <p:nvPr/>
            </p:nvSpPr>
            <p:spPr bwMode="auto">
              <a:xfrm>
                <a:off x="3792"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0" name="Line 42"/>
              <p:cNvSpPr>
                <a:spLocks noChangeShapeType="1"/>
              </p:cNvSpPr>
              <p:nvPr/>
            </p:nvSpPr>
            <p:spPr bwMode="auto">
              <a:xfrm flipH="1">
                <a:off x="3792" y="2592"/>
                <a:ext cx="144" cy="24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1" name="Line 43"/>
              <p:cNvSpPr>
                <a:spLocks noChangeShapeType="1"/>
              </p:cNvSpPr>
              <p:nvPr/>
            </p:nvSpPr>
            <p:spPr bwMode="auto">
              <a:xfrm flipH="1">
                <a:off x="3936" y="2688"/>
                <a:ext cx="96" cy="144"/>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2" name="Line 44"/>
              <p:cNvSpPr>
                <a:spLocks noChangeShapeType="1"/>
              </p:cNvSpPr>
              <p:nvPr/>
            </p:nvSpPr>
            <p:spPr bwMode="auto">
              <a:xfrm>
                <a:off x="3552" y="2736"/>
                <a:ext cx="48" cy="96"/>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32" name="Group 45"/>
            <p:cNvGrpSpPr>
              <a:grpSpLocks/>
            </p:cNvGrpSpPr>
            <p:nvPr/>
          </p:nvGrpSpPr>
          <p:grpSpPr bwMode="auto">
            <a:xfrm>
              <a:off x="2448" y="2202"/>
              <a:ext cx="672" cy="48"/>
              <a:chOff x="2448" y="2202"/>
              <a:chExt cx="672" cy="48"/>
            </a:xfrm>
          </p:grpSpPr>
          <p:sp>
            <p:nvSpPr>
              <p:cNvPr id="33" name="Rectangle 46"/>
              <p:cNvSpPr>
                <a:spLocks noChangeArrowheads="1"/>
              </p:cNvSpPr>
              <p:nvPr/>
            </p:nvSpPr>
            <p:spPr bwMode="auto">
              <a:xfrm>
                <a:off x="2880"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4" name="Rectangle 47"/>
              <p:cNvSpPr>
                <a:spLocks noChangeArrowheads="1"/>
              </p:cNvSpPr>
              <p:nvPr/>
            </p:nvSpPr>
            <p:spPr bwMode="auto">
              <a:xfrm>
                <a:off x="2736"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5" name="Rectangle 48"/>
              <p:cNvSpPr>
                <a:spLocks noChangeArrowheads="1"/>
              </p:cNvSpPr>
              <p:nvPr/>
            </p:nvSpPr>
            <p:spPr bwMode="auto">
              <a:xfrm>
                <a:off x="2592"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6" name="Rectangle 49"/>
              <p:cNvSpPr>
                <a:spLocks noChangeArrowheads="1"/>
              </p:cNvSpPr>
              <p:nvPr/>
            </p:nvSpPr>
            <p:spPr bwMode="auto">
              <a:xfrm>
                <a:off x="2448"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7" name="Rectangle 50"/>
              <p:cNvSpPr>
                <a:spLocks noChangeArrowheads="1"/>
              </p:cNvSpPr>
              <p:nvPr/>
            </p:nvSpPr>
            <p:spPr bwMode="auto">
              <a:xfrm>
                <a:off x="3024"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43" name="Group 51"/>
          <p:cNvGrpSpPr>
            <a:grpSpLocks/>
          </p:cNvGrpSpPr>
          <p:nvPr/>
        </p:nvGrpSpPr>
        <p:grpSpPr bwMode="auto">
          <a:xfrm>
            <a:off x="990600" y="3725863"/>
            <a:ext cx="1066800" cy="617537"/>
            <a:chOff x="2448" y="2299"/>
            <a:chExt cx="672" cy="389"/>
          </a:xfrm>
        </p:grpSpPr>
        <p:grpSp>
          <p:nvGrpSpPr>
            <p:cNvPr id="44" name="Group 52"/>
            <p:cNvGrpSpPr>
              <a:grpSpLocks/>
            </p:cNvGrpSpPr>
            <p:nvPr/>
          </p:nvGrpSpPr>
          <p:grpSpPr bwMode="auto">
            <a:xfrm>
              <a:off x="2544" y="2299"/>
              <a:ext cx="528" cy="336"/>
              <a:chOff x="2544" y="2299"/>
              <a:chExt cx="528" cy="336"/>
            </a:xfrm>
          </p:grpSpPr>
          <p:sp>
            <p:nvSpPr>
              <p:cNvPr id="51" name="Line 53"/>
              <p:cNvSpPr>
                <a:spLocks noChangeShapeType="1"/>
              </p:cNvSpPr>
              <p:nvPr/>
            </p:nvSpPr>
            <p:spPr bwMode="auto">
              <a:xfrm flipV="1">
                <a:off x="2544" y="2299"/>
                <a:ext cx="264" cy="336"/>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2" name="Line 54"/>
              <p:cNvSpPr>
                <a:spLocks noChangeShapeType="1"/>
              </p:cNvSpPr>
              <p:nvPr/>
            </p:nvSpPr>
            <p:spPr bwMode="auto">
              <a:xfrm>
                <a:off x="2808" y="2299"/>
                <a:ext cx="264" cy="336"/>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3" name="Line 55"/>
              <p:cNvSpPr>
                <a:spLocks noChangeShapeType="1"/>
              </p:cNvSpPr>
              <p:nvPr/>
            </p:nvSpPr>
            <p:spPr bwMode="auto">
              <a:xfrm flipH="1">
                <a:off x="2808" y="2448"/>
                <a:ext cx="113" cy="187"/>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4" name="Line 56"/>
              <p:cNvSpPr>
                <a:spLocks noChangeShapeType="1"/>
              </p:cNvSpPr>
              <p:nvPr/>
            </p:nvSpPr>
            <p:spPr bwMode="auto">
              <a:xfrm flipH="1">
                <a:off x="2921" y="2523"/>
                <a:ext cx="76" cy="11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5" name="Line 57"/>
              <p:cNvSpPr>
                <a:spLocks noChangeShapeType="1"/>
              </p:cNvSpPr>
              <p:nvPr/>
            </p:nvSpPr>
            <p:spPr bwMode="auto">
              <a:xfrm flipH="1">
                <a:off x="2688" y="2371"/>
                <a:ext cx="174" cy="26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45" name="Group 58"/>
            <p:cNvGrpSpPr>
              <a:grpSpLocks/>
            </p:cNvGrpSpPr>
            <p:nvPr/>
          </p:nvGrpSpPr>
          <p:grpSpPr bwMode="auto">
            <a:xfrm>
              <a:off x="2448" y="2640"/>
              <a:ext cx="672" cy="48"/>
              <a:chOff x="2448" y="2640"/>
              <a:chExt cx="672" cy="48"/>
            </a:xfrm>
          </p:grpSpPr>
          <p:sp>
            <p:nvSpPr>
              <p:cNvPr id="46" name="Rectangle 59"/>
              <p:cNvSpPr>
                <a:spLocks noChangeArrowheads="1"/>
              </p:cNvSpPr>
              <p:nvPr/>
            </p:nvSpPr>
            <p:spPr bwMode="auto">
              <a:xfrm>
                <a:off x="2880"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7" name="Rectangle 60"/>
              <p:cNvSpPr>
                <a:spLocks noChangeArrowheads="1"/>
              </p:cNvSpPr>
              <p:nvPr/>
            </p:nvSpPr>
            <p:spPr bwMode="auto">
              <a:xfrm>
                <a:off x="2736"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8" name="Rectangle 61"/>
              <p:cNvSpPr>
                <a:spLocks noChangeArrowheads="1"/>
              </p:cNvSpPr>
              <p:nvPr/>
            </p:nvSpPr>
            <p:spPr bwMode="auto">
              <a:xfrm>
                <a:off x="2592"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9" name="Rectangle 62"/>
              <p:cNvSpPr>
                <a:spLocks noChangeArrowheads="1"/>
              </p:cNvSpPr>
              <p:nvPr/>
            </p:nvSpPr>
            <p:spPr bwMode="auto">
              <a:xfrm>
                <a:off x="2448"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0" name="Rectangle 63"/>
              <p:cNvSpPr>
                <a:spLocks noChangeArrowheads="1"/>
              </p:cNvSpPr>
              <p:nvPr/>
            </p:nvSpPr>
            <p:spPr bwMode="auto">
              <a:xfrm>
                <a:off x="3024"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sp>
        <p:nvSpPr>
          <p:cNvPr id="56" name="TextBox 55"/>
          <p:cNvSpPr txBox="1"/>
          <p:nvPr/>
        </p:nvSpPr>
        <p:spPr>
          <a:xfrm rot="5400000">
            <a:off x="1191828" y="4805886"/>
            <a:ext cx="870857" cy="707886"/>
          </a:xfrm>
          <a:prstGeom prst="rect">
            <a:avLst/>
          </a:prstGeom>
          <a:noFill/>
        </p:spPr>
        <p:txBody>
          <a:bodyPr wrap="square" rtlCol="0">
            <a:spAutoFit/>
          </a:bodyPr>
          <a:lstStyle/>
          <a:p>
            <a:r>
              <a:rPr lang="en-US" sz="4000" dirty="0" smtClean="0"/>
              <a:t>…</a:t>
            </a:r>
            <a:endParaRPr lang="en-US" sz="4000" dirty="0"/>
          </a:p>
        </p:txBody>
      </p:sp>
      <p:graphicFrame>
        <p:nvGraphicFramePr>
          <p:cNvPr id="57" name="Object 2"/>
          <p:cNvGraphicFramePr>
            <a:graphicFrameLocks noChangeAspect="1"/>
          </p:cNvGraphicFramePr>
          <p:nvPr/>
        </p:nvGraphicFramePr>
        <p:xfrm>
          <a:off x="2693988" y="4572000"/>
          <a:ext cx="3657600" cy="762000"/>
        </p:xfrm>
        <a:graphic>
          <a:graphicData uri="http://schemas.openxmlformats.org/presentationml/2006/ole">
            <p:oleObj spid="_x0000_s799746" name="Equation" r:id="rId3" imgW="1828800" imgH="381000" progId="Equation.3">
              <p:embed/>
            </p:oleObj>
          </a:graphicData>
        </a:graphic>
      </p:graphicFrame>
      <p:sp>
        <p:nvSpPr>
          <p:cNvPr id="58" name="TextBox 57"/>
          <p:cNvSpPr txBox="1"/>
          <p:nvPr/>
        </p:nvSpPr>
        <p:spPr>
          <a:xfrm>
            <a:off x="609600" y="1595735"/>
            <a:ext cx="2236788" cy="461665"/>
          </a:xfrm>
          <a:prstGeom prst="rect">
            <a:avLst/>
          </a:prstGeom>
          <a:noFill/>
        </p:spPr>
        <p:txBody>
          <a:bodyPr wrap="square" rtlCol="0">
            <a:spAutoFit/>
          </a:bodyPr>
          <a:lstStyle/>
          <a:p>
            <a:r>
              <a:rPr lang="en-US" sz="2400" dirty="0" smtClean="0">
                <a:solidFill>
                  <a:srgbClr val="0000FF"/>
                </a:solidFill>
              </a:rPr>
              <a:t>Penn Treebank</a:t>
            </a:r>
            <a:endParaRPr lang="en-US" sz="2400" dirty="0">
              <a:solidFill>
                <a:srgbClr val="0000FF"/>
              </a:solidFill>
            </a:endParaRPr>
          </a:p>
        </p:txBody>
      </p:sp>
      <p:sp>
        <p:nvSpPr>
          <p:cNvPr id="59" name="TextBox 58"/>
          <p:cNvSpPr txBox="1"/>
          <p:nvPr/>
        </p:nvSpPr>
        <p:spPr>
          <a:xfrm>
            <a:off x="6602412" y="1595735"/>
            <a:ext cx="2236788" cy="461665"/>
          </a:xfrm>
          <a:prstGeom prst="rect">
            <a:avLst/>
          </a:prstGeom>
          <a:noFill/>
        </p:spPr>
        <p:txBody>
          <a:bodyPr wrap="square" rtlCol="0">
            <a:spAutoFit/>
          </a:bodyPr>
          <a:lstStyle/>
          <a:p>
            <a:r>
              <a:rPr lang="en-US" sz="2400" dirty="0" smtClean="0">
                <a:solidFill>
                  <a:srgbClr val="0000FF"/>
                </a:solidFill>
              </a:rPr>
              <a:t>Penn Grammar</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Natural language </a:t>
            </a:r>
            <a:r>
              <a:rPr lang="en-US" dirty="0" smtClean="0"/>
              <a:t>learning: EM</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David Kauchak</a:t>
            </a:r>
          </a:p>
          <a:p>
            <a:r>
              <a:rPr lang="en-US" dirty="0" smtClean="0"/>
              <a:t>CS159 – Spring 2011</a:t>
            </a:r>
            <a:endParaRPr lang="en-US" dirty="0"/>
          </a:p>
        </p:txBody>
      </p:sp>
      <p:sp>
        <p:nvSpPr>
          <p:cNvPr id="4" name="TextBox 3"/>
          <p:cNvSpPr txBox="1"/>
          <p:nvPr/>
        </p:nvSpPr>
        <p:spPr>
          <a:xfrm>
            <a:off x="6934200" y="6211669"/>
            <a:ext cx="2514600" cy="584776"/>
          </a:xfrm>
          <a:prstGeom prst="rect">
            <a:avLst/>
          </a:prstGeom>
          <a:noFill/>
        </p:spPr>
        <p:txBody>
          <a:bodyPr wrap="square" rtlCol="0">
            <a:spAutoFit/>
          </a:bodyPr>
          <a:lstStyle/>
          <a:p>
            <a:r>
              <a:rPr lang="en-US" sz="1600" i="1" dirty="0" smtClean="0"/>
              <a:t>some slides adapted from Dan Klein</a:t>
            </a:r>
            <a:endParaRPr lang="en-US" sz="16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a:t>
            </a:r>
            <a:endParaRPr lang="en-US" dirty="0"/>
          </a:p>
        </p:txBody>
      </p:sp>
      <p:grpSp>
        <p:nvGrpSpPr>
          <p:cNvPr id="5" name="Group 12"/>
          <p:cNvGrpSpPr>
            <a:grpSpLocks/>
          </p:cNvGrpSpPr>
          <p:nvPr/>
        </p:nvGrpSpPr>
        <p:grpSpPr bwMode="auto">
          <a:xfrm>
            <a:off x="1238250" y="2804815"/>
            <a:ext cx="1706562" cy="2625725"/>
            <a:chOff x="922" y="2666"/>
            <a:chExt cx="1075" cy="1654"/>
          </a:xfrm>
        </p:grpSpPr>
        <p:grpSp>
          <p:nvGrpSpPr>
            <p:cNvPr id="7" name="Group 13"/>
            <p:cNvGrpSpPr>
              <a:grpSpLocks/>
            </p:cNvGrpSpPr>
            <p:nvPr/>
          </p:nvGrpSpPr>
          <p:grpSpPr bwMode="auto">
            <a:xfrm>
              <a:off x="922" y="2666"/>
              <a:ext cx="1075" cy="1405"/>
              <a:chOff x="929" y="2743"/>
              <a:chExt cx="1075" cy="1405"/>
            </a:xfrm>
          </p:grpSpPr>
          <p:grpSp>
            <p:nvGrpSpPr>
              <p:cNvPr id="9" name="Group 14"/>
              <p:cNvGrpSpPr>
                <a:grpSpLocks/>
              </p:cNvGrpSpPr>
              <p:nvPr/>
            </p:nvGrpSpPr>
            <p:grpSpPr bwMode="auto">
              <a:xfrm>
                <a:off x="935" y="2743"/>
                <a:ext cx="1029" cy="1405"/>
                <a:chOff x="712" y="2636"/>
                <a:chExt cx="1029" cy="1405"/>
              </a:xfrm>
            </p:grpSpPr>
            <p:sp>
              <p:nvSpPr>
                <p:cNvPr id="11"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2"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10"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8"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13" name="TextBox 12"/>
          <p:cNvSpPr txBox="1"/>
          <p:nvPr/>
        </p:nvSpPr>
        <p:spPr>
          <a:xfrm>
            <a:off x="1219200" y="2057400"/>
            <a:ext cx="2236788" cy="461665"/>
          </a:xfrm>
          <a:prstGeom prst="rect">
            <a:avLst/>
          </a:prstGeom>
          <a:noFill/>
        </p:spPr>
        <p:txBody>
          <a:bodyPr wrap="square" rtlCol="0">
            <a:spAutoFit/>
          </a:bodyPr>
          <a:lstStyle/>
          <a:p>
            <a:r>
              <a:rPr lang="en-US" sz="2400" dirty="0" smtClean="0">
                <a:solidFill>
                  <a:srgbClr val="0000FF"/>
                </a:solidFill>
              </a:rPr>
              <a:t>Penn Grammar</a:t>
            </a:r>
            <a:endParaRPr lang="en-US" sz="2400" dirty="0">
              <a:solidFill>
                <a:srgbClr val="0000FF"/>
              </a:solidFill>
            </a:endParaRPr>
          </a:p>
        </p:txBody>
      </p:sp>
      <p:sp>
        <p:nvSpPr>
          <p:cNvPr id="14" name="Right Arrow 13"/>
          <p:cNvSpPr/>
          <p:nvPr/>
        </p:nvSpPr>
        <p:spPr>
          <a:xfrm>
            <a:off x="3455988" y="3429000"/>
            <a:ext cx="1039812"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clrChange>
              <a:clrFrom>
                <a:srgbClr val="FFFFFF"/>
              </a:clrFrom>
              <a:clrTo>
                <a:srgbClr val="FFFFFF">
                  <a:alpha val="0"/>
                </a:srgbClr>
              </a:clrTo>
            </a:clrChange>
          </a:blip>
          <a:stretch>
            <a:fillRect/>
          </a:stretch>
        </p:blipFill>
        <p:spPr>
          <a:xfrm>
            <a:off x="5070582" y="3224397"/>
            <a:ext cx="1953089" cy="1479405"/>
          </a:xfrm>
          <a:prstGeom prst="rect">
            <a:avLst/>
          </a:prstGeom>
        </p:spPr>
      </p:pic>
      <p:sp>
        <p:nvSpPr>
          <p:cNvPr id="16" name="Text Box 15"/>
          <p:cNvSpPr txBox="1">
            <a:spLocks noChangeArrowheads="1"/>
          </p:cNvSpPr>
          <p:nvPr/>
        </p:nvSpPr>
        <p:spPr bwMode="auto">
          <a:xfrm>
            <a:off x="5257800" y="2690997"/>
            <a:ext cx="1905000" cy="369332"/>
          </a:xfrm>
          <a:prstGeom prst="rect">
            <a:avLst/>
          </a:prstGeom>
          <a:noFill/>
          <a:ln w="9525">
            <a:noFill/>
            <a:miter lim="800000"/>
            <a:headEnd/>
            <a:tailEnd/>
          </a:ln>
          <a:effectLst/>
        </p:spPr>
        <p:txBody>
          <a:bodyPr>
            <a:spAutoFit/>
          </a:bodyPr>
          <a:lstStyle/>
          <a:p>
            <a:pPr>
              <a:spcBef>
                <a:spcPct val="50000"/>
              </a:spcBef>
            </a:pPr>
            <a:r>
              <a:rPr lang="en-US" dirty="0" smtClean="0">
                <a:latin typeface="Verdana" pitchFamily="34" charset="0"/>
              </a:rPr>
              <a:t>web</a:t>
            </a:r>
            <a:endParaRPr lang="en-US" dirty="0">
              <a:latin typeface="Verdana" pitchFamily="34" charset="0"/>
            </a:endParaRPr>
          </a:p>
        </p:txBody>
      </p:sp>
      <p:sp>
        <p:nvSpPr>
          <p:cNvPr id="17" name="TextBox 16"/>
          <p:cNvSpPr txBox="1"/>
          <p:nvPr/>
        </p:nvSpPr>
        <p:spPr>
          <a:xfrm>
            <a:off x="5070582" y="4703802"/>
            <a:ext cx="2070323" cy="369332"/>
          </a:xfrm>
          <a:prstGeom prst="rect">
            <a:avLst/>
          </a:prstGeom>
          <a:noFill/>
        </p:spPr>
        <p:txBody>
          <a:bodyPr wrap="none" rtlCol="0">
            <a:spAutoFit/>
          </a:bodyPr>
          <a:lstStyle/>
          <a:p>
            <a:r>
              <a:rPr lang="en-US" b="1" dirty="0" smtClean="0">
                <a:solidFill>
                  <a:srgbClr val="FF0000"/>
                </a:solidFill>
              </a:rPr>
              <a:t>1 trillion</a:t>
            </a:r>
            <a:r>
              <a:rPr lang="en-US" dirty="0" smtClean="0"/>
              <a:t> web pages</a:t>
            </a:r>
            <a:endParaRPr lang="en-US" dirty="0"/>
          </a:p>
        </p:txBody>
      </p:sp>
      <p:grpSp>
        <p:nvGrpSpPr>
          <p:cNvPr id="31" name="Group 30"/>
          <p:cNvGrpSpPr/>
          <p:nvPr/>
        </p:nvGrpSpPr>
        <p:grpSpPr>
          <a:xfrm>
            <a:off x="5257800" y="3429000"/>
            <a:ext cx="1447800" cy="990600"/>
            <a:chOff x="7699248" y="2278063"/>
            <a:chExt cx="1066800" cy="617537"/>
          </a:xfrm>
        </p:grpSpPr>
        <p:sp>
          <p:nvSpPr>
            <p:cNvPr id="26" name="Line 27"/>
            <p:cNvSpPr>
              <a:spLocks noChangeShapeType="1"/>
            </p:cNvSpPr>
            <p:nvPr/>
          </p:nvSpPr>
          <p:spPr bwMode="auto">
            <a:xfrm flipV="1">
              <a:off x="78516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7" name="Line 28"/>
            <p:cNvSpPr>
              <a:spLocks noChangeShapeType="1"/>
            </p:cNvSpPr>
            <p:nvPr/>
          </p:nvSpPr>
          <p:spPr bwMode="auto">
            <a:xfrm>
              <a:off x="82707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8" name="Line 29"/>
            <p:cNvSpPr>
              <a:spLocks noChangeShapeType="1"/>
            </p:cNvSpPr>
            <p:nvPr/>
          </p:nvSpPr>
          <p:spPr bwMode="auto">
            <a:xfrm flipH="1">
              <a:off x="8270748" y="2515130"/>
              <a:ext cx="179614" cy="2963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9" name="Line 30"/>
            <p:cNvSpPr>
              <a:spLocks noChangeShapeType="1"/>
            </p:cNvSpPr>
            <p:nvPr/>
          </p:nvSpPr>
          <p:spPr bwMode="auto">
            <a:xfrm flipH="1">
              <a:off x="8450362" y="2633663"/>
              <a:ext cx="119743" cy="1778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30" name="Line 31"/>
            <p:cNvSpPr>
              <a:spLocks noChangeShapeType="1"/>
            </p:cNvSpPr>
            <p:nvPr/>
          </p:nvSpPr>
          <p:spPr bwMode="auto">
            <a:xfrm>
              <a:off x="7971391" y="2692930"/>
              <a:ext cx="59871" cy="1185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grpSp>
          <p:nvGrpSpPr>
            <p:cNvPr id="20" name="Group 32"/>
            <p:cNvGrpSpPr>
              <a:grpSpLocks/>
            </p:cNvGrpSpPr>
            <p:nvPr/>
          </p:nvGrpSpPr>
          <p:grpSpPr bwMode="auto">
            <a:xfrm>
              <a:off x="7699248" y="2819400"/>
              <a:ext cx="1066800" cy="76200"/>
              <a:chOff x="2448" y="1728"/>
              <a:chExt cx="672" cy="48"/>
            </a:xfrm>
          </p:grpSpPr>
          <p:sp>
            <p:nvSpPr>
              <p:cNvPr id="21" name="Rectangle 33"/>
              <p:cNvSpPr>
                <a:spLocks noChangeArrowheads="1"/>
              </p:cNvSpPr>
              <p:nvPr/>
            </p:nvSpPr>
            <p:spPr bwMode="auto">
              <a:xfrm>
                <a:off x="2880"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2" name="Rectangle 34"/>
              <p:cNvSpPr>
                <a:spLocks noChangeArrowheads="1"/>
              </p:cNvSpPr>
              <p:nvPr/>
            </p:nvSpPr>
            <p:spPr bwMode="auto">
              <a:xfrm>
                <a:off x="2736"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3" name="Rectangle 35"/>
              <p:cNvSpPr>
                <a:spLocks noChangeArrowheads="1"/>
              </p:cNvSpPr>
              <p:nvPr/>
            </p:nvSpPr>
            <p:spPr bwMode="auto">
              <a:xfrm>
                <a:off x="2592"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4" name="Rectangle 36"/>
              <p:cNvSpPr>
                <a:spLocks noChangeArrowheads="1"/>
              </p:cNvSpPr>
              <p:nvPr/>
            </p:nvSpPr>
            <p:spPr bwMode="auto">
              <a:xfrm>
                <a:off x="2448"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5" name="Rectangle 37"/>
              <p:cNvSpPr>
                <a:spLocks noChangeArrowheads="1"/>
              </p:cNvSpPr>
              <p:nvPr/>
            </p:nvSpPr>
            <p:spPr bwMode="auto">
              <a:xfrm>
                <a:off x="3024"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grpSp>
      </p:grpSp>
      <p:sp>
        <p:nvSpPr>
          <p:cNvPr id="32" name="TextBox 31"/>
          <p:cNvSpPr txBox="1"/>
          <p:nvPr/>
        </p:nvSpPr>
        <p:spPr>
          <a:xfrm>
            <a:off x="2051957" y="5867400"/>
            <a:ext cx="3663043" cy="523220"/>
          </a:xfrm>
          <a:prstGeom prst="rect">
            <a:avLst/>
          </a:prstGeom>
          <a:noFill/>
        </p:spPr>
        <p:txBody>
          <a:bodyPr wrap="square" rtlCol="0">
            <a:spAutoFit/>
          </a:bodyPr>
          <a:lstStyle/>
          <a:p>
            <a:r>
              <a:rPr lang="en-US" sz="2800" dirty="0" smtClean="0">
                <a:solidFill>
                  <a:srgbClr val="FF0000"/>
                </a:solidFill>
              </a:rPr>
              <a:t>How well will this work?</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other data sources</a:t>
            </a:r>
            <a:endParaRPr lang="en-US" dirty="0"/>
          </a:p>
        </p:txBody>
      </p:sp>
      <p:sp>
        <p:nvSpPr>
          <p:cNvPr id="7" name="TextBox 6"/>
          <p:cNvSpPr txBox="1"/>
          <p:nvPr/>
        </p:nvSpPr>
        <p:spPr>
          <a:xfrm>
            <a:off x="399077" y="1676400"/>
            <a:ext cx="4645152" cy="954107"/>
          </a:xfrm>
          <a:prstGeom prst="rect">
            <a:avLst/>
          </a:prstGeom>
          <a:noFill/>
        </p:spPr>
        <p:txBody>
          <a:bodyPr wrap="square" rtlCol="0">
            <a:spAutoFit/>
          </a:bodyPr>
          <a:lstStyle/>
          <a:p>
            <a:r>
              <a:rPr lang="en-US" sz="2800" dirty="0" smtClean="0">
                <a:solidFill>
                  <a:srgbClr val="FF0000"/>
                </a:solidFill>
              </a:rPr>
              <a:t>What if we wanted to parse “sentences” from twitter?</a:t>
            </a:r>
            <a:endParaRPr lang="en-US" sz="2800" dirty="0">
              <a:solidFill>
                <a:srgbClr val="FF0000"/>
              </a:solidFill>
            </a:endParaRPr>
          </a:p>
        </p:txBody>
      </p:sp>
      <p:pic>
        <p:nvPicPr>
          <p:cNvPr id="8" name="Picture 7"/>
          <p:cNvPicPr>
            <a:picLocks noChangeAspect="1"/>
          </p:cNvPicPr>
          <p:nvPr/>
        </p:nvPicPr>
        <p:blipFill>
          <a:blip r:embed="rId2"/>
          <a:stretch>
            <a:fillRect/>
          </a:stretch>
        </p:blipFill>
        <p:spPr>
          <a:xfrm>
            <a:off x="3112689" y="3581400"/>
            <a:ext cx="2057400" cy="609600"/>
          </a:xfrm>
          <a:prstGeom prst="rect">
            <a:avLst/>
          </a:prstGeom>
        </p:spPr>
      </p:pic>
      <p:sp>
        <p:nvSpPr>
          <p:cNvPr id="9" name="TextBox 8"/>
          <p:cNvSpPr txBox="1"/>
          <p:nvPr/>
        </p:nvSpPr>
        <p:spPr>
          <a:xfrm>
            <a:off x="2872578" y="4267200"/>
            <a:ext cx="2783672" cy="369332"/>
          </a:xfrm>
          <a:prstGeom prst="rect">
            <a:avLst/>
          </a:prstGeom>
          <a:noFill/>
        </p:spPr>
        <p:txBody>
          <a:bodyPr wrap="none" rtlCol="0">
            <a:spAutoFit/>
          </a:bodyPr>
          <a:lstStyle/>
          <a:p>
            <a:r>
              <a:rPr lang="en-US" b="1" dirty="0" smtClean="0">
                <a:solidFill>
                  <a:srgbClr val="FF0000"/>
                </a:solidFill>
              </a:rPr>
              <a:t>27 million</a:t>
            </a:r>
            <a:r>
              <a:rPr lang="en-US" dirty="0" smtClean="0"/>
              <a:t> tweets a day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a:t>
            </a:r>
            <a:endParaRPr lang="en-US" dirty="0"/>
          </a:p>
        </p:txBody>
      </p:sp>
      <p:grpSp>
        <p:nvGrpSpPr>
          <p:cNvPr id="3" name="Group 12"/>
          <p:cNvGrpSpPr>
            <a:grpSpLocks/>
          </p:cNvGrpSpPr>
          <p:nvPr/>
        </p:nvGrpSpPr>
        <p:grpSpPr bwMode="auto">
          <a:xfrm>
            <a:off x="1238250" y="2423815"/>
            <a:ext cx="1706562" cy="2625725"/>
            <a:chOff x="922" y="2666"/>
            <a:chExt cx="1075" cy="1654"/>
          </a:xfrm>
        </p:grpSpPr>
        <p:grpSp>
          <p:nvGrpSpPr>
            <p:cNvPr id="4" name="Group 13"/>
            <p:cNvGrpSpPr>
              <a:grpSpLocks/>
            </p:cNvGrpSpPr>
            <p:nvPr/>
          </p:nvGrpSpPr>
          <p:grpSpPr bwMode="auto">
            <a:xfrm>
              <a:off x="922" y="2666"/>
              <a:ext cx="1075" cy="1405"/>
              <a:chOff x="929" y="2743"/>
              <a:chExt cx="1075" cy="1405"/>
            </a:xfrm>
          </p:grpSpPr>
          <p:grpSp>
            <p:nvGrpSpPr>
              <p:cNvPr id="5" name="Group 14"/>
              <p:cNvGrpSpPr>
                <a:grpSpLocks/>
              </p:cNvGrpSpPr>
              <p:nvPr/>
            </p:nvGrpSpPr>
            <p:grpSpPr bwMode="auto">
              <a:xfrm>
                <a:off x="935" y="2743"/>
                <a:ext cx="1029" cy="1405"/>
                <a:chOff x="712" y="2636"/>
                <a:chExt cx="1029" cy="1405"/>
              </a:xfrm>
            </p:grpSpPr>
            <p:sp>
              <p:nvSpPr>
                <p:cNvPr id="11"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2"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10"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8"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13" name="TextBox 12"/>
          <p:cNvSpPr txBox="1"/>
          <p:nvPr/>
        </p:nvSpPr>
        <p:spPr>
          <a:xfrm>
            <a:off x="1219200" y="1676400"/>
            <a:ext cx="2236788" cy="461665"/>
          </a:xfrm>
          <a:prstGeom prst="rect">
            <a:avLst/>
          </a:prstGeom>
          <a:noFill/>
        </p:spPr>
        <p:txBody>
          <a:bodyPr wrap="square" rtlCol="0">
            <a:spAutoFit/>
          </a:bodyPr>
          <a:lstStyle/>
          <a:p>
            <a:r>
              <a:rPr lang="en-US" sz="2400" dirty="0" smtClean="0">
                <a:solidFill>
                  <a:srgbClr val="0000FF"/>
                </a:solidFill>
              </a:rPr>
              <a:t>Penn Grammar</a:t>
            </a:r>
            <a:endParaRPr lang="en-US" sz="2400" dirty="0">
              <a:solidFill>
                <a:srgbClr val="0000FF"/>
              </a:solidFill>
            </a:endParaRPr>
          </a:p>
        </p:txBody>
      </p:sp>
      <p:sp>
        <p:nvSpPr>
          <p:cNvPr id="14" name="Right Arrow 13"/>
          <p:cNvSpPr/>
          <p:nvPr/>
        </p:nvSpPr>
        <p:spPr>
          <a:xfrm>
            <a:off x="3455988" y="3048000"/>
            <a:ext cx="1039812"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stretch>
            <a:fillRect/>
          </a:stretch>
        </p:blipFill>
        <p:spPr>
          <a:xfrm>
            <a:off x="5656250" y="3048000"/>
            <a:ext cx="2057400" cy="609600"/>
          </a:xfrm>
          <a:prstGeom prst="rect">
            <a:avLst/>
          </a:prstGeom>
        </p:spPr>
      </p:pic>
      <p:sp>
        <p:nvSpPr>
          <p:cNvPr id="19" name="TextBox 18"/>
          <p:cNvSpPr txBox="1"/>
          <p:nvPr/>
        </p:nvSpPr>
        <p:spPr>
          <a:xfrm>
            <a:off x="5416139" y="3733800"/>
            <a:ext cx="2783672" cy="369332"/>
          </a:xfrm>
          <a:prstGeom prst="rect">
            <a:avLst/>
          </a:prstGeom>
          <a:noFill/>
        </p:spPr>
        <p:txBody>
          <a:bodyPr wrap="none" rtlCol="0">
            <a:spAutoFit/>
          </a:bodyPr>
          <a:lstStyle/>
          <a:p>
            <a:r>
              <a:rPr lang="en-US" b="1" dirty="0" smtClean="0">
                <a:solidFill>
                  <a:srgbClr val="FF0000"/>
                </a:solidFill>
              </a:rPr>
              <a:t>27 million</a:t>
            </a:r>
            <a:r>
              <a:rPr lang="en-US" dirty="0" smtClean="0"/>
              <a:t> tweets a day</a:t>
            </a:r>
            <a:endParaRPr lang="en-US" dirty="0"/>
          </a:p>
        </p:txBody>
      </p:sp>
      <p:sp>
        <p:nvSpPr>
          <p:cNvPr id="20" name="TextBox 19"/>
          <p:cNvSpPr txBox="1"/>
          <p:nvPr/>
        </p:nvSpPr>
        <p:spPr>
          <a:xfrm>
            <a:off x="612648" y="5486400"/>
            <a:ext cx="5711952" cy="523220"/>
          </a:xfrm>
          <a:prstGeom prst="rect">
            <a:avLst/>
          </a:prstGeom>
          <a:noFill/>
        </p:spPr>
        <p:txBody>
          <a:bodyPr wrap="square" rtlCol="0">
            <a:spAutoFit/>
          </a:bodyPr>
          <a:lstStyle/>
          <a:p>
            <a:r>
              <a:rPr lang="en-US" sz="2800" dirty="0" smtClean="0">
                <a:solidFill>
                  <a:srgbClr val="FF0000"/>
                </a:solidFill>
              </a:rPr>
              <a:t>Probably not going to work very well</a:t>
            </a:r>
            <a:endParaRPr lang="en-US" sz="2800" dirty="0">
              <a:solidFill>
                <a:srgbClr val="FF0000"/>
              </a:solidFill>
            </a:endParaRPr>
          </a:p>
        </p:txBody>
      </p:sp>
      <p:sp>
        <p:nvSpPr>
          <p:cNvPr id="21" name="TextBox 20"/>
          <p:cNvSpPr txBox="1"/>
          <p:nvPr/>
        </p:nvSpPr>
        <p:spPr>
          <a:xfrm>
            <a:off x="609600" y="6029980"/>
            <a:ext cx="5711952" cy="523220"/>
          </a:xfrm>
          <a:prstGeom prst="rect">
            <a:avLst/>
          </a:prstGeom>
          <a:noFill/>
        </p:spPr>
        <p:txBody>
          <a:bodyPr wrap="square" rtlCol="0">
            <a:spAutoFit/>
          </a:bodyPr>
          <a:lstStyle/>
          <a:p>
            <a:r>
              <a:rPr lang="en-US" sz="2800" dirty="0" smtClean="0">
                <a:solidFill>
                  <a:srgbClr val="FF0000"/>
                </a:solidFill>
              </a:rPr>
              <a:t>Ideas?</a:t>
            </a:r>
            <a:endParaRPr lang="en-US" sz="2800" dirty="0">
              <a:solidFill>
                <a:srgbClr val="FF0000"/>
              </a:solidFill>
            </a:endParaRPr>
          </a:p>
        </p:txBody>
      </p:sp>
      <p:grpSp>
        <p:nvGrpSpPr>
          <p:cNvPr id="22" name="Group 21"/>
          <p:cNvGrpSpPr/>
          <p:nvPr/>
        </p:nvGrpSpPr>
        <p:grpSpPr>
          <a:xfrm>
            <a:off x="5878286" y="3047282"/>
            <a:ext cx="1447800" cy="610317"/>
            <a:chOff x="7699248" y="2278063"/>
            <a:chExt cx="1066800" cy="617537"/>
          </a:xfrm>
        </p:grpSpPr>
        <p:sp>
          <p:nvSpPr>
            <p:cNvPr id="23" name="Line 27"/>
            <p:cNvSpPr>
              <a:spLocks noChangeShapeType="1"/>
            </p:cNvSpPr>
            <p:nvPr/>
          </p:nvSpPr>
          <p:spPr bwMode="auto">
            <a:xfrm flipV="1">
              <a:off x="78516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4" name="Line 28"/>
            <p:cNvSpPr>
              <a:spLocks noChangeShapeType="1"/>
            </p:cNvSpPr>
            <p:nvPr/>
          </p:nvSpPr>
          <p:spPr bwMode="auto">
            <a:xfrm>
              <a:off x="82707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5" name="Line 29"/>
            <p:cNvSpPr>
              <a:spLocks noChangeShapeType="1"/>
            </p:cNvSpPr>
            <p:nvPr/>
          </p:nvSpPr>
          <p:spPr bwMode="auto">
            <a:xfrm flipH="1">
              <a:off x="8270748" y="2515130"/>
              <a:ext cx="179614" cy="2963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6" name="Line 30"/>
            <p:cNvSpPr>
              <a:spLocks noChangeShapeType="1"/>
            </p:cNvSpPr>
            <p:nvPr/>
          </p:nvSpPr>
          <p:spPr bwMode="auto">
            <a:xfrm flipH="1">
              <a:off x="8450362" y="2633663"/>
              <a:ext cx="119743" cy="1778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7" name="Line 31"/>
            <p:cNvSpPr>
              <a:spLocks noChangeShapeType="1"/>
            </p:cNvSpPr>
            <p:nvPr/>
          </p:nvSpPr>
          <p:spPr bwMode="auto">
            <a:xfrm>
              <a:off x="7971391" y="2692930"/>
              <a:ext cx="59871" cy="1185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grpSp>
          <p:nvGrpSpPr>
            <p:cNvPr id="28" name="Group 32"/>
            <p:cNvGrpSpPr>
              <a:grpSpLocks/>
            </p:cNvGrpSpPr>
            <p:nvPr/>
          </p:nvGrpSpPr>
          <p:grpSpPr bwMode="auto">
            <a:xfrm>
              <a:off x="7699248" y="2819400"/>
              <a:ext cx="1066800" cy="76200"/>
              <a:chOff x="2448" y="1728"/>
              <a:chExt cx="672" cy="48"/>
            </a:xfrm>
          </p:grpSpPr>
          <p:sp>
            <p:nvSpPr>
              <p:cNvPr id="29" name="Rectangle 33"/>
              <p:cNvSpPr>
                <a:spLocks noChangeArrowheads="1"/>
              </p:cNvSpPr>
              <p:nvPr/>
            </p:nvSpPr>
            <p:spPr bwMode="auto">
              <a:xfrm>
                <a:off x="2880"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30" name="Rectangle 34"/>
              <p:cNvSpPr>
                <a:spLocks noChangeArrowheads="1"/>
              </p:cNvSpPr>
              <p:nvPr/>
            </p:nvSpPr>
            <p:spPr bwMode="auto">
              <a:xfrm>
                <a:off x="2736"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31" name="Rectangle 35"/>
              <p:cNvSpPr>
                <a:spLocks noChangeArrowheads="1"/>
              </p:cNvSpPr>
              <p:nvPr/>
            </p:nvSpPr>
            <p:spPr bwMode="auto">
              <a:xfrm>
                <a:off x="2592"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32" name="Rectangle 36"/>
              <p:cNvSpPr>
                <a:spLocks noChangeArrowheads="1"/>
              </p:cNvSpPr>
              <p:nvPr/>
            </p:nvSpPr>
            <p:spPr bwMode="auto">
              <a:xfrm>
                <a:off x="2448"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33" name="Rectangle 37"/>
              <p:cNvSpPr>
                <a:spLocks noChangeArrowheads="1"/>
              </p:cNvSpPr>
              <p:nvPr/>
            </p:nvSpPr>
            <p:spPr bwMode="auto">
              <a:xfrm>
                <a:off x="3024"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5065" y="0"/>
            <a:ext cx="8153400" cy="990600"/>
          </a:xfrm>
        </p:spPr>
        <p:txBody>
          <a:bodyPr/>
          <a:lstStyle/>
          <a:p>
            <a:r>
              <a:rPr lang="en-US" dirty="0" smtClean="0"/>
              <a:t>Idea 2</a:t>
            </a:r>
            <a:endParaRPr lang="en-US" dirty="0"/>
          </a:p>
        </p:txBody>
      </p:sp>
      <p:pic>
        <p:nvPicPr>
          <p:cNvPr id="4" name="Picture 3"/>
          <p:cNvPicPr>
            <a:picLocks noChangeAspect="1"/>
          </p:cNvPicPr>
          <p:nvPr/>
        </p:nvPicPr>
        <p:blipFill>
          <a:blip r:embed="rId3"/>
          <a:stretch>
            <a:fillRect/>
          </a:stretch>
        </p:blipFill>
        <p:spPr>
          <a:xfrm>
            <a:off x="76200" y="3353158"/>
            <a:ext cx="2057400" cy="609600"/>
          </a:xfrm>
          <a:prstGeom prst="rect">
            <a:avLst/>
          </a:prstGeom>
        </p:spPr>
      </p:pic>
      <p:grpSp>
        <p:nvGrpSpPr>
          <p:cNvPr id="6" name="Group 5"/>
          <p:cNvGrpSpPr/>
          <p:nvPr/>
        </p:nvGrpSpPr>
        <p:grpSpPr>
          <a:xfrm>
            <a:off x="298236" y="3352440"/>
            <a:ext cx="1447800" cy="610317"/>
            <a:chOff x="7699248" y="2278063"/>
            <a:chExt cx="1066800" cy="617537"/>
          </a:xfrm>
        </p:grpSpPr>
        <p:sp>
          <p:nvSpPr>
            <p:cNvPr id="7" name="Line 27"/>
            <p:cNvSpPr>
              <a:spLocks noChangeShapeType="1"/>
            </p:cNvSpPr>
            <p:nvPr/>
          </p:nvSpPr>
          <p:spPr bwMode="auto">
            <a:xfrm flipV="1">
              <a:off x="78516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8" name="Line 28"/>
            <p:cNvSpPr>
              <a:spLocks noChangeShapeType="1"/>
            </p:cNvSpPr>
            <p:nvPr/>
          </p:nvSpPr>
          <p:spPr bwMode="auto">
            <a:xfrm>
              <a:off x="82707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9" name="Line 29"/>
            <p:cNvSpPr>
              <a:spLocks noChangeShapeType="1"/>
            </p:cNvSpPr>
            <p:nvPr/>
          </p:nvSpPr>
          <p:spPr bwMode="auto">
            <a:xfrm flipH="1">
              <a:off x="8270748" y="2515130"/>
              <a:ext cx="179614" cy="2963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0" name="Line 30"/>
            <p:cNvSpPr>
              <a:spLocks noChangeShapeType="1"/>
            </p:cNvSpPr>
            <p:nvPr/>
          </p:nvSpPr>
          <p:spPr bwMode="auto">
            <a:xfrm flipH="1">
              <a:off x="8450362" y="2633663"/>
              <a:ext cx="119743" cy="1778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1" name="Line 31"/>
            <p:cNvSpPr>
              <a:spLocks noChangeShapeType="1"/>
            </p:cNvSpPr>
            <p:nvPr/>
          </p:nvSpPr>
          <p:spPr bwMode="auto">
            <a:xfrm>
              <a:off x="7971391" y="2692930"/>
              <a:ext cx="59871" cy="1185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grpSp>
          <p:nvGrpSpPr>
            <p:cNvPr id="12" name="Group 32"/>
            <p:cNvGrpSpPr>
              <a:grpSpLocks/>
            </p:cNvGrpSpPr>
            <p:nvPr/>
          </p:nvGrpSpPr>
          <p:grpSpPr bwMode="auto">
            <a:xfrm>
              <a:off x="7699248" y="2819400"/>
              <a:ext cx="1066800" cy="76200"/>
              <a:chOff x="2448" y="1728"/>
              <a:chExt cx="672" cy="48"/>
            </a:xfrm>
          </p:grpSpPr>
          <p:sp>
            <p:nvSpPr>
              <p:cNvPr id="13" name="Rectangle 33"/>
              <p:cNvSpPr>
                <a:spLocks noChangeArrowheads="1"/>
              </p:cNvSpPr>
              <p:nvPr/>
            </p:nvSpPr>
            <p:spPr bwMode="auto">
              <a:xfrm>
                <a:off x="2880"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14" name="Rectangle 34"/>
              <p:cNvSpPr>
                <a:spLocks noChangeArrowheads="1"/>
              </p:cNvSpPr>
              <p:nvPr/>
            </p:nvSpPr>
            <p:spPr bwMode="auto">
              <a:xfrm>
                <a:off x="2736"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15" name="Rectangle 35"/>
              <p:cNvSpPr>
                <a:spLocks noChangeArrowheads="1"/>
              </p:cNvSpPr>
              <p:nvPr/>
            </p:nvSpPr>
            <p:spPr bwMode="auto">
              <a:xfrm>
                <a:off x="2592"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16" name="Rectangle 36"/>
              <p:cNvSpPr>
                <a:spLocks noChangeArrowheads="1"/>
              </p:cNvSpPr>
              <p:nvPr/>
            </p:nvSpPr>
            <p:spPr bwMode="auto">
              <a:xfrm>
                <a:off x="2448"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17" name="Rectangle 37"/>
              <p:cNvSpPr>
                <a:spLocks noChangeArrowheads="1"/>
              </p:cNvSpPr>
              <p:nvPr/>
            </p:nvSpPr>
            <p:spPr bwMode="auto">
              <a:xfrm>
                <a:off x="3024"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grpSp>
      </p:grpSp>
      <p:grpSp>
        <p:nvGrpSpPr>
          <p:cNvPr id="18" name="Group 7"/>
          <p:cNvGrpSpPr>
            <a:grpSpLocks/>
          </p:cNvGrpSpPr>
          <p:nvPr/>
        </p:nvGrpSpPr>
        <p:grpSpPr bwMode="auto">
          <a:xfrm>
            <a:off x="2693988" y="2951163"/>
            <a:ext cx="2878137" cy="1303337"/>
            <a:chOff x="1697" y="1859"/>
            <a:chExt cx="1813" cy="821"/>
          </a:xfrm>
        </p:grpSpPr>
        <p:sp>
          <p:nvSpPr>
            <p:cNvPr id="19" name="Rectangle 8"/>
            <p:cNvSpPr>
              <a:spLocks noChangeArrowheads="1"/>
            </p:cNvSpPr>
            <p:nvPr/>
          </p:nvSpPr>
          <p:spPr bwMode="auto">
            <a:xfrm>
              <a:off x="2296" y="1859"/>
              <a:ext cx="1214" cy="821"/>
            </a:xfrm>
            <a:prstGeom prst="rect">
              <a:avLst/>
            </a:prstGeom>
            <a:solidFill>
              <a:srgbClr val="66FFFF"/>
            </a:solidFill>
            <a:ln w="1905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sp>
          <p:nvSpPr>
            <p:cNvPr id="20" name="Text Box 9"/>
            <p:cNvSpPr txBox="1">
              <a:spLocks noChangeArrowheads="1"/>
            </p:cNvSpPr>
            <p:nvPr/>
          </p:nvSpPr>
          <p:spPr bwMode="auto">
            <a:xfrm>
              <a:off x="2469" y="1973"/>
              <a:ext cx="995" cy="602"/>
            </a:xfrm>
            <a:prstGeom prst="rect">
              <a:avLst/>
            </a:prstGeom>
            <a:noFill/>
            <a:ln w="12700">
              <a:noFill/>
              <a:miter lim="800000"/>
              <a:headEnd/>
              <a:tailEnd/>
            </a:ln>
          </p:spPr>
          <p:txBody>
            <a:bodyPr wrap="none" lIns="90000" tIns="46800" rIns="90000" bIns="46800">
              <a:prstTxWarp prst="textNoShape">
                <a:avLst/>
              </a:prstTxWarp>
              <a:spAutoFit/>
            </a:bodyPr>
            <a:lstStyle/>
            <a:p>
              <a:r>
                <a:rPr lang="en-US" sz="2800" dirty="0" smtClean="0">
                  <a:solidFill>
                    <a:srgbClr val="000000"/>
                  </a:solidFill>
                  <a:latin typeface="Times New Roman" charset="0"/>
                </a:rPr>
                <a:t>Learning/</a:t>
              </a:r>
            </a:p>
            <a:p>
              <a:r>
                <a:rPr lang="en-US" sz="2800" dirty="0">
                  <a:solidFill>
                    <a:srgbClr val="000000"/>
                  </a:solidFill>
                  <a:latin typeface="Times New Roman" charset="0"/>
                </a:rPr>
                <a:t>Training</a:t>
              </a:r>
            </a:p>
          </p:txBody>
        </p:sp>
        <p:sp>
          <p:nvSpPr>
            <p:cNvPr id="21" name="AutoShape 10"/>
            <p:cNvSpPr>
              <a:spLocks noChangeArrowheads="1"/>
            </p:cNvSpPr>
            <p:nvPr/>
          </p:nvSpPr>
          <p:spPr bwMode="auto">
            <a:xfrm>
              <a:off x="1697" y="2204"/>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grpSp>
        <p:nvGrpSpPr>
          <p:cNvPr id="22" name="Group 11"/>
          <p:cNvGrpSpPr>
            <a:grpSpLocks/>
          </p:cNvGrpSpPr>
          <p:nvPr/>
        </p:nvGrpSpPr>
        <p:grpSpPr bwMode="auto">
          <a:xfrm>
            <a:off x="5589588" y="2343150"/>
            <a:ext cx="2640012" cy="2625725"/>
            <a:chOff x="3521" y="1476"/>
            <a:chExt cx="1663" cy="1654"/>
          </a:xfrm>
        </p:grpSpPr>
        <p:grpSp>
          <p:nvGrpSpPr>
            <p:cNvPr id="23" name="Group 12"/>
            <p:cNvGrpSpPr>
              <a:grpSpLocks/>
            </p:cNvGrpSpPr>
            <p:nvPr/>
          </p:nvGrpSpPr>
          <p:grpSpPr bwMode="auto">
            <a:xfrm>
              <a:off x="4109" y="1476"/>
              <a:ext cx="1075" cy="1654"/>
              <a:chOff x="922" y="2666"/>
              <a:chExt cx="1075" cy="1654"/>
            </a:xfrm>
          </p:grpSpPr>
          <p:grpSp>
            <p:nvGrpSpPr>
              <p:cNvPr id="25" name="Group 13"/>
              <p:cNvGrpSpPr>
                <a:grpSpLocks/>
              </p:cNvGrpSpPr>
              <p:nvPr/>
            </p:nvGrpSpPr>
            <p:grpSpPr bwMode="auto">
              <a:xfrm>
                <a:off x="922" y="2666"/>
                <a:ext cx="1075" cy="1405"/>
                <a:chOff x="929" y="2743"/>
                <a:chExt cx="1075" cy="1405"/>
              </a:xfrm>
            </p:grpSpPr>
            <p:grpSp>
              <p:nvGrpSpPr>
                <p:cNvPr id="27" name="Group 14"/>
                <p:cNvGrpSpPr>
                  <a:grpSpLocks/>
                </p:cNvGrpSpPr>
                <p:nvPr/>
              </p:nvGrpSpPr>
              <p:grpSpPr bwMode="auto">
                <a:xfrm>
                  <a:off x="935" y="2743"/>
                  <a:ext cx="1029" cy="1405"/>
                  <a:chOff x="712" y="2636"/>
                  <a:chExt cx="1029" cy="1405"/>
                </a:xfrm>
              </p:grpSpPr>
              <p:sp>
                <p:nvSpPr>
                  <p:cNvPr id="29"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S →</a:t>
                    </a:r>
                    <a:r>
                      <a:rPr lang="en-US" sz="1000">
                        <a:solidFill>
                          <a:srgbClr val="000000"/>
                        </a:solidFill>
                        <a:latin typeface="Times New Roman" charset="0"/>
                      </a:rPr>
                      <a:t> </a:t>
                    </a:r>
                    <a:r>
                      <a:rPr lang="en-US" sz="1400">
                        <a:solidFill>
                          <a:srgbClr val="000000"/>
                        </a:solidFill>
                        <a:latin typeface="Times New Roman" charset="0"/>
                      </a:rPr>
                      <a:t>NP VP</a:t>
                    </a:r>
                  </a:p>
                  <a:p>
                    <a:r>
                      <a:rPr lang="en-US" sz="1400">
                        <a:solidFill>
                          <a:srgbClr val="000000"/>
                        </a:solidFill>
                        <a:latin typeface="Times New Roman" charset="0"/>
                      </a:rPr>
                      <a:t>S → VP</a:t>
                    </a:r>
                  </a:p>
                  <a:p>
                    <a:r>
                      <a:rPr lang="en-US" sz="1400">
                        <a:solidFill>
                          <a:srgbClr val="000000"/>
                        </a:solidFill>
                        <a:latin typeface="Times New Roman" charset="0"/>
                      </a:rPr>
                      <a:t>NP → Det A N</a:t>
                    </a:r>
                  </a:p>
                  <a:p>
                    <a:r>
                      <a:rPr lang="en-US" sz="1400">
                        <a:solidFill>
                          <a:srgbClr val="000000"/>
                        </a:solidFill>
                        <a:latin typeface="Times New Roman" charset="0"/>
                      </a:rPr>
                      <a:t>NP → NP PP</a:t>
                    </a:r>
                  </a:p>
                  <a:p>
                    <a:r>
                      <a:rPr lang="en-US" sz="1400">
                        <a:solidFill>
                          <a:srgbClr val="000000"/>
                        </a:solidFill>
                        <a:latin typeface="Times New Roman" charset="0"/>
                      </a:rPr>
                      <a:t>NP → PropN</a:t>
                    </a:r>
                  </a:p>
                  <a:p>
                    <a:r>
                      <a:rPr lang="pt-BR" sz="1400">
                        <a:solidFill>
                          <a:srgbClr val="000000"/>
                        </a:solidFill>
                        <a:latin typeface="Times New Roman" charset="0"/>
                      </a:rPr>
                      <a:t>A → ε</a:t>
                    </a:r>
                  </a:p>
                  <a:p>
                    <a:r>
                      <a:rPr lang="pt-BR" sz="1400">
                        <a:solidFill>
                          <a:srgbClr val="000000"/>
                        </a:solidFill>
                        <a:latin typeface="Times New Roman" charset="0"/>
                      </a:rPr>
                      <a:t>A → Adj A</a:t>
                    </a:r>
                    <a:endParaRPr lang="en-US" sz="1400">
                      <a:solidFill>
                        <a:srgbClr val="000000"/>
                      </a:solidFill>
                      <a:latin typeface="Times New Roman" charset="0"/>
                    </a:endParaRPr>
                  </a:p>
                  <a:p>
                    <a:r>
                      <a:rPr lang="en-US" sz="1400">
                        <a:solidFill>
                          <a:srgbClr val="000000"/>
                        </a:solidFill>
                        <a:latin typeface="Times New Roman" charset="0"/>
                      </a:rPr>
                      <a:t>PP → Prep NP</a:t>
                    </a:r>
                  </a:p>
                  <a:p>
                    <a:r>
                      <a:rPr lang="en-US" sz="1400">
                        <a:solidFill>
                          <a:srgbClr val="000000"/>
                        </a:solidFill>
                        <a:latin typeface="Times New Roman" charset="0"/>
                      </a:rPr>
                      <a:t>VP → V NP</a:t>
                    </a:r>
                  </a:p>
                  <a:p>
                    <a:r>
                      <a:rPr lang="en-US" sz="1400">
                        <a:solidFill>
                          <a:srgbClr val="000000"/>
                        </a:solidFill>
                        <a:latin typeface="Times New Roman" charset="0"/>
                      </a:rPr>
                      <a:t>VP → VP PP</a:t>
                    </a:r>
                  </a:p>
                </p:txBody>
              </p:sp>
              <p:sp>
                <p:nvSpPr>
                  <p:cNvPr id="30"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28"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26"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24" name="AutoShape 19"/>
            <p:cNvSpPr>
              <a:spLocks noChangeArrowheads="1"/>
            </p:cNvSpPr>
            <p:nvPr/>
          </p:nvSpPr>
          <p:spPr bwMode="auto">
            <a:xfrm>
              <a:off x="3521" y="2193"/>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graphicFrame>
        <p:nvGraphicFramePr>
          <p:cNvPr id="31" name="Object 2"/>
          <p:cNvGraphicFramePr>
            <a:graphicFrameLocks noChangeAspect="1"/>
          </p:cNvGraphicFramePr>
          <p:nvPr/>
        </p:nvGraphicFramePr>
        <p:xfrm>
          <a:off x="2693988" y="4572000"/>
          <a:ext cx="3657600" cy="762000"/>
        </p:xfrm>
        <a:graphic>
          <a:graphicData uri="http://schemas.openxmlformats.org/presentationml/2006/ole">
            <p:oleObj spid="_x0000_s804866" name="Equation" r:id="rId4" imgW="1828800" imgH="381000" progId="Equation.3">
              <p:embed/>
            </p:oleObj>
          </a:graphicData>
        </a:graphic>
      </p:graphicFrame>
      <p:sp>
        <p:nvSpPr>
          <p:cNvPr id="32" name="TextBox 31"/>
          <p:cNvSpPr txBox="1"/>
          <p:nvPr/>
        </p:nvSpPr>
        <p:spPr>
          <a:xfrm>
            <a:off x="6477000" y="1447800"/>
            <a:ext cx="2746248" cy="830997"/>
          </a:xfrm>
          <a:prstGeom prst="rect">
            <a:avLst/>
          </a:prstGeom>
          <a:noFill/>
        </p:spPr>
        <p:txBody>
          <a:bodyPr wrap="square" rtlCol="0">
            <a:spAutoFit/>
          </a:bodyPr>
          <a:lstStyle/>
          <a:p>
            <a:r>
              <a:rPr lang="en-US" sz="2400" dirty="0" smtClean="0">
                <a:solidFill>
                  <a:srgbClr val="0000FF"/>
                </a:solidFill>
              </a:rPr>
              <a:t>Pseudo-Twitter grammar</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a:t>
            </a:r>
            <a:endParaRPr lang="en-US" dirty="0"/>
          </a:p>
        </p:txBody>
      </p:sp>
      <p:grpSp>
        <p:nvGrpSpPr>
          <p:cNvPr id="4" name="Group 12"/>
          <p:cNvGrpSpPr>
            <a:grpSpLocks/>
          </p:cNvGrpSpPr>
          <p:nvPr/>
        </p:nvGrpSpPr>
        <p:grpSpPr bwMode="auto">
          <a:xfrm>
            <a:off x="1238250" y="2423815"/>
            <a:ext cx="1706562" cy="2625725"/>
            <a:chOff x="922" y="2666"/>
            <a:chExt cx="1075" cy="1654"/>
          </a:xfrm>
        </p:grpSpPr>
        <p:grpSp>
          <p:nvGrpSpPr>
            <p:cNvPr id="5" name="Group 13"/>
            <p:cNvGrpSpPr>
              <a:grpSpLocks/>
            </p:cNvGrpSpPr>
            <p:nvPr/>
          </p:nvGrpSpPr>
          <p:grpSpPr bwMode="auto">
            <a:xfrm>
              <a:off x="922" y="2666"/>
              <a:ext cx="1075" cy="1405"/>
              <a:chOff x="929" y="2743"/>
              <a:chExt cx="1075" cy="1405"/>
            </a:xfrm>
          </p:grpSpPr>
          <p:grpSp>
            <p:nvGrpSpPr>
              <p:cNvPr id="7" name="Group 14"/>
              <p:cNvGrpSpPr>
                <a:grpSpLocks/>
              </p:cNvGrpSpPr>
              <p:nvPr/>
            </p:nvGrpSpPr>
            <p:grpSpPr bwMode="auto">
              <a:xfrm>
                <a:off x="935" y="2743"/>
                <a:ext cx="1029" cy="1405"/>
                <a:chOff x="712" y="2636"/>
                <a:chExt cx="1029" cy="1405"/>
              </a:xfrm>
            </p:grpSpPr>
            <p:sp>
              <p:nvSpPr>
                <p:cNvPr id="9"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0"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8"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6"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11" name="TextBox 10"/>
          <p:cNvSpPr txBox="1"/>
          <p:nvPr/>
        </p:nvSpPr>
        <p:spPr>
          <a:xfrm>
            <a:off x="1359693" y="1592818"/>
            <a:ext cx="2236788" cy="830997"/>
          </a:xfrm>
          <a:prstGeom prst="rect">
            <a:avLst/>
          </a:prstGeom>
          <a:noFill/>
        </p:spPr>
        <p:txBody>
          <a:bodyPr wrap="square" rtlCol="0">
            <a:spAutoFit/>
          </a:bodyPr>
          <a:lstStyle/>
          <a:p>
            <a:r>
              <a:rPr lang="en-US" sz="2400" dirty="0" smtClean="0">
                <a:solidFill>
                  <a:srgbClr val="0000FF"/>
                </a:solidFill>
              </a:rPr>
              <a:t>Pseudo-Twitter </a:t>
            </a:r>
            <a:r>
              <a:rPr lang="en-US" sz="2400" dirty="0" err="1" smtClean="0">
                <a:solidFill>
                  <a:srgbClr val="0000FF"/>
                </a:solidFill>
              </a:rPr>
              <a:t>grammer</a:t>
            </a:r>
            <a:endParaRPr lang="en-US" sz="2400" dirty="0">
              <a:solidFill>
                <a:srgbClr val="0000FF"/>
              </a:solidFill>
            </a:endParaRPr>
          </a:p>
        </p:txBody>
      </p:sp>
      <p:sp>
        <p:nvSpPr>
          <p:cNvPr id="12" name="Right Arrow 11"/>
          <p:cNvSpPr/>
          <p:nvPr/>
        </p:nvSpPr>
        <p:spPr>
          <a:xfrm>
            <a:off x="3455988" y="3048000"/>
            <a:ext cx="1039812"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stretch>
            <a:fillRect/>
          </a:stretch>
        </p:blipFill>
        <p:spPr>
          <a:xfrm>
            <a:off x="5656250" y="3048000"/>
            <a:ext cx="2057400" cy="609600"/>
          </a:xfrm>
          <a:prstGeom prst="rect">
            <a:avLst/>
          </a:prstGeom>
        </p:spPr>
      </p:pic>
      <p:sp>
        <p:nvSpPr>
          <p:cNvPr id="14" name="TextBox 13"/>
          <p:cNvSpPr txBox="1"/>
          <p:nvPr/>
        </p:nvSpPr>
        <p:spPr>
          <a:xfrm>
            <a:off x="5416139" y="3733800"/>
            <a:ext cx="2783672" cy="369332"/>
          </a:xfrm>
          <a:prstGeom prst="rect">
            <a:avLst/>
          </a:prstGeom>
          <a:noFill/>
        </p:spPr>
        <p:txBody>
          <a:bodyPr wrap="none" rtlCol="0">
            <a:spAutoFit/>
          </a:bodyPr>
          <a:lstStyle/>
          <a:p>
            <a:r>
              <a:rPr lang="en-US" b="1" dirty="0" smtClean="0">
                <a:solidFill>
                  <a:srgbClr val="FF0000"/>
                </a:solidFill>
              </a:rPr>
              <a:t>27 million</a:t>
            </a:r>
            <a:r>
              <a:rPr lang="en-US" dirty="0" smtClean="0"/>
              <a:t> tweets a day</a:t>
            </a:r>
            <a:endParaRPr lang="en-US" dirty="0"/>
          </a:p>
        </p:txBody>
      </p:sp>
      <p:grpSp>
        <p:nvGrpSpPr>
          <p:cNvPr id="15" name="Group 14"/>
          <p:cNvGrpSpPr/>
          <p:nvPr/>
        </p:nvGrpSpPr>
        <p:grpSpPr>
          <a:xfrm>
            <a:off x="5878286" y="3047282"/>
            <a:ext cx="1447800" cy="610317"/>
            <a:chOff x="7699248" y="2278063"/>
            <a:chExt cx="1066800" cy="617537"/>
          </a:xfrm>
        </p:grpSpPr>
        <p:sp>
          <p:nvSpPr>
            <p:cNvPr id="16" name="Line 27"/>
            <p:cNvSpPr>
              <a:spLocks noChangeShapeType="1"/>
            </p:cNvSpPr>
            <p:nvPr/>
          </p:nvSpPr>
          <p:spPr bwMode="auto">
            <a:xfrm flipV="1">
              <a:off x="78516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7" name="Line 28"/>
            <p:cNvSpPr>
              <a:spLocks noChangeShapeType="1"/>
            </p:cNvSpPr>
            <p:nvPr/>
          </p:nvSpPr>
          <p:spPr bwMode="auto">
            <a:xfrm>
              <a:off x="82707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8" name="Line 29"/>
            <p:cNvSpPr>
              <a:spLocks noChangeShapeType="1"/>
            </p:cNvSpPr>
            <p:nvPr/>
          </p:nvSpPr>
          <p:spPr bwMode="auto">
            <a:xfrm flipH="1">
              <a:off x="8270748" y="2515130"/>
              <a:ext cx="179614" cy="2963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9" name="Line 30"/>
            <p:cNvSpPr>
              <a:spLocks noChangeShapeType="1"/>
            </p:cNvSpPr>
            <p:nvPr/>
          </p:nvSpPr>
          <p:spPr bwMode="auto">
            <a:xfrm flipH="1">
              <a:off x="8450362" y="2633663"/>
              <a:ext cx="119743" cy="1778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0" name="Line 31"/>
            <p:cNvSpPr>
              <a:spLocks noChangeShapeType="1"/>
            </p:cNvSpPr>
            <p:nvPr/>
          </p:nvSpPr>
          <p:spPr bwMode="auto">
            <a:xfrm>
              <a:off x="7971391" y="2692930"/>
              <a:ext cx="59871" cy="1185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grpSp>
          <p:nvGrpSpPr>
            <p:cNvPr id="21" name="Group 32"/>
            <p:cNvGrpSpPr>
              <a:grpSpLocks/>
            </p:cNvGrpSpPr>
            <p:nvPr/>
          </p:nvGrpSpPr>
          <p:grpSpPr bwMode="auto">
            <a:xfrm>
              <a:off x="7699248" y="2819400"/>
              <a:ext cx="1066800" cy="76200"/>
              <a:chOff x="2448" y="1728"/>
              <a:chExt cx="672" cy="48"/>
            </a:xfrm>
          </p:grpSpPr>
          <p:sp>
            <p:nvSpPr>
              <p:cNvPr id="22" name="Rectangle 33"/>
              <p:cNvSpPr>
                <a:spLocks noChangeArrowheads="1"/>
              </p:cNvSpPr>
              <p:nvPr/>
            </p:nvSpPr>
            <p:spPr bwMode="auto">
              <a:xfrm>
                <a:off x="2880"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3" name="Rectangle 34"/>
              <p:cNvSpPr>
                <a:spLocks noChangeArrowheads="1"/>
              </p:cNvSpPr>
              <p:nvPr/>
            </p:nvSpPr>
            <p:spPr bwMode="auto">
              <a:xfrm>
                <a:off x="2736"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4" name="Rectangle 35"/>
              <p:cNvSpPr>
                <a:spLocks noChangeArrowheads="1"/>
              </p:cNvSpPr>
              <p:nvPr/>
            </p:nvSpPr>
            <p:spPr bwMode="auto">
              <a:xfrm>
                <a:off x="2592"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5" name="Rectangle 36"/>
              <p:cNvSpPr>
                <a:spLocks noChangeArrowheads="1"/>
              </p:cNvSpPr>
              <p:nvPr/>
            </p:nvSpPr>
            <p:spPr bwMode="auto">
              <a:xfrm>
                <a:off x="2448"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6" name="Rectangle 37"/>
              <p:cNvSpPr>
                <a:spLocks noChangeArrowheads="1"/>
              </p:cNvSpPr>
              <p:nvPr/>
            </p:nvSpPr>
            <p:spPr bwMode="auto">
              <a:xfrm>
                <a:off x="3024"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grpSp>
      </p:grpSp>
      <p:sp>
        <p:nvSpPr>
          <p:cNvPr id="27" name="TextBox 26"/>
          <p:cNvSpPr txBox="1"/>
          <p:nvPr/>
        </p:nvSpPr>
        <p:spPr>
          <a:xfrm>
            <a:off x="7696200" y="2743200"/>
            <a:ext cx="486161"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28" name="TextBox 27"/>
          <p:cNvSpPr txBox="1"/>
          <p:nvPr/>
        </p:nvSpPr>
        <p:spPr>
          <a:xfrm>
            <a:off x="1500794" y="5710535"/>
            <a:ext cx="5990012" cy="461665"/>
          </a:xfrm>
          <a:prstGeom prst="rect">
            <a:avLst/>
          </a:prstGeom>
          <a:noFill/>
        </p:spPr>
        <p:txBody>
          <a:bodyPr wrap="square" rtlCol="0">
            <a:spAutoFit/>
          </a:bodyPr>
          <a:lstStyle/>
          <a:p>
            <a:r>
              <a:rPr lang="en-US" sz="2400" dirty="0" smtClean="0">
                <a:solidFill>
                  <a:srgbClr val="0000FF"/>
                </a:solidFill>
              </a:rPr>
              <a:t>Often, this improves the parsing performance</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3</a:t>
            </a:r>
            <a:endParaRPr lang="en-US" dirty="0"/>
          </a:p>
        </p:txBody>
      </p:sp>
      <p:grpSp>
        <p:nvGrpSpPr>
          <p:cNvPr id="4" name="Group 12"/>
          <p:cNvGrpSpPr>
            <a:grpSpLocks/>
          </p:cNvGrpSpPr>
          <p:nvPr/>
        </p:nvGrpSpPr>
        <p:grpSpPr bwMode="auto">
          <a:xfrm>
            <a:off x="6216550" y="2934990"/>
            <a:ext cx="1706562" cy="2625725"/>
            <a:chOff x="922" y="2666"/>
            <a:chExt cx="1075" cy="1654"/>
          </a:xfrm>
        </p:grpSpPr>
        <p:grpSp>
          <p:nvGrpSpPr>
            <p:cNvPr id="5" name="Group 13"/>
            <p:cNvGrpSpPr>
              <a:grpSpLocks/>
            </p:cNvGrpSpPr>
            <p:nvPr/>
          </p:nvGrpSpPr>
          <p:grpSpPr bwMode="auto">
            <a:xfrm>
              <a:off x="922" y="2666"/>
              <a:ext cx="1075" cy="1405"/>
              <a:chOff x="929" y="2743"/>
              <a:chExt cx="1075" cy="1405"/>
            </a:xfrm>
          </p:grpSpPr>
          <p:grpSp>
            <p:nvGrpSpPr>
              <p:cNvPr id="7" name="Group 14"/>
              <p:cNvGrpSpPr>
                <a:grpSpLocks/>
              </p:cNvGrpSpPr>
              <p:nvPr/>
            </p:nvGrpSpPr>
            <p:grpSpPr bwMode="auto">
              <a:xfrm>
                <a:off x="935" y="2743"/>
                <a:ext cx="1029" cy="1405"/>
                <a:chOff x="712" y="2636"/>
                <a:chExt cx="1029" cy="1405"/>
              </a:xfrm>
            </p:grpSpPr>
            <p:sp>
              <p:nvSpPr>
                <p:cNvPr id="9"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0"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8"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6"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11" name="TextBox 10"/>
          <p:cNvSpPr txBox="1"/>
          <p:nvPr/>
        </p:nvSpPr>
        <p:spPr>
          <a:xfrm>
            <a:off x="6337993" y="2103993"/>
            <a:ext cx="2236788" cy="830997"/>
          </a:xfrm>
          <a:prstGeom prst="rect">
            <a:avLst/>
          </a:prstGeom>
          <a:noFill/>
        </p:spPr>
        <p:txBody>
          <a:bodyPr wrap="square" rtlCol="0">
            <a:spAutoFit/>
          </a:bodyPr>
          <a:lstStyle/>
          <a:p>
            <a:r>
              <a:rPr lang="en-US" sz="2400" dirty="0" smtClean="0">
                <a:solidFill>
                  <a:srgbClr val="0000FF"/>
                </a:solidFill>
              </a:rPr>
              <a:t>Pseudo-Twitter </a:t>
            </a:r>
            <a:r>
              <a:rPr lang="en-US" sz="2400" dirty="0" err="1" smtClean="0">
                <a:solidFill>
                  <a:srgbClr val="0000FF"/>
                </a:solidFill>
              </a:rPr>
              <a:t>grammer</a:t>
            </a:r>
            <a:endParaRPr lang="en-US" sz="2400" dirty="0">
              <a:solidFill>
                <a:srgbClr val="0000FF"/>
              </a:solidFill>
            </a:endParaRPr>
          </a:p>
        </p:txBody>
      </p:sp>
      <p:sp>
        <p:nvSpPr>
          <p:cNvPr id="12" name="Right Arrow 11"/>
          <p:cNvSpPr/>
          <p:nvPr/>
        </p:nvSpPr>
        <p:spPr>
          <a:xfrm rot="7915909">
            <a:off x="5356122" y="4954125"/>
            <a:ext cx="6858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2841521" y="5430540"/>
            <a:ext cx="2057400" cy="609600"/>
          </a:xfrm>
          <a:prstGeom prst="rect">
            <a:avLst/>
          </a:prstGeom>
        </p:spPr>
      </p:pic>
      <p:sp>
        <p:nvSpPr>
          <p:cNvPr id="14" name="TextBox 13"/>
          <p:cNvSpPr txBox="1"/>
          <p:nvPr/>
        </p:nvSpPr>
        <p:spPr>
          <a:xfrm>
            <a:off x="2601410" y="6116340"/>
            <a:ext cx="2783672" cy="369332"/>
          </a:xfrm>
          <a:prstGeom prst="rect">
            <a:avLst/>
          </a:prstGeom>
          <a:noFill/>
        </p:spPr>
        <p:txBody>
          <a:bodyPr wrap="none" rtlCol="0">
            <a:spAutoFit/>
          </a:bodyPr>
          <a:lstStyle/>
          <a:p>
            <a:r>
              <a:rPr lang="en-US" b="1" dirty="0" smtClean="0">
                <a:solidFill>
                  <a:srgbClr val="FF0000"/>
                </a:solidFill>
              </a:rPr>
              <a:t>27 million</a:t>
            </a:r>
            <a:r>
              <a:rPr lang="en-US" dirty="0" smtClean="0"/>
              <a:t> tweets a day</a:t>
            </a:r>
            <a:endParaRPr lang="en-US" dirty="0"/>
          </a:p>
        </p:txBody>
      </p:sp>
      <p:grpSp>
        <p:nvGrpSpPr>
          <p:cNvPr id="15" name="Group 14"/>
          <p:cNvGrpSpPr/>
          <p:nvPr/>
        </p:nvGrpSpPr>
        <p:grpSpPr>
          <a:xfrm>
            <a:off x="3063557" y="5429822"/>
            <a:ext cx="1447800" cy="610317"/>
            <a:chOff x="7699248" y="2278063"/>
            <a:chExt cx="1066800" cy="617537"/>
          </a:xfrm>
        </p:grpSpPr>
        <p:sp>
          <p:nvSpPr>
            <p:cNvPr id="16" name="Line 27"/>
            <p:cNvSpPr>
              <a:spLocks noChangeShapeType="1"/>
            </p:cNvSpPr>
            <p:nvPr/>
          </p:nvSpPr>
          <p:spPr bwMode="auto">
            <a:xfrm flipV="1">
              <a:off x="78516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7" name="Line 28"/>
            <p:cNvSpPr>
              <a:spLocks noChangeShapeType="1"/>
            </p:cNvSpPr>
            <p:nvPr/>
          </p:nvSpPr>
          <p:spPr bwMode="auto">
            <a:xfrm>
              <a:off x="82707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8" name="Line 29"/>
            <p:cNvSpPr>
              <a:spLocks noChangeShapeType="1"/>
            </p:cNvSpPr>
            <p:nvPr/>
          </p:nvSpPr>
          <p:spPr bwMode="auto">
            <a:xfrm flipH="1">
              <a:off x="8270748" y="2515130"/>
              <a:ext cx="179614" cy="2963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9" name="Line 30"/>
            <p:cNvSpPr>
              <a:spLocks noChangeShapeType="1"/>
            </p:cNvSpPr>
            <p:nvPr/>
          </p:nvSpPr>
          <p:spPr bwMode="auto">
            <a:xfrm flipH="1">
              <a:off x="8450362" y="2633663"/>
              <a:ext cx="119743" cy="1778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0" name="Line 31"/>
            <p:cNvSpPr>
              <a:spLocks noChangeShapeType="1"/>
            </p:cNvSpPr>
            <p:nvPr/>
          </p:nvSpPr>
          <p:spPr bwMode="auto">
            <a:xfrm>
              <a:off x="7971391" y="2692930"/>
              <a:ext cx="59871" cy="1185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grpSp>
          <p:nvGrpSpPr>
            <p:cNvPr id="21" name="Group 32"/>
            <p:cNvGrpSpPr>
              <a:grpSpLocks/>
            </p:cNvGrpSpPr>
            <p:nvPr/>
          </p:nvGrpSpPr>
          <p:grpSpPr bwMode="auto">
            <a:xfrm>
              <a:off x="7699248" y="2819400"/>
              <a:ext cx="1066800" cy="76200"/>
              <a:chOff x="2448" y="1728"/>
              <a:chExt cx="672" cy="48"/>
            </a:xfrm>
          </p:grpSpPr>
          <p:sp>
            <p:nvSpPr>
              <p:cNvPr id="22" name="Rectangle 33"/>
              <p:cNvSpPr>
                <a:spLocks noChangeArrowheads="1"/>
              </p:cNvSpPr>
              <p:nvPr/>
            </p:nvSpPr>
            <p:spPr bwMode="auto">
              <a:xfrm>
                <a:off x="2880"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3" name="Rectangle 34"/>
              <p:cNvSpPr>
                <a:spLocks noChangeArrowheads="1"/>
              </p:cNvSpPr>
              <p:nvPr/>
            </p:nvSpPr>
            <p:spPr bwMode="auto">
              <a:xfrm>
                <a:off x="2736"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4" name="Rectangle 35"/>
              <p:cNvSpPr>
                <a:spLocks noChangeArrowheads="1"/>
              </p:cNvSpPr>
              <p:nvPr/>
            </p:nvSpPr>
            <p:spPr bwMode="auto">
              <a:xfrm>
                <a:off x="2592"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5" name="Rectangle 36"/>
              <p:cNvSpPr>
                <a:spLocks noChangeArrowheads="1"/>
              </p:cNvSpPr>
              <p:nvPr/>
            </p:nvSpPr>
            <p:spPr bwMode="auto">
              <a:xfrm>
                <a:off x="2448"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6" name="Rectangle 37"/>
              <p:cNvSpPr>
                <a:spLocks noChangeArrowheads="1"/>
              </p:cNvSpPr>
              <p:nvPr/>
            </p:nvSpPr>
            <p:spPr bwMode="auto">
              <a:xfrm>
                <a:off x="3024"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grpSp>
      </p:grpSp>
      <p:sp>
        <p:nvSpPr>
          <p:cNvPr id="27" name="TextBox 26"/>
          <p:cNvSpPr txBox="1"/>
          <p:nvPr/>
        </p:nvSpPr>
        <p:spPr>
          <a:xfrm>
            <a:off x="4881471" y="5125740"/>
            <a:ext cx="486161"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29" name="Rectangle 8"/>
          <p:cNvSpPr>
            <a:spLocks noChangeArrowheads="1"/>
          </p:cNvSpPr>
          <p:nvPr/>
        </p:nvSpPr>
        <p:spPr bwMode="auto">
          <a:xfrm>
            <a:off x="914296" y="2934990"/>
            <a:ext cx="1927225" cy="1303337"/>
          </a:xfrm>
          <a:prstGeom prst="rect">
            <a:avLst/>
          </a:prstGeom>
          <a:solidFill>
            <a:srgbClr val="66FFFF"/>
          </a:solidFill>
          <a:ln w="1905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sp>
        <p:nvSpPr>
          <p:cNvPr id="30" name="Text Box 9"/>
          <p:cNvSpPr txBox="1">
            <a:spLocks noChangeArrowheads="1"/>
          </p:cNvSpPr>
          <p:nvPr/>
        </p:nvSpPr>
        <p:spPr bwMode="auto">
          <a:xfrm>
            <a:off x="1188934" y="3115965"/>
            <a:ext cx="1579562" cy="955675"/>
          </a:xfrm>
          <a:prstGeom prst="rect">
            <a:avLst/>
          </a:prstGeom>
          <a:noFill/>
          <a:ln w="12700">
            <a:noFill/>
            <a:miter lim="800000"/>
            <a:headEnd/>
            <a:tailEnd/>
          </a:ln>
        </p:spPr>
        <p:txBody>
          <a:bodyPr wrap="none" lIns="90000" tIns="46800" rIns="90000" bIns="46800">
            <a:prstTxWarp prst="textNoShape">
              <a:avLst/>
            </a:prstTxWarp>
            <a:spAutoFit/>
          </a:bodyPr>
          <a:lstStyle/>
          <a:p>
            <a:r>
              <a:rPr lang="en-US" sz="2800" dirty="0" smtClean="0">
                <a:solidFill>
                  <a:srgbClr val="000000"/>
                </a:solidFill>
                <a:latin typeface="Times New Roman" charset="0"/>
              </a:rPr>
              <a:t>Learning/</a:t>
            </a:r>
          </a:p>
          <a:p>
            <a:r>
              <a:rPr lang="en-US" sz="2800" dirty="0">
                <a:solidFill>
                  <a:srgbClr val="000000"/>
                </a:solidFill>
                <a:latin typeface="Times New Roman" charset="0"/>
              </a:rPr>
              <a:t>Training</a:t>
            </a:r>
          </a:p>
        </p:txBody>
      </p:sp>
      <p:graphicFrame>
        <p:nvGraphicFramePr>
          <p:cNvPr id="32" name="Object 2"/>
          <p:cNvGraphicFramePr>
            <a:graphicFrameLocks noChangeAspect="1"/>
          </p:cNvGraphicFramePr>
          <p:nvPr/>
        </p:nvGraphicFramePr>
        <p:xfrm>
          <a:off x="336686" y="2103993"/>
          <a:ext cx="3657600" cy="762000"/>
        </p:xfrm>
        <a:graphic>
          <a:graphicData uri="http://schemas.openxmlformats.org/presentationml/2006/ole">
            <p:oleObj spid="_x0000_s806914" name="Equation" r:id="rId4" imgW="1828800" imgH="381000" progId="Equation.3">
              <p:embed/>
            </p:oleObj>
          </a:graphicData>
        </a:graphic>
      </p:graphicFrame>
      <p:sp>
        <p:nvSpPr>
          <p:cNvPr id="33" name="Right Arrow 32"/>
          <p:cNvSpPr/>
          <p:nvPr/>
        </p:nvSpPr>
        <p:spPr>
          <a:xfrm>
            <a:off x="3655485" y="3244501"/>
            <a:ext cx="1559297"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ight Arrow 33"/>
          <p:cNvSpPr/>
          <p:nvPr/>
        </p:nvSpPr>
        <p:spPr>
          <a:xfrm rot="14732435">
            <a:off x="1920462" y="4757551"/>
            <a:ext cx="757978"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3: some things to think about</a:t>
            </a:r>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How many iterations should we do it for?</a:t>
            </a:r>
          </a:p>
          <a:p>
            <a:pPr lvl="1"/>
            <a:r>
              <a:rPr lang="en-US" dirty="0" smtClean="0">
                <a:solidFill>
                  <a:srgbClr val="FF0000"/>
                </a:solidFill>
              </a:rPr>
              <a:t>When should we stop?</a:t>
            </a:r>
          </a:p>
          <a:p>
            <a:pPr lvl="1"/>
            <a:endParaRPr lang="en-US" dirty="0" smtClean="0">
              <a:solidFill>
                <a:srgbClr val="FF0000"/>
              </a:solidFill>
            </a:endParaRPr>
          </a:p>
          <a:p>
            <a:pPr lvl="1"/>
            <a:endParaRPr lang="en-US" dirty="0" smtClean="0">
              <a:solidFill>
                <a:srgbClr val="FF0000"/>
              </a:solidFill>
            </a:endParaRPr>
          </a:p>
          <a:p>
            <a:r>
              <a:rPr lang="en-US" dirty="0" smtClean="0">
                <a:solidFill>
                  <a:srgbClr val="FF0000"/>
                </a:solidFill>
              </a:rPr>
              <a:t>Will we always get better?</a:t>
            </a: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What does “get better” mean?</a:t>
            </a:r>
          </a:p>
          <a:p>
            <a:pPr>
              <a:buNone/>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3: some things to think about</a:t>
            </a:r>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How many iterations should we do it for?</a:t>
            </a:r>
          </a:p>
          <a:p>
            <a:pPr lvl="1"/>
            <a:r>
              <a:rPr lang="en-US" dirty="0" smtClean="0">
                <a:solidFill>
                  <a:srgbClr val="0000FF"/>
                </a:solidFill>
              </a:rPr>
              <a:t>We should keep iterating as long as we improve</a:t>
            </a:r>
          </a:p>
          <a:p>
            <a:pPr lvl="1"/>
            <a:endParaRPr lang="en-US" dirty="0" smtClean="0">
              <a:solidFill>
                <a:srgbClr val="FF0000"/>
              </a:solidFill>
            </a:endParaRPr>
          </a:p>
          <a:p>
            <a:r>
              <a:rPr lang="en-US" dirty="0" smtClean="0">
                <a:solidFill>
                  <a:srgbClr val="FF0000"/>
                </a:solidFill>
              </a:rPr>
              <a:t>Will we always get better?</a:t>
            </a:r>
          </a:p>
          <a:p>
            <a:pPr lvl="1"/>
            <a:r>
              <a:rPr lang="en-US" dirty="0" smtClean="0">
                <a:solidFill>
                  <a:srgbClr val="0000FF"/>
                </a:solidFill>
              </a:rPr>
              <a:t>Not guaranteed for most measures</a:t>
            </a:r>
          </a:p>
          <a:p>
            <a:endParaRPr lang="en-US" dirty="0" smtClean="0">
              <a:solidFill>
                <a:srgbClr val="FF0000"/>
              </a:solidFill>
            </a:endParaRPr>
          </a:p>
          <a:p>
            <a:r>
              <a:rPr lang="en-US" dirty="0" smtClean="0">
                <a:solidFill>
                  <a:srgbClr val="FF0000"/>
                </a:solidFill>
              </a:rPr>
              <a:t>What does “get better” mean?</a:t>
            </a:r>
            <a:endParaRPr lang="en-US" dirty="0" smtClean="0">
              <a:solidFill>
                <a:srgbClr val="FF0000"/>
              </a:solidFill>
            </a:endParaRPr>
          </a:p>
          <a:p>
            <a:pPr lvl="1"/>
            <a:r>
              <a:rPr lang="en-US" dirty="0" smtClean="0">
                <a:solidFill>
                  <a:srgbClr val="0000FF"/>
                </a:solidFill>
              </a:rPr>
              <a:t>Use o</a:t>
            </a:r>
            <a:r>
              <a:rPr lang="en-US" dirty="0" smtClean="0">
                <a:solidFill>
                  <a:srgbClr val="0000FF"/>
                </a:solidFill>
              </a:rPr>
              <a:t>ur </a:t>
            </a:r>
            <a:r>
              <a:rPr lang="en-US" dirty="0" smtClean="0">
                <a:solidFill>
                  <a:srgbClr val="0000FF"/>
                </a:solidFill>
              </a:rPr>
              <a:t>friend the development set</a:t>
            </a:r>
          </a:p>
          <a:p>
            <a:pPr lvl="1"/>
            <a:r>
              <a:rPr lang="en-US" dirty="0" smtClean="0">
                <a:solidFill>
                  <a:srgbClr val="0000FF"/>
                </a:solidFill>
              </a:rPr>
              <a:t>Does it increase the likelihood of the</a:t>
            </a:r>
            <a:r>
              <a:rPr lang="en-US" dirty="0" smtClean="0">
                <a:solidFill>
                  <a:srgbClr val="0000FF"/>
                </a:solidFill>
              </a:rPr>
              <a:t> training data</a:t>
            </a:r>
            <a:endParaRPr lang="en-US" dirty="0" smtClean="0">
              <a:solidFill>
                <a:srgbClr val="0000FF"/>
              </a:solidFill>
            </a:endParaRPr>
          </a:p>
          <a:p>
            <a:pPr>
              <a:buNone/>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4</a:t>
            </a:r>
            <a:endParaRPr lang="en-US" dirty="0"/>
          </a:p>
        </p:txBody>
      </p:sp>
      <p:sp>
        <p:nvSpPr>
          <p:cNvPr id="4" name="Rectangle 3"/>
          <p:cNvSpPr/>
          <p:nvPr/>
        </p:nvSpPr>
        <p:spPr>
          <a:xfrm>
            <a:off x="1172415" y="1600200"/>
            <a:ext cx="6066585" cy="523220"/>
          </a:xfrm>
          <a:prstGeom prst="rect">
            <a:avLst/>
          </a:prstGeom>
        </p:spPr>
        <p:txBody>
          <a:bodyPr wrap="none">
            <a:spAutoFit/>
          </a:bodyPr>
          <a:lstStyle/>
          <a:p>
            <a:r>
              <a:rPr lang="en-US" sz="2800" dirty="0" smtClean="0">
                <a:solidFill>
                  <a:srgbClr val="FF0000"/>
                </a:solidFill>
              </a:rPr>
              <a:t>What if we don’t have any parsed data?</a:t>
            </a:r>
            <a:endParaRPr lang="en-US" sz="2800" dirty="0">
              <a:solidFill>
                <a:srgbClr val="FF0000"/>
              </a:solidFill>
            </a:endParaRPr>
          </a:p>
        </p:txBody>
      </p:sp>
      <p:grpSp>
        <p:nvGrpSpPr>
          <p:cNvPr id="5" name="Group 12"/>
          <p:cNvGrpSpPr>
            <a:grpSpLocks/>
          </p:cNvGrpSpPr>
          <p:nvPr/>
        </p:nvGrpSpPr>
        <p:grpSpPr bwMode="auto">
          <a:xfrm>
            <a:off x="1266825" y="3333750"/>
            <a:ext cx="1706562" cy="2625725"/>
            <a:chOff x="922" y="2666"/>
            <a:chExt cx="1075" cy="1654"/>
          </a:xfrm>
        </p:grpSpPr>
        <p:grpSp>
          <p:nvGrpSpPr>
            <p:cNvPr id="6" name="Group 13"/>
            <p:cNvGrpSpPr>
              <a:grpSpLocks/>
            </p:cNvGrpSpPr>
            <p:nvPr/>
          </p:nvGrpSpPr>
          <p:grpSpPr bwMode="auto">
            <a:xfrm>
              <a:off x="922" y="2666"/>
              <a:ext cx="1075" cy="1405"/>
              <a:chOff x="929" y="2743"/>
              <a:chExt cx="1075" cy="1405"/>
            </a:xfrm>
          </p:grpSpPr>
          <p:grpSp>
            <p:nvGrpSpPr>
              <p:cNvPr id="8" name="Group 14"/>
              <p:cNvGrpSpPr>
                <a:grpSpLocks/>
              </p:cNvGrpSpPr>
              <p:nvPr/>
            </p:nvGrpSpPr>
            <p:grpSpPr bwMode="auto">
              <a:xfrm>
                <a:off x="935" y="2743"/>
                <a:ext cx="1029" cy="1405"/>
                <a:chOff x="712" y="2636"/>
                <a:chExt cx="1029" cy="1405"/>
              </a:xfrm>
            </p:grpSpPr>
            <p:sp>
              <p:nvSpPr>
                <p:cNvPr id="10"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1"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9"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7"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12" name="TextBox 11"/>
          <p:cNvSpPr txBox="1"/>
          <p:nvPr/>
        </p:nvSpPr>
        <p:spPr>
          <a:xfrm>
            <a:off x="1247775" y="2586335"/>
            <a:ext cx="2236788" cy="461665"/>
          </a:xfrm>
          <a:prstGeom prst="rect">
            <a:avLst/>
          </a:prstGeom>
          <a:noFill/>
        </p:spPr>
        <p:txBody>
          <a:bodyPr wrap="square" rtlCol="0">
            <a:spAutoFit/>
          </a:bodyPr>
          <a:lstStyle/>
          <a:p>
            <a:r>
              <a:rPr lang="en-US" sz="2400" dirty="0" smtClean="0">
                <a:solidFill>
                  <a:srgbClr val="0000FF"/>
                </a:solidFill>
              </a:rPr>
              <a:t>Penn Grammar</a:t>
            </a:r>
            <a:endParaRPr lang="en-US" sz="2400" dirty="0">
              <a:solidFill>
                <a:srgbClr val="0000FF"/>
              </a:solidFill>
            </a:endParaRPr>
          </a:p>
        </p:txBody>
      </p:sp>
      <p:sp>
        <p:nvSpPr>
          <p:cNvPr id="13" name="Right Arrow 12"/>
          <p:cNvSpPr/>
          <p:nvPr/>
        </p:nvSpPr>
        <p:spPr>
          <a:xfrm>
            <a:off x="3484563" y="3957935"/>
            <a:ext cx="1039812"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5684825" y="3957935"/>
            <a:ext cx="2057400" cy="609600"/>
          </a:xfrm>
          <a:prstGeom prst="rect">
            <a:avLst/>
          </a:prstGeom>
        </p:spPr>
      </p:pic>
      <p:sp>
        <p:nvSpPr>
          <p:cNvPr id="15" name="TextBox 14"/>
          <p:cNvSpPr txBox="1"/>
          <p:nvPr/>
        </p:nvSpPr>
        <p:spPr>
          <a:xfrm>
            <a:off x="5444714" y="4643735"/>
            <a:ext cx="2783672" cy="369332"/>
          </a:xfrm>
          <a:prstGeom prst="rect">
            <a:avLst/>
          </a:prstGeom>
          <a:noFill/>
        </p:spPr>
        <p:txBody>
          <a:bodyPr wrap="none" rtlCol="0">
            <a:spAutoFit/>
          </a:bodyPr>
          <a:lstStyle/>
          <a:p>
            <a:r>
              <a:rPr lang="en-US" b="1" dirty="0" smtClean="0">
                <a:solidFill>
                  <a:srgbClr val="FF0000"/>
                </a:solidFill>
              </a:rPr>
              <a:t>27 million</a:t>
            </a:r>
            <a:r>
              <a:rPr lang="en-US" dirty="0" smtClean="0"/>
              <a:t> tweets a day</a:t>
            </a:r>
            <a:endParaRPr lang="en-US" dirty="0"/>
          </a:p>
        </p:txBody>
      </p:sp>
      <p:grpSp>
        <p:nvGrpSpPr>
          <p:cNvPr id="16" name="Group 15"/>
          <p:cNvGrpSpPr/>
          <p:nvPr/>
        </p:nvGrpSpPr>
        <p:grpSpPr>
          <a:xfrm>
            <a:off x="5906861" y="3957217"/>
            <a:ext cx="1447800" cy="610317"/>
            <a:chOff x="7699248" y="2278063"/>
            <a:chExt cx="1066800" cy="617537"/>
          </a:xfrm>
        </p:grpSpPr>
        <p:sp>
          <p:nvSpPr>
            <p:cNvPr id="17" name="Line 27"/>
            <p:cNvSpPr>
              <a:spLocks noChangeShapeType="1"/>
            </p:cNvSpPr>
            <p:nvPr/>
          </p:nvSpPr>
          <p:spPr bwMode="auto">
            <a:xfrm flipV="1">
              <a:off x="78516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8" name="Line 28"/>
            <p:cNvSpPr>
              <a:spLocks noChangeShapeType="1"/>
            </p:cNvSpPr>
            <p:nvPr/>
          </p:nvSpPr>
          <p:spPr bwMode="auto">
            <a:xfrm>
              <a:off x="82707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9" name="Line 29"/>
            <p:cNvSpPr>
              <a:spLocks noChangeShapeType="1"/>
            </p:cNvSpPr>
            <p:nvPr/>
          </p:nvSpPr>
          <p:spPr bwMode="auto">
            <a:xfrm flipH="1">
              <a:off x="8270748" y="2515130"/>
              <a:ext cx="179614" cy="2963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0" name="Line 30"/>
            <p:cNvSpPr>
              <a:spLocks noChangeShapeType="1"/>
            </p:cNvSpPr>
            <p:nvPr/>
          </p:nvSpPr>
          <p:spPr bwMode="auto">
            <a:xfrm flipH="1">
              <a:off x="8450362" y="2633663"/>
              <a:ext cx="119743" cy="1778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1" name="Line 31"/>
            <p:cNvSpPr>
              <a:spLocks noChangeShapeType="1"/>
            </p:cNvSpPr>
            <p:nvPr/>
          </p:nvSpPr>
          <p:spPr bwMode="auto">
            <a:xfrm>
              <a:off x="7971391" y="2692930"/>
              <a:ext cx="59871" cy="1185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grpSp>
          <p:nvGrpSpPr>
            <p:cNvPr id="22" name="Group 32"/>
            <p:cNvGrpSpPr>
              <a:grpSpLocks/>
            </p:cNvGrpSpPr>
            <p:nvPr/>
          </p:nvGrpSpPr>
          <p:grpSpPr bwMode="auto">
            <a:xfrm>
              <a:off x="7699248" y="2819400"/>
              <a:ext cx="1066800" cy="76200"/>
              <a:chOff x="2448" y="1728"/>
              <a:chExt cx="672" cy="48"/>
            </a:xfrm>
          </p:grpSpPr>
          <p:sp>
            <p:nvSpPr>
              <p:cNvPr id="23" name="Rectangle 33"/>
              <p:cNvSpPr>
                <a:spLocks noChangeArrowheads="1"/>
              </p:cNvSpPr>
              <p:nvPr/>
            </p:nvSpPr>
            <p:spPr bwMode="auto">
              <a:xfrm>
                <a:off x="2880"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4" name="Rectangle 34"/>
              <p:cNvSpPr>
                <a:spLocks noChangeArrowheads="1"/>
              </p:cNvSpPr>
              <p:nvPr/>
            </p:nvSpPr>
            <p:spPr bwMode="auto">
              <a:xfrm>
                <a:off x="2736"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5" name="Rectangle 35"/>
              <p:cNvSpPr>
                <a:spLocks noChangeArrowheads="1"/>
              </p:cNvSpPr>
              <p:nvPr/>
            </p:nvSpPr>
            <p:spPr bwMode="auto">
              <a:xfrm>
                <a:off x="2592"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6" name="Rectangle 36"/>
              <p:cNvSpPr>
                <a:spLocks noChangeArrowheads="1"/>
              </p:cNvSpPr>
              <p:nvPr/>
            </p:nvSpPr>
            <p:spPr bwMode="auto">
              <a:xfrm>
                <a:off x="2448"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7" name="Rectangle 37"/>
              <p:cNvSpPr>
                <a:spLocks noChangeArrowheads="1"/>
              </p:cNvSpPr>
              <p:nvPr/>
            </p:nvSpPr>
            <p:spPr bwMode="auto">
              <a:xfrm>
                <a:off x="3024"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grpSp>
      </p:grpSp>
      <p:cxnSp>
        <p:nvCxnSpPr>
          <p:cNvPr id="29" name="Straight Connector 28"/>
          <p:cNvCxnSpPr/>
          <p:nvPr/>
        </p:nvCxnSpPr>
        <p:spPr>
          <a:xfrm rot="16200000" flipH="1">
            <a:off x="637531" y="3396604"/>
            <a:ext cx="3373143" cy="1752602"/>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4</a:t>
            </a:r>
            <a:endParaRPr lang="en-US" dirty="0"/>
          </a:p>
        </p:txBody>
      </p:sp>
      <p:grpSp>
        <p:nvGrpSpPr>
          <p:cNvPr id="3" name="Group 12"/>
          <p:cNvGrpSpPr>
            <a:grpSpLocks/>
          </p:cNvGrpSpPr>
          <p:nvPr/>
        </p:nvGrpSpPr>
        <p:grpSpPr bwMode="auto">
          <a:xfrm>
            <a:off x="1266825" y="3333750"/>
            <a:ext cx="1706562" cy="2625725"/>
            <a:chOff x="922" y="2666"/>
            <a:chExt cx="1075" cy="1654"/>
          </a:xfrm>
        </p:grpSpPr>
        <p:grpSp>
          <p:nvGrpSpPr>
            <p:cNvPr id="5" name="Group 13"/>
            <p:cNvGrpSpPr>
              <a:grpSpLocks/>
            </p:cNvGrpSpPr>
            <p:nvPr/>
          </p:nvGrpSpPr>
          <p:grpSpPr bwMode="auto">
            <a:xfrm>
              <a:off x="922" y="2666"/>
              <a:ext cx="1075" cy="1424"/>
              <a:chOff x="929" y="2743"/>
              <a:chExt cx="1075" cy="1424"/>
            </a:xfrm>
          </p:grpSpPr>
          <p:grpSp>
            <p:nvGrpSpPr>
              <p:cNvPr id="6" name="Group 14"/>
              <p:cNvGrpSpPr>
                <a:grpSpLocks/>
              </p:cNvGrpSpPr>
              <p:nvPr/>
            </p:nvGrpSpPr>
            <p:grpSpPr bwMode="auto">
              <a:xfrm>
                <a:off x="935" y="2743"/>
                <a:ext cx="1020" cy="1424"/>
                <a:chOff x="712" y="2636"/>
                <a:chExt cx="1020" cy="1424"/>
              </a:xfrm>
            </p:grpSpPr>
            <p:sp>
              <p:nvSpPr>
                <p:cNvPr id="10"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1" name="Text Box 16"/>
                <p:cNvSpPr txBox="1">
                  <a:spLocks noChangeArrowheads="1"/>
                </p:cNvSpPr>
                <p:nvPr/>
              </p:nvSpPr>
              <p:spPr bwMode="auto">
                <a:xfrm>
                  <a:off x="1567" y="2643"/>
                  <a:ext cx="165" cy="1417"/>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smtClean="0">
                      <a:solidFill>
                        <a:srgbClr val="000000"/>
                      </a:solidFill>
                      <a:latin typeface="Times New Roman" charset="0"/>
                    </a:rPr>
                    <a:t>?</a:t>
                  </a:r>
                </a:p>
                <a:p>
                  <a:r>
                    <a:rPr lang="en-US" sz="1400" dirty="0" smtClean="0">
                      <a:solidFill>
                        <a:srgbClr val="000000"/>
                      </a:solidFill>
                      <a:latin typeface="Times New Roman" charset="0"/>
                    </a:rPr>
                    <a:t>?</a:t>
                  </a:r>
                </a:p>
                <a:p>
                  <a:r>
                    <a:rPr lang="en-US" sz="1400" dirty="0" smtClean="0">
                      <a:solidFill>
                        <a:srgbClr val="000000"/>
                      </a:solidFill>
                      <a:latin typeface="Times New Roman" charset="0"/>
                    </a:rPr>
                    <a:t>?</a:t>
                  </a:r>
                </a:p>
                <a:p>
                  <a:r>
                    <a:rPr lang="en-US" sz="1400" dirty="0" smtClean="0">
                      <a:solidFill>
                        <a:srgbClr val="000000"/>
                      </a:solidFill>
                      <a:latin typeface="Times New Roman" charset="0"/>
                    </a:rPr>
                    <a:t>?</a:t>
                  </a:r>
                </a:p>
                <a:p>
                  <a:r>
                    <a:rPr lang="en-US" sz="1400" dirty="0" smtClean="0">
                      <a:solidFill>
                        <a:srgbClr val="000000"/>
                      </a:solidFill>
                      <a:latin typeface="Times New Roman" charset="0"/>
                    </a:rPr>
                    <a:t>?</a:t>
                  </a:r>
                </a:p>
                <a:p>
                  <a:r>
                    <a:rPr lang="en-US" sz="1400" dirty="0" smtClean="0">
                      <a:solidFill>
                        <a:srgbClr val="000000"/>
                      </a:solidFill>
                      <a:latin typeface="Times New Roman" charset="0"/>
                    </a:rPr>
                    <a:t>?</a:t>
                  </a:r>
                </a:p>
                <a:p>
                  <a:r>
                    <a:rPr lang="en-US" sz="1400" dirty="0" smtClean="0">
                      <a:solidFill>
                        <a:srgbClr val="000000"/>
                      </a:solidFill>
                      <a:latin typeface="Times New Roman" charset="0"/>
                    </a:rPr>
                    <a:t>?</a:t>
                  </a:r>
                </a:p>
                <a:p>
                  <a:r>
                    <a:rPr lang="en-US" sz="1400" dirty="0" smtClean="0">
                      <a:solidFill>
                        <a:srgbClr val="000000"/>
                      </a:solidFill>
                      <a:latin typeface="Times New Roman" charset="0"/>
                    </a:rPr>
                    <a:t>?</a:t>
                  </a:r>
                </a:p>
                <a:p>
                  <a:r>
                    <a:rPr lang="en-US" sz="1400" dirty="0" smtClean="0">
                      <a:solidFill>
                        <a:srgbClr val="000000"/>
                      </a:solidFill>
                      <a:latin typeface="Times New Roman" charset="0"/>
                    </a:rPr>
                    <a:t>?</a:t>
                  </a:r>
                </a:p>
                <a:p>
                  <a:r>
                    <a:rPr lang="en-US" sz="1400" dirty="0" smtClean="0">
                      <a:solidFill>
                        <a:srgbClr val="000000"/>
                      </a:solidFill>
                      <a:latin typeface="Times New Roman" charset="0"/>
                    </a:rPr>
                    <a:t>?</a:t>
                  </a:r>
                  <a:endParaRPr lang="en-US" sz="1200" dirty="0">
                    <a:solidFill>
                      <a:srgbClr val="000000"/>
                    </a:solidFill>
                    <a:latin typeface="Times New Roman" charset="0"/>
                  </a:endParaRPr>
                </a:p>
              </p:txBody>
            </p:sp>
          </p:grpSp>
          <p:sp>
            <p:nvSpPr>
              <p:cNvPr id="9"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7"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12" name="TextBox 11"/>
          <p:cNvSpPr txBox="1"/>
          <p:nvPr/>
        </p:nvSpPr>
        <p:spPr>
          <a:xfrm>
            <a:off x="861885" y="2286000"/>
            <a:ext cx="2871915" cy="830997"/>
          </a:xfrm>
          <a:prstGeom prst="rect">
            <a:avLst/>
          </a:prstGeom>
          <a:noFill/>
        </p:spPr>
        <p:txBody>
          <a:bodyPr wrap="square" rtlCol="0">
            <a:spAutoFit/>
          </a:bodyPr>
          <a:lstStyle/>
          <a:p>
            <a:r>
              <a:rPr lang="en-US" sz="2400" dirty="0" smtClean="0">
                <a:solidFill>
                  <a:srgbClr val="0000FF"/>
                </a:solidFill>
              </a:rPr>
              <a:t>Randomly initialized grammar</a:t>
            </a:r>
            <a:endParaRPr lang="en-US" sz="2400" dirty="0">
              <a:solidFill>
                <a:srgbClr val="0000FF"/>
              </a:solidFill>
            </a:endParaRPr>
          </a:p>
        </p:txBody>
      </p:sp>
      <p:sp>
        <p:nvSpPr>
          <p:cNvPr id="13" name="Right Arrow 12"/>
          <p:cNvSpPr/>
          <p:nvPr/>
        </p:nvSpPr>
        <p:spPr>
          <a:xfrm>
            <a:off x="3484563" y="3957935"/>
            <a:ext cx="1039812"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5684825" y="3957935"/>
            <a:ext cx="2057400" cy="609600"/>
          </a:xfrm>
          <a:prstGeom prst="rect">
            <a:avLst/>
          </a:prstGeom>
        </p:spPr>
      </p:pic>
      <p:sp>
        <p:nvSpPr>
          <p:cNvPr id="15" name="TextBox 14"/>
          <p:cNvSpPr txBox="1"/>
          <p:nvPr/>
        </p:nvSpPr>
        <p:spPr>
          <a:xfrm>
            <a:off x="5444714" y="4643735"/>
            <a:ext cx="2783672" cy="369332"/>
          </a:xfrm>
          <a:prstGeom prst="rect">
            <a:avLst/>
          </a:prstGeom>
          <a:noFill/>
        </p:spPr>
        <p:txBody>
          <a:bodyPr wrap="none" rtlCol="0">
            <a:spAutoFit/>
          </a:bodyPr>
          <a:lstStyle/>
          <a:p>
            <a:r>
              <a:rPr lang="en-US" b="1" dirty="0" smtClean="0">
                <a:solidFill>
                  <a:srgbClr val="FF0000"/>
                </a:solidFill>
              </a:rPr>
              <a:t>27 million</a:t>
            </a:r>
            <a:r>
              <a:rPr lang="en-US" dirty="0" smtClean="0"/>
              <a:t> tweets a day</a:t>
            </a:r>
            <a:endParaRPr lang="en-US" dirty="0"/>
          </a:p>
        </p:txBody>
      </p:sp>
      <p:grpSp>
        <p:nvGrpSpPr>
          <p:cNvPr id="8" name="Group 15"/>
          <p:cNvGrpSpPr/>
          <p:nvPr/>
        </p:nvGrpSpPr>
        <p:grpSpPr>
          <a:xfrm>
            <a:off x="5906861" y="3957217"/>
            <a:ext cx="1447800" cy="610317"/>
            <a:chOff x="7699248" y="2278063"/>
            <a:chExt cx="1066800" cy="617537"/>
          </a:xfrm>
        </p:grpSpPr>
        <p:sp>
          <p:nvSpPr>
            <p:cNvPr id="17" name="Line 27"/>
            <p:cNvSpPr>
              <a:spLocks noChangeShapeType="1"/>
            </p:cNvSpPr>
            <p:nvPr/>
          </p:nvSpPr>
          <p:spPr bwMode="auto">
            <a:xfrm flipV="1">
              <a:off x="78516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8" name="Line 28"/>
            <p:cNvSpPr>
              <a:spLocks noChangeShapeType="1"/>
            </p:cNvSpPr>
            <p:nvPr/>
          </p:nvSpPr>
          <p:spPr bwMode="auto">
            <a:xfrm>
              <a:off x="82707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9" name="Line 29"/>
            <p:cNvSpPr>
              <a:spLocks noChangeShapeType="1"/>
            </p:cNvSpPr>
            <p:nvPr/>
          </p:nvSpPr>
          <p:spPr bwMode="auto">
            <a:xfrm flipH="1">
              <a:off x="8270748" y="2515130"/>
              <a:ext cx="179614" cy="2963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0" name="Line 30"/>
            <p:cNvSpPr>
              <a:spLocks noChangeShapeType="1"/>
            </p:cNvSpPr>
            <p:nvPr/>
          </p:nvSpPr>
          <p:spPr bwMode="auto">
            <a:xfrm flipH="1">
              <a:off x="8450362" y="2633663"/>
              <a:ext cx="119743" cy="1778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1" name="Line 31"/>
            <p:cNvSpPr>
              <a:spLocks noChangeShapeType="1"/>
            </p:cNvSpPr>
            <p:nvPr/>
          </p:nvSpPr>
          <p:spPr bwMode="auto">
            <a:xfrm>
              <a:off x="7971391" y="2692930"/>
              <a:ext cx="59871" cy="1185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grpSp>
          <p:nvGrpSpPr>
            <p:cNvPr id="16" name="Group 32"/>
            <p:cNvGrpSpPr>
              <a:grpSpLocks/>
            </p:cNvGrpSpPr>
            <p:nvPr/>
          </p:nvGrpSpPr>
          <p:grpSpPr bwMode="auto">
            <a:xfrm>
              <a:off x="7699248" y="2819400"/>
              <a:ext cx="1066800" cy="76200"/>
              <a:chOff x="2448" y="1728"/>
              <a:chExt cx="672" cy="48"/>
            </a:xfrm>
          </p:grpSpPr>
          <p:sp>
            <p:nvSpPr>
              <p:cNvPr id="23" name="Rectangle 33"/>
              <p:cNvSpPr>
                <a:spLocks noChangeArrowheads="1"/>
              </p:cNvSpPr>
              <p:nvPr/>
            </p:nvSpPr>
            <p:spPr bwMode="auto">
              <a:xfrm>
                <a:off x="2880"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4" name="Rectangle 34"/>
              <p:cNvSpPr>
                <a:spLocks noChangeArrowheads="1"/>
              </p:cNvSpPr>
              <p:nvPr/>
            </p:nvSpPr>
            <p:spPr bwMode="auto">
              <a:xfrm>
                <a:off x="2736"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5" name="Rectangle 35"/>
              <p:cNvSpPr>
                <a:spLocks noChangeArrowheads="1"/>
              </p:cNvSpPr>
              <p:nvPr/>
            </p:nvSpPr>
            <p:spPr bwMode="auto">
              <a:xfrm>
                <a:off x="2592"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6" name="Rectangle 36"/>
              <p:cNvSpPr>
                <a:spLocks noChangeArrowheads="1"/>
              </p:cNvSpPr>
              <p:nvPr/>
            </p:nvSpPr>
            <p:spPr bwMode="auto">
              <a:xfrm>
                <a:off x="2448"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7" name="Rectangle 37"/>
              <p:cNvSpPr>
                <a:spLocks noChangeArrowheads="1"/>
              </p:cNvSpPr>
              <p:nvPr/>
            </p:nvSpPr>
            <p:spPr bwMode="auto">
              <a:xfrm>
                <a:off x="3024"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grpSp>
      </p:grpSp>
      <p:sp>
        <p:nvSpPr>
          <p:cNvPr id="58" name="TextBox 57"/>
          <p:cNvSpPr txBox="1"/>
          <p:nvPr/>
        </p:nvSpPr>
        <p:spPr>
          <a:xfrm>
            <a:off x="5715000" y="3355975"/>
            <a:ext cx="1858975" cy="400110"/>
          </a:xfrm>
          <a:prstGeom prst="rect">
            <a:avLst/>
          </a:prstGeom>
          <a:noFill/>
        </p:spPr>
        <p:txBody>
          <a:bodyPr wrap="square" rtlCol="0">
            <a:spAutoFit/>
          </a:bodyPr>
          <a:lstStyle/>
          <a:p>
            <a:r>
              <a:rPr lang="en-US" sz="2000" dirty="0" smtClean="0">
                <a:solidFill>
                  <a:srgbClr val="0000FF"/>
                </a:solidFill>
              </a:rPr>
              <a:t>Pseudo-random</a:t>
            </a:r>
            <a:endParaRPr lang="en-US" sz="2000"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a:t>
            </a:r>
            <a:endParaRPr lang="en-US" dirty="0"/>
          </a:p>
        </p:txBody>
      </p:sp>
      <p:sp>
        <p:nvSpPr>
          <p:cNvPr id="3" name="Content Placeholder 2"/>
          <p:cNvSpPr>
            <a:spLocks noGrp="1"/>
          </p:cNvSpPr>
          <p:nvPr>
            <p:ph sz="quarter" idx="1"/>
          </p:nvPr>
        </p:nvSpPr>
        <p:spPr/>
        <p:txBody>
          <a:bodyPr/>
          <a:lstStyle/>
          <a:p>
            <a:r>
              <a:rPr lang="en-US" dirty="0" smtClean="0"/>
              <a:t>My </a:t>
            </a:r>
            <a:r>
              <a:rPr lang="en-US" dirty="0" smtClean="0"/>
              <a:t>laptop</a:t>
            </a:r>
            <a:endParaRPr lang="en-US" dirty="0" smtClean="0"/>
          </a:p>
          <a:p>
            <a:r>
              <a:rPr lang="en-US" dirty="0" smtClean="0"/>
              <a:t>Assignment 2 grading</a:t>
            </a:r>
          </a:p>
          <a:p>
            <a:r>
              <a:rPr lang="en-US" dirty="0" smtClean="0"/>
              <a:t>Assignment </a:t>
            </a:r>
            <a:r>
              <a:rPr lang="en-US" dirty="0" smtClean="0"/>
              <a:t>3 out</a:t>
            </a:r>
          </a:p>
          <a:p>
            <a:pPr lvl="1"/>
            <a:r>
              <a:rPr lang="en-US" dirty="0" smtClean="0"/>
              <a:t>Due Friday at 6pm</a:t>
            </a:r>
            <a:endParaRPr lang="en-US" dirty="0" smtClean="0"/>
          </a:p>
          <a:p>
            <a:pPr lvl="1"/>
            <a:r>
              <a:rPr lang="en-US" dirty="0" smtClean="0"/>
              <a:t>packages: submit code in package structure</a:t>
            </a:r>
          </a:p>
          <a:p>
            <a:pPr lvl="2"/>
            <a:r>
              <a:rPr lang="en-US" dirty="0" smtClean="0"/>
              <a:t>in code:</a:t>
            </a:r>
          </a:p>
          <a:p>
            <a:pPr lvl="3"/>
            <a:r>
              <a:rPr lang="en-US" dirty="0" err="1" smtClean="0"/>
              <a:t>nlp</a:t>
            </a:r>
            <a:r>
              <a:rPr lang="en-US" dirty="0" smtClean="0"/>
              <a:t>/parser/*.</a:t>
            </a:r>
            <a:r>
              <a:rPr lang="en-US" dirty="0" smtClean="0"/>
              <a:t>j</a:t>
            </a:r>
            <a:r>
              <a:rPr lang="en-US" dirty="0" smtClean="0"/>
              <a:t>ava</a:t>
            </a:r>
            <a:endParaRPr lang="en-US" dirty="0" smtClean="0"/>
          </a:p>
          <a:p>
            <a:r>
              <a:rPr lang="en-US" dirty="0" smtClean="0"/>
              <a:t>Read the book!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4</a:t>
            </a:r>
            <a:endParaRPr lang="en-US" dirty="0"/>
          </a:p>
        </p:txBody>
      </p:sp>
      <p:pic>
        <p:nvPicPr>
          <p:cNvPr id="4" name="Picture 3"/>
          <p:cNvPicPr>
            <a:picLocks noChangeAspect="1"/>
          </p:cNvPicPr>
          <p:nvPr/>
        </p:nvPicPr>
        <p:blipFill>
          <a:blip r:embed="rId3"/>
          <a:stretch>
            <a:fillRect/>
          </a:stretch>
        </p:blipFill>
        <p:spPr>
          <a:xfrm>
            <a:off x="76200" y="3353158"/>
            <a:ext cx="2057400" cy="609600"/>
          </a:xfrm>
          <a:prstGeom prst="rect">
            <a:avLst/>
          </a:prstGeom>
        </p:spPr>
      </p:pic>
      <p:grpSp>
        <p:nvGrpSpPr>
          <p:cNvPr id="5" name="Group 4"/>
          <p:cNvGrpSpPr/>
          <p:nvPr/>
        </p:nvGrpSpPr>
        <p:grpSpPr>
          <a:xfrm>
            <a:off x="298236" y="3352440"/>
            <a:ext cx="1447800" cy="610317"/>
            <a:chOff x="7699248" y="2278063"/>
            <a:chExt cx="1066800" cy="617537"/>
          </a:xfrm>
        </p:grpSpPr>
        <p:sp>
          <p:nvSpPr>
            <p:cNvPr id="6" name="Line 27"/>
            <p:cNvSpPr>
              <a:spLocks noChangeShapeType="1"/>
            </p:cNvSpPr>
            <p:nvPr/>
          </p:nvSpPr>
          <p:spPr bwMode="auto">
            <a:xfrm flipV="1">
              <a:off x="78516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7" name="Line 28"/>
            <p:cNvSpPr>
              <a:spLocks noChangeShapeType="1"/>
            </p:cNvSpPr>
            <p:nvPr/>
          </p:nvSpPr>
          <p:spPr bwMode="auto">
            <a:xfrm>
              <a:off x="82707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8" name="Line 29"/>
            <p:cNvSpPr>
              <a:spLocks noChangeShapeType="1"/>
            </p:cNvSpPr>
            <p:nvPr/>
          </p:nvSpPr>
          <p:spPr bwMode="auto">
            <a:xfrm flipH="1">
              <a:off x="8270748" y="2515130"/>
              <a:ext cx="179614" cy="2963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9" name="Line 30"/>
            <p:cNvSpPr>
              <a:spLocks noChangeShapeType="1"/>
            </p:cNvSpPr>
            <p:nvPr/>
          </p:nvSpPr>
          <p:spPr bwMode="auto">
            <a:xfrm flipH="1">
              <a:off x="8450362" y="2633663"/>
              <a:ext cx="119743" cy="1778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0" name="Line 31"/>
            <p:cNvSpPr>
              <a:spLocks noChangeShapeType="1"/>
            </p:cNvSpPr>
            <p:nvPr/>
          </p:nvSpPr>
          <p:spPr bwMode="auto">
            <a:xfrm>
              <a:off x="7971391" y="2692930"/>
              <a:ext cx="59871" cy="1185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grpSp>
          <p:nvGrpSpPr>
            <p:cNvPr id="11" name="Group 32"/>
            <p:cNvGrpSpPr>
              <a:grpSpLocks/>
            </p:cNvGrpSpPr>
            <p:nvPr/>
          </p:nvGrpSpPr>
          <p:grpSpPr bwMode="auto">
            <a:xfrm>
              <a:off x="7699248" y="2819400"/>
              <a:ext cx="1066800" cy="76200"/>
              <a:chOff x="2448" y="1728"/>
              <a:chExt cx="672" cy="48"/>
            </a:xfrm>
          </p:grpSpPr>
          <p:sp>
            <p:nvSpPr>
              <p:cNvPr id="12" name="Rectangle 33"/>
              <p:cNvSpPr>
                <a:spLocks noChangeArrowheads="1"/>
              </p:cNvSpPr>
              <p:nvPr/>
            </p:nvSpPr>
            <p:spPr bwMode="auto">
              <a:xfrm>
                <a:off x="2880"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13" name="Rectangle 34"/>
              <p:cNvSpPr>
                <a:spLocks noChangeArrowheads="1"/>
              </p:cNvSpPr>
              <p:nvPr/>
            </p:nvSpPr>
            <p:spPr bwMode="auto">
              <a:xfrm>
                <a:off x="2736"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14" name="Rectangle 35"/>
              <p:cNvSpPr>
                <a:spLocks noChangeArrowheads="1"/>
              </p:cNvSpPr>
              <p:nvPr/>
            </p:nvSpPr>
            <p:spPr bwMode="auto">
              <a:xfrm>
                <a:off x="2592"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15" name="Rectangle 36"/>
              <p:cNvSpPr>
                <a:spLocks noChangeArrowheads="1"/>
              </p:cNvSpPr>
              <p:nvPr/>
            </p:nvSpPr>
            <p:spPr bwMode="auto">
              <a:xfrm>
                <a:off x="2448"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16" name="Rectangle 37"/>
              <p:cNvSpPr>
                <a:spLocks noChangeArrowheads="1"/>
              </p:cNvSpPr>
              <p:nvPr/>
            </p:nvSpPr>
            <p:spPr bwMode="auto">
              <a:xfrm>
                <a:off x="3024"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grpSp>
      </p:grpSp>
      <p:grpSp>
        <p:nvGrpSpPr>
          <p:cNvPr id="17" name="Group 7"/>
          <p:cNvGrpSpPr>
            <a:grpSpLocks/>
          </p:cNvGrpSpPr>
          <p:nvPr/>
        </p:nvGrpSpPr>
        <p:grpSpPr bwMode="auto">
          <a:xfrm>
            <a:off x="2693988" y="2951163"/>
            <a:ext cx="2878137" cy="1303337"/>
            <a:chOff x="1697" y="1859"/>
            <a:chExt cx="1813" cy="821"/>
          </a:xfrm>
        </p:grpSpPr>
        <p:sp>
          <p:nvSpPr>
            <p:cNvPr id="18" name="Rectangle 8"/>
            <p:cNvSpPr>
              <a:spLocks noChangeArrowheads="1"/>
            </p:cNvSpPr>
            <p:nvPr/>
          </p:nvSpPr>
          <p:spPr bwMode="auto">
            <a:xfrm>
              <a:off x="2296" y="1859"/>
              <a:ext cx="1214" cy="821"/>
            </a:xfrm>
            <a:prstGeom prst="rect">
              <a:avLst/>
            </a:prstGeom>
            <a:solidFill>
              <a:srgbClr val="66FFFF"/>
            </a:solidFill>
            <a:ln w="1905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sp>
          <p:nvSpPr>
            <p:cNvPr id="19" name="Text Box 9"/>
            <p:cNvSpPr txBox="1">
              <a:spLocks noChangeArrowheads="1"/>
            </p:cNvSpPr>
            <p:nvPr/>
          </p:nvSpPr>
          <p:spPr bwMode="auto">
            <a:xfrm>
              <a:off x="2469" y="1973"/>
              <a:ext cx="995" cy="602"/>
            </a:xfrm>
            <a:prstGeom prst="rect">
              <a:avLst/>
            </a:prstGeom>
            <a:noFill/>
            <a:ln w="12700">
              <a:noFill/>
              <a:miter lim="800000"/>
              <a:headEnd/>
              <a:tailEnd/>
            </a:ln>
          </p:spPr>
          <p:txBody>
            <a:bodyPr wrap="none" lIns="90000" tIns="46800" rIns="90000" bIns="46800">
              <a:prstTxWarp prst="textNoShape">
                <a:avLst/>
              </a:prstTxWarp>
              <a:spAutoFit/>
            </a:bodyPr>
            <a:lstStyle/>
            <a:p>
              <a:r>
                <a:rPr lang="en-US" sz="2800" dirty="0" smtClean="0">
                  <a:solidFill>
                    <a:srgbClr val="000000"/>
                  </a:solidFill>
                  <a:latin typeface="Times New Roman" charset="0"/>
                </a:rPr>
                <a:t>Learning/</a:t>
              </a:r>
            </a:p>
            <a:p>
              <a:r>
                <a:rPr lang="en-US" sz="2800" dirty="0">
                  <a:solidFill>
                    <a:srgbClr val="000000"/>
                  </a:solidFill>
                  <a:latin typeface="Times New Roman" charset="0"/>
                </a:rPr>
                <a:t>Training</a:t>
              </a:r>
            </a:p>
          </p:txBody>
        </p:sp>
        <p:sp>
          <p:nvSpPr>
            <p:cNvPr id="20" name="AutoShape 10"/>
            <p:cNvSpPr>
              <a:spLocks noChangeArrowheads="1"/>
            </p:cNvSpPr>
            <p:nvPr/>
          </p:nvSpPr>
          <p:spPr bwMode="auto">
            <a:xfrm>
              <a:off x="1697" y="2204"/>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grpSp>
        <p:nvGrpSpPr>
          <p:cNvPr id="21" name="Group 11"/>
          <p:cNvGrpSpPr>
            <a:grpSpLocks/>
          </p:cNvGrpSpPr>
          <p:nvPr/>
        </p:nvGrpSpPr>
        <p:grpSpPr bwMode="auto">
          <a:xfrm>
            <a:off x="5589588" y="2343150"/>
            <a:ext cx="2640012" cy="2625725"/>
            <a:chOff x="3521" y="1476"/>
            <a:chExt cx="1663" cy="1654"/>
          </a:xfrm>
        </p:grpSpPr>
        <p:grpSp>
          <p:nvGrpSpPr>
            <p:cNvPr id="22" name="Group 12"/>
            <p:cNvGrpSpPr>
              <a:grpSpLocks/>
            </p:cNvGrpSpPr>
            <p:nvPr/>
          </p:nvGrpSpPr>
          <p:grpSpPr bwMode="auto">
            <a:xfrm>
              <a:off x="4109" y="1476"/>
              <a:ext cx="1075" cy="1654"/>
              <a:chOff x="922" y="2666"/>
              <a:chExt cx="1075" cy="1654"/>
            </a:xfrm>
          </p:grpSpPr>
          <p:grpSp>
            <p:nvGrpSpPr>
              <p:cNvPr id="24" name="Group 13"/>
              <p:cNvGrpSpPr>
                <a:grpSpLocks/>
              </p:cNvGrpSpPr>
              <p:nvPr/>
            </p:nvGrpSpPr>
            <p:grpSpPr bwMode="auto">
              <a:xfrm>
                <a:off x="922" y="2666"/>
                <a:ext cx="1075" cy="1405"/>
                <a:chOff x="929" y="2743"/>
                <a:chExt cx="1075" cy="1405"/>
              </a:xfrm>
            </p:grpSpPr>
            <p:grpSp>
              <p:nvGrpSpPr>
                <p:cNvPr id="26" name="Group 14"/>
                <p:cNvGrpSpPr>
                  <a:grpSpLocks/>
                </p:cNvGrpSpPr>
                <p:nvPr/>
              </p:nvGrpSpPr>
              <p:grpSpPr bwMode="auto">
                <a:xfrm>
                  <a:off x="935" y="2743"/>
                  <a:ext cx="1029" cy="1405"/>
                  <a:chOff x="712" y="2636"/>
                  <a:chExt cx="1029" cy="1405"/>
                </a:xfrm>
              </p:grpSpPr>
              <p:sp>
                <p:nvSpPr>
                  <p:cNvPr id="28"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S →</a:t>
                    </a:r>
                    <a:r>
                      <a:rPr lang="en-US" sz="1000">
                        <a:solidFill>
                          <a:srgbClr val="000000"/>
                        </a:solidFill>
                        <a:latin typeface="Times New Roman" charset="0"/>
                      </a:rPr>
                      <a:t> </a:t>
                    </a:r>
                    <a:r>
                      <a:rPr lang="en-US" sz="1400">
                        <a:solidFill>
                          <a:srgbClr val="000000"/>
                        </a:solidFill>
                        <a:latin typeface="Times New Roman" charset="0"/>
                      </a:rPr>
                      <a:t>NP VP</a:t>
                    </a:r>
                  </a:p>
                  <a:p>
                    <a:r>
                      <a:rPr lang="en-US" sz="1400">
                        <a:solidFill>
                          <a:srgbClr val="000000"/>
                        </a:solidFill>
                        <a:latin typeface="Times New Roman" charset="0"/>
                      </a:rPr>
                      <a:t>S → VP</a:t>
                    </a:r>
                  </a:p>
                  <a:p>
                    <a:r>
                      <a:rPr lang="en-US" sz="1400">
                        <a:solidFill>
                          <a:srgbClr val="000000"/>
                        </a:solidFill>
                        <a:latin typeface="Times New Roman" charset="0"/>
                      </a:rPr>
                      <a:t>NP → Det A N</a:t>
                    </a:r>
                  </a:p>
                  <a:p>
                    <a:r>
                      <a:rPr lang="en-US" sz="1400">
                        <a:solidFill>
                          <a:srgbClr val="000000"/>
                        </a:solidFill>
                        <a:latin typeface="Times New Roman" charset="0"/>
                      </a:rPr>
                      <a:t>NP → NP PP</a:t>
                    </a:r>
                  </a:p>
                  <a:p>
                    <a:r>
                      <a:rPr lang="en-US" sz="1400">
                        <a:solidFill>
                          <a:srgbClr val="000000"/>
                        </a:solidFill>
                        <a:latin typeface="Times New Roman" charset="0"/>
                      </a:rPr>
                      <a:t>NP → PropN</a:t>
                    </a:r>
                  </a:p>
                  <a:p>
                    <a:r>
                      <a:rPr lang="pt-BR" sz="1400">
                        <a:solidFill>
                          <a:srgbClr val="000000"/>
                        </a:solidFill>
                        <a:latin typeface="Times New Roman" charset="0"/>
                      </a:rPr>
                      <a:t>A → ε</a:t>
                    </a:r>
                  </a:p>
                  <a:p>
                    <a:r>
                      <a:rPr lang="pt-BR" sz="1400">
                        <a:solidFill>
                          <a:srgbClr val="000000"/>
                        </a:solidFill>
                        <a:latin typeface="Times New Roman" charset="0"/>
                      </a:rPr>
                      <a:t>A → Adj A</a:t>
                    </a:r>
                    <a:endParaRPr lang="en-US" sz="1400">
                      <a:solidFill>
                        <a:srgbClr val="000000"/>
                      </a:solidFill>
                      <a:latin typeface="Times New Roman" charset="0"/>
                    </a:endParaRPr>
                  </a:p>
                  <a:p>
                    <a:r>
                      <a:rPr lang="en-US" sz="1400">
                        <a:solidFill>
                          <a:srgbClr val="000000"/>
                        </a:solidFill>
                        <a:latin typeface="Times New Roman" charset="0"/>
                      </a:rPr>
                      <a:t>PP → Prep NP</a:t>
                    </a:r>
                  </a:p>
                  <a:p>
                    <a:r>
                      <a:rPr lang="en-US" sz="1400">
                        <a:solidFill>
                          <a:srgbClr val="000000"/>
                        </a:solidFill>
                        <a:latin typeface="Times New Roman" charset="0"/>
                      </a:rPr>
                      <a:t>VP → V NP</a:t>
                    </a:r>
                  </a:p>
                  <a:p>
                    <a:r>
                      <a:rPr lang="en-US" sz="1400">
                        <a:solidFill>
                          <a:srgbClr val="000000"/>
                        </a:solidFill>
                        <a:latin typeface="Times New Roman" charset="0"/>
                      </a:rPr>
                      <a:t>VP → VP PP</a:t>
                    </a:r>
                  </a:p>
                </p:txBody>
              </p:sp>
              <p:sp>
                <p:nvSpPr>
                  <p:cNvPr id="29"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27"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25"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23" name="AutoShape 19"/>
            <p:cNvSpPr>
              <a:spLocks noChangeArrowheads="1"/>
            </p:cNvSpPr>
            <p:nvPr/>
          </p:nvSpPr>
          <p:spPr bwMode="auto">
            <a:xfrm>
              <a:off x="3521" y="2193"/>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graphicFrame>
        <p:nvGraphicFramePr>
          <p:cNvPr id="30" name="Object 2"/>
          <p:cNvGraphicFramePr>
            <a:graphicFrameLocks noChangeAspect="1"/>
          </p:cNvGraphicFramePr>
          <p:nvPr/>
        </p:nvGraphicFramePr>
        <p:xfrm>
          <a:off x="2693988" y="4572000"/>
          <a:ext cx="3657600" cy="762000"/>
        </p:xfrm>
        <a:graphic>
          <a:graphicData uri="http://schemas.openxmlformats.org/presentationml/2006/ole">
            <p:oleObj spid="_x0000_s815106" name="Equation" r:id="rId4" imgW="1828800" imgH="381000" progId="Equation.3">
              <p:embed/>
            </p:oleObj>
          </a:graphicData>
        </a:graphic>
      </p:graphicFrame>
      <p:sp>
        <p:nvSpPr>
          <p:cNvPr id="31" name="TextBox 30"/>
          <p:cNvSpPr txBox="1"/>
          <p:nvPr/>
        </p:nvSpPr>
        <p:spPr>
          <a:xfrm>
            <a:off x="6477000" y="1447800"/>
            <a:ext cx="2746248" cy="830997"/>
          </a:xfrm>
          <a:prstGeom prst="rect">
            <a:avLst/>
          </a:prstGeom>
          <a:noFill/>
        </p:spPr>
        <p:txBody>
          <a:bodyPr wrap="square" rtlCol="0">
            <a:spAutoFit/>
          </a:bodyPr>
          <a:lstStyle/>
          <a:p>
            <a:r>
              <a:rPr lang="en-US" sz="2400" dirty="0" smtClean="0">
                <a:solidFill>
                  <a:srgbClr val="0000FF"/>
                </a:solidFill>
              </a:rPr>
              <a:t>Pseudo-Twitter grammar</a:t>
            </a:r>
            <a:endParaRPr lang="en-US" sz="2400" dirty="0">
              <a:solidFill>
                <a:srgbClr val="0000FF"/>
              </a:solidFill>
            </a:endParaRPr>
          </a:p>
        </p:txBody>
      </p:sp>
      <p:sp>
        <p:nvSpPr>
          <p:cNvPr id="32" name="TextBox 31"/>
          <p:cNvSpPr txBox="1"/>
          <p:nvPr/>
        </p:nvSpPr>
        <p:spPr>
          <a:xfrm>
            <a:off x="299477" y="2800290"/>
            <a:ext cx="1858975" cy="400110"/>
          </a:xfrm>
          <a:prstGeom prst="rect">
            <a:avLst/>
          </a:prstGeom>
          <a:noFill/>
        </p:spPr>
        <p:txBody>
          <a:bodyPr wrap="square" rtlCol="0">
            <a:spAutoFit/>
          </a:bodyPr>
          <a:lstStyle/>
          <a:p>
            <a:r>
              <a:rPr lang="en-US" sz="2000" dirty="0" smtClean="0">
                <a:solidFill>
                  <a:srgbClr val="0000FF"/>
                </a:solidFill>
              </a:rPr>
              <a:t>Pseudo-random</a:t>
            </a:r>
            <a:endParaRPr lang="en-US" sz="2000" dirty="0">
              <a:solidFill>
                <a:srgbClr val="0000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4</a:t>
            </a:r>
            <a:endParaRPr lang="en-US" dirty="0"/>
          </a:p>
        </p:txBody>
      </p:sp>
      <p:grpSp>
        <p:nvGrpSpPr>
          <p:cNvPr id="4" name="Group 12"/>
          <p:cNvGrpSpPr>
            <a:grpSpLocks/>
          </p:cNvGrpSpPr>
          <p:nvPr/>
        </p:nvGrpSpPr>
        <p:grpSpPr bwMode="auto">
          <a:xfrm>
            <a:off x="6216550" y="2934990"/>
            <a:ext cx="1706562" cy="2625725"/>
            <a:chOff x="922" y="2666"/>
            <a:chExt cx="1075" cy="1654"/>
          </a:xfrm>
        </p:grpSpPr>
        <p:grpSp>
          <p:nvGrpSpPr>
            <p:cNvPr id="5" name="Group 13"/>
            <p:cNvGrpSpPr>
              <a:grpSpLocks/>
            </p:cNvGrpSpPr>
            <p:nvPr/>
          </p:nvGrpSpPr>
          <p:grpSpPr bwMode="auto">
            <a:xfrm>
              <a:off x="922" y="2666"/>
              <a:ext cx="1075" cy="1405"/>
              <a:chOff x="929" y="2743"/>
              <a:chExt cx="1075" cy="1405"/>
            </a:xfrm>
          </p:grpSpPr>
          <p:grpSp>
            <p:nvGrpSpPr>
              <p:cNvPr id="7" name="Group 14"/>
              <p:cNvGrpSpPr>
                <a:grpSpLocks/>
              </p:cNvGrpSpPr>
              <p:nvPr/>
            </p:nvGrpSpPr>
            <p:grpSpPr bwMode="auto">
              <a:xfrm>
                <a:off x="935" y="2743"/>
                <a:ext cx="1029" cy="1405"/>
                <a:chOff x="712" y="2636"/>
                <a:chExt cx="1029" cy="1405"/>
              </a:xfrm>
            </p:grpSpPr>
            <p:sp>
              <p:nvSpPr>
                <p:cNvPr id="9"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0"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8"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6"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11" name="TextBox 10"/>
          <p:cNvSpPr txBox="1"/>
          <p:nvPr/>
        </p:nvSpPr>
        <p:spPr>
          <a:xfrm>
            <a:off x="6337993" y="2103993"/>
            <a:ext cx="2236788" cy="830997"/>
          </a:xfrm>
          <a:prstGeom prst="rect">
            <a:avLst/>
          </a:prstGeom>
          <a:noFill/>
        </p:spPr>
        <p:txBody>
          <a:bodyPr wrap="square" rtlCol="0">
            <a:spAutoFit/>
          </a:bodyPr>
          <a:lstStyle/>
          <a:p>
            <a:r>
              <a:rPr lang="en-US" sz="2400" dirty="0" smtClean="0">
                <a:solidFill>
                  <a:srgbClr val="0000FF"/>
                </a:solidFill>
              </a:rPr>
              <a:t>Pseudo-Twitter </a:t>
            </a:r>
            <a:r>
              <a:rPr lang="en-US" sz="2400" dirty="0" err="1" smtClean="0">
                <a:solidFill>
                  <a:srgbClr val="0000FF"/>
                </a:solidFill>
              </a:rPr>
              <a:t>grammer</a:t>
            </a:r>
            <a:endParaRPr lang="en-US" sz="2400" dirty="0">
              <a:solidFill>
                <a:srgbClr val="0000FF"/>
              </a:solidFill>
            </a:endParaRPr>
          </a:p>
        </p:txBody>
      </p:sp>
      <p:sp>
        <p:nvSpPr>
          <p:cNvPr id="12" name="Right Arrow 11"/>
          <p:cNvSpPr/>
          <p:nvPr/>
        </p:nvSpPr>
        <p:spPr>
          <a:xfrm rot="7915909">
            <a:off x="5356122" y="4954125"/>
            <a:ext cx="6858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2841521" y="5430540"/>
            <a:ext cx="2057400" cy="609600"/>
          </a:xfrm>
          <a:prstGeom prst="rect">
            <a:avLst/>
          </a:prstGeom>
        </p:spPr>
      </p:pic>
      <p:sp>
        <p:nvSpPr>
          <p:cNvPr id="14" name="TextBox 13"/>
          <p:cNvSpPr txBox="1"/>
          <p:nvPr/>
        </p:nvSpPr>
        <p:spPr>
          <a:xfrm>
            <a:off x="2601410" y="6116340"/>
            <a:ext cx="2783672" cy="369332"/>
          </a:xfrm>
          <a:prstGeom prst="rect">
            <a:avLst/>
          </a:prstGeom>
          <a:noFill/>
        </p:spPr>
        <p:txBody>
          <a:bodyPr wrap="none" rtlCol="0">
            <a:spAutoFit/>
          </a:bodyPr>
          <a:lstStyle/>
          <a:p>
            <a:r>
              <a:rPr lang="en-US" b="1" dirty="0" smtClean="0">
                <a:solidFill>
                  <a:srgbClr val="FF0000"/>
                </a:solidFill>
              </a:rPr>
              <a:t>27 million</a:t>
            </a:r>
            <a:r>
              <a:rPr lang="en-US" dirty="0" smtClean="0"/>
              <a:t> tweets a day</a:t>
            </a:r>
            <a:endParaRPr lang="en-US" dirty="0"/>
          </a:p>
        </p:txBody>
      </p:sp>
      <p:grpSp>
        <p:nvGrpSpPr>
          <p:cNvPr id="15" name="Group 14"/>
          <p:cNvGrpSpPr/>
          <p:nvPr/>
        </p:nvGrpSpPr>
        <p:grpSpPr>
          <a:xfrm>
            <a:off x="3063557" y="5429822"/>
            <a:ext cx="1447800" cy="610317"/>
            <a:chOff x="7699248" y="2278063"/>
            <a:chExt cx="1066800" cy="617537"/>
          </a:xfrm>
        </p:grpSpPr>
        <p:sp>
          <p:nvSpPr>
            <p:cNvPr id="16" name="Line 27"/>
            <p:cNvSpPr>
              <a:spLocks noChangeShapeType="1"/>
            </p:cNvSpPr>
            <p:nvPr/>
          </p:nvSpPr>
          <p:spPr bwMode="auto">
            <a:xfrm flipV="1">
              <a:off x="78516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7" name="Line 28"/>
            <p:cNvSpPr>
              <a:spLocks noChangeShapeType="1"/>
            </p:cNvSpPr>
            <p:nvPr/>
          </p:nvSpPr>
          <p:spPr bwMode="auto">
            <a:xfrm>
              <a:off x="8270748" y="2278063"/>
              <a:ext cx="419100" cy="5334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8" name="Line 29"/>
            <p:cNvSpPr>
              <a:spLocks noChangeShapeType="1"/>
            </p:cNvSpPr>
            <p:nvPr/>
          </p:nvSpPr>
          <p:spPr bwMode="auto">
            <a:xfrm flipH="1">
              <a:off x="8270748" y="2515130"/>
              <a:ext cx="179614" cy="2963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19" name="Line 30"/>
            <p:cNvSpPr>
              <a:spLocks noChangeShapeType="1"/>
            </p:cNvSpPr>
            <p:nvPr/>
          </p:nvSpPr>
          <p:spPr bwMode="auto">
            <a:xfrm flipH="1">
              <a:off x="8450362" y="2633663"/>
              <a:ext cx="119743" cy="177800"/>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sp>
          <p:nvSpPr>
            <p:cNvPr id="20" name="Line 31"/>
            <p:cNvSpPr>
              <a:spLocks noChangeShapeType="1"/>
            </p:cNvSpPr>
            <p:nvPr/>
          </p:nvSpPr>
          <p:spPr bwMode="auto">
            <a:xfrm>
              <a:off x="7971391" y="2692930"/>
              <a:ext cx="59871" cy="118533"/>
            </a:xfrm>
            <a:prstGeom prst="line">
              <a:avLst/>
            </a:prstGeom>
            <a:noFill/>
            <a:ln w="38100">
              <a:solidFill>
                <a:schemeClr val="tx1">
                  <a:alpha val="18000"/>
                </a:schemeClr>
              </a:solidFill>
              <a:round/>
              <a:headEnd/>
              <a:tailEnd/>
            </a:ln>
          </p:spPr>
          <p:txBody>
            <a:bodyPr wrap="none" anchor="ctr">
              <a:prstTxWarp prst="textNoShape">
                <a:avLst/>
              </a:prstTxWarp>
            </a:bodyPr>
            <a:lstStyle/>
            <a:p>
              <a:endParaRPr lang="en-US"/>
            </a:p>
          </p:txBody>
        </p:sp>
        <p:grpSp>
          <p:nvGrpSpPr>
            <p:cNvPr id="21" name="Group 32"/>
            <p:cNvGrpSpPr>
              <a:grpSpLocks/>
            </p:cNvGrpSpPr>
            <p:nvPr/>
          </p:nvGrpSpPr>
          <p:grpSpPr bwMode="auto">
            <a:xfrm>
              <a:off x="7699248" y="2819400"/>
              <a:ext cx="1066800" cy="76200"/>
              <a:chOff x="2448" y="1728"/>
              <a:chExt cx="672" cy="48"/>
            </a:xfrm>
          </p:grpSpPr>
          <p:sp>
            <p:nvSpPr>
              <p:cNvPr id="22" name="Rectangle 33"/>
              <p:cNvSpPr>
                <a:spLocks noChangeArrowheads="1"/>
              </p:cNvSpPr>
              <p:nvPr/>
            </p:nvSpPr>
            <p:spPr bwMode="auto">
              <a:xfrm>
                <a:off x="2880"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3" name="Rectangle 34"/>
              <p:cNvSpPr>
                <a:spLocks noChangeArrowheads="1"/>
              </p:cNvSpPr>
              <p:nvPr/>
            </p:nvSpPr>
            <p:spPr bwMode="auto">
              <a:xfrm>
                <a:off x="2736"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4" name="Rectangle 35"/>
              <p:cNvSpPr>
                <a:spLocks noChangeArrowheads="1"/>
              </p:cNvSpPr>
              <p:nvPr/>
            </p:nvSpPr>
            <p:spPr bwMode="auto">
              <a:xfrm>
                <a:off x="2592"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5" name="Rectangle 36"/>
              <p:cNvSpPr>
                <a:spLocks noChangeArrowheads="1"/>
              </p:cNvSpPr>
              <p:nvPr/>
            </p:nvSpPr>
            <p:spPr bwMode="auto">
              <a:xfrm>
                <a:off x="2448"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sp>
            <p:nvSpPr>
              <p:cNvPr id="26" name="Rectangle 37"/>
              <p:cNvSpPr>
                <a:spLocks noChangeArrowheads="1"/>
              </p:cNvSpPr>
              <p:nvPr/>
            </p:nvSpPr>
            <p:spPr bwMode="auto">
              <a:xfrm>
                <a:off x="3024" y="1728"/>
                <a:ext cx="96" cy="48"/>
              </a:xfrm>
              <a:prstGeom prst="rect">
                <a:avLst/>
              </a:prstGeom>
              <a:solidFill>
                <a:schemeClr val="accent1"/>
              </a:solidFill>
              <a:ln w="9525">
                <a:solidFill>
                  <a:schemeClr val="tx1">
                    <a:alpha val="18000"/>
                  </a:schemeClr>
                </a:solidFill>
                <a:miter lim="800000"/>
                <a:headEnd/>
                <a:tailEnd/>
              </a:ln>
            </p:spPr>
            <p:txBody>
              <a:bodyPr wrap="none" anchor="ctr">
                <a:prstTxWarp prst="textNoShape">
                  <a:avLst/>
                </a:prstTxWarp>
              </a:bodyPr>
              <a:lstStyle/>
              <a:p>
                <a:endParaRPr lang="en-US"/>
              </a:p>
            </p:txBody>
          </p:sp>
        </p:grpSp>
      </p:grpSp>
      <p:sp>
        <p:nvSpPr>
          <p:cNvPr id="27" name="TextBox 26"/>
          <p:cNvSpPr txBox="1"/>
          <p:nvPr/>
        </p:nvSpPr>
        <p:spPr>
          <a:xfrm>
            <a:off x="4881471" y="5125740"/>
            <a:ext cx="486161"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28" name="Rectangle 8"/>
          <p:cNvSpPr>
            <a:spLocks noChangeArrowheads="1"/>
          </p:cNvSpPr>
          <p:nvPr/>
        </p:nvSpPr>
        <p:spPr bwMode="auto">
          <a:xfrm>
            <a:off x="914296" y="2934990"/>
            <a:ext cx="1927225" cy="1303337"/>
          </a:xfrm>
          <a:prstGeom prst="rect">
            <a:avLst/>
          </a:prstGeom>
          <a:solidFill>
            <a:srgbClr val="66FFFF"/>
          </a:solidFill>
          <a:ln w="1905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sp>
        <p:nvSpPr>
          <p:cNvPr id="29" name="Text Box 9"/>
          <p:cNvSpPr txBox="1">
            <a:spLocks noChangeArrowheads="1"/>
          </p:cNvSpPr>
          <p:nvPr/>
        </p:nvSpPr>
        <p:spPr bwMode="auto">
          <a:xfrm>
            <a:off x="1188934" y="3115965"/>
            <a:ext cx="1579562" cy="955675"/>
          </a:xfrm>
          <a:prstGeom prst="rect">
            <a:avLst/>
          </a:prstGeom>
          <a:noFill/>
          <a:ln w="12700">
            <a:noFill/>
            <a:miter lim="800000"/>
            <a:headEnd/>
            <a:tailEnd/>
          </a:ln>
        </p:spPr>
        <p:txBody>
          <a:bodyPr wrap="none" lIns="90000" tIns="46800" rIns="90000" bIns="46800">
            <a:prstTxWarp prst="textNoShape">
              <a:avLst/>
            </a:prstTxWarp>
            <a:spAutoFit/>
          </a:bodyPr>
          <a:lstStyle/>
          <a:p>
            <a:r>
              <a:rPr lang="en-US" sz="2800" dirty="0" smtClean="0">
                <a:solidFill>
                  <a:srgbClr val="000000"/>
                </a:solidFill>
                <a:latin typeface="Times New Roman" charset="0"/>
              </a:rPr>
              <a:t>Learning/</a:t>
            </a:r>
          </a:p>
          <a:p>
            <a:r>
              <a:rPr lang="en-US" sz="2800" dirty="0">
                <a:solidFill>
                  <a:srgbClr val="000000"/>
                </a:solidFill>
                <a:latin typeface="Times New Roman" charset="0"/>
              </a:rPr>
              <a:t>Training</a:t>
            </a:r>
          </a:p>
        </p:txBody>
      </p:sp>
      <p:graphicFrame>
        <p:nvGraphicFramePr>
          <p:cNvPr id="30" name="Object 2"/>
          <p:cNvGraphicFramePr>
            <a:graphicFrameLocks noChangeAspect="1"/>
          </p:cNvGraphicFramePr>
          <p:nvPr/>
        </p:nvGraphicFramePr>
        <p:xfrm>
          <a:off x="336686" y="2103993"/>
          <a:ext cx="3657600" cy="762000"/>
        </p:xfrm>
        <a:graphic>
          <a:graphicData uri="http://schemas.openxmlformats.org/presentationml/2006/ole">
            <p:oleObj spid="_x0000_s814082" name="Equation" r:id="rId4" imgW="1828800" imgH="381000" progId="Equation.3">
              <p:embed/>
            </p:oleObj>
          </a:graphicData>
        </a:graphic>
      </p:graphicFrame>
      <p:sp>
        <p:nvSpPr>
          <p:cNvPr id="31" name="Right Arrow 30"/>
          <p:cNvSpPr/>
          <p:nvPr/>
        </p:nvSpPr>
        <p:spPr>
          <a:xfrm>
            <a:off x="3655485" y="3244501"/>
            <a:ext cx="1559297"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rot="14732435">
            <a:off x="1920462" y="4757551"/>
            <a:ext cx="757978"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4</a:t>
            </a:r>
            <a:endParaRPr lang="en-US" dirty="0"/>
          </a:p>
        </p:txBody>
      </p:sp>
      <p:sp>
        <p:nvSpPr>
          <p:cNvPr id="3" name="Content Placeholder 2"/>
          <p:cNvSpPr>
            <a:spLocks noGrp="1"/>
          </p:cNvSpPr>
          <p:nvPr>
            <p:ph sz="quarter" idx="1"/>
          </p:nvPr>
        </p:nvSpPr>
        <p:spPr>
          <a:xfrm>
            <a:off x="612648" y="1600200"/>
            <a:ext cx="8153400" cy="4648200"/>
          </a:xfrm>
        </p:spPr>
        <p:txBody>
          <a:bodyPr/>
          <a:lstStyle/>
          <a:p>
            <a:r>
              <a:rPr lang="en-US" dirty="0" err="1" smtClean="0"/>
              <a:t>Viterbi</a:t>
            </a:r>
            <a:r>
              <a:rPr lang="en-US" dirty="0" smtClean="0"/>
              <a:t> approximation of EM</a:t>
            </a:r>
          </a:p>
          <a:p>
            <a:pPr lvl="1"/>
            <a:r>
              <a:rPr lang="en-US" dirty="0" smtClean="0"/>
              <a:t>Fast</a:t>
            </a:r>
          </a:p>
          <a:p>
            <a:pPr lvl="1"/>
            <a:r>
              <a:rPr lang="en-US" dirty="0" smtClean="0"/>
              <a:t>Works ok (but we can do better)</a:t>
            </a:r>
            <a:endParaRPr lang="en-US" dirty="0" smtClean="0"/>
          </a:p>
          <a:p>
            <a:pPr lvl="1"/>
            <a:r>
              <a:rPr lang="en-US" dirty="0" smtClean="0"/>
              <a:t>Easy to get biased based on initial randomness</a:t>
            </a:r>
          </a:p>
          <a:p>
            <a:r>
              <a:rPr lang="en-US" dirty="0" smtClean="0">
                <a:solidFill>
                  <a:srgbClr val="FF0000"/>
                </a:solidFill>
              </a:rPr>
              <a:t>What information is the </a:t>
            </a:r>
            <a:r>
              <a:rPr lang="en-US" dirty="0" err="1" smtClean="0">
                <a:solidFill>
                  <a:srgbClr val="FF0000"/>
                </a:solidFill>
              </a:rPr>
              <a:t>Viterbi</a:t>
            </a:r>
            <a:r>
              <a:rPr lang="en-US" dirty="0" smtClean="0">
                <a:solidFill>
                  <a:srgbClr val="FF0000"/>
                </a:solidFill>
              </a:rPr>
              <a:t> approximation throwing away?</a:t>
            </a:r>
          </a:p>
          <a:p>
            <a:pPr lvl="1"/>
            <a:r>
              <a:rPr lang="en-US" dirty="0" smtClean="0"/>
              <a:t>We’re somewhat randomly picking the best parse</a:t>
            </a:r>
          </a:p>
          <a:p>
            <a:pPr lvl="1"/>
            <a:r>
              <a:rPr lang="en-US" dirty="0" smtClean="0"/>
              <a:t>We’re ignoring all other possible parses</a:t>
            </a:r>
          </a:p>
          <a:p>
            <a:pPr lvl="1"/>
            <a:r>
              <a:rPr lang="en-US" dirty="0" smtClean="0"/>
              <a:t>Real EM takes these into account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digression</a:t>
            </a:r>
            <a:endParaRPr lang="en-US" dirty="0"/>
          </a:p>
        </p:txBody>
      </p:sp>
      <p:grpSp>
        <p:nvGrpSpPr>
          <p:cNvPr id="4" name="Group 7"/>
          <p:cNvGrpSpPr>
            <a:grpSpLocks/>
          </p:cNvGrpSpPr>
          <p:nvPr/>
        </p:nvGrpSpPr>
        <p:grpSpPr bwMode="auto">
          <a:xfrm>
            <a:off x="2693988" y="3946228"/>
            <a:ext cx="2878137" cy="1303337"/>
            <a:chOff x="1697" y="1859"/>
            <a:chExt cx="1813" cy="821"/>
          </a:xfrm>
        </p:grpSpPr>
        <p:sp>
          <p:nvSpPr>
            <p:cNvPr id="5" name="Rectangle 8"/>
            <p:cNvSpPr>
              <a:spLocks noChangeArrowheads="1"/>
            </p:cNvSpPr>
            <p:nvPr/>
          </p:nvSpPr>
          <p:spPr bwMode="auto">
            <a:xfrm>
              <a:off x="2296" y="1859"/>
              <a:ext cx="1214" cy="821"/>
            </a:xfrm>
            <a:prstGeom prst="rect">
              <a:avLst/>
            </a:prstGeom>
            <a:solidFill>
              <a:srgbClr val="66FFFF"/>
            </a:solidFill>
            <a:ln w="1905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sp>
          <p:nvSpPr>
            <p:cNvPr id="6" name="Text Box 9"/>
            <p:cNvSpPr txBox="1">
              <a:spLocks noChangeArrowheads="1"/>
            </p:cNvSpPr>
            <p:nvPr/>
          </p:nvSpPr>
          <p:spPr bwMode="auto">
            <a:xfrm>
              <a:off x="2469" y="1973"/>
              <a:ext cx="995" cy="602"/>
            </a:xfrm>
            <a:prstGeom prst="rect">
              <a:avLst/>
            </a:prstGeom>
            <a:noFill/>
            <a:ln w="12700">
              <a:noFill/>
              <a:miter lim="800000"/>
              <a:headEnd/>
              <a:tailEnd/>
            </a:ln>
          </p:spPr>
          <p:txBody>
            <a:bodyPr wrap="none" lIns="90000" tIns="46800" rIns="90000" bIns="46800">
              <a:prstTxWarp prst="textNoShape">
                <a:avLst/>
              </a:prstTxWarp>
              <a:spAutoFit/>
            </a:bodyPr>
            <a:lstStyle/>
            <a:p>
              <a:r>
                <a:rPr lang="en-US" sz="2800" dirty="0" smtClean="0">
                  <a:solidFill>
                    <a:srgbClr val="000000"/>
                  </a:solidFill>
                  <a:latin typeface="Times New Roman" charset="0"/>
                </a:rPr>
                <a:t>Learning/</a:t>
              </a:r>
            </a:p>
            <a:p>
              <a:r>
                <a:rPr lang="en-US" sz="2800" dirty="0">
                  <a:solidFill>
                    <a:srgbClr val="000000"/>
                  </a:solidFill>
                  <a:latin typeface="Times New Roman" charset="0"/>
                </a:rPr>
                <a:t>Training</a:t>
              </a:r>
            </a:p>
          </p:txBody>
        </p:sp>
        <p:sp>
          <p:nvSpPr>
            <p:cNvPr id="7" name="AutoShape 10"/>
            <p:cNvSpPr>
              <a:spLocks noChangeArrowheads="1"/>
            </p:cNvSpPr>
            <p:nvPr/>
          </p:nvSpPr>
          <p:spPr bwMode="auto">
            <a:xfrm>
              <a:off x="1697" y="2204"/>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grpSp>
        <p:nvGrpSpPr>
          <p:cNvPr id="8" name="Group 11"/>
          <p:cNvGrpSpPr>
            <a:grpSpLocks/>
          </p:cNvGrpSpPr>
          <p:nvPr/>
        </p:nvGrpSpPr>
        <p:grpSpPr bwMode="auto">
          <a:xfrm>
            <a:off x="5589588" y="3338215"/>
            <a:ext cx="2640012" cy="2625725"/>
            <a:chOff x="3521" y="1476"/>
            <a:chExt cx="1663" cy="1654"/>
          </a:xfrm>
        </p:grpSpPr>
        <p:grpSp>
          <p:nvGrpSpPr>
            <p:cNvPr id="9" name="Group 12"/>
            <p:cNvGrpSpPr>
              <a:grpSpLocks/>
            </p:cNvGrpSpPr>
            <p:nvPr/>
          </p:nvGrpSpPr>
          <p:grpSpPr bwMode="auto">
            <a:xfrm>
              <a:off x="4109" y="1476"/>
              <a:ext cx="1075" cy="1654"/>
              <a:chOff x="922" y="2666"/>
              <a:chExt cx="1075" cy="1654"/>
            </a:xfrm>
          </p:grpSpPr>
          <p:grpSp>
            <p:nvGrpSpPr>
              <p:cNvPr id="11" name="Group 13"/>
              <p:cNvGrpSpPr>
                <a:grpSpLocks/>
              </p:cNvGrpSpPr>
              <p:nvPr/>
            </p:nvGrpSpPr>
            <p:grpSpPr bwMode="auto">
              <a:xfrm>
                <a:off x="922" y="2666"/>
                <a:ext cx="1075" cy="1405"/>
                <a:chOff x="929" y="2743"/>
                <a:chExt cx="1075" cy="1405"/>
              </a:xfrm>
            </p:grpSpPr>
            <p:grpSp>
              <p:nvGrpSpPr>
                <p:cNvPr id="13" name="Group 14"/>
                <p:cNvGrpSpPr>
                  <a:grpSpLocks/>
                </p:cNvGrpSpPr>
                <p:nvPr/>
              </p:nvGrpSpPr>
              <p:grpSpPr bwMode="auto">
                <a:xfrm>
                  <a:off x="935" y="2743"/>
                  <a:ext cx="1029" cy="1405"/>
                  <a:chOff x="712" y="2636"/>
                  <a:chExt cx="1029" cy="1405"/>
                </a:xfrm>
              </p:grpSpPr>
              <p:sp>
                <p:nvSpPr>
                  <p:cNvPr id="15"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6"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14"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12"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10" name="AutoShape 19"/>
            <p:cNvSpPr>
              <a:spLocks noChangeArrowheads="1"/>
            </p:cNvSpPr>
            <p:nvPr/>
          </p:nvSpPr>
          <p:spPr bwMode="auto">
            <a:xfrm>
              <a:off x="3521" y="2193"/>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grpSp>
        <p:nvGrpSpPr>
          <p:cNvPr id="17" name="Group 25"/>
          <p:cNvGrpSpPr>
            <a:grpSpLocks/>
          </p:cNvGrpSpPr>
          <p:nvPr/>
        </p:nvGrpSpPr>
        <p:grpSpPr bwMode="auto">
          <a:xfrm>
            <a:off x="990600" y="3273128"/>
            <a:ext cx="1066800" cy="617537"/>
            <a:chOff x="2448" y="1387"/>
            <a:chExt cx="672" cy="389"/>
          </a:xfrm>
        </p:grpSpPr>
        <p:grpSp>
          <p:nvGrpSpPr>
            <p:cNvPr id="18" name="Group 26"/>
            <p:cNvGrpSpPr>
              <a:grpSpLocks/>
            </p:cNvGrpSpPr>
            <p:nvPr/>
          </p:nvGrpSpPr>
          <p:grpSpPr bwMode="auto">
            <a:xfrm>
              <a:off x="2544" y="1387"/>
              <a:ext cx="528" cy="336"/>
              <a:chOff x="3456" y="2400"/>
              <a:chExt cx="672" cy="432"/>
            </a:xfrm>
          </p:grpSpPr>
          <p:sp>
            <p:nvSpPr>
              <p:cNvPr id="25" name="Line 27"/>
              <p:cNvSpPr>
                <a:spLocks noChangeShapeType="1"/>
              </p:cNvSpPr>
              <p:nvPr/>
            </p:nvSpPr>
            <p:spPr bwMode="auto">
              <a:xfrm flipV="1">
                <a:off x="3456"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6" name="Line 28"/>
              <p:cNvSpPr>
                <a:spLocks noChangeShapeType="1"/>
              </p:cNvSpPr>
              <p:nvPr/>
            </p:nvSpPr>
            <p:spPr bwMode="auto">
              <a:xfrm>
                <a:off x="3792"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7" name="Line 29"/>
              <p:cNvSpPr>
                <a:spLocks noChangeShapeType="1"/>
              </p:cNvSpPr>
              <p:nvPr/>
            </p:nvSpPr>
            <p:spPr bwMode="auto">
              <a:xfrm flipH="1">
                <a:off x="3792" y="2592"/>
                <a:ext cx="144" cy="24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8" name="Line 30"/>
              <p:cNvSpPr>
                <a:spLocks noChangeShapeType="1"/>
              </p:cNvSpPr>
              <p:nvPr/>
            </p:nvSpPr>
            <p:spPr bwMode="auto">
              <a:xfrm flipH="1">
                <a:off x="3936" y="2688"/>
                <a:ext cx="96" cy="144"/>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9" name="Line 31"/>
              <p:cNvSpPr>
                <a:spLocks noChangeShapeType="1"/>
              </p:cNvSpPr>
              <p:nvPr/>
            </p:nvSpPr>
            <p:spPr bwMode="auto">
              <a:xfrm>
                <a:off x="3552" y="2736"/>
                <a:ext cx="48" cy="96"/>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19" name="Group 32"/>
            <p:cNvGrpSpPr>
              <a:grpSpLocks/>
            </p:cNvGrpSpPr>
            <p:nvPr/>
          </p:nvGrpSpPr>
          <p:grpSpPr bwMode="auto">
            <a:xfrm>
              <a:off x="2448" y="1728"/>
              <a:ext cx="672" cy="48"/>
              <a:chOff x="2448" y="1728"/>
              <a:chExt cx="672" cy="48"/>
            </a:xfrm>
          </p:grpSpPr>
          <p:sp>
            <p:nvSpPr>
              <p:cNvPr id="20" name="Rectangle 33"/>
              <p:cNvSpPr>
                <a:spLocks noChangeArrowheads="1"/>
              </p:cNvSpPr>
              <p:nvPr/>
            </p:nvSpPr>
            <p:spPr bwMode="auto">
              <a:xfrm>
                <a:off x="2880"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1" name="Rectangle 34"/>
              <p:cNvSpPr>
                <a:spLocks noChangeArrowheads="1"/>
              </p:cNvSpPr>
              <p:nvPr/>
            </p:nvSpPr>
            <p:spPr bwMode="auto">
              <a:xfrm>
                <a:off x="2736"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2" name="Rectangle 35"/>
              <p:cNvSpPr>
                <a:spLocks noChangeArrowheads="1"/>
              </p:cNvSpPr>
              <p:nvPr/>
            </p:nvSpPr>
            <p:spPr bwMode="auto">
              <a:xfrm>
                <a:off x="2592"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3" name="Rectangle 36"/>
              <p:cNvSpPr>
                <a:spLocks noChangeArrowheads="1"/>
              </p:cNvSpPr>
              <p:nvPr/>
            </p:nvSpPr>
            <p:spPr bwMode="auto">
              <a:xfrm>
                <a:off x="2448"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4" name="Rectangle 37"/>
              <p:cNvSpPr>
                <a:spLocks noChangeArrowheads="1"/>
              </p:cNvSpPr>
              <p:nvPr/>
            </p:nvSpPr>
            <p:spPr bwMode="auto">
              <a:xfrm>
                <a:off x="3024"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30" name="Group 38"/>
          <p:cNvGrpSpPr>
            <a:grpSpLocks/>
          </p:cNvGrpSpPr>
          <p:nvPr/>
        </p:nvGrpSpPr>
        <p:grpSpPr bwMode="auto">
          <a:xfrm>
            <a:off x="990600" y="4035128"/>
            <a:ext cx="1066800" cy="608012"/>
            <a:chOff x="2448" y="1867"/>
            <a:chExt cx="672" cy="383"/>
          </a:xfrm>
        </p:grpSpPr>
        <p:grpSp>
          <p:nvGrpSpPr>
            <p:cNvPr id="31" name="Group 39"/>
            <p:cNvGrpSpPr>
              <a:grpSpLocks/>
            </p:cNvGrpSpPr>
            <p:nvPr/>
          </p:nvGrpSpPr>
          <p:grpSpPr bwMode="auto">
            <a:xfrm flipH="1">
              <a:off x="2508" y="1867"/>
              <a:ext cx="528" cy="336"/>
              <a:chOff x="3456" y="2400"/>
              <a:chExt cx="672" cy="432"/>
            </a:xfrm>
          </p:grpSpPr>
          <p:sp>
            <p:nvSpPr>
              <p:cNvPr id="38" name="Line 40"/>
              <p:cNvSpPr>
                <a:spLocks noChangeShapeType="1"/>
              </p:cNvSpPr>
              <p:nvPr/>
            </p:nvSpPr>
            <p:spPr bwMode="auto">
              <a:xfrm flipV="1">
                <a:off x="3456"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39" name="Line 41"/>
              <p:cNvSpPr>
                <a:spLocks noChangeShapeType="1"/>
              </p:cNvSpPr>
              <p:nvPr/>
            </p:nvSpPr>
            <p:spPr bwMode="auto">
              <a:xfrm>
                <a:off x="3792"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0" name="Line 42"/>
              <p:cNvSpPr>
                <a:spLocks noChangeShapeType="1"/>
              </p:cNvSpPr>
              <p:nvPr/>
            </p:nvSpPr>
            <p:spPr bwMode="auto">
              <a:xfrm flipH="1">
                <a:off x="3792" y="2592"/>
                <a:ext cx="144" cy="24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1" name="Line 43"/>
              <p:cNvSpPr>
                <a:spLocks noChangeShapeType="1"/>
              </p:cNvSpPr>
              <p:nvPr/>
            </p:nvSpPr>
            <p:spPr bwMode="auto">
              <a:xfrm flipH="1">
                <a:off x="3936" y="2688"/>
                <a:ext cx="96" cy="144"/>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2" name="Line 44"/>
              <p:cNvSpPr>
                <a:spLocks noChangeShapeType="1"/>
              </p:cNvSpPr>
              <p:nvPr/>
            </p:nvSpPr>
            <p:spPr bwMode="auto">
              <a:xfrm>
                <a:off x="3552" y="2736"/>
                <a:ext cx="48" cy="96"/>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32" name="Group 45"/>
            <p:cNvGrpSpPr>
              <a:grpSpLocks/>
            </p:cNvGrpSpPr>
            <p:nvPr/>
          </p:nvGrpSpPr>
          <p:grpSpPr bwMode="auto">
            <a:xfrm>
              <a:off x="2448" y="2202"/>
              <a:ext cx="672" cy="48"/>
              <a:chOff x="2448" y="2202"/>
              <a:chExt cx="672" cy="48"/>
            </a:xfrm>
          </p:grpSpPr>
          <p:sp>
            <p:nvSpPr>
              <p:cNvPr id="33" name="Rectangle 46"/>
              <p:cNvSpPr>
                <a:spLocks noChangeArrowheads="1"/>
              </p:cNvSpPr>
              <p:nvPr/>
            </p:nvSpPr>
            <p:spPr bwMode="auto">
              <a:xfrm>
                <a:off x="2880"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4" name="Rectangle 47"/>
              <p:cNvSpPr>
                <a:spLocks noChangeArrowheads="1"/>
              </p:cNvSpPr>
              <p:nvPr/>
            </p:nvSpPr>
            <p:spPr bwMode="auto">
              <a:xfrm>
                <a:off x="2736"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5" name="Rectangle 48"/>
              <p:cNvSpPr>
                <a:spLocks noChangeArrowheads="1"/>
              </p:cNvSpPr>
              <p:nvPr/>
            </p:nvSpPr>
            <p:spPr bwMode="auto">
              <a:xfrm>
                <a:off x="2592"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6" name="Rectangle 49"/>
              <p:cNvSpPr>
                <a:spLocks noChangeArrowheads="1"/>
              </p:cNvSpPr>
              <p:nvPr/>
            </p:nvSpPr>
            <p:spPr bwMode="auto">
              <a:xfrm>
                <a:off x="2448"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7" name="Rectangle 50"/>
              <p:cNvSpPr>
                <a:spLocks noChangeArrowheads="1"/>
              </p:cNvSpPr>
              <p:nvPr/>
            </p:nvSpPr>
            <p:spPr bwMode="auto">
              <a:xfrm>
                <a:off x="3024"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43" name="Group 51"/>
          <p:cNvGrpSpPr>
            <a:grpSpLocks/>
          </p:cNvGrpSpPr>
          <p:nvPr/>
        </p:nvGrpSpPr>
        <p:grpSpPr bwMode="auto">
          <a:xfrm>
            <a:off x="990600" y="4720928"/>
            <a:ext cx="1066800" cy="617537"/>
            <a:chOff x="2448" y="2299"/>
            <a:chExt cx="672" cy="389"/>
          </a:xfrm>
        </p:grpSpPr>
        <p:grpSp>
          <p:nvGrpSpPr>
            <p:cNvPr id="44" name="Group 52"/>
            <p:cNvGrpSpPr>
              <a:grpSpLocks/>
            </p:cNvGrpSpPr>
            <p:nvPr/>
          </p:nvGrpSpPr>
          <p:grpSpPr bwMode="auto">
            <a:xfrm>
              <a:off x="2544" y="2299"/>
              <a:ext cx="528" cy="336"/>
              <a:chOff x="2544" y="2299"/>
              <a:chExt cx="528" cy="336"/>
            </a:xfrm>
          </p:grpSpPr>
          <p:sp>
            <p:nvSpPr>
              <p:cNvPr id="51" name="Line 53"/>
              <p:cNvSpPr>
                <a:spLocks noChangeShapeType="1"/>
              </p:cNvSpPr>
              <p:nvPr/>
            </p:nvSpPr>
            <p:spPr bwMode="auto">
              <a:xfrm flipV="1">
                <a:off x="2544" y="2299"/>
                <a:ext cx="264" cy="336"/>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2" name="Line 54"/>
              <p:cNvSpPr>
                <a:spLocks noChangeShapeType="1"/>
              </p:cNvSpPr>
              <p:nvPr/>
            </p:nvSpPr>
            <p:spPr bwMode="auto">
              <a:xfrm>
                <a:off x="2808" y="2299"/>
                <a:ext cx="264" cy="336"/>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3" name="Line 55"/>
              <p:cNvSpPr>
                <a:spLocks noChangeShapeType="1"/>
              </p:cNvSpPr>
              <p:nvPr/>
            </p:nvSpPr>
            <p:spPr bwMode="auto">
              <a:xfrm flipH="1">
                <a:off x="2808" y="2448"/>
                <a:ext cx="113" cy="187"/>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4" name="Line 56"/>
              <p:cNvSpPr>
                <a:spLocks noChangeShapeType="1"/>
              </p:cNvSpPr>
              <p:nvPr/>
            </p:nvSpPr>
            <p:spPr bwMode="auto">
              <a:xfrm flipH="1">
                <a:off x="2921" y="2523"/>
                <a:ext cx="76" cy="11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5" name="Line 57"/>
              <p:cNvSpPr>
                <a:spLocks noChangeShapeType="1"/>
              </p:cNvSpPr>
              <p:nvPr/>
            </p:nvSpPr>
            <p:spPr bwMode="auto">
              <a:xfrm flipH="1">
                <a:off x="2688" y="2371"/>
                <a:ext cx="174" cy="26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45" name="Group 58"/>
            <p:cNvGrpSpPr>
              <a:grpSpLocks/>
            </p:cNvGrpSpPr>
            <p:nvPr/>
          </p:nvGrpSpPr>
          <p:grpSpPr bwMode="auto">
            <a:xfrm>
              <a:off x="2448" y="2640"/>
              <a:ext cx="672" cy="48"/>
              <a:chOff x="2448" y="2640"/>
              <a:chExt cx="672" cy="48"/>
            </a:xfrm>
          </p:grpSpPr>
          <p:sp>
            <p:nvSpPr>
              <p:cNvPr id="46" name="Rectangle 59"/>
              <p:cNvSpPr>
                <a:spLocks noChangeArrowheads="1"/>
              </p:cNvSpPr>
              <p:nvPr/>
            </p:nvSpPr>
            <p:spPr bwMode="auto">
              <a:xfrm>
                <a:off x="2880"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7" name="Rectangle 60"/>
              <p:cNvSpPr>
                <a:spLocks noChangeArrowheads="1"/>
              </p:cNvSpPr>
              <p:nvPr/>
            </p:nvSpPr>
            <p:spPr bwMode="auto">
              <a:xfrm>
                <a:off x="2736"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8" name="Rectangle 61"/>
              <p:cNvSpPr>
                <a:spLocks noChangeArrowheads="1"/>
              </p:cNvSpPr>
              <p:nvPr/>
            </p:nvSpPr>
            <p:spPr bwMode="auto">
              <a:xfrm>
                <a:off x="2592"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9" name="Rectangle 62"/>
              <p:cNvSpPr>
                <a:spLocks noChangeArrowheads="1"/>
              </p:cNvSpPr>
              <p:nvPr/>
            </p:nvSpPr>
            <p:spPr bwMode="auto">
              <a:xfrm>
                <a:off x="2448"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0" name="Rectangle 63"/>
              <p:cNvSpPr>
                <a:spLocks noChangeArrowheads="1"/>
              </p:cNvSpPr>
              <p:nvPr/>
            </p:nvSpPr>
            <p:spPr bwMode="auto">
              <a:xfrm>
                <a:off x="3024" y="2640"/>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sp>
        <p:nvSpPr>
          <p:cNvPr id="56" name="TextBox 55"/>
          <p:cNvSpPr txBox="1"/>
          <p:nvPr/>
        </p:nvSpPr>
        <p:spPr>
          <a:xfrm rot="5400000">
            <a:off x="1191828" y="5800951"/>
            <a:ext cx="870857" cy="707886"/>
          </a:xfrm>
          <a:prstGeom prst="rect">
            <a:avLst/>
          </a:prstGeom>
          <a:noFill/>
        </p:spPr>
        <p:txBody>
          <a:bodyPr wrap="square" rtlCol="0">
            <a:spAutoFit/>
          </a:bodyPr>
          <a:lstStyle/>
          <a:p>
            <a:r>
              <a:rPr lang="en-US" sz="4000" dirty="0" smtClean="0"/>
              <a:t>…</a:t>
            </a:r>
            <a:endParaRPr lang="en-US" sz="4000" dirty="0"/>
          </a:p>
        </p:txBody>
      </p:sp>
      <p:graphicFrame>
        <p:nvGraphicFramePr>
          <p:cNvPr id="57" name="Object 2"/>
          <p:cNvGraphicFramePr>
            <a:graphicFrameLocks noChangeAspect="1"/>
          </p:cNvGraphicFramePr>
          <p:nvPr/>
        </p:nvGraphicFramePr>
        <p:xfrm>
          <a:off x="2693988" y="5567065"/>
          <a:ext cx="3657600" cy="762000"/>
        </p:xfrm>
        <a:graphic>
          <a:graphicData uri="http://schemas.openxmlformats.org/presentationml/2006/ole">
            <p:oleObj spid="_x0000_s829442" name="Equation" r:id="rId3" imgW="1828800" imgH="381000" progId="Equation.3">
              <p:embed/>
            </p:oleObj>
          </a:graphicData>
        </a:graphic>
      </p:graphicFrame>
      <p:sp>
        <p:nvSpPr>
          <p:cNvPr id="58" name="TextBox 57"/>
          <p:cNvSpPr txBox="1"/>
          <p:nvPr/>
        </p:nvSpPr>
        <p:spPr>
          <a:xfrm>
            <a:off x="609600" y="2590800"/>
            <a:ext cx="2236788" cy="461665"/>
          </a:xfrm>
          <a:prstGeom prst="rect">
            <a:avLst/>
          </a:prstGeom>
          <a:noFill/>
        </p:spPr>
        <p:txBody>
          <a:bodyPr wrap="square" rtlCol="0">
            <a:spAutoFit/>
          </a:bodyPr>
          <a:lstStyle/>
          <a:p>
            <a:r>
              <a:rPr lang="en-US" sz="2400" dirty="0" smtClean="0">
                <a:solidFill>
                  <a:srgbClr val="0000FF"/>
                </a:solidFill>
              </a:rPr>
              <a:t>Parsed sentences</a:t>
            </a:r>
            <a:endParaRPr lang="en-US" sz="2400" dirty="0">
              <a:solidFill>
                <a:srgbClr val="0000FF"/>
              </a:solidFill>
            </a:endParaRPr>
          </a:p>
        </p:txBody>
      </p:sp>
      <p:sp>
        <p:nvSpPr>
          <p:cNvPr id="59" name="TextBox 58"/>
          <p:cNvSpPr txBox="1"/>
          <p:nvPr/>
        </p:nvSpPr>
        <p:spPr>
          <a:xfrm>
            <a:off x="6602412" y="2590800"/>
            <a:ext cx="2236788" cy="461665"/>
          </a:xfrm>
          <a:prstGeom prst="rect">
            <a:avLst/>
          </a:prstGeom>
          <a:noFill/>
        </p:spPr>
        <p:txBody>
          <a:bodyPr wrap="square" rtlCol="0">
            <a:spAutoFit/>
          </a:bodyPr>
          <a:lstStyle/>
          <a:p>
            <a:r>
              <a:rPr lang="en-US" sz="2400" dirty="0" smtClean="0">
                <a:solidFill>
                  <a:srgbClr val="0000FF"/>
                </a:solidFill>
              </a:rPr>
              <a:t>Grammar</a:t>
            </a:r>
            <a:endParaRPr lang="en-US" sz="2400" dirty="0">
              <a:solidFill>
                <a:srgbClr val="0000FF"/>
              </a:solidFill>
            </a:endParaRPr>
          </a:p>
        </p:txBody>
      </p:sp>
      <p:sp>
        <p:nvSpPr>
          <p:cNvPr id="60" name="TextBox 59"/>
          <p:cNvSpPr txBox="1"/>
          <p:nvPr/>
        </p:nvSpPr>
        <p:spPr>
          <a:xfrm>
            <a:off x="609600" y="1828800"/>
            <a:ext cx="7620000" cy="461665"/>
          </a:xfrm>
          <a:prstGeom prst="rect">
            <a:avLst/>
          </a:prstGeom>
          <a:noFill/>
        </p:spPr>
        <p:txBody>
          <a:bodyPr wrap="square" rtlCol="0">
            <a:spAutoFit/>
          </a:bodyPr>
          <a:lstStyle/>
          <a:p>
            <a:r>
              <a:rPr lang="en-US" sz="2400" dirty="0" smtClean="0">
                <a:solidFill>
                  <a:srgbClr val="FF0000"/>
                </a:solidFill>
              </a:rPr>
              <a:t>Why is this called Maximum Likelihood Estimation (MLE)?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MLE</a:t>
            </a:r>
            <a:endParaRPr lang="en-US" dirty="0"/>
          </a:p>
        </p:txBody>
      </p:sp>
      <p:sp>
        <p:nvSpPr>
          <p:cNvPr id="3" name="Content Placeholder 2"/>
          <p:cNvSpPr>
            <a:spLocks noGrp="1"/>
          </p:cNvSpPr>
          <p:nvPr>
            <p:ph sz="quarter" idx="1"/>
          </p:nvPr>
        </p:nvSpPr>
        <p:spPr>
          <a:xfrm>
            <a:off x="612648" y="1600200"/>
            <a:ext cx="8153400" cy="1295400"/>
          </a:xfrm>
        </p:spPr>
        <p:txBody>
          <a:bodyPr>
            <a:normAutofit lnSpcReduction="10000"/>
          </a:bodyPr>
          <a:lstStyle/>
          <a:p>
            <a:r>
              <a:rPr lang="en-US" dirty="0" smtClean="0"/>
              <a:t>Maximum likelihood estimation picks the values for the model parameters that maximize the likelihood of the training data</a:t>
            </a:r>
            <a:endParaRPr lang="en-US" dirty="0"/>
          </a:p>
        </p:txBody>
      </p:sp>
      <p:grpSp>
        <p:nvGrpSpPr>
          <p:cNvPr id="8" name="Group 13"/>
          <p:cNvGrpSpPr>
            <a:grpSpLocks/>
          </p:cNvGrpSpPr>
          <p:nvPr/>
        </p:nvGrpSpPr>
        <p:grpSpPr bwMode="auto">
          <a:xfrm>
            <a:off x="3627438" y="3480097"/>
            <a:ext cx="1706562" cy="2230438"/>
            <a:chOff x="929" y="2743"/>
            <a:chExt cx="1075" cy="1405"/>
          </a:xfrm>
        </p:grpSpPr>
        <p:grpSp>
          <p:nvGrpSpPr>
            <p:cNvPr id="10" name="Group 14"/>
            <p:cNvGrpSpPr>
              <a:grpSpLocks/>
            </p:cNvGrpSpPr>
            <p:nvPr/>
          </p:nvGrpSpPr>
          <p:grpSpPr bwMode="auto">
            <a:xfrm>
              <a:off x="935" y="2743"/>
              <a:ext cx="1029" cy="1405"/>
              <a:chOff x="712" y="2636"/>
              <a:chExt cx="1029" cy="1405"/>
            </a:xfrm>
          </p:grpSpPr>
          <p:sp>
            <p:nvSpPr>
              <p:cNvPr id="12"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3"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11"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15" name="TextBox 14"/>
          <p:cNvSpPr txBox="1"/>
          <p:nvPr/>
        </p:nvSpPr>
        <p:spPr>
          <a:xfrm>
            <a:off x="3657600" y="5867400"/>
            <a:ext cx="1477962" cy="461665"/>
          </a:xfrm>
          <a:prstGeom prst="rect">
            <a:avLst/>
          </a:prstGeom>
          <a:noFill/>
        </p:spPr>
        <p:txBody>
          <a:bodyPr wrap="square" rtlCol="0">
            <a:spAutoFit/>
          </a:bodyPr>
          <a:lstStyle/>
          <a:p>
            <a:r>
              <a:rPr lang="en-US" sz="2400" dirty="0" smtClean="0">
                <a:solidFill>
                  <a:srgbClr val="0000FF"/>
                </a:solidFill>
              </a:rPr>
              <a:t>model (</a:t>
            </a:r>
            <a:r>
              <a:rPr lang="en-US" sz="2400" dirty="0" err="1" smtClean="0">
                <a:solidFill>
                  <a:srgbClr val="0000FF"/>
                </a:solidFill>
              </a:rPr>
              <a:t>Θ</a:t>
            </a:r>
            <a:r>
              <a:rPr lang="en-US" sz="2400" dirty="0" smtClean="0">
                <a:solidFill>
                  <a:srgbClr val="0000FF"/>
                </a:solidFill>
              </a:rPr>
              <a:t>)</a:t>
            </a:r>
            <a:endParaRPr lang="en-US" sz="2400" dirty="0">
              <a:solidFill>
                <a:srgbClr val="0000FF"/>
              </a:solidFill>
            </a:endParaRPr>
          </a:p>
        </p:txBody>
      </p:sp>
      <p:sp>
        <p:nvSpPr>
          <p:cNvPr id="16" name="Rectangle 15"/>
          <p:cNvSpPr/>
          <p:nvPr/>
        </p:nvSpPr>
        <p:spPr>
          <a:xfrm>
            <a:off x="3627437" y="3513435"/>
            <a:ext cx="1239837" cy="2197100"/>
          </a:xfrm>
          <a:prstGeom prst="rect">
            <a:avLst/>
          </a:prstGeom>
          <a:solidFill>
            <a:srgbClr val="008000">
              <a:alpha val="3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600200" y="4267200"/>
            <a:ext cx="1828800" cy="461665"/>
          </a:xfrm>
          <a:prstGeom prst="rect">
            <a:avLst/>
          </a:prstGeom>
          <a:noFill/>
        </p:spPr>
        <p:txBody>
          <a:bodyPr wrap="square" rtlCol="0">
            <a:spAutoFit/>
          </a:bodyPr>
          <a:lstStyle/>
          <a:p>
            <a:r>
              <a:rPr lang="en-US" sz="2400" dirty="0" smtClean="0">
                <a:solidFill>
                  <a:srgbClr val="008000"/>
                </a:solidFill>
              </a:rPr>
              <a:t>parameters</a:t>
            </a:r>
            <a:endParaRPr lang="en-US" sz="2400" dirty="0">
              <a:solidFill>
                <a:srgbClr val="008000"/>
              </a:solidFill>
            </a:endParaRPr>
          </a:p>
        </p:txBody>
      </p:sp>
      <p:sp>
        <p:nvSpPr>
          <p:cNvPr id="18" name="Rectangle 17"/>
          <p:cNvSpPr/>
          <p:nvPr/>
        </p:nvSpPr>
        <p:spPr>
          <a:xfrm>
            <a:off x="4876801" y="3505200"/>
            <a:ext cx="393700" cy="2197100"/>
          </a:xfrm>
          <a:prstGeom prst="rect">
            <a:avLst/>
          </a:prstGeom>
          <a:solidFill>
            <a:srgbClr val="FF6600">
              <a:alpha val="3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638800" y="4114800"/>
            <a:ext cx="1828800" cy="830997"/>
          </a:xfrm>
          <a:prstGeom prst="rect">
            <a:avLst/>
          </a:prstGeom>
          <a:noFill/>
        </p:spPr>
        <p:txBody>
          <a:bodyPr wrap="square" rtlCol="0">
            <a:spAutoFit/>
          </a:bodyPr>
          <a:lstStyle/>
          <a:p>
            <a:r>
              <a:rPr lang="en-US" sz="2400" dirty="0" smtClean="0">
                <a:solidFill>
                  <a:srgbClr val="FF6600"/>
                </a:solidFill>
              </a:rPr>
              <a:t>parameter values</a:t>
            </a:r>
            <a:endParaRPr lang="en-US" sz="2400" dirty="0">
              <a:solidFill>
                <a:srgbClr val="FF66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MLE</a:t>
            </a:r>
            <a:endParaRPr lang="en-US" dirty="0"/>
          </a:p>
        </p:txBody>
      </p:sp>
      <p:sp>
        <p:nvSpPr>
          <p:cNvPr id="3" name="Content Placeholder 2"/>
          <p:cNvSpPr>
            <a:spLocks noGrp="1"/>
          </p:cNvSpPr>
          <p:nvPr>
            <p:ph sz="quarter" idx="1"/>
          </p:nvPr>
        </p:nvSpPr>
        <p:spPr>
          <a:xfrm>
            <a:off x="612648" y="1600200"/>
            <a:ext cx="8153400" cy="1295400"/>
          </a:xfrm>
        </p:spPr>
        <p:txBody>
          <a:bodyPr>
            <a:normAutofit lnSpcReduction="10000"/>
          </a:bodyPr>
          <a:lstStyle/>
          <a:p>
            <a:r>
              <a:rPr lang="en-US" dirty="0" smtClean="0"/>
              <a:t>Maximum likelihood estimation picks the values for the model parameters that maximize the likelihood of the training data</a:t>
            </a:r>
            <a:endParaRPr lang="en-US" dirty="0"/>
          </a:p>
        </p:txBody>
      </p:sp>
      <p:sp>
        <p:nvSpPr>
          <p:cNvPr id="15" name="TextBox 14"/>
          <p:cNvSpPr txBox="1"/>
          <p:nvPr/>
        </p:nvSpPr>
        <p:spPr>
          <a:xfrm>
            <a:off x="350837" y="6255097"/>
            <a:ext cx="1477962" cy="461665"/>
          </a:xfrm>
          <a:prstGeom prst="rect">
            <a:avLst/>
          </a:prstGeom>
          <a:noFill/>
        </p:spPr>
        <p:txBody>
          <a:bodyPr wrap="square" rtlCol="0">
            <a:spAutoFit/>
          </a:bodyPr>
          <a:lstStyle/>
          <a:p>
            <a:r>
              <a:rPr lang="en-US" sz="2400" dirty="0" smtClean="0">
                <a:solidFill>
                  <a:srgbClr val="0000FF"/>
                </a:solidFill>
              </a:rPr>
              <a:t>model (</a:t>
            </a:r>
            <a:r>
              <a:rPr lang="en-US" sz="2400" dirty="0" err="1" smtClean="0">
                <a:solidFill>
                  <a:srgbClr val="0000FF"/>
                </a:solidFill>
              </a:rPr>
              <a:t>Θ</a:t>
            </a:r>
            <a:r>
              <a:rPr lang="en-US" sz="2400" dirty="0" smtClean="0">
                <a:solidFill>
                  <a:srgbClr val="0000FF"/>
                </a:solidFill>
              </a:rPr>
              <a:t>)</a:t>
            </a:r>
            <a:endParaRPr lang="en-US" sz="2400" dirty="0">
              <a:solidFill>
                <a:srgbClr val="0000FF"/>
              </a:solidFill>
            </a:endParaRPr>
          </a:p>
        </p:txBody>
      </p:sp>
      <p:sp>
        <p:nvSpPr>
          <p:cNvPr id="17" name="TextBox 16"/>
          <p:cNvSpPr txBox="1"/>
          <p:nvPr/>
        </p:nvSpPr>
        <p:spPr>
          <a:xfrm>
            <a:off x="0" y="3335923"/>
            <a:ext cx="1828800" cy="338554"/>
          </a:xfrm>
          <a:prstGeom prst="rect">
            <a:avLst/>
          </a:prstGeom>
          <a:noFill/>
        </p:spPr>
        <p:txBody>
          <a:bodyPr wrap="square" rtlCol="0">
            <a:spAutoFit/>
          </a:bodyPr>
          <a:lstStyle/>
          <a:p>
            <a:r>
              <a:rPr lang="en-US" sz="1600" dirty="0" smtClean="0">
                <a:solidFill>
                  <a:srgbClr val="008000"/>
                </a:solidFill>
              </a:rPr>
              <a:t>parameters</a:t>
            </a:r>
            <a:endParaRPr lang="en-US" sz="1600" dirty="0">
              <a:solidFill>
                <a:srgbClr val="008000"/>
              </a:solidFill>
            </a:endParaRPr>
          </a:p>
        </p:txBody>
      </p:sp>
      <p:grpSp>
        <p:nvGrpSpPr>
          <p:cNvPr id="20" name="Group 19"/>
          <p:cNvGrpSpPr/>
          <p:nvPr/>
        </p:nvGrpSpPr>
        <p:grpSpPr>
          <a:xfrm>
            <a:off x="350837" y="3793827"/>
            <a:ext cx="1706563" cy="2230438"/>
            <a:chOff x="2027237" y="3636962"/>
            <a:chExt cx="1706563" cy="2230438"/>
          </a:xfrm>
        </p:grpSpPr>
        <p:grpSp>
          <p:nvGrpSpPr>
            <p:cNvPr id="4" name="Group 13"/>
            <p:cNvGrpSpPr>
              <a:grpSpLocks/>
            </p:cNvGrpSpPr>
            <p:nvPr/>
          </p:nvGrpSpPr>
          <p:grpSpPr bwMode="auto">
            <a:xfrm>
              <a:off x="2027238" y="3636962"/>
              <a:ext cx="1706562" cy="2230438"/>
              <a:chOff x="929" y="2743"/>
              <a:chExt cx="1075" cy="1405"/>
            </a:xfrm>
          </p:grpSpPr>
          <p:grpSp>
            <p:nvGrpSpPr>
              <p:cNvPr id="5" name="Group 14"/>
              <p:cNvGrpSpPr>
                <a:grpSpLocks/>
              </p:cNvGrpSpPr>
              <p:nvPr/>
            </p:nvGrpSpPr>
            <p:grpSpPr bwMode="auto">
              <a:xfrm>
                <a:off x="935" y="2743"/>
                <a:ext cx="1029" cy="1405"/>
                <a:chOff x="712" y="2636"/>
                <a:chExt cx="1029" cy="1405"/>
              </a:xfrm>
            </p:grpSpPr>
            <p:sp>
              <p:nvSpPr>
                <p:cNvPr id="12"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3"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11"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16" name="Rectangle 15"/>
            <p:cNvSpPr/>
            <p:nvPr/>
          </p:nvSpPr>
          <p:spPr>
            <a:xfrm>
              <a:off x="2027237" y="3670300"/>
              <a:ext cx="1239837" cy="2197100"/>
            </a:xfrm>
            <a:prstGeom prst="rect">
              <a:avLst/>
            </a:prstGeom>
            <a:solidFill>
              <a:srgbClr val="008000">
                <a:alpha val="3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276601" y="3662065"/>
              <a:ext cx="393700" cy="2197100"/>
            </a:xfrm>
            <a:prstGeom prst="rect">
              <a:avLst/>
            </a:prstGeom>
            <a:solidFill>
              <a:srgbClr val="FF6600">
                <a:alpha val="3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1143000" y="3305145"/>
            <a:ext cx="1828800" cy="369332"/>
          </a:xfrm>
          <a:prstGeom prst="rect">
            <a:avLst/>
          </a:prstGeom>
          <a:noFill/>
        </p:spPr>
        <p:txBody>
          <a:bodyPr wrap="square" rtlCol="0">
            <a:spAutoFit/>
          </a:bodyPr>
          <a:lstStyle/>
          <a:p>
            <a:r>
              <a:rPr lang="en-US" dirty="0" smtClean="0">
                <a:solidFill>
                  <a:srgbClr val="FF6600"/>
                </a:solidFill>
              </a:rPr>
              <a:t>parameter values</a:t>
            </a:r>
            <a:endParaRPr lang="en-US" dirty="0">
              <a:solidFill>
                <a:srgbClr val="FF6600"/>
              </a:solidFill>
            </a:endParaRPr>
          </a:p>
        </p:txBody>
      </p:sp>
      <p:graphicFrame>
        <p:nvGraphicFramePr>
          <p:cNvPr id="14" name="Object 13"/>
          <p:cNvGraphicFramePr>
            <a:graphicFrameLocks noChangeAspect="1"/>
          </p:cNvGraphicFramePr>
          <p:nvPr/>
        </p:nvGraphicFramePr>
        <p:xfrm>
          <a:off x="3090863" y="3352800"/>
          <a:ext cx="3538537" cy="682625"/>
        </p:xfrm>
        <a:graphic>
          <a:graphicData uri="http://schemas.openxmlformats.org/presentationml/2006/ole">
            <p:oleObj spid="_x0000_s831490" name="Equation" r:id="rId3" imgW="1905000" imgH="368300" progId="Equation.3">
              <p:embed/>
            </p:oleObj>
          </a:graphicData>
        </a:graphic>
      </p:graphicFrame>
      <p:sp>
        <p:nvSpPr>
          <p:cNvPr id="21" name="TextBox 20"/>
          <p:cNvSpPr txBox="1"/>
          <p:nvPr/>
        </p:nvSpPr>
        <p:spPr>
          <a:xfrm>
            <a:off x="4343400" y="5562600"/>
            <a:ext cx="4724400" cy="830997"/>
          </a:xfrm>
          <a:prstGeom prst="rect">
            <a:avLst/>
          </a:prstGeom>
          <a:noFill/>
        </p:spPr>
        <p:txBody>
          <a:bodyPr wrap="square" rtlCol="0">
            <a:spAutoFit/>
          </a:bodyPr>
          <a:lstStyle/>
          <a:p>
            <a:r>
              <a:rPr lang="en-US" sz="2400" dirty="0" smtClean="0">
                <a:solidFill>
                  <a:srgbClr val="0000FF"/>
                </a:solidFill>
              </a:rPr>
              <a:t>If this is what you want to optimize, you can do NO BETTER than MLE!</a:t>
            </a:r>
            <a:endParaRPr lang="en-US" sz="2400" dirty="0">
              <a:solidFill>
                <a:srgbClr val="0000FF"/>
              </a:solidFill>
            </a:endParaRPr>
          </a:p>
        </p:txBody>
      </p:sp>
      <p:graphicFrame>
        <p:nvGraphicFramePr>
          <p:cNvPr id="831492" name="Object 4"/>
          <p:cNvGraphicFramePr>
            <a:graphicFrameLocks noChangeAspect="1"/>
          </p:cNvGraphicFramePr>
          <p:nvPr/>
        </p:nvGraphicFramePr>
        <p:xfrm>
          <a:off x="4657725" y="4662488"/>
          <a:ext cx="3160713" cy="823912"/>
        </p:xfrm>
        <a:graphic>
          <a:graphicData uri="http://schemas.openxmlformats.org/presentationml/2006/ole">
            <p:oleObj spid="_x0000_s831492" name="Equation" r:id="rId4" imgW="1701800" imgH="444500" progId="Equation.3">
              <p:embed/>
            </p:oleObj>
          </a:graphicData>
        </a:graphic>
      </p:graphicFrame>
      <p:graphicFrame>
        <p:nvGraphicFramePr>
          <p:cNvPr id="831493" name="Object 5"/>
          <p:cNvGraphicFramePr>
            <a:graphicFrameLocks noChangeAspect="1"/>
          </p:cNvGraphicFramePr>
          <p:nvPr/>
        </p:nvGraphicFramePr>
        <p:xfrm>
          <a:off x="4572000" y="3900488"/>
          <a:ext cx="2665413" cy="823912"/>
        </p:xfrm>
        <a:graphic>
          <a:graphicData uri="http://schemas.openxmlformats.org/presentationml/2006/ole">
            <p:oleObj spid="_x0000_s831493" name="Equation" r:id="rId5" imgW="1435100" imgH="444500" progId="Equation.3">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MLE example</a:t>
            </a:r>
            <a:endParaRPr lang="en-US" dirty="0"/>
          </a:p>
        </p:txBody>
      </p:sp>
      <p:sp>
        <p:nvSpPr>
          <p:cNvPr id="3" name="Content Placeholder 2"/>
          <p:cNvSpPr>
            <a:spLocks noGrp="1"/>
          </p:cNvSpPr>
          <p:nvPr>
            <p:ph sz="quarter" idx="1"/>
          </p:nvPr>
        </p:nvSpPr>
        <p:spPr>
          <a:xfrm>
            <a:off x="612648" y="1600200"/>
            <a:ext cx="8153400" cy="2667000"/>
          </a:xfrm>
        </p:spPr>
        <p:txBody>
          <a:bodyPr>
            <a:normAutofit fontScale="92500" lnSpcReduction="10000"/>
          </a:bodyPr>
          <a:lstStyle/>
          <a:p>
            <a:r>
              <a:rPr lang="en-US" dirty="0" smtClean="0"/>
              <a:t>You flip a coin 100 times.  60 times you </a:t>
            </a:r>
            <a:r>
              <a:rPr lang="en-US" smtClean="0"/>
              <a:t>get heads.</a:t>
            </a:r>
            <a:endParaRPr lang="en-US" dirty="0" smtClean="0"/>
          </a:p>
          <a:p>
            <a:r>
              <a:rPr lang="en-US" dirty="0" smtClean="0"/>
              <a:t>What is the MLE for heads?</a:t>
            </a:r>
          </a:p>
          <a:p>
            <a:pPr lvl="1"/>
            <a:r>
              <a:rPr lang="en-US" dirty="0" err="1" smtClean="0"/>
              <a:t>p(head</a:t>
            </a:r>
            <a:r>
              <a:rPr lang="en-US" dirty="0" smtClean="0"/>
              <a:t>) = 0.60</a:t>
            </a:r>
          </a:p>
          <a:p>
            <a:endParaRPr lang="en-US" dirty="0" smtClean="0"/>
          </a:p>
          <a:p>
            <a:r>
              <a:rPr lang="en-US" dirty="0" smtClean="0"/>
              <a:t>What is the likelihood of the data under this model (each coin flip is a data point)?</a:t>
            </a:r>
          </a:p>
          <a:p>
            <a:pPr lvl="1"/>
            <a:endParaRPr lang="en-US" dirty="0" smtClean="0"/>
          </a:p>
        </p:txBody>
      </p:sp>
      <p:graphicFrame>
        <p:nvGraphicFramePr>
          <p:cNvPr id="893954" name="Object 2"/>
          <p:cNvGraphicFramePr>
            <a:graphicFrameLocks noChangeAspect="1"/>
          </p:cNvGraphicFramePr>
          <p:nvPr/>
        </p:nvGraphicFramePr>
        <p:xfrm>
          <a:off x="2389188" y="4662487"/>
          <a:ext cx="3679825" cy="823913"/>
        </p:xfrm>
        <a:graphic>
          <a:graphicData uri="http://schemas.openxmlformats.org/presentationml/2006/ole">
            <p:oleObj spid="_x0000_s893954" name="Equation" r:id="rId3" imgW="1981200" imgH="444500" progId="Equation.3">
              <p:embed/>
            </p:oleObj>
          </a:graphicData>
        </a:graphic>
      </p:graphicFrame>
      <p:sp>
        <p:nvSpPr>
          <p:cNvPr id="5" name="TextBox 4"/>
          <p:cNvSpPr txBox="1"/>
          <p:nvPr/>
        </p:nvSpPr>
        <p:spPr>
          <a:xfrm>
            <a:off x="2514600" y="5619690"/>
            <a:ext cx="4495800" cy="461665"/>
          </a:xfrm>
          <a:prstGeom prst="rect">
            <a:avLst/>
          </a:prstGeom>
          <a:noFill/>
        </p:spPr>
        <p:txBody>
          <a:bodyPr wrap="square" rtlCol="0">
            <a:spAutoFit/>
          </a:bodyPr>
          <a:lstStyle/>
          <a:p>
            <a:r>
              <a:rPr lang="en-US" sz="2400" dirty="0" smtClean="0">
                <a:solidFill>
                  <a:srgbClr val="0000FF"/>
                </a:solidFill>
              </a:rPr>
              <a:t>log(0.60</a:t>
            </a:r>
            <a:r>
              <a:rPr lang="en-US" sz="2400" baseline="30000" dirty="0" smtClean="0">
                <a:solidFill>
                  <a:srgbClr val="0000FF"/>
                </a:solidFill>
              </a:rPr>
              <a:t>60</a:t>
            </a:r>
            <a:r>
              <a:rPr lang="en-US" sz="2400" dirty="0" smtClean="0">
                <a:solidFill>
                  <a:srgbClr val="0000FF"/>
                </a:solidFill>
              </a:rPr>
              <a:t> * 0.40</a:t>
            </a:r>
            <a:r>
              <a:rPr lang="en-US" sz="2400" baseline="30000" dirty="0" smtClean="0">
                <a:solidFill>
                  <a:srgbClr val="0000FF"/>
                </a:solidFill>
              </a:rPr>
              <a:t>40</a:t>
            </a:r>
            <a:r>
              <a:rPr lang="en-US" sz="2400" dirty="0" smtClean="0">
                <a:solidFill>
                  <a:srgbClr val="0000FF"/>
                </a:solidFill>
              </a:rPr>
              <a:t>) = -67.3</a:t>
            </a:r>
            <a:endParaRPr 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39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MLE Example</a:t>
            </a:r>
            <a:endParaRPr lang="en-US" dirty="0"/>
          </a:p>
        </p:txBody>
      </p:sp>
      <p:sp>
        <p:nvSpPr>
          <p:cNvPr id="3" name="Content Placeholder 2"/>
          <p:cNvSpPr>
            <a:spLocks noGrp="1"/>
          </p:cNvSpPr>
          <p:nvPr>
            <p:ph sz="quarter" idx="1"/>
          </p:nvPr>
        </p:nvSpPr>
        <p:spPr/>
        <p:txBody>
          <a:bodyPr>
            <a:normAutofit/>
          </a:bodyPr>
          <a:lstStyle/>
          <a:p>
            <a:r>
              <a:rPr lang="en-US" dirty="0" smtClean="0"/>
              <a:t>Can we do any better?</a:t>
            </a:r>
          </a:p>
          <a:p>
            <a:endParaRPr lang="en-US" dirty="0" smtClean="0"/>
          </a:p>
          <a:p>
            <a:endParaRPr lang="en-US" dirty="0" smtClean="0"/>
          </a:p>
          <a:p>
            <a:r>
              <a:rPr lang="en-US" dirty="0" err="1" smtClean="0"/>
              <a:t>p(heads</a:t>
            </a:r>
            <a:r>
              <a:rPr lang="en-US" dirty="0" smtClean="0"/>
              <a:t>) = 0.5</a:t>
            </a:r>
          </a:p>
          <a:p>
            <a:pPr lvl="1"/>
            <a:r>
              <a:rPr lang="en-US" sz="2800" dirty="0" smtClean="0">
                <a:solidFill>
                  <a:srgbClr val="0000FF"/>
                </a:solidFill>
              </a:rPr>
              <a:t>log(</a:t>
            </a:r>
            <a:r>
              <a:rPr lang="en-US" sz="2800" dirty="0" smtClean="0">
                <a:solidFill>
                  <a:srgbClr val="0000FF"/>
                </a:solidFill>
              </a:rPr>
              <a:t>0.50</a:t>
            </a:r>
            <a:r>
              <a:rPr lang="en-US" sz="2800" baseline="30000" dirty="0" smtClean="0">
                <a:solidFill>
                  <a:srgbClr val="0000FF"/>
                </a:solidFill>
              </a:rPr>
              <a:t>60</a:t>
            </a:r>
            <a:r>
              <a:rPr lang="en-US" sz="2800" dirty="0" smtClean="0">
                <a:solidFill>
                  <a:srgbClr val="0000FF"/>
                </a:solidFill>
              </a:rPr>
              <a:t> </a:t>
            </a:r>
            <a:r>
              <a:rPr lang="en-US" sz="2800" dirty="0" smtClean="0">
                <a:solidFill>
                  <a:srgbClr val="0000FF"/>
                </a:solidFill>
              </a:rPr>
              <a:t>* </a:t>
            </a:r>
            <a:r>
              <a:rPr lang="en-US" sz="2800" dirty="0" smtClean="0">
                <a:solidFill>
                  <a:srgbClr val="0000FF"/>
                </a:solidFill>
              </a:rPr>
              <a:t>0.50</a:t>
            </a:r>
            <a:r>
              <a:rPr lang="en-US" sz="2800" baseline="30000" dirty="0" smtClean="0">
                <a:solidFill>
                  <a:srgbClr val="0000FF"/>
                </a:solidFill>
              </a:rPr>
              <a:t>40</a:t>
            </a:r>
            <a:r>
              <a:rPr lang="en-US" sz="2800" dirty="0" smtClean="0">
                <a:solidFill>
                  <a:srgbClr val="0000FF"/>
                </a:solidFill>
              </a:rPr>
              <a:t>)</a:t>
            </a:r>
            <a:r>
              <a:rPr lang="en-US" sz="2800" dirty="0" smtClean="0">
                <a:solidFill>
                  <a:srgbClr val="0000FF"/>
                </a:solidFill>
              </a:rPr>
              <a:t> =-69.3</a:t>
            </a:r>
            <a:endParaRPr lang="en-US" dirty="0" smtClean="0"/>
          </a:p>
          <a:p>
            <a:endParaRPr lang="en-US" dirty="0" smtClean="0"/>
          </a:p>
          <a:p>
            <a:r>
              <a:rPr lang="en-US" dirty="0" err="1" smtClean="0"/>
              <a:t>p(heads</a:t>
            </a:r>
            <a:r>
              <a:rPr lang="en-US" dirty="0" smtClean="0"/>
              <a:t>) = 0.7</a:t>
            </a:r>
          </a:p>
          <a:p>
            <a:pPr lvl="1"/>
            <a:r>
              <a:rPr lang="en-US" sz="2800" dirty="0" smtClean="0">
                <a:solidFill>
                  <a:srgbClr val="0000FF"/>
                </a:solidFill>
              </a:rPr>
              <a:t>log(</a:t>
            </a:r>
            <a:r>
              <a:rPr lang="en-US" sz="2800" dirty="0" smtClean="0">
                <a:solidFill>
                  <a:srgbClr val="0000FF"/>
                </a:solidFill>
              </a:rPr>
              <a:t>0.70</a:t>
            </a:r>
            <a:r>
              <a:rPr lang="en-US" sz="2800" baseline="30000" dirty="0" smtClean="0">
                <a:solidFill>
                  <a:srgbClr val="0000FF"/>
                </a:solidFill>
              </a:rPr>
              <a:t>60</a:t>
            </a:r>
            <a:r>
              <a:rPr lang="en-US" sz="2800" dirty="0" smtClean="0">
                <a:solidFill>
                  <a:srgbClr val="0000FF"/>
                </a:solidFill>
              </a:rPr>
              <a:t> </a:t>
            </a:r>
            <a:r>
              <a:rPr lang="en-US" sz="2800" dirty="0" smtClean="0">
                <a:solidFill>
                  <a:srgbClr val="0000FF"/>
                </a:solidFill>
              </a:rPr>
              <a:t>* </a:t>
            </a:r>
            <a:r>
              <a:rPr lang="en-US" sz="2800" dirty="0" smtClean="0">
                <a:solidFill>
                  <a:srgbClr val="0000FF"/>
                </a:solidFill>
              </a:rPr>
              <a:t>0.30</a:t>
            </a:r>
            <a:r>
              <a:rPr lang="en-US" sz="2800" baseline="30000" dirty="0" smtClean="0">
                <a:solidFill>
                  <a:srgbClr val="0000FF"/>
                </a:solidFill>
              </a:rPr>
              <a:t>40</a:t>
            </a:r>
            <a:r>
              <a:rPr lang="en-US" sz="2800" dirty="0" smtClean="0">
                <a:solidFill>
                  <a:srgbClr val="0000FF"/>
                </a:solidFill>
              </a:rPr>
              <a:t>)=-69.5 </a:t>
            </a:r>
            <a:endParaRPr lang="en-US" dirty="0"/>
          </a:p>
        </p:txBody>
      </p:sp>
      <p:graphicFrame>
        <p:nvGraphicFramePr>
          <p:cNvPr id="894978" name="Object 2"/>
          <p:cNvGraphicFramePr>
            <a:graphicFrameLocks noChangeAspect="1"/>
          </p:cNvGraphicFramePr>
          <p:nvPr/>
        </p:nvGraphicFramePr>
        <p:xfrm>
          <a:off x="1600200" y="2286000"/>
          <a:ext cx="3679825" cy="823912"/>
        </p:xfrm>
        <a:graphic>
          <a:graphicData uri="http://schemas.openxmlformats.org/presentationml/2006/ole">
            <p:oleObj spid="_x0000_s894978" name="Equation" r:id="rId3" imgW="1981200" imgH="4445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Maximization (EM)</a:t>
            </a:r>
            <a:endParaRPr lang="en-US" dirty="0"/>
          </a:p>
        </p:txBody>
      </p:sp>
      <p:sp>
        <p:nvSpPr>
          <p:cNvPr id="3" name="Content Placeholder 2"/>
          <p:cNvSpPr>
            <a:spLocks noGrp="1"/>
          </p:cNvSpPr>
          <p:nvPr>
            <p:ph sz="quarter" idx="1"/>
          </p:nvPr>
        </p:nvSpPr>
        <p:spPr>
          <a:xfrm>
            <a:off x="533400" y="1447800"/>
            <a:ext cx="8153400" cy="1716058"/>
          </a:xfrm>
        </p:spPr>
        <p:txBody>
          <a:bodyPr>
            <a:normAutofit/>
          </a:bodyPr>
          <a:lstStyle/>
          <a:p>
            <a:r>
              <a:rPr lang="en-US" sz="2000" dirty="0" smtClean="0"/>
              <a:t>EM also tries to maximized the likelihood of the training </a:t>
            </a:r>
            <a:r>
              <a:rPr lang="en-US" sz="2000" dirty="0" smtClean="0"/>
              <a:t>data</a:t>
            </a:r>
          </a:p>
          <a:p>
            <a:pPr lvl="1"/>
            <a:r>
              <a:rPr lang="en-US" sz="2000" dirty="0" smtClean="0"/>
              <a:t>EM works without labeled training data, though!</a:t>
            </a:r>
            <a:endParaRPr lang="en-US" sz="2000" dirty="0" smtClean="0"/>
          </a:p>
          <a:p>
            <a:r>
              <a:rPr lang="en-US" sz="2000" dirty="0" smtClean="0"/>
              <a:t>However, because we don’t have labeled data, we cannot calculate the exact solution in closed form</a:t>
            </a:r>
          </a:p>
          <a:p>
            <a:endParaRPr lang="en-US" sz="2000" dirty="0"/>
          </a:p>
        </p:txBody>
      </p:sp>
      <p:sp>
        <p:nvSpPr>
          <p:cNvPr id="4" name="TextBox 3"/>
          <p:cNvSpPr txBox="1"/>
          <p:nvPr/>
        </p:nvSpPr>
        <p:spPr>
          <a:xfrm>
            <a:off x="6218237" y="6320135"/>
            <a:ext cx="1477962" cy="461665"/>
          </a:xfrm>
          <a:prstGeom prst="rect">
            <a:avLst/>
          </a:prstGeom>
          <a:noFill/>
        </p:spPr>
        <p:txBody>
          <a:bodyPr wrap="square" rtlCol="0">
            <a:spAutoFit/>
          </a:bodyPr>
          <a:lstStyle/>
          <a:p>
            <a:r>
              <a:rPr lang="en-US" sz="2400" dirty="0" smtClean="0">
                <a:solidFill>
                  <a:srgbClr val="0000FF"/>
                </a:solidFill>
              </a:rPr>
              <a:t>model (</a:t>
            </a:r>
            <a:r>
              <a:rPr lang="en-US" sz="2400" dirty="0" err="1" smtClean="0">
                <a:solidFill>
                  <a:srgbClr val="0000FF"/>
                </a:solidFill>
              </a:rPr>
              <a:t>Θ</a:t>
            </a:r>
            <a:r>
              <a:rPr lang="en-US" sz="2400" dirty="0" smtClean="0">
                <a:solidFill>
                  <a:srgbClr val="0000FF"/>
                </a:solidFill>
              </a:rPr>
              <a:t>)</a:t>
            </a:r>
            <a:endParaRPr lang="en-US" sz="2400" dirty="0">
              <a:solidFill>
                <a:srgbClr val="0000FF"/>
              </a:solidFill>
            </a:endParaRPr>
          </a:p>
        </p:txBody>
      </p:sp>
      <p:sp>
        <p:nvSpPr>
          <p:cNvPr id="5" name="TextBox 4"/>
          <p:cNvSpPr txBox="1"/>
          <p:nvPr/>
        </p:nvSpPr>
        <p:spPr>
          <a:xfrm>
            <a:off x="5867400" y="3400961"/>
            <a:ext cx="1828800" cy="338554"/>
          </a:xfrm>
          <a:prstGeom prst="rect">
            <a:avLst/>
          </a:prstGeom>
          <a:noFill/>
        </p:spPr>
        <p:txBody>
          <a:bodyPr wrap="square" rtlCol="0">
            <a:spAutoFit/>
          </a:bodyPr>
          <a:lstStyle/>
          <a:p>
            <a:r>
              <a:rPr lang="en-US" sz="1600" dirty="0" smtClean="0">
                <a:solidFill>
                  <a:srgbClr val="008000"/>
                </a:solidFill>
              </a:rPr>
              <a:t>parameters</a:t>
            </a:r>
            <a:endParaRPr lang="en-US" sz="1600" dirty="0">
              <a:solidFill>
                <a:srgbClr val="008000"/>
              </a:solidFill>
            </a:endParaRPr>
          </a:p>
        </p:txBody>
      </p:sp>
      <p:grpSp>
        <p:nvGrpSpPr>
          <p:cNvPr id="6" name="Group 5"/>
          <p:cNvGrpSpPr/>
          <p:nvPr/>
        </p:nvGrpSpPr>
        <p:grpSpPr>
          <a:xfrm>
            <a:off x="6218237" y="3858865"/>
            <a:ext cx="1706563" cy="2230438"/>
            <a:chOff x="2027237" y="3636962"/>
            <a:chExt cx="1706563" cy="2230438"/>
          </a:xfrm>
        </p:grpSpPr>
        <p:grpSp>
          <p:nvGrpSpPr>
            <p:cNvPr id="7" name="Group 13"/>
            <p:cNvGrpSpPr>
              <a:grpSpLocks/>
            </p:cNvGrpSpPr>
            <p:nvPr/>
          </p:nvGrpSpPr>
          <p:grpSpPr bwMode="auto">
            <a:xfrm>
              <a:off x="2027238" y="3636962"/>
              <a:ext cx="1706562" cy="2230438"/>
              <a:chOff x="929" y="2743"/>
              <a:chExt cx="1075" cy="1405"/>
            </a:xfrm>
          </p:grpSpPr>
          <p:grpSp>
            <p:nvGrpSpPr>
              <p:cNvPr id="10" name="Group 14"/>
              <p:cNvGrpSpPr>
                <a:grpSpLocks/>
              </p:cNvGrpSpPr>
              <p:nvPr/>
            </p:nvGrpSpPr>
            <p:grpSpPr bwMode="auto">
              <a:xfrm>
                <a:off x="935" y="2743"/>
                <a:ext cx="1029" cy="1405"/>
                <a:chOff x="712" y="2636"/>
                <a:chExt cx="1029" cy="1405"/>
              </a:xfrm>
            </p:grpSpPr>
            <p:sp>
              <p:nvSpPr>
                <p:cNvPr id="12"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3"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11"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8" name="Rectangle 7"/>
            <p:cNvSpPr/>
            <p:nvPr/>
          </p:nvSpPr>
          <p:spPr>
            <a:xfrm>
              <a:off x="2027237" y="3670300"/>
              <a:ext cx="1239837" cy="2197100"/>
            </a:xfrm>
            <a:prstGeom prst="rect">
              <a:avLst/>
            </a:prstGeom>
            <a:solidFill>
              <a:srgbClr val="008000">
                <a:alpha val="3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76601" y="3662065"/>
              <a:ext cx="393700" cy="2197100"/>
            </a:xfrm>
            <a:prstGeom prst="rect">
              <a:avLst/>
            </a:prstGeom>
            <a:solidFill>
              <a:srgbClr val="FF6600">
                <a:alpha val="3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7010400" y="3364468"/>
            <a:ext cx="1828800" cy="369332"/>
          </a:xfrm>
          <a:prstGeom prst="rect">
            <a:avLst/>
          </a:prstGeom>
          <a:noFill/>
        </p:spPr>
        <p:txBody>
          <a:bodyPr wrap="square" rtlCol="0">
            <a:spAutoFit/>
          </a:bodyPr>
          <a:lstStyle/>
          <a:p>
            <a:r>
              <a:rPr lang="en-US" dirty="0" smtClean="0">
                <a:solidFill>
                  <a:srgbClr val="FF6600"/>
                </a:solidFill>
              </a:rPr>
              <a:t>parameter values</a:t>
            </a:r>
            <a:endParaRPr lang="en-US" dirty="0">
              <a:solidFill>
                <a:srgbClr val="FF6600"/>
              </a:solidFill>
            </a:endParaRPr>
          </a:p>
        </p:txBody>
      </p:sp>
      <p:grpSp>
        <p:nvGrpSpPr>
          <p:cNvPr id="19" name="Group 68"/>
          <p:cNvGrpSpPr>
            <a:grpSpLocks/>
          </p:cNvGrpSpPr>
          <p:nvPr/>
        </p:nvGrpSpPr>
        <p:grpSpPr bwMode="auto">
          <a:xfrm>
            <a:off x="1063752" y="3777903"/>
            <a:ext cx="1066800" cy="76200"/>
            <a:chOff x="474" y="1512"/>
            <a:chExt cx="672" cy="48"/>
          </a:xfrm>
        </p:grpSpPr>
        <p:sp>
          <p:nvSpPr>
            <p:cNvPr id="32" name="Rectangle 69"/>
            <p:cNvSpPr>
              <a:spLocks noChangeArrowheads="1"/>
            </p:cNvSpPr>
            <p:nvPr/>
          </p:nvSpPr>
          <p:spPr bwMode="auto">
            <a:xfrm>
              <a:off x="906" y="151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3" name="Rectangle 70"/>
            <p:cNvSpPr>
              <a:spLocks noChangeArrowheads="1"/>
            </p:cNvSpPr>
            <p:nvPr/>
          </p:nvSpPr>
          <p:spPr bwMode="auto">
            <a:xfrm>
              <a:off x="762" y="151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4" name="Rectangle 71"/>
            <p:cNvSpPr>
              <a:spLocks noChangeArrowheads="1"/>
            </p:cNvSpPr>
            <p:nvPr/>
          </p:nvSpPr>
          <p:spPr bwMode="auto">
            <a:xfrm>
              <a:off x="618" y="151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5" name="Rectangle 72"/>
            <p:cNvSpPr>
              <a:spLocks noChangeArrowheads="1"/>
            </p:cNvSpPr>
            <p:nvPr/>
          </p:nvSpPr>
          <p:spPr bwMode="auto">
            <a:xfrm>
              <a:off x="474" y="151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6" name="Rectangle 73"/>
            <p:cNvSpPr>
              <a:spLocks noChangeArrowheads="1"/>
            </p:cNvSpPr>
            <p:nvPr/>
          </p:nvSpPr>
          <p:spPr bwMode="auto">
            <a:xfrm>
              <a:off x="1050" y="151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20" name="Group 74"/>
          <p:cNvGrpSpPr>
            <a:grpSpLocks/>
          </p:cNvGrpSpPr>
          <p:nvPr/>
        </p:nvGrpSpPr>
        <p:grpSpPr bwMode="auto">
          <a:xfrm>
            <a:off x="1063752" y="4202350"/>
            <a:ext cx="1066800" cy="76200"/>
            <a:chOff x="474" y="1986"/>
            <a:chExt cx="672" cy="48"/>
          </a:xfrm>
        </p:grpSpPr>
        <p:sp>
          <p:nvSpPr>
            <p:cNvPr id="27" name="Rectangle 75"/>
            <p:cNvSpPr>
              <a:spLocks noChangeArrowheads="1"/>
            </p:cNvSpPr>
            <p:nvPr/>
          </p:nvSpPr>
          <p:spPr bwMode="auto">
            <a:xfrm>
              <a:off x="906" y="1986"/>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8" name="Rectangle 76"/>
            <p:cNvSpPr>
              <a:spLocks noChangeArrowheads="1"/>
            </p:cNvSpPr>
            <p:nvPr/>
          </p:nvSpPr>
          <p:spPr bwMode="auto">
            <a:xfrm>
              <a:off x="762" y="1986"/>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9" name="Rectangle 77"/>
            <p:cNvSpPr>
              <a:spLocks noChangeArrowheads="1"/>
            </p:cNvSpPr>
            <p:nvPr/>
          </p:nvSpPr>
          <p:spPr bwMode="auto">
            <a:xfrm>
              <a:off x="618" y="1986"/>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0" name="Rectangle 78"/>
            <p:cNvSpPr>
              <a:spLocks noChangeArrowheads="1"/>
            </p:cNvSpPr>
            <p:nvPr/>
          </p:nvSpPr>
          <p:spPr bwMode="auto">
            <a:xfrm>
              <a:off x="474" y="1986"/>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1" name="Rectangle 79"/>
            <p:cNvSpPr>
              <a:spLocks noChangeArrowheads="1"/>
            </p:cNvSpPr>
            <p:nvPr/>
          </p:nvSpPr>
          <p:spPr bwMode="auto">
            <a:xfrm>
              <a:off x="1050" y="1986"/>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21" name="Group 80"/>
          <p:cNvGrpSpPr>
            <a:grpSpLocks/>
          </p:cNvGrpSpPr>
          <p:nvPr/>
        </p:nvGrpSpPr>
        <p:grpSpPr bwMode="auto">
          <a:xfrm>
            <a:off x="1063752" y="4592875"/>
            <a:ext cx="1066800" cy="76200"/>
            <a:chOff x="474" y="2424"/>
            <a:chExt cx="672" cy="48"/>
          </a:xfrm>
        </p:grpSpPr>
        <p:sp>
          <p:nvSpPr>
            <p:cNvPr id="22" name="Rectangle 81"/>
            <p:cNvSpPr>
              <a:spLocks noChangeArrowheads="1"/>
            </p:cNvSpPr>
            <p:nvPr/>
          </p:nvSpPr>
          <p:spPr bwMode="auto">
            <a:xfrm>
              <a:off x="906" y="2424"/>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3" name="Rectangle 82"/>
            <p:cNvSpPr>
              <a:spLocks noChangeArrowheads="1"/>
            </p:cNvSpPr>
            <p:nvPr/>
          </p:nvSpPr>
          <p:spPr bwMode="auto">
            <a:xfrm>
              <a:off x="762" y="2424"/>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4" name="Rectangle 83"/>
            <p:cNvSpPr>
              <a:spLocks noChangeArrowheads="1"/>
            </p:cNvSpPr>
            <p:nvPr/>
          </p:nvSpPr>
          <p:spPr bwMode="auto">
            <a:xfrm>
              <a:off x="618" y="2424"/>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5" name="Rectangle 84"/>
            <p:cNvSpPr>
              <a:spLocks noChangeArrowheads="1"/>
            </p:cNvSpPr>
            <p:nvPr/>
          </p:nvSpPr>
          <p:spPr bwMode="auto">
            <a:xfrm>
              <a:off x="474" y="2424"/>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6" name="Rectangle 85"/>
            <p:cNvSpPr>
              <a:spLocks noChangeArrowheads="1"/>
            </p:cNvSpPr>
            <p:nvPr/>
          </p:nvSpPr>
          <p:spPr bwMode="auto">
            <a:xfrm>
              <a:off x="1050" y="2424"/>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41" name="Group 25"/>
          <p:cNvGrpSpPr>
            <a:grpSpLocks/>
          </p:cNvGrpSpPr>
          <p:nvPr/>
        </p:nvGrpSpPr>
        <p:grpSpPr bwMode="auto">
          <a:xfrm>
            <a:off x="1025652" y="5362812"/>
            <a:ext cx="1066800" cy="617537"/>
            <a:chOff x="2448" y="1387"/>
            <a:chExt cx="672" cy="389"/>
          </a:xfrm>
        </p:grpSpPr>
        <p:grpSp>
          <p:nvGrpSpPr>
            <p:cNvPr id="68" name="Group 26"/>
            <p:cNvGrpSpPr>
              <a:grpSpLocks/>
            </p:cNvGrpSpPr>
            <p:nvPr/>
          </p:nvGrpSpPr>
          <p:grpSpPr bwMode="auto">
            <a:xfrm>
              <a:off x="2544" y="1387"/>
              <a:ext cx="528" cy="336"/>
              <a:chOff x="3456" y="2400"/>
              <a:chExt cx="672" cy="432"/>
            </a:xfrm>
          </p:grpSpPr>
          <p:sp>
            <p:nvSpPr>
              <p:cNvPr id="75" name="Line 27"/>
              <p:cNvSpPr>
                <a:spLocks noChangeShapeType="1"/>
              </p:cNvSpPr>
              <p:nvPr/>
            </p:nvSpPr>
            <p:spPr bwMode="auto">
              <a:xfrm flipV="1">
                <a:off x="3456"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76" name="Line 28"/>
              <p:cNvSpPr>
                <a:spLocks noChangeShapeType="1"/>
              </p:cNvSpPr>
              <p:nvPr/>
            </p:nvSpPr>
            <p:spPr bwMode="auto">
              <a:xfrm>
                <a:off x="3792"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77" name="Line 29"/>
              <p:cNvSpPr>
                <a:spLocks noChangeShapeType="1"/>
              </p:cNvSpPr>
              <p:nvPr/>
            </p:nvSpPr>
            <p:spPr bwMode="auto">
              <a:xfrm flipH="1">
                <a:off x="3792" y="2592"/>
                <a:ext cx="144" cy="24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78" name="Line 30"/>
              <p:cNvSpPr>
                <a:spLocks noChangeShapeType="1"/>
              </p:cNvSpPr>
              <p:nvPr/>
            </p:nvSpPr>
            <p:spPr bwMode="auto">
              <a:xfrm flipH="1">
                <a:off x="3936" y="2688"/>
                <a:ext cx="96" cy="144"/>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79" name="Line 31"/>
              <p:cNvSpPr>
                <a:spLocks noChangeShapeType="1"/>
              </p:cNvSpPr>
              <p:nvPr/>
            </p:nvSpPr>
            <p:spPr bwMode="auto">
              <a:xfrm>
                <a:off x="3552" y="2736"/>
                <a:ext cx="48" cy="96"/>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69" name="Group 32"/>
            <p:cNvGrpSpPr>
              <a:grpSpLocks/>
            </p:cNvGrpSpPr>
            <p:nvPr/>
          </p:nvGrpSpPr>
          <p:grpSpPr bwMode="auto">
            <a:xfrm>
              <a:off x="2448" y="1728"/>
              <a:ext cx="672" cy="48"/>
              <a:chOff x="2448" y="1728"/>
              <a:chExt cx="672" cy="48"/>
            </a:xfrm>
          </p:grpSpPr>
          <p:sp>
            <p:nvSpPr>
              <p:cNvPr id="70" name="Rectangle 33"/>
              <p:cNvSpPr>
                <a:spLocks noChangeArrowheads="1"/>
              </p:cNvSpPr>
              <p:nvPr/>
            </p:nvSpPr>
            <p:spPr bwMode="auto">
              <a:xfrm>
                <a:off x="2880"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1" name="Rectangle 34"/>
              <p:cNvSpPr>
                <a:spLocks noChangeArrowheads="1"/>
              </p:cNvSpPr>
              <p:nvPr/>
            </p:nvSpPr>
            <p:spPr bwMode="auto">
              <a:xfrm>
                <a:off x="2736"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2" name="Rectangle 35"/>
              <p:cNvSpPr>
                <a:spLocks noChangeArrowheads="1"/>
              </p:cNvSpPr>
              <p:nvPr/>
            </p:nvSpPr>
            <p:spPr bwMode="auto">
              <a:xfrm>
                <a:off x="2592"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3" name="Rectangle 36"/>
              <p:cNvSpPr>
                <a:spLocks noChangeArrowheads="1"/>
              </p:cNvSpPr>
              <p:nvPr/>
            </p:nvSpPr>
            <p:spPr bwMode="auto">
              <a:xfrm>
                <a:off x="2448"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4" name="Rectangle 37"/>
              <p:cNvSpPr>
                <a:spLocks noChangeArrowheads="1"/>
              </p:cNvSpPr>
              <p:nvPr/>
            </p:nvSpPr>
            <p:spPr bwMode="auto">
              <a:xfrm>
                <a:off x="3024" y="1728"/>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42" name="Group 38"/>
          <p:cNvGrpSpPr>
            <a:grpSpLocks/>
          </p:cNvGrpSpPr>
          <p:nvPr/>
        </p:nvGrpSpPr>
        <p:grpSpPr bwMode="auto">
          <a:xfrm>
            <a:off x="1025652" y="6124812"/>
            <a:ext cx="1066800" cy="608012"/>
            <a:chOff x="2448" y="1867"/>
            <a:chExt cx="672" cy="383"/>
          </a:xfrm>
        </p:grpSpPr>
        <p:grpSp>
          <p:nvGrpSpPr>
            <p:cNvPr id="56" name="Group 39"/>
            <p:cNvGrpSpPr>
              <a:grpSpLocks/>
            </p:cNvGrpSpPr>
            <p:nvPr/>
          </p:nvGrpSpPr>
          <p:grpSpPr bwMode="auto">
            <a:xfrm flipH="1">
              <a:off x="2508" y="1867"/>
              <a:ext cx="528" cy="336"/>
              <a:chOff x="3456" y="2400"/>
              <a:chExt cx="672" cy="432"/>
            </a:xfrm>
          </p:grpSpPr>
          <p:sp>
            <p:nvSpPr>
              <p:cNvPr id="63" name="Line 40"/>
              <p:cNvSpPr>
                <a:spLocks noChangeShapeType="1"/>
              </p:cNvSpPr>
              <p:nvPr/>
            </p:nvSpPr>
            <p:spPr bwMode="auto">
              <a:xfrm flipV="1">
                <a:off x="3456"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64" name="Line 41"/>
              <p:cNvSpPr>
                <a:spLocks noChangeShapeType="1"/>
              </p:cNvSpPr>
              <p:nvPr/>
            </p:nvSpPr>
            <p:spPr bwMode="auto">
              <a:xfrm>
                <a:off x="3792" y="2400"/>
                <a:ext cx="336" cy="43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65" name="Line 42"/>
              <p:cNvSpPr>
                <a:spLocks noChangeShapeType="1"/>
              </p:cNvSpPr>
              <p:nvPr/>
            </p:nvSpPr>
            <p:spPr bwMode="auto">
              <a:xfrm flipH="1">
                <a:off x="3792" y="2592"/>
                <a:ext cx="144" cy="24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66" name="Line 43"/>
              <p:cNvSpPr>
                <a:spLocks noChangeShapeType="1"/>
              </p:cNvSpPr>
              <p:nvPr/>
            </p:nvSpPr>
            <p:spPr bwMode="auto">
              <a:xfrm flipH="1">
                <a:off x="3936" y="2688"/>
                <a:ext cx="96" cy="144"/>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67" name="Line 44"/>
              <p:cNvSpPr>
                <a:spLocks noChangeShapeType="1"/>
              </p:cNvSpPr>
              <p:nvPr/>
            </p:nvSpPr>
            <p:spPr bwMode="auto">
              <a:xfrm>
                <a:off x="3552" y="2736"/>
                <a:ext cx="48" cy="96"/>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57" name="Group 45"/>
            <p:cNvGrpSpPr>
              <a:grpSpLocks/>
            </p:cNvGrpSpPr>
            <p:nvPr/>
          </p:nvGrpSpPr>
          <p:grpSpPr bwMode="auto">
            <a:xfrm>
              <a:off x="2448" y="2202"/>
              <a:ext cx="672" cy="48"/>
              <a:chOff x="2448" y="2202"/>
              <a:chExt cx="672" cy="48"/>
            </a:xfrm>
          </p:grpSpPr>
          <p:sp>
            <p:nvSpPr>
              <p:cNvPr id="58" name="Rectangle 46"/>
              <p:cNvSpPr>
                <a:spLocks noChangeArrowheads="1"/>
              </p:cNvSpPr>
              <p:nvPr/>
            </p:nvSpPr>
            <p:spPr bwMode="auto">
              <a:xfrm>
                <a:off x="2880"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 name="Rectangle 47"/>
              <p:cNvSpPr>
                <a:spLocks noChangeArrowheads="1"/>
              </p:cNvSpPr>
              <p:nvPr/>
            </p:nvSpPr>
            <p:spPr bwMode="auto">
              <a:xfrm>
                <a:off x="2736"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0" name="Rectangle 48"/>
              <p:cNvSpPr>
                <a:spLocks noChangeArrowheads="1"/>
              </p:cNvSpPr>
              <p:nvPr/>
            </p:nvSpPr>
            <p:spPr bwMode="auto">
              <a:xfrm>
                <a:off x="2592"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1" name="Rectangle 49"/>
              <p:cNvSpPr>
                <a:spLocks noChangeArrowheads="1"/>
              </p:cNvSpPr>
              <p:nvPr/>
            </p:nvSpPr>
            <p:spPr bwMode="auto">
              <a:xfrm>
                <a:off x="2448"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2" name="Rectangle 50"/>
              <p:cNvSpPr>
                <a:spLocks noChangeArrowheads="1"/>
              </p:cNvSpPr>
              <p:nvPr/>
            </p:nvSpPr>
            <p:spPr bwMode="auto">
              <a:xfrm>
                <a:off x="3024" y="2202"/>
                <a:ext cx="96" cy="4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sp>
        <p:nvSpPr>
          <p:cNvPr id="80" name="Right Arrow 79"/>
          <p:cNvSpPr/>
          <p:nvPr/>
        </p:nvSpPr>
        <p:spPr>
          <a:xfrm>
            <a:off x="2435352" y="4059475"/>
            <a:ext cx="838200" cy="390525"/>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ight Arrow 80"/>
          <p:cNvSpPr/>
          <p:nvPr/>
        </p:nvSpPr>
        <p:spPr>
          <a:xfrm>
            <a:off x="2435352" y="5888275"/>
            <a:ext cx="838200" cy="390525"/>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3425952" y="5468354"/>
            <a:ext cx="1295400" cy="1181921"/>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MLE</a:t>
            </a:r>
            <a:br>
              <a:rPr lang="en-US" dirty="0" smtClean="0"/>
            </a:br>
            <a:r>
              <a:rPr lang="en-US" dirty="0" smtClean="0"/>
              <a:t>Training</a:t>
            </a:r>
            <a:endParaRPr lang="en-US" dirty="0"/>
          </a:p>
        </p:txBody>
      </p:sp>
      <p:sp>
        <p:nvSpPr>
          <p:cNvPr id="83" name="Rectangle 82"/>
          <p:cNvSpPr/>
          <p:nvPr/>
        </p:nvSpPr>
        <p:spPr>
          <a:xfrm>
            <a:off x="3425952" y="3678475"/>
            <a:ext cx="1295400" cy="1181921"/>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EM</a:t>
            </a:r>
            <a:br>
              <a:rPr lang="en-US" dirty="0" smtClean="0"/>
            </a:br>
            <a:r>
              <a:rPr lang="en-US" dirty="0" smtClean="0"/>
              <a:t>Training</a:t>
            </a:r>
            <a:endParaRPr lang="en-US" dirty="0"/>
          </a:p>
        </p:txBody>
      </p:sp>
      <p:sp>
        <p:nvSpPr>
          <p:cNvPr id="84" name="TextBox 83"/>
          <p:cNvSpPr txBox="1"/>
          <p:nvPr/>
        </p:nvSpPr>
        <p:spPr>
          <a:xfrm>
            <a:off x="2455990" y="3059668"/>
            <a:ext cx="3792410" cy="369332"/>
          </a:xfrm>
          <a:prstGeom prst="rect">
            <a:avLst/>
          </a:prstGeom>
          <a:noFill/>
        </p:spPr>
        <p:txBody>
          <a:bodyPr wrap="square" rtlCol="0">
            <a:spAutoFit/>
          </a:bodyPr>
          <a:lstStyle/>
          <a:p>
            <a:r>
              <a:rPr lang="en-US" dirty="0" smtClean="0">
                <a:solidFill>
                  <a:srgbClr val="0000FF"/>
                </a:solidFill>
              </a:rPr>
              <a:t>Attempt to maximize training data</a:t>
            </a:r>
            <a:endParaRPr lang="en-US" dirty="0">
              <a:solidFill>
                <a:srgbClr val="0000FF"/>
              </a:solidFill>
            </a:endParaRPr>
          </a:p>
        </p:txBody>
      </p:sp>
      <p:sp>
        <p:nvSpPr>
          <p:cNvPr id="85" name="Right Arrow 84"/>
          <p:cNvSpPr/>
          <p:nvPr/>
        </p:nvSpPr>
        <p:spPr>
          <a:xfrm>
            <a:off x="4953000" y="4083287"/>
            <a:ext cx="838200" cy="390525"/>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Arrow 85"/>
          <p:cNvSpPr/>
          <p:nvPr/>
        </p:nvSpPr>
        <p:spPr>
          <a:xfrm>
            <a:off x="4953000" y="5562600"/>
            <a:ext cx="838200" cy="390525"/>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r>
              <a:rPr lang="en-US" dirty="0" smtClean="0"/>
              <a:t>EM is a general framework</a:t>
            </a:r>
            <a:endParaRPr lang="en-US" dirty="0"/>
          </a:p>
        </p:txBody>
      </p:sp>
      <p:sp>
        <p:nvSpPr>
          <p:cNvPr id="704515" name="Rectangle 3" descr="Rectangle: Click to edit Master text styles&#10;Second level&#10;Third level&#10;Fourth level&#10;Fifth level"/>
          <p:cNvSpPr>
            <a:spLocks noGrp="1" noChangeArrowheads="1"/>
          </p:cNvSpPr>
          <p:nvPr>
            <p:ph type="body" idx="1"/>
          </p:nvPr>
        </p:nvSpPr>
        <p:spPr>
          <a:xfrm>
            <a:off x="457200" y="1752600"/>
            <a:ext cx="8382000" cy="4495800"/>
          </a:xfrm>
        </p:spPr>
        <p:txBody>
          <a:bodyPr/>
          <a:lstStyle/>
          <a:p>
            <a:r>
              <a:rPr lang="en-US" sz="2400" dirty="0"/>
              <a:t>Create an initial model,</a:t>
            </a:r>
            <a:r>
              <a:rPr lang="en-US" sz="2400" dirty="0" smtClean="0"/>
              <a:t> </a:t>
            </a:r>
            <a:r>
              <a:rPr lang="el-GR" sz="2400" dirty="0" smtClean="0">
                <a:ea typeface="Times New Roman" charset="0"/>
                <a:cs typeface="Times New Roman" charset="0"/>
              </a:rPr>
              <a:t>θ</a:t>
            </a:r>
            <a:r>
              <a:rPr lang="en-US" sz="2400" dirty="0" smtClean="0"/>
              <a:t>’ </a:t>
            </a:r>
            <a:endParaRPr lang="en-US" sz="2400" dirty="0"/>
          </a:p>
          <a:p>
            <a:pPr lvl="1"/>
            <a:r>
              <a:rPr lang="en-US" sz="2000" dirty="0"/>
              <a:t>Arbitrarily, randomly, or with a small set of training </a:t>
            </a:r>
            <a:r>
              <a:rPr lang="en-US" sz="2000" dirty="0" smtClean="0"/>
              <a:t>examples</a:t>
            </a:r>
          </a:p>
          <a:p>
            <a:pPr lvl="1"/>
            <a:endParaRPr lang="en-US" sz="2000" dirty="0" smtClean="0"/>
          </a:p>
          <a:p>
            <a:r>
              <a:rPr lang="en-US" sz="2400" dirty="0"/>
              <a:t>Use the model </a:t>
            </a:r>
            <a:r>
              <a:rPr lang="el-GR" sz="2400" dirty="0">
                <a:ea typeface="Times New Roman" charset="0"/>
                <a:cs typeface="Times New Roman" charset="0"/>
              </a:rPr>
              <a:t>θ</a:t>
            </a:r>
            <a:r>
              <a:rPr lang="en-US" sz="2400" dirty="0"/>
              <a:t>’ to obtain another model </a:t>
            </a:r>
            <a:r>
              <a:rPr lang="el-GR" sz="2400" dirty="0">
                <a:ea typeface="Times New Roman" charset="0"/>
                <a:cs typeface="Times New Roman" charset="0"/>
              </a:rPr>
              <a:t>θ</a:t>
            </a:r>
            <a:r>
              <a:rPr lang="en-US" sz="2400" dirty="0"/>
              <a:t> such that</a:t>
            </a:r>
          </a:p>
          <a:p>
            <a:pPr lvl="1">
              <a:buFont typeface="Wingdings" charset="2"/>
              <a:buNone/>
            </a:pPr>
            <a:r>
              <a:rPr lang="en-US" sz="2000" dirty="0"/>
              <a:t> </a:t>
            </a:r>
            <a:r>
              <a:rPr lang="el-GR" sz="3200" dirty="0">
                <a:latin typeface="Times" charset="0"/>
              </a:rPr>
              <a:t>Σ</a:t>
            </a:r>
            <a:r>
              <a:rPr lang="en-US" sz="2000" baseline="-25000" dirty="0" err="1"/>
              <a:t>i</a:t>
            </a:r>
            <a:r>
              <a:rPr lang="en-US" sz="2000" baseline="-25000" dirty="0"/>
              <a:t> </a:t>
            </a:r>
            <a:r>
              <a:rPr lang="en-US" sz="2000" dirty="0"/>
              <a:t>log P</a:t>
            </a:r>
            <a:r>
              <a:rPr lang="el-GR" sz="2000" baseline="-25000" dirty="0">
                <a:ea typeface="Times New Roman" charset="0"/>
                <a:cs typeface="Times New Roman" charset="0"/>
              </a:rPr>
              <a:t>θ</a:t>
            </a:r>
            <a:r>
              <a:rPr lang="en-US" sz="2000" dirty="0" smtClean="0"/>
              <a:t>(</a:t>
            </a:r>
            <a:r>
              <a:rPr lang="en-US" sz="2000" dirty="0" err="1" smtClean="0"/>
              <a:t>data</a:t>
            </a:r>
            <a:r>
              <a:rPr lang="en-US" sz="2000" baseline="-25000" dirty="0" err="1" smtClean="0"/>
              <a:t>i</a:t>
            </a:r>
            <a:r>
              <a:rPr lang="en-US" sz="2000" dirty="0" smtClean="0"/>
              <a:t>) </a:t>
            </a:r>
            <a:r>
              <a:rPr lang="en-US" sz="2000" dirty="0"/>
              <a:t>&gt; </a:t>
            </a:r>
            <a:r>
              <a:rPr lang="el-GR" sz="3200" dirty="0">
                <a:latin typeface="Times" charset="0"/>
              </a:rPr>
              <a:t>Σ</a:t>
            </a:r>
            <a:r>
              <a:rPr lang="en-US" sz="2000" baseline="-25000" dirty="0" err="1"/>
              <a:t>i</a:t>
            </a:r>
            <a:r>
              <a:rPr lang="en-US" sz="2000" baseline="-25000" dirty="0"/>
              <a:t> </a:t>
            </a:r>
            <a:r>
              <a:rPr lang="en-US" sz="2000" dirty="0"/>
              <a:t>log P</a:t>
            </a:r>
            <a:r>
              <a:rPr lang="el-GR" sz="2000" baseline="-25000" dirty="0">
                <a:ea typeface="Times New Roman" charset="0"/>
                <a:cs typeface="Times New Roman" charset="0"/>
              </a:rPr>
              <a:t>θ</a:t>
            </a:r>
            <a:r>
              <a:rPr lang="en-US" sz="2000" baseline="-25000" dirty="0"/>
              <a:t>’</a:t>
            </a:r>
            <a:r>
              <a:rPr lang="en-US" sz="2000" dirty="0" smtClean="0"/>
              <a:t>(</a:t>
            </a:r>
            <a:r>
              <a:rPr lang="en-US" sz="2000" dirty="0" err="1" smtClean="0"/>
              <a:t>data</a:t>
            </a:r>
            <a:r>
              <a:rPr lang="en-US" sz="2000" baseline="-25000" dirty="0" err="1" smtClean="0"/>
              <a:t>i</a:t>
            </a:r>
            <a:r>
              <a:rPr lang="en-US" sz="2000" dirty="0" smtClean="0"/>
              <a:t>)</a:t>
            </a:r>
          </a:p>
          <a:p>
            <a:endParaRPr lang="en-US" sz="2400" dirty="0" smtClean="0"/>
          </a:p>
          <a:p>
            <a:r>
              <a:rPr lang="en-US" sz="2400" dirty="0" smtClean="0"/>
              <a:t>Let </a:t>
            </a:r>
            <a:r>
              <a:rPr lang="el-GR" sz="2400" dirty="0" smtClean="0">
                <a:ea typeface="Times New Roman" charset="0"/>
                <a:cs typeface="Times New Roman" charset="0"/>
              </a:rPr>
              <a:t>θ</a:t>
            </a:r>
            <a:r>
              <a:rPr lang="en-US" sz="2400" dirty="0" smtClean="0"/>
              <a:t>’ = </a:t>
            </a:r>
            <a:r>
              <a:rPr lang="el-GR" sz="2400" dirty="0" smtClean="0">
                <a:ea typeface="Times New Roman" charset="0"/>
                <a:cs typeface="Times New Roman" charset="0"/>
              </a:rPr>
              <a:t>θ</a:t>
            </a:r>
            <a:r>
              <a:rPr lang="en-US" sz="2400" dirty="0" smtClean="0"/>
              <a:t> and repeat </a:t>
            </a:r>
            <a:r>
              <a:rPr lang="en-US" sz="2400" dirty="0"/>
              <a:t>the above step until reaching a local </a:t>
            </a:r>
            <a:r>
              <a:rPr lang="en-US" sz="2400" dirty="0" smtClean="0"/>
              <a:t>maximum</a:t>
            </a:r>
          </a:p>
          <a:p>
            <a:pPr lvl="1"/>
            <a:r>
              <a:rPr lang="en-US" sz="2000" dirty="0"/>
              <a:t>Guaranteed to find a better model after each </a:t>
            </a:r>
            <a:r>
              <a:rPr lang="en-US" sz="2000" dirty="0" smtClean="0"/>
              <a:t>iteration</a:t>
            </a:r>
            <a:endParaRPr lang="en-US" sz="2000" dirty="0"/>
          </a:p>
        </p:txBody>
      </p:sp>
      <p:sp>
        <p:nvSpPr>
          <p:cNvPr id="4" name="TextBox 3"/>
          <p:cNvSpPr txBox="1"/>
          <p:nvPr/>
        </p:nvSpPr>
        <p:spPr>
          <a:xfrm>
            <a:off x="1981200" y="6172200"/>
            <a:ext cx="4668766" cy="461665"/>
          </a:xfrm>
          <a:prstGeom prst="rect">
            <a:avLst/>
          </a:prstGeom>
          <a:noFill/>
        </p:spPr>
        <p:txBody>
          <a:bodyPr wrap="none" rtlCol="0">
            <a:spAutoFit/>
          </a:bodyPr>
          <a:lstStyle/>
          <a:p>
            <a:r>
              <a:rPr lang="en-US" dirty="0" smtClean="0">
                <a:solidFill>
                  <a:srgbClr val="FF0000"/>
                </a:solidFill>
              </a:rPr>
              <a:t>Where else have you seen EM?</a:t>
            </a:r>
            <a:endParaRPr lang="en-US" dirty="0">
              <a:solidFill>
                <a:srgbClr val="FF0000"/>
              </a:solidFill>
            </a:endParaRPr>
          </a:p>
        </p:txBody>
      </p:sp>
      <p:sp>
        <p:nvSpPr>
          <p:cNvPr id="5" name="TextBox 4"/>
          <p:cNvSpPr txBox="1"/>
          <p:nvPr/>
        </p:nvSpPr>
        <p:spPr>
          <a:xfrm>
            <a:off x="4926488" y="3505200"/>
            <a:ext cx="3319664" cy="707886"/>
          </a:xfrm>
          <a:prstGeom prst="rect">
            <a:avLst/>
          </a:prstGeom>
          <a:noFill/>
        </p:spPr>
        <p:txBody>
          <a:bodyPr wrap="none" rtlCol="0">
            <a:spAutoFit/>
          </a:bodyPr>
          <a:lstStyle/>
          <a:p>
            <a:r>
              <a:rPr lang="en-US" sz="2000" dirty="0" smtClean="0">
                <a:solidFill>
                  <a:srgbClr val="0000FF"/>
                </a:solidFill>
              </a:rPr>
              <a:t>i.e. better models data</a:t>
            </a:r>
          </a:p>
          <a:p>
            <a:r>
              <a:rPr lang="en-US" sz="2000" dirty="0" smtClean="0">
                <a:solidFill>
                  <a:srgbClr val="0000FF"/>
                </a:solidFill>
              </a:rPr>
              <a:t>(increased log likelihood)</a:t>
            </a:r>
            <a:endParaRPr lang="en-US" sz="2000" dirty="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other languages</a:t>
            </a:r>
            <a:endParaRPr lang="en-US" dirty="0"/>
          </a:p>
        </p:txBody>
      </p:sp>
      <p:sp>
        <p:nvSpPr>
          <p:cNvPr id="3" name="Content Placeholder 2"/>
          <p:cNvSpPr>
            <a:spLocks noGrp="1"/>
          </p:cNvSpPr>
          <p:nvPr>
            <p:ph sz="quarter" idx="1"/>
          </p:nvPr>
        </p:nvSpPr>
        <p:spPr>
          <a:xfrm>
            <a:off x="533400" y="1600200"/>
            <a:ext cx="8153400" cy="4495800"/>
          </a:xfrm>
        </p:spPr>
        <p:txBody>
          <a:bodyPr>
            <a:normAutofit/>
          </a:bodyPr>
          <a:lstStyle/>
          <a:p>
            <a:r>
              <a:rPr lang="en-US" sz="2400" dirty="0" smtClean="0">
                <a:hlinkClick r:id="rId2"/>
              </a:rPr>
              <a:t>http://nlp.stanford.edu/software/lex-parser.shtml</a:t>
            </a:r>
            <a:endParaRPr lang="en-US" sz="2400" dirty="0" smtClean="0"/>
          </a:p>
          <a:p>
            <a:pPr lvl="1"/>
            <a:r>
              <a:rPr lang="en-US" sz="2100" dirty="0" smtClean="0"/>
              <a:t>German</a:t>
            </a:r>
          </a:p>
          <a:p>
            <a:pPr lvl="1"/>
            <a:r>
              <a:rPr lang="en-US" sz="2100" dirty="0" smtClean="0"/>
              <a:t>Chinese</a:t>
            </a:r>
          </a:p>
          <a:p>
            <a:pPr lvl="1"/>
            <a:r>
              <a:rPr lang="en-US" sz="2100" dirty="0" smtClean="0"/>
              <a:t>Arabic</a:t>
            </a:r>
          </a:p>
          <a:p>
            <a:r>
              <a:rPr lang="en-US" sz="2400" dirty="0" smtClean="0"/>
              <a:t>Most parsers can be retrained as long as you have a Treebank</a:t>
            </a:r>
          </a:p>
          <a:p>
            <a:pPr lvl="1"/>
            <a:r>
              <a:rPr lang="en-US" sz="2100" dirty="0" smtClean="0"/>
              <a:t>Czech</a:t>
            </a:r>
          </a:p>
          <a:p>
            <a:pPr lvl="1"/>
            <a:r>
              <a:rPr lang="en-US" sz="2100" dirty="0" smtClean="0"/>
              <a:t>Korean</a:t>
            </a:r>
          </a:p>
          <a:p>
            <a:pPr lvl="2"/>
            <a:r>
              <a:rPr lang="en-US" sz="1800" dirty="0" smtClean="0"/>
              <a:t>http://</a:t>
            </a:r>
            <a:r>
              <a:rPr lang="en-US" sz="1800" dirty="0" err="1" smtClean="0"/>
              <a:t>www.cis.upenn.edu/~xtag/koreantag</a:t>
            </a:r>
            <a:r>
              <a:rPr lang="en-US" sz="1800" dirty="0" smtClean="0"/>
              <a:t>/</a:t>
            </a:r>
          </a:p>
          <a:p>
            <a:pPr lvl="1"/>
            <a:endParaRPr lang="en-US" sz="21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shows up all over the place</a:t>
            </a:r>
            <a:endParaRPr lang="en-US" dirty="0"/>
          </a:p>
        </p:txBody>
      </p:sp>
      <p:sp>
        <p:nvSpPr>
          <p:cNvPr id="3" name="Content Placeholder 2"/>
          <p:cNvSpPr>
            <a:spLocks noGrp="1"/>
          </p:cNvSpPr>
          <p:nvPr>
            <p:ph idx="1"/>
          </p:nvPr>
        </p:nvSpPr>
        <p:spPr/>
        <p:txBody>
          <a:bodyPr/>
          <a:lstStyle/>
          <a:p>
            <a:r>
              <a:rPr lang="en-US" dirty="0" smtClean="0"/>
              <a:t>Training </a:t>
            </a:r>
            <a:r>
              <a:rPr lang="en-US" dirty="0" err="1" smtClean="0"/>
              <a:t>HMMs</a:t>
            </a:r>
            <a:r>
              <a:rPr lang="en-US" dirty="0" smtClean="0"/>
              <a:t> (Baum-Welch algorithm)</a:t>
            </a:r>
          </a:p>
          <a:p>
            <a:r>
              <a:rPr lang="en-US" dirty="0" smtClean="0"/>
              <a:t>Learning probabilities for Bayesian networks</a:t>
            </a:r>
          </a:p>
          <a:p>
            <a:r>
              <a:rPr lang="en-US" dirty="0" smtClean="0"/>
              <a:t>EM-clustering</a:t>
            </a:r>
          </a:p>
          <a:p>
            <a:r>
              <a:rPr lang="en-US" dirty="0" smtClean="0"/>
              <a:t>Learning word alignments for language translation</a:t>
            </a:r>
          </a:p>
          <a:p>
            <a:r>
              <a:rPr lang="en-US" dirty="0" smtClean="0"/>
              <a:t>Learning Twitter friend network</a:t>
            </a:r>
          </a:p>
          <a:p>
            <a:r>
              <a:rPr lang="en-US" dirty="0" smtClean="0"/>
              <a:t>Genetics</a:t>
            </a:r>
          </a:p>
          <a:p>
            <a:r>
              <a:rPr lang="en-US" dirty="0" smtClean="0"/>
              <a:t>Finance</a:t>
            </a:r>
          </a:p>
          <a:p>
            <a:r>
              <a:rPr lang="en-US" dirty="0" smtClean="0"/>
              <a:t>Anytime you have a model and unlabeled data!</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 and M steps: creating a better model</a:t>
            </a:r>
            <a:endParaRPr lang="en-US" sz="3600" dirty="0"/>
          </a:p>
        </p:txBody>
      </p:sp>
      <p:sp>
        <p:nvSpPr>
          <p:cNvPr id="4" name="TextBox 3"/>
          <p:cNvSpPr txBox="1"/>
          <p:nvPr/>
        </p:nvSpPr>
        <p:spPr>
          <a:xfrm>
            <a:off x="457200" y="1828800"/>
            <a:ext cx="8458200" cy="707886"/>
          </a:xfrm>
          <a:prstGeom prst="rect">
            <a:avLst/>
          </a:prstGeom>
          <a:noFill/>
        </p:spPr>
        <p:txBody>
          <a:bodyPr wrap="square" rtlCol="0">
            <a:spAutoFit/>
          </a:bodyPr>
          <a:lstStyle/>
          <a:p>
            <a:r>
              <a:rPr lang="en-US" sz="2000" b="1" dirty="0" smtClean="0">
                <a:solidFill>
                  <a:srgbClr val="0000FF"/>
                </a:solidFill>
              </a:rPr>
              <a:t>Expectation</a:t>
            </a:r>
            <a:r>
              <a:rPr lang="en-US" sz="2000" dirty="0" smtClean="0"/>
              <a:t>: Given the current model, figure out the expected probabilities of the each example</a:t>
            </a:r>
            <a:endParaRPr lang="en-US" sz="2000" dirty="0"/>
          </a:p>
        </p:txBody>
      </p:sp>
      <p:sp>
        <p:nvSpPr>
          <p:cNvPr id="5" name="TextBox 4"/>
          <p:cNvSpPr txBox="1"/>
          <p:nvPr/>
        </p:nvSpPr>
        <p:spPr>
          <a:xfrm>
            <a:off x="457200" y="4191000"/>
            <a:ext cx="8382000" cy="707886"/>
          </a:xfrm>
          <a:prstGeom prst="rect">
            <a:avLst/>
          </a:prstGeom>
          <a:noFill/>
        </p:spPr>
        <p:txBody>
          <a:bodyPr wrap="square" rtlCol="0">
            <a:spAutoFit/>
          </a:bodyPr>
          <a:lstStyle/>
          <a:p>
            <a:r>
              <a:rPr lang="en-US" sz="2000" b="1" dirty="0" smtClean="0">
                <a:solidFill>
                  <a:srgbClr val="0000FF"/>
                </a:solidFill>
              </a:rPr>
              <a:t>Maximization</a:t>
            </a:r>
            <a:r>
              <a:rPr lang="en-US" sz="2000" dirty="0" smtClean="0"/>
              <a:t>: Given the probabilities of each of the examples, estimate a new model, </a:t>
            </a:r>
            <a:r>
              <a:rPr lang="en-US" sz="2000" dirty="0" err="1" smtClean="0">
                <a:solidFill>
                  <a:srgbClr val="0000FF"/>
                </a:solidFill>
                <a:latin typeface="Lucida Grande"/>
                <a:ea typeface="Lucida Grande"/>
                <a:cs typeface="Lucida Grande"/>
              </a:rPr>
              <a:t>θ</a:t>
            </a:r>
            <a:r>
              <a:rPr lang="en-US" sz="2000" baseline="-25000" dirty="0" err="1" smtClean="0">
                <a:solidFill>
                  <a:srgbClr val="0000FF"/>
                </a:solidFill>
                <a:latin typeface="Lucida Grande"/>
                <a:ea typeface="Lucida Grande"/>
                <a:cs typeface="Lucida Grande"/>
              </a:rPr>
              <a:t>c</a:t>
            </a:r>
            <a:r>
              <a:rPr lang="en-US" sz="2000" dirty="0" smtClean="0">
                <a:solidFill>
                  <a:srgbClr val="0000FF"/>
                </a:solidFill>
                <a:latin typeface="Lucida Grande"/>
                <a:ea typeface="Lucida Grande"/>
                <a:cs typeface="Lucida Grande"/>
              </a:rPr>
              <a:t> </a:t>
            </a:r>
            <a:endParaRPr lang="en-US" sz="2000" dirty="0"/>
          </a:p>
        </p:txBody>
      </p:sp>
      <p:sp>
        <p:nvSpPr>
          <p:cNvPr id="6" name="TextBox 5"/>
          <p:cNvSpPr txBox="1"/>
          <p:nvPr/>
        </p:nvSpPr>
        <p:spPr>
          <a:xfrm>
            <a:off x="1676400" y="2743200"/>
            <a:ext cx="1302794" cy="523220"/>
          </a:xfrm>
          <a:prstGeom prst="rect">
            <a:avLst/>
          </a:prstGeom>
          <a:noFill/>
        </p:spPr>
        <p:txBody>
          <a:bodyPr wrap="none" rtlCol="0">
            <a:spAutoFit/>
          </a:bodyPr>
          <a:lstStyle/>
          <a:p>
            <a:r>
              <a:rPr lang="en-US" sz="2800" dirty="0" err="1" smtClean="0">
                <a:solidFill>
                  <a:srgbClr val="0000FF"/>
                </a:solidFill>
              </a:rPr>
              <a:t>p(x|</a:t>
            </a:r>
            <a:r>
              <a:rPr lang="en-US" sz="2800" dirty="0" err="1" smtClean="0">
                <a:solidFill>
                  <a:srgbClr val="0000FF"/>
                </a:solidFill>
                <a:latin typeface="Lucida Grande"/>
                <a:ea typeface="Lucida Grande"/>
                <a:cs typeface="Lucida Grande"/>
              </a:rPr>
              <a:t>θ</a:t>
            </a:r>
            <a:r>
              <a:rPr lang="en-US" sz="2800" baseline="-25000" dirty="0" err="1" smtClean="0">
                <a:solidFill>
                  <a:srgbClr val="0000FF"/>
                </a:solidFill>
                <a:latin typeface="Lucida Grande"/>
                <a:ea typeface="Lucida Grande"/>
                <a:cs typeface="Lucida Grande"/>
              </a:rPr>
              <a:t>c</a:t>
            </a:r>
            <a:r>
              <a:rPr lang="en-US" sz="2800" dirty="0" smtClean="0">
                <a:solidFill>
                  <a:srgbClr val="0000FF"/>
                </a:solidFill>
                <a:latin typeface="Lucida Grande"/>
                <a:ea typeface="Lucida Grande"/>
                <a:cs typeface="Lucida Grande"/>
              </a:rPr>
              <a:t>)</a:t>
            </a:r>
            <a:endParaRPr lang="en-US" sz="2800" dirty="0">
              <a:solidFill>
                <a:srgbClr val="0000FF"/>
              </a:solidFill>
            </a:endParaRPr>
          </a:p>
        </p:txBody>
      </p:sp>
      <p:sp>
        <p:nvSpPr>
          <p:cNvPr id="9" name="TextBox 8"/>
          <p:cNvSpPr txBox="1"/>
          <p:nvPr/>
        </p:nvSpPr>
        <p:spPr>
          <a:xfrm>
            <a:off x="3048000" y="2514600"/>
            <a:ext cx="4572000" cy="584776"/>
          </a:xfrm>
          <a:prstGeom prst="rect">
            <a:avLst/>
          </a:prstGeom>
          <a:noFill/>
        </p:spPr>
        <p:txBody>
          <a:bodyPr wrap="square" rtlCol="0">
            <a:spAutoFit/>
          </a:bodyPr>
          <a:lstStyle/>
          <a:p>
            <a:r>
              <a:rPr lang="en-US" sz="1600" dirty="0" smtClean="0">
                <a:solidFill>
                  <a:srgbClr val="FF0000"/>
                </a:solidFill>
              </a:rPr>
              <a:t>What is the probability of each point belonging to each cluster?</a:t>
            </a:r>
            <a:endParaRPr lang="en-US" sz="1600" dirty="0">
              <a:solidFill>
                <a:srgbClr val="FF0000"/>
              </a:solidFill>
            </a:endParaRPr>
          </a:p>
        </p:txBody>
      </p:sp>
      <p:sp>
        <p:nvSpPr>
          <p:cNvPr id="11" name="TextBox 10"/>
          <p:cNvSpPr txBox="1"/>
          <p:nvPr/>
        </p:nvSpPr>
        <p:spPr>
          <a:xfrm>
            <a:off x="1752600" y="5029200"/>
            <a:ext cx="5410200" cy="584776"/>
          </a:xfrm>
          <a:prstGeom prst="rect">
            <a:avLst/>
          </a:prstGeom>
          <a:noFill/>
        </p:spPr>
        <p:txBody>
          <a:bodyPr wrap="square" rtlCol="0">
            <a:spAutoFit/>
          </a:bodyPr>
          <a:lstStyle/>
          <a:p>
            <a:r>
              <a:rPr lang="en-US" sz="1600" dirty="0" smtClean="0">
                <a:solidFill>
                  <a:srgbClr val="FF0000"/>
                </a:solidFill>
              </a:rPr>
              <a:t>Just like maximum likelihood estimation, except we use fractional counts instead of whole counts</a:t>
            </a:r>
            <a:endParaRPr lang="en-US" sz="1600" dirty="0">
              <a:solidFill>
                <a:srgbClr val="FF0000"/>
              </a:solidFill>
            </a:endParaRPr>
          </a:p>
        </p:txBody>
      </p:sp>
      <p:sp>
        <p:nvSpPr>
          <p:cNvPr id="10" name="TextBox 9"/>
          <p:cNvSpPr txBox="1"/>
          <p:nvPr/>
        </p:nvSpPr>
        <p:spPr>
          <a:xfrm>
            <a:off x="3048000" y="3276600"/>
            <a:ext cx="4572000" cy="584776"/>
          </a:xfrm>
          <a:prstGeom prst="rect">
            <a:avLst/>
          </a:prstGeom>
          <a:noFill/>
        </p:spPr>
        <p:txBody>
          <a:bodyPr wrap="square" rtlCol="0">
            <a:spAutoFit/>
          </a:bodyPr>
          <a:lstStyle/>
          <a:p>
            <a:r>
              <a:rPr lang="en-US" sz="1600" dirty="0" smtClean="0">
                <a:solidFill>
                  <a:srgbClr val="FF0000"/>
                </a:solidFill>
              </a:rPr>
              <a:t>What is the probability of sentence being grammatical?</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 clustering</a:t>
            </a:r>
            <a:endParaRPr lang="en-US" dirty="0"/>
          </a:p>
        </p:txBody>
      </p:sp>
      <p:sp>
        <p:nvSpPr>
          <p:cNvPr id="27" name="Content Placeholder 26"/>
          <p:cNvSpPr>
            <a:spLocks noGrp="1"/>
          </p:cNvSpPr>
          <p:nvPr>
            <p:ph sz="quarter" idx="1"/>
          </p:nvPr>
        </p:nvSpPr>
        <p:spPr>
          <a:xfrm>
            <a:off x="612648" y="1600200"/>
            <a:ext cx="5102352" cy="4495800"/>
          </a:xfrm>
        </p:spPr>
        <p:txBody>
          <a:bodyPr>
            <a:normAutofit/>
          </a:bodyPr>
          <a:lstStyle/>
          <a:p>
            <a:r>
              <a:rPr lang="en-US" sz="2400" dirty="0" smtClean="0"/>
              <a:t>We have some points in space</a:t>
            </a:r>
          </a:p>
          <a:p>
            <a:r>
              <a:rPr lang="en-US" sz="2400" dirty="0" smtClean="0"/>
              <a:t>We would like to put them into some known number of groups (e.g. 2 groups/clusters)</a:t>
            </a:r>
          </a:p>
          <a:p>
            <a:r>
              <a:rPr lang="en-US" sz="2400" dirty="0" smtClean="0"/>
              <a:t>Soft-clustering: rather than explicitly assigning a point to a group, we’ll probabilistically assign it</a:t>
            </a:r>
          </a:p>
          <a:p>
            <a:endParaRPr lang="en-US" sz="2400" dirty="0" smtClean="0"/>
          </a:p>
        </p:txBody>
      </p:sp>
      <p:sp>
        <p:nvSpPr>
          <p:cNvPr id="5" name="Oval 10"/>
          <p:cNvSpPr>
            <a:spLocks noChangeArrowheads="1"/>
          </p:cNvSpPr>
          <p:nvPr/>
        </p:nvSpPr>
        <p:spPr bwMode="auto">
          <a:xfrm>
            <a:off x="6172200" y="3505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6" name="Oval 10"/>
          <p:cNvSpPr>
            <a:spLocks noChangeArrowheads="1"/>
          </p:cNvSpPr>
          <p:nvPr/>
        </p:nvSpPr>
        <p:spPr bwMode="auto">
          <a:xfrm>
            <a:off x="5943600" y="3886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7" name="Oval 10"/>
          <p:cNvSpPr>
            <a:spLocks noChangeArrowheads="1"/>
          </p:cNvSpPr>
          <p:nvPr/>
        </p:nvSpPr>
        <p:spPr bwMode="auto">
          <a:xfrm>
            <a:off x="6096000" y="43434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8" name="Oval 10"/>
          <p:cNvSpPr>
            <a:spLocks noChangeArrowheads="1"/>
          </p:cNvSpPr>
          <p:nvPr/>
        </p:nvSpPr>
        <p:spPr bwMode="auto">
          <a:xfrm>
            <a:off x="6400800" y="39624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9" name="Oval 10"/>
          <p:cNvSpPr>
            <a:spLocks noChangeArrowheads="1"/>
          </p:cNvSpPr>
          <p:nvPr/>
        </p:nvSpPr>
        <p:spPr bwMode="auto">
          <a:xfrm>
            <a:off x="6553200" y="4660182"/>
            <a:ext cx="304800" cy="304800"/>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dirty="0"/>
          </a:p>
        </p:txBody>
      </p:sp>
      <p:sp>
        <p:nvSpPr>
          <p:cNvPr id="10" name="Oval 9"/>
          <p:cNvSpPr>
            <a:spLocks noChangeArrowheads="1"/>
          </p:cNvSpPr>
          <p:nvPr/>
        </p:nvSpPr>
        <p:spPr bwMode="auto">
          <a:xfrm>
            <a:off x="6019800" y="49530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 name="Oval 10"/>
          <p:cNvSpPr>
            <a:spLocks noChangeArrowheads="1"/>
          </p:cNvSpPr>
          <p:nvPr/>
        </p:nvSpPr>
        <p:spPr bwMode="auto">
          <a:xfrm>
            <a:off x="6400800" y="52578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dirty="0"/>
          </a:p>
        </p:txBody>
      </p:sp>
      <p:sp>
        <p:nvSpPr>
          <p:cNvPr id="12" name="Oval 11"/>
          <p:cNvSpPr>
            <a:spLocks noChangeArrowheads="1"/>
          </p:cNvSpPr>
          <p:nvPr/>
        </p:nvSpPr>
        <p:spPr bwMode="auto">
          <a:xfrm>
            <a:off x="6096000" y="56388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dirty="0"/>
          </a:p>
        </p:txBody>
      </p:sp>
      <p:sp>
        <p:nvSpPr>
          <p:cNvPr id="13" name="Oval 12"/>
          <p:cNvSpPr>
            <a:spLocks noChangeArrowheads="1"/>
          </p:cNvSpPr>
          <p:nvPr/>
        </p:nvSpPr>
        <p:spPr bwMode="auto">
          <a:xfrm>
            <a:off x="6477000" y="59436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dirty="0"/>
          </a:p>
        </p:txBody>
      </p:sp>
      <p:sp>
        <p:nvSpPr>
          <p:cNvPr id="14" name="Oval 10"/>
          <p:cNvSpPr>
            <a:spLocks noChangeArrowheads="1"/>
          </p:cNvSpPr>
          <p:nvPr/>
        </p:nvSpPr>
        <p:spPr bwMode="auto">
          <a:xfrm>
            <a:off x="7543800" y="3505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5" name="Oval 10"/>
          <p:cNvSpPr>
            <a:spLocks noChangeArrowheads="1"/>
          </p:cNvSpPr>
          <p:nvPr/>
        </p:nvSpPr>
        <p:spPr bwMode="auto">
          <a:xfrm>
            <a:off x="7315200" y="3886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6" name="Oval 10"/>
          <p:cNvSpPr>
            <a:spLocks noChangeArrowheads="1"/>
          </p:cNvSpPr>
          <p:nvPr/>
        </p:nvSpPr>
        <p:spPr bwMode="auto">
          <a:xfrm>
            <a:off x="7467600" y="43434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7" name="Oval 10"/>
          <p:cNvSpPr>
            <a:spLocks noChangeArrowheads="1"/>
          </p:cNvSpPr>
          <p:nvPr/>
        </p:nvSpPr>
        <p:spPr bwMode="auto">
          <a:xfrm>
            <a:off x="7848600" y="40386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8" name="Oval 10"/>
          <p:cNvSpPr>
            <a:spLocks noChangeArrowheads="1"/>
          </p:cNvSpPr>
          <p:nvPr/>
        </p:nvSpPr>
        <p:spPr bwMode="auto">
          <a:xfrm>
            <a:off x="7772400" y="4660182"/>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9" name="Oval 10"/>
          <p:cNvSpPr>
            <a:spLocks noChangeArrowheads="1"/>
          </p:cNvSpPr>
          <p:nvPr/>
        </p:nvSpPr>
        <p:spPr bwMode="auto">
          <a:xfrm>
            <a:off x="7391400" y="48006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0" name="Oval 10"/>
          <p:cNvSpPr>
            <a:spLocks noChangeArrowheads="1"/>
          </p:cNvSpPr>
          <p:nvPr/>
        </p:nvSpPr>
        <p:spPr bwMode="auto">
          <a:xfrm>
            <a:off x="7772400" y="5410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dirty="0"/>
          </a:p>
        </p:txBody>
      </p:sp>
      <p:sp>
        <p:nvSpPr>
          <p:cNvPr id="21" name="Oval 20"/>
          <p:cNvSpPr>
            <a:spLocks noChangeArrowheads="1"/>
          </p:cNvSpPr>
          <p:nvPr/>
        </p:nvSpPr>
        <p:spPr bwMode="auto">
          <a:xfrm>
            <a:off x="7391400" y="52578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dirty="0"/>
          </a:p>
        </p:txBody>
      </p:sp>
      <p:sp>
        <p:nvSpPr>
          <p:cNvPr id="22" name="Oval 21"/>
          <p:cNvSpPr>
            <a:spLocks noChangeArrowheads="1"/>
          </p:cNvSpPr>
          <p:nvPr/>
        </p:nvSpPr>
        <p:spPr bwMode="auto">
          <a:xfrm>
            <a:off x="7696200" y="59436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dirty="0"/>
          </a:p>
        </p:txBody>
      </p:sp>
      <p:sp>
        <p:nvSpPr>
          <p:cNvPr id="23" name="Oval 22"/>
          <p:cNvSpPr/>
          <p:nvPr/>
        </p:nvSpPr>
        <p:spPr bwMode="auto">
          <a:xfrm>
            <a:off x="5715000" y="3352800"/>
            <a:ext cx="1295400" cy="3200400"/>
          </a:xfrm>
          <a:prstGeom prst="ellipse">
            <a:avLst/>
          </a:prstGeom>
          <a:solidFill>
            <a:srgbClr val="FF0000">
              <a:alpha val="19000"/>
            </a:srgbClr>
          </a:solid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a typeface="Arial" pitchFamily="-65" charset="0"/>
              <a:cs typeface="Arial" pitchFamily="-65" charset="0"/>
            </a:endParaRPr>
          </a:p>
        </p:txBody>
      </p:sp>
      <p:sp>
        <p:nvSpPr>
          <p:cNvPr id="24" name="Oval 23"/>
          <p:cNvSpPr/>
          <p:nvPr/>
        </p:nvSpPr>
        <p:spPr bwMode="auto">
          <a:xfrm>
            <a:off x="7086600" y="3352800"/>
            <a:ext cx="1295400" cy="3200400"/>
          </a:xfrm>
          <a:prstGeom prst="ellipse">
            <a:avLst/>
          </a:prstGeom>
          <a:solidFill>
            <a:srgbClr val="0000FF">
              <a:alpha val="13000"/>
            </a:srgbClr>
          </a:solidFill>
          <a:ln w="38100" cap="flat" cmpd="sng" algn="ctr">
            <a:solidFill>
              <a:srgbClr val="0000F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a typeface="Arial" pitchFamily="-65" charset="0"/>
              <a:cs typeface="Arial" pitchFamily="-65" charset="0"/>
            </a:endParaRPr>
          </a:p>
        </p:txBody>
      </p:sp>
      <p:sp>
        <p:nvSpPr>
          <p:cNvPr id="28" name="Oval 10"/>
          <p:cNvSpPr>
            <a:spLocks noChangeArrowheads="1"/>
          </p:cNvSpPr>
          <p:nvPr/>
        </p:nvSpPr>
        <p:spPr bwMode="auto">
          <a:xfrm>
            <a:off x="914400" y="5334000"/>
            <a:ext cx="304800" cy="304800"/>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dirty="0"/>
          </a:p>
        </p:txBody>
      </p:sp>
      <p:sp>
        <p:nvSpPr>
          <p:cNvPr id="29" name="TextBox 28"/>
          <p:cNvSpPr txBox="1"/>
          <p:nvPr/>
        </p:nvSpPr>
        <p:spPr>
          <a:xfrm>
            <a:off x="1371600" y="5036403"/>
            <a:ext cx="3200400" cy="830997"/>
          </a:xfrm>
          <a:prstGeom prst="rect">
            <a:avLst/>
          </a:prstGeom>
          <a:noFill/>
        </p:spPr>
        <p:txBody>
          <a:bodyPr wrap="square" rtlCol="0">
            <a:spAutoFit/>
          </a:bodyPr>
          <a:lstStyle/>
          <a:p>
            <a:r>
              <a:rPr lang="en-US" sz="2400" dirty="0" err="1" smtClean="0"/>
              <a:t>P(red</a:t>
            </a:r>
            <a:r>
              <a:rPr lang="en-US" sz="2400" dirty="0" smtClean="0"/>
              <a:t>) = 0.75</a:t>
            </a:r>
          </a:p>
          <a:p>
            <a:r>
              <a:rPr lang="en-US" sz="2400" dirty="0" err="1" smtClean="0"/>
              <a:t>P(blue</a:t>
            </a:r>
            <a:r>
              <a:rPr lang="en-US" sz="2400" dirty="0" smtClean="0"/>
              <a:t>) = 0.25</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533400" y="76200"/>
            <a:ext cx="8153400" cy="990600"/>
          </a:xfrm>
        </p:spPr>
        <p:txBody>
          <a:bodyPr>
            <a:normAutofit fontScale="90000"/>
          </a:bodyPr>
          <a:lstStyle/>
          <a:p>
            <a:r>
              <a:rPr lang="en-US" dirty="0" smtClean="0"/>
              <a:t>EM clustering</a:t>
            </a:r>
            <a:br>
              <a:rPr lang="en-US" dirty="0" smtClean="0"/>
            </a:br>
            <a:r>
              <a:rPr lang="en-US" dirty="0" smtClean="0"/>
              <a:t>Model: mixture of Gaussians</a:t>
            </a:r>
            <a:endParaRPr lang="en-US" dirty="0"/>
          </a:p>
        </p:txBody>
      </p:sp>
      <p:graphicFrame>
        <p:nvGraphicFramePr>
          <p:cNvPr id="25605" name="Object 5"/>
          <p:cNvGraphicFramePr>
            <a:graphicFrameLocks noChangeAspect="1"/>
          </p:cNvGraphicFramePr>
          <p:nvPr/>
        </p:nvGraphicFramePr>
        <p:xfrm>
          <a:off x="1905000" y="1881188"/>
          <a:ext cx="5343525" cy="652462"/>
        </p:xfrm>
        <a:graphic>
          <a:graphicData uri="http://schemas.openxmlformats.org/presentationml/2006/ole">
            <p:oleObj spid="_x0000_s822274" name="Equation" r:id="rId4" imgW="3848040" imgH="469800" progId="">
              <p:embed/>
            </p:oleObj>
          </a:graphicData>
        </a:graphic>
      </p:graphicFrame>
      <p:pic>
        <p:nvPicPr>
          <p:cNvPr id="25607" name="Picture 7" descr="filter_5"/>
          <p:cNvPicPr>
            <a:picLocks noChangeAspect="1" noChangeArrowheads="1"/>
          </p:cNvPicPr>
          <p:nvPr/>
        </p:nvPicPr>
        <p:blipFill>
          <a:blip r:embed="rId5"/>
          <a:srcRect l="17342" t="35130" r="15178" b="5251"/>
          <a:stretch>
            <a:fillRect/>
          </a:stretch>
        </p:blipFill>
        <p:spPr bwMode="auto">
          <a:xfrm>
            <a:off x="457200" y="2895600"/>
            <a:ext cx="4656137" cy="2316162"/>
          </a:xfrm>
          <a:prstGeom prst="rect">
            <a:avLst/>
          </a:prstGeom>
          <a:noFill/>
        </p:spPr>
      </p:pic>
      <p:pic>
        <p:nvPicPr>
          <p:cNvPr id="25611" name="Picture 11" descr="fig6"/>
          <p:cNvPicPr>
            <a:picLocks noChangeAspect="1" noChangeArrowheads="1"/>
          </p:cNvPicPr>
          <p:nvPr/>
        </p:nvPicPr>
        <p:blipFill>
          <a:blip r:embed="rId6"/>
          <a:srcRect l="19141" t="18224" r="10876" b="26018"/>
          <a:stretch>
            <a:fillRect/>
          </a:stretch>
        </p:blipFill>
        <p:spPr bwMode="auto">
          <a:xfrm>
            <a:off x="5965825" y="3230563"/>
            <a:ext cx="2635250" cy="1544637"/>
          </a:xfrm>
          <a:prstGeom prst="rect">
            <a:avLst/>
          </a:prstGeom>
          <a:noFill/>
        </p:spPr>
      </p:pic>
      <p:sp>
        <p:nvSpPr>
          <p:cNvPr id="25612" name="Text Box 12"/>
          <p:cNvSpPr txBox="1">
            <a:spLocks noChangeArrowheads="1"/>
          </p:cNvSpPr>
          <p:nvPr/>
        </p:nvSpPr>
        <p:spPr bwMode="auto">
          <a:xfrm>
            <a:off x="5410200" y="4724400"/>
            <a:ext cx="3657600" cy="1200328"/>
          </a:xfrm>
          <a:prstGeom prst="rect">
            <a:avLst/>
          </a:prstGeom>
          <a:noFill/>
          <a:ln w="9525">
            <a:noFill/>
            <a:miter lim="800000"/>
            <a:headEnd/>
            <a:tailEnd/>
          </a:ln>
          <a:effectLst/>
        </p:spPr>
        <p:txBody>
          <a:bodyPr wrap="square">
            <a:prstTxWarp prst="textNoShape">
              <a:avLst/>
            </a:prstTxWarp>
            <a:spAutoFit/>
          </a:bodyPr>
          <a:lstStyle/>
          <a:p>
            <a:r>
              <a:rPr lang="en-US" dirty="0"/>
              <a:t>Covariance determines </a:t>
            </a:r>
          </a:p>
          <a:p>
            <a:r>
              <a:rPr lang="en-US" dirty="0"/>
              <a:t>the shape of these contours</a:t>
            </a:r>
          </a:p>
        </p:txBody>
      </p:sp>
      <p:sp>
        <p:nvSpPr>
          <p:cNvPr id="25613" name="Text Box 13"/>
          <p:cNvSpPr txBox="1">
            <a:spLocks noChangeArrowheads="1"/>
          </p:cNvSpPr>
          <p:nvPr/>
        </p:nvSpPr>
        <p:spPr bwMode="auto">
          <a:xfrm>
            <a:off x="327025" y="6046788"/>
            <a:ext cx="8763938" cy="461665"/>
          </a:xfrm>
          <a:prstGeom prst="rect">
            <a:avLst/>
          </a:prstGeom>
          <a:noFill/>
          <a:ln w="9525">
            <a:noFill/>
            <a:miter lim="800000"/>
            <a:headEnd/>
            <a:tailEnd/>
          </a:ln>
          <a:effectLst/>
        </p:spPr>
        <p:txBody>
          <a:bodyPr wrap="none">
            <a:prstTxWarp prst="textNoShape">
              <a:avLst/>
            </a:prstTxWarp>
            <a:spAutoFit/>
          </a:bodyPr>
          <a:lstStyle/>
          <a:p>
            <a:pPr>
              <a:buFontTx/>
              <a:buChar char="•"/>
            </a:pPr>
            <a:r>
              <a:rPr lang="en-US" dirty="0" smtClean="0"/>
              <a:t> </a:t>
            </a:r>
            <a:r>
              <a:rPr lang="en-US" dirty="0"/>
              <a:t>F</a:t>
            </a:r>
            <a:r>
              <a:rPr lang="en-US" dirty="0" smtClean="0"/>
              <a:t>it </a:t>
            </a:r>
            <a:r>
              <a:rPr lang="en-US" dirty="0"/>
              <a:t>these Gaussian densities to the data, one per </a:t>
            </a:r>
            <a:r>
              <a:rPr lang="en-US" dirty="0" smtClean="0"/>
              <a:t>cluster</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 and M steps: creating a better model</a:t>
            </a:r>
            <a:endParaRPr lang="en-US" sz="3600" dirty="0"/>
          </a:p>
        </p:txBody>
      </p:sp>
      <p:sp>
        <p:nvSpPr>
          <p:cNvPr id="4" name="TextBox 3"/>
          <p:cNvSpPr txBox="1"/>
          <p:nvPr/>
        </p:nvSpPr>
        <p:spPr>
          <a:xfrm>
            <a:off x="457200" y="1828800"/>
            <a:ext cx="8458200" cy="707886"/>
          </a:xfrm>
          <a:prstGeom prst="rect">
            <a:avLst/>
          </a:prstGeom>
          <a:noFill/>
        </p:spPr>
        <p:txBody>
          <a:bodyPr wrap="square" rtlCol="0">
            <a:spAutoFit/>
          </a:bodyPr>
          <a:lstStyle/>
          <a:p>
            <a:r>
              <a:rPr lang="en-US" sz="2000" b="1" dirty="0" smtClean="0">
                <a:solidFill>
                  <a:srgbClr val="0000FF"/>
                </a:solidFill>
              </a:rPr>
              <a:t>Expectation</a:t>
            </a:r>
            <a:r>
              <a:rPr lang="en-US" sz="2000" dirty="0" smtClean="0"/>
              <a:t>: Given the current model, figure out the expected probabilities of the data points to each cluster</a:t>
            </a:r>
            <a:endParaRPr lang="en-US" sz="2000" dirty="0"/>
          </a:p>
        </p:txBody>
      </p:sp>
      <p:sp>
        <p:nvSpPr>
          <p:cNvPr id="5" name="TextBox 4"/>
          <p:cNvSpPr txBox="1"/>
          <p:nvPr/>
        </p:nvSpPr>
        <p:spPr>
          <a:xfrm>
            <a:off x="457200" y="4191000"/>
            <a:ext cx="8382000" cy="707886"/>
          </a:xfrm>
          <a:prstGeom prst="rect">
            <a:avLst/>
          </a:prstGeom>
          <a:noFill/>
        </p:spPr>
        <p:txBody>
          <a:bodyPr wrap="square" rtlCol="0">
            <a:spAutoFit/>
          </a:bodyPr>
          <a:lstStyle/>
          <a:p>
            <a:r>
              <a:rPr lang="en-US" sz="2000" b="1" dirty="0" smtClean="0">
                <a:solidFill>
                  <a:srgbClr val="0000FF"/>
                </a:solidFill>
              </a:rPr>
              <a:t>Maximization</a:t>
            </a:r>
            <a:r>
              <a:rPr lang="en-US" sz="2000" dirty="0" smtClean="0"/>
              <a:t>: Given the probabilistic assignment of all the points, estimate a new model, </a:t>
            </a:r>
            <a:r>
              <a:rPr lang="en-US" sz="2000" dirty="0" err="1" smtClean="0">
                <a:solidFill>
                  <a:srgbClr val="0000FF"/>
                </a:solidFill>
                <a:latin typeface="Lucida Grande"/>
                <a:ea typeface="Lucida Grande"/>
                <a:cs typeface="Lucida Grande"/>
              </a:rPr>
              <a:t>θ</a:t>
            </a:r>
            <a:r>
              <a:rPr lang="en-US" sz="2000" baseline="-25000" dirty="0" err="1" smtClean="0">
                <a:solidFill>
                  <a:srgbClr val="0000FF"/>
                </a:solidFill>
                <a:latin typeface="Lucida Grande"/>
                <a:ea typeface="Lucida Grande"/>
                <a:cs typeface="Lucida Grande"/>
              </a:rPr>
              <a:t>c</a:t>
            </a:r>
            <a:r>
              <a:rPr lang="en-US" sz="2000" dirty="0" smtClean="0">
                <a:solidFill>
                  <a:srgbClr val="0000FF"/>
                </a:solidFill>
                <a:latin typeface="Lucida Grande"/>
                <a:ea typeface="Lucida Grande"/>
                <a:cs typeface="Lucida Grande"/>
              </a:rPr>
              <a:t> </a:t>
            </a:r>
            <a:endParaRPr lang="en-US" sz="2000" dirty="0"/>
          </a:p>
        </p:txBody>
      </p:sp>
      <p:sp>
        <p:nvSpPr>
          <p:cNvPr id="6" name="TextBox 5"/>
          <p:cNvSpPr txBox="1"/>
          <p:nvPr/>
        </p:nvSpPr>
        <p:spPr>
          <a:xfrm>
            <a:off x="1676400" y="2743200"/>
            <a:ext cx="1302794" cy="523220"/>
          </a:xfrm>
          <a:prstGeom prst="rect">
            <a:avLst/>
          </a:prstGeom>
          <a:noFill/>
        </p:spPr>
        <p:txBody>
          <a:bodyPr wrap="none" rtlCol="0">
            <a:spAutoFit/>
          </a:bodyPr>
          <a:lstStyle/>
          <a:p>
            <a:r>
              <a:rPr lang="en-US" sz="2800" dirty="0" err="1" smtClean="0">
                <a:solidFill>
                  <a:srgbClr val="0000FF"/>
                </a:solidFill>
              </a:rPr>
              <a:t>p(x|</a:t>
            </a:r>
            <a:r>
              <a:rPr lang="en-US" sz="2800" dirty="0" err="1" smtClean="0">
                <a:solidFill>
                  <a:srgbClr val="0000FF"/>
                </a:solidFill>
                <a:latin typeface="Lucida Grande"/>
                <a:ea typeface="Lucida Grande"/>
                <a:cs typeface="Lucida Grande"/>
              </a:rPr>
              <a:t>θ</a:t>
            </a:r>
            <a:r>
              <a:rPr lang="en-US" sz="2800" baseline="-25000" dirty="0" err="1" smtClean="0">
                <a:solidFill>
                  <a:srgbClr val="0000FF"/>
                </a:solidFill>
                <a:latin typeface="Lucida Grande"/>
                <a:ea typeface="Lucida Grande"/>
                <a:cs typeface="Lucida Grande"/>
              </a:rPr>
              <a:t>c</a:t>
            </a:r>
            <a:r>
              <a:rPr lang="en-US" sz="2800" dirty="0" smtClean="0">
                <a:solidFill>
                  <a:srgbClr val="0000FF"/>
                </a:solidFill>
                <a:latin typeface="Lucida Grande"/>
                <a:ea typeface="Lucida Grande"/>
                <a:cs typeface="Lucida Grande"/>
              </a:rPr>
              <a:t>)</a:t>
            </a:r>
            <a:endParaRPr lang="en-US" sz="2800" dirty="0">
              <a:solidFill>
                <a:srgbClr val="0000FF"/>
              </a:solidFill>
            </a:endParaRPr>
          </a:p>
        </p:txBody>
      </p:sp>
      <p:sp>
        <p:nvSpPr>
          <p:cNvPr id="9" name="TextBox 8"/>
          <p:cNvSpPr txBox="1"/>
          <p:nvPr/>
        </p:nvSpPr>
        <p:spPr>
          <a:xfrm>
            <a:off x="3048000" y="2743200"/>
            <a:ext cx="4572000" cy="707886"/>
          </a:xfrm>
          <a:prstGeom prst="rect">
            <a:avLst/>
          </a:prstGeom>
          <a:noFill/>
        </p:spPr>
        <p:txBody>
          <a:bodyPr wrap="square" rtlCol="0">
            <a:spAutoFit/>
          </a:bodyPr>
          <a:lstStyle/>
          <a:p>
            <a:r>
              <a:rPr lang="en-US" sz="2000" dirty="0" smtClean="0">
                <a:solidFill>
                  <a:srgbClr val="FF0000"/>
                </a:solidFill>
              </a:rPr>
              <a:t>What is the current probability of each point belonging to each cluster?</a:t>
            </a:r>
            <a:endParaRPr lang="en-US" sz="2000" dirty="0">
              <a:solidFill>
                <a:srgbClr val="FF0000"/>
              </a:solidFill>
            </a:endParaRPr>
          </a:p>
        </p:txBody>
      </p:sp>
      <p:sp>
        <p:nvSpPr>
          <p:cNvPr id="11" name="TextBox 10"/>
          <p:cNvSpPr txBox="1"/>
          <p:nvPr/>
        </p:nvSpPr>
        <p:spPr>
          <a:xfrm>
            <a:off x="1752600" y="5144869"/>
            <a:ext cx="5867400" cy="707886"/>
          </a:xfrm>
          <a:prstGeom prst="rect">
            <a:avLst/>
          </a:prstGeom>
          <a:noFill/>
        </p:spPr>
        <p:txBody>
          <a:bodyPr wrap="square" rtlCol="0">
            <a:spAutoFit/>
          </a:bodyPr>
          <a:lstStyle/>
          <a:p>
            <a:r>
              <a:rPr lang="en-US" sz="2000" dirty="0" smtClean="0">
                <a:solidFill>
                  <a:srgbClr val="FF0000"/>
                </a:solidFill>
              </a:rPr>
              <a:t>Do MLE of the </a:t>
            </a:r>
            <a:r>
              <a:rPr lang="en-US" sz="2000" dirty="0" smtClean="0">
                <a:solidFill>
                  <a:srgbClr val="FF0000"/>
                </a:solidFill>
              </a:rPr>
              <a:t>parameters (i.e. Gaussians), </a:t>
            </a:r>
            <a:r>
              <a:rPr lang="en-US" sz="2000" dirty="0" smtClean="0">
                <a:solidFill>
                  <a:srgbClr val="FF0000"/>
                </a:solidFill>
              </a:rPr>
              <a:t>but use fractional counts based on probabilities (i.e. </a:t>
            </a:r>
            <a:r>
              <a:rPr lang="en-US" sz="2000" dirty="0" err="1" smtClean="0">
                <a:solidFill>
                  <a:srgbClr val="FF0000"/>
                </a:solidFill>
              </a:rPr>
              <a:t>p(x</a:t>
            </a:r>
            <a:r>
              <a:rPr lang="en-US" sz="2000" dirty="0" smtClean="0">
                <a:solidFill>
                  <a:srgbClr val="FF0000"/>
                </a:solidFill>
              </a:rPr>
              <a:t> | </a:t>
            </a:r>
            <a:r>
              <a:rPr lang="en-US" sz="2000" dirty="0" err="1" smtClean="0">
                <a:solidFill>
                  <a:srgbClr val="FF0000"/>
                </a:solidFill>
              </a:rPr>
              <a:t>Θ</a:t>
            </a:r>
            <a:r>
              <a:rPr lang="en-US" sz="2000" baseline="-25000" dirty="0" err="1" smtClean="0">
                <a:solidFill>
                  <a:srgbClr val="FF0000"/>
                </a:solidFill>
              </a:rPr>
              <a:t>c</a:t>
            </a:r>
            <a:r>
              <a:rPr lang="en-US" sz="2000" dirty="0" smtClean="0">
                <a:solidFill>
                  <a:srgbClr val="FF0000"/>
                </a:solidFill>
              </a:rPr>
              <a:t>)</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692275" y="274638"/>
            <a:ext cx="6307138" cy="1143000"/>
          </a:xfrm>
          <a:prstGeom prst="rect">
            <a:avLst/>
          </a:prstGeom>
          <a:noFill/>
          <a:ln w="9525">
            <a:noFill/>
            <a:round/>
            <a:headEnd/>
            <a:tailEnd/>
          </a:ln>
          <a:effectLst/>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ea typeface="Bitstream Vera Sans" charset="0"/>
                <a:cs typeface="Bitstream Vera Sans" charset="0"/>
              </a:rPr>
              <a:t>EM example </a:t>
            </a:r>
          </a:p>
        </p:txBody>
      </p:sp>
      <p:sp>
        <p:nvSpPr>
          <p:cNvPr id="20482" name="Text Box 2"/>
          <p:cNvSpPr txBox="1">
            <a:spLocks noChangeArrowheads="1"/>
          </p:cNvSpPr>
          <p:nvPr/>
        </p:nvSpPr>
        <p:spPr bwMode="auto">
          <a:xfrm>
            <a:off x="5173663" y="6156325"/>
            <a:ext cx="3277056" cy="402291"/>
          </a:xfrm>
          <a:prstGeom prst="rect">
            <a:avLst/>
          </a:prstGeom>
          <a:noFill/>
          <a:ln w="9525">
            <a:noFill/>
            <a:round/>
            <a:headEnd/>
            <a:tailEnd/>
          </a:ln>
          <a:effectLst/>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00"/>
                </a:solidFill>
                <a:ea typeface="Bitstream Vera Sans" charset="0"/>
                <a:cs typeface="Bitstream Vera Sans" charset="0"/>
              </a:rPr>
              <a:t>Figure from Chris Bishop</a:t>
            </a:r>
          </a:p>
        </p:txBody>
      </p:sp>
      <p:pic>
        <p:nvPicPr>
          <p:cNvPr id="20483" name="Picture 3"/>
          <p:cNvPicPr>
            <a:picLocks noChangeAspect="1" noChangeArrowheads="1"/>
          </p:cNvPicPr>
          <p:nvPr/>
        </p:nvPicPr>
        <p:blipFill>
          <a:blip r:embed="rId3"/>
          <a:srcRect/>
          <a:stretch>
            <a:fillRect/>
          </a:stretch>
        </p:blipFill>
        <p:spPr bwMode="auto">
          <a:xfrm>
            <a:off x="1690688" y="1585913"/>
            <a:ext cx="1701800" cy="1701800"/>
          </a:xfrm>
          <a:prstGeom prst="rect">
            <a:avLst/>
          </a:prstGeom>
          <a:noFill/>
          <a:ln w="9525">
            <a:noFill/>
            <a:round/>
            <a:headEnd/>
            <a:tailEnd/>
          </a:ln>
          <a:effectLst/>
        </p:spPr>
      </p:pic>
      <p:sp>
        <p:nvSpPr>
          <p:cNvPr id="20491" name="Rectangle 11"/>
          <p:cNvSpPr>
            <a:spLocks noChangeArrowheads="1"/>
          </p:cNvSpPr>
          <p:nvPr/>
        </p:nvSpPr>
        <p:spPr bwMode="auto">
          <a:xfrm>
            <a:off x="1922463" y="1816100"/>
            <a:ext cx="517525" cy="509588"/>
          </a:xfrm>
          <a:prstGeom prst="rect">
            <a:avLst/>
          </a:prstGeom>
          <a:solidFill>
            <a:srgbClr val="FFFFFF"/>
          </a:solidFill>
          <a:ln w="9525">
            <a:noFill/>
            <a:round/>
            <a:headEnd/>
            <a:tailEnd/>
          </a:ln>
          <a:effectLst/>
        </p:spPr>
        <p:txBody>
          <a:bodyPr wrap="none" anchor="ctr">
            <a:prstTxWarp prst="textNoShape">
              <a:avLst/>
            </a:prstTxWarp>
          </a:bodyPr>
          <a:lstStyle/>
          <a:p>
            <a:endParaRPr lang="en-US"/>
          </a:p>
        </p:txBody>
      </p:sp>
      <p:sp>
        <p:nvSpPr>
          <p:cNvPr id="20492" name="Rectangle 12"/>
          <p:cNvSpPr>
            <a:spLocks noChangeArrowheads="1"/>
          </p:cNvSpPr>
          <p:nvPr/>
        </p:nvSpPr>
        <p:spPr bwMode="auto">
          <a:xfrm>
            <a:off x="2767013" y="2401888"/>
            <a:ext cx="517525" cy="509587"/>
          </a:xfrm>
          <a:prstGeom prst="rect">
            <a:avLst/>
          </a:prstGeom>
          <a:solidFill>
            <a:srgbClr val="FFFFFF"/>
          </a:solidFill>
          <a:ln w="9525">
            <a:noFill/>
            <a:round/>
            <a:headEnd/>
            <a:tailEnd/>
          </a:ln>
          <a:effectLst/>
        </p:spPr>
        <p:txBody>
          <a:bodyPr wrap="none" anchor="ct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692275" y="274638"/>
            <a:ext cx="6307138" cy="1143000"/>
          </a:xfrm>
          <a:prstGeom prst="rect">
            <a:avLst/>
          </a:prstGeom>
          <a:noFill/>
          <a:ln w="9525">
            <a:noFill/>
            <a:round/>
            <a:headEnd/>
            <a:tailEnd/>
          </a:ln>
          <a:effectLst/>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ea typeface="Bitstream Vera Sans" charset="0"/>
                <a:cs typeface="Bitstream Vera Sans" charset="0"/>
              </a:rPr>
              <a:t>EM example </a:t>
            </a:r>
          </a:p>
        </p:txBody>
      </p:sp>
      <p:sp>
        <p:nvSpPr>
          <p:cNvPr id="22530" name="Text Box 2"/>
          <p:cNvSpPr txBox="1">
            <a:spLocks noChangeArrowheads="1"/>
          </p:cNvSpPr>
          <p:nvPr/>
        </p:nvSpPr>
        <p:spPr bwMode="auto">
          <a:xfrm>
            <a:off x="5173663" y="6156325"/>
            <a:ext cx="2705100" cy="368300"/>
          </a:xfrm>
          <a:prstGeom prst="rect">
            <a:avLst/>
          </a:prstGeom>
          <a:noFill/>
          <a:ln w="9525">
            <a:noFill/>
            <a:round/>
            <a:headEnd/>
            <a:tailEnd/>
          </a:ln>
          <a:effectLst/>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ea typeface="Bitstream Vera Sans" charset="0"/>
                <a:cs typeface="Bitstream Vera Sans" charset="0"/>
              </a:rPr>
              <a:t>Figure from Chris Bishop</a:t>
            </a:r>
          </a:p>
        </p:txBody>
      </p:sp>
      <p:pic>
        <p:nvPicPr>
          <p:cNvPr id="22531" name="Picture 3"/>
          <p:cNvPicPr>
            <a:picLocks noChangeAspect="1" noChangeArrowheads="1"/>
          </p:cNvPicPr>
          <p:nvPr/>
        </p:nvPicPr>
        <p:blipFill>
          <a:blip r:embed="rId3"/>
          <a:srcRect/>
          <a:stretch>
            <a:fillRect/>
          </a:stretch>
        </p:blipFill>
        <p:spPr bwMode="auto">
          <a:xfrm>
            <a:off x="1690688" y="1585913"/>
            <a:ext cx="1701800" cy="1701800"/>
          </a:xfrm>
          <a:prstGeom prst="rect">
            <a:avLst/>
          </a:prstGeom>
          <a:noFill/>
          <a:ln w="9525">
            <a:noFill/>
            <a:round/>
            <a:headEnd/>
            <a:tailEnd/>
          </a:ln>
          <a:effectLst/>
        </p:spPr>
      </p:pic>
      <p:pic>
        <p:nvPicPr>
          <p:cNvPr id="22532" name="Picture 4"/>
          <p:cNvPicPr>
            <a:picLocks noChangeAspect="1" noChangeArrowheads="1"/>
          </p:cNvPicPr>
          <p:nvPr/>
        </p:nvPicPr>
        <p:blipFill>
          <a:blip r:embed="rId4"/>
          <a:srcRect/>
          <a:stretch>
            <a:fillRect/>
          </a:stretch>
        </p:blipFill>
        <p:spPr bwMode="auto">
          <a:xfrm>
            <a:off x="3706813" y="1585913"/>
            <a:ext cx="1728787" cy="1728787"/>
          </a:xfrm>
          <a:prstGeom prst="rect">
            <a:avLst/>
          </a:prstGeom>
          <a:noFill/>
          <a:ln w="9525">
            <a:noFill/>
            <a:round/>
            <a:headEnd/>
            <a:tailEnd/>
          </a:ln>
          <a:effectLst/>
        </p:spPr>
      </p:pic>
      <p:pic>
        <p:nvPicPr>
          <p:cNvPr id="22533" name="Picture 5"/>
          <p:cNvPicPr>
            <a:picLocks noChangeAspect="1" noChangeArrowheads="1"/>
          </p:cNvPicPr>
          <p:nvPr/>
        </p:nvPicPr>
        <p:blipFill>
          <a:blip r:embed="rId5"/>
          <a:srcRect/>
          <a:stretch>
            <a:fillRect/>
          </a:stretch>
        </p:blipFill>
        <p:spPr bwMode="auto">
          <a:xfrm>
            <a:off x="5724525" y="1585913"/>
            <a:ext cx="1727200" cy="1727200"/>
          </a:xfrm>
          <a:prstGeom prst="rect">
            <a:avLst/>
          </a:prstGeom>
          <a:noFill/>
          <a:ln w="9525">
            <a:noFill/>
            <a:round/>
            <a:headEnd/>
            <a:tailEnd/>
          </a:ln>
          <a:effectLst/>
        </p:spPr>
      </p:pic>
      <p:pic>
        <p:nvPicPr>
          <p:cNvPr id="22534" name="Picture 6"/>
          <p:cNvPicPr>
            <a:picLocks noChangeAspect="1" noChangeArrowheads="1"/>
          </p:cNvPicPr>
          <p:nvPr/>
        </p:nvPicPr>
        <p:blipFill>
          <a:blip r:embed="rId6"/>
          <a:srcRect/>
          <a:stretch>
            <a:fillRect/>
          </a:stretch>
        </p:blipFill>
        <p:spPr bwMode="auto">
          <a:xfrm>
            <a:off x="1690688" y="3544888"/>
            <a:ext cx="1670050" cy="1670050"/>
          </a:xfrm>
          <a:prstGeom prst="rect">
            <a:avLst/>
          </a:prstGeom>
          <a:noFill/>
          <a:ln w="9525">
            <a:noFill/>
            <a:round/>
            <a:headEnd/>
            <a:tailEnd/>
          </a:ln>
          <a:effectLst/>
        </p:spPr>
      </p:pic>
      <p:pic>
        <p:nvPicPr>
          <p:cNvPr id="22535" name="Picture 7"/>
          <p:cNvPicPr>
            <a:picLocks noChangeAspect="1" noChangeArrowheads="1"/>
          </p:cNvPicPr>
          <p:nvPr/>
        </p:nvPicPr>
        <p:blipFill>
          <a:blip r:embed="rId7"/>
          <a:srcRect/>
          <a:stretch>
            <a:fillRect/>
          </a:stretch>
        </p:blipFill>
        <p:spPr bwMode="auto">
          <a:xfrm>
            <a:off x="3706813" y="3544888"/>
            <a:ext cx="1728787" cy="1728787"/>
          </a:xfrm>
          <a:prstGeom prst="rect">
            <a:avLst/>
          </a:prstGeom>
          <a:noFill/>
          <a:ln w="9525">
            <a:noFill/>
            <a:round/>
            <a:headEnd/>
            <a:tailEnd/>
          </a:ln>
          <a:effectLst/>
        </p:spPr>
      </p:pic>
      <p:pic>
        <p:nvPicPr>
          <p:cNvPr id="22536" name="Picture 8"/>
          <p:cNvPicPr>
            <a:picLocks noChangeAspect="1" noChangeArrowheads="1"/>
          </p:cNvPicPr>
          <p:nvPr/>
        </p:nvPicPr>
        <p:blipFill>
          <a:blip r:embed="rId8"/>
          <a:srcRect/>
          <a:stretch>
            <a:fillRect/>
          </a:stretch>
        </p:blipFill>
        <p:spPr bwMode="auto">
          <a:xfrm>
            <a:off x="5722938" y="3516313"/>
            <a:ext cx="1728787" cy="172878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 y="1828800"/>
            <a:ext cx="8458200" cy="707886"/>
          </a:xfrm>
          <a:prstGeom prst="rect">
            <a:avLst/>
          </a:prstGeom>
          <a:noFill/>
        </p:spPr>
        <p:txBody>
          <a:bodyPr wrap="square" rtlCol="0">
            <a:spAutoFit/>
          </a:bodyPr>
          <a:lstStyle/>
          <a:p>
            <a:r>
              <a:rPr lang="en-US" sz="2000" b="1" dirty="0" smtClean="0">
                <a:solidFill>
                  <a:srgbClr val="0000FF"/>
                </a:solidFill>
              </a:rPr>
              <a:t>Expectation</a:t>
            </a:r>
            <a:r>
              <a:rPr lang="en-US" sz="2000" dirty="0" smtClean="0"/>
              <a:t>: Given the current model, figure out the expected probabilities of the each example</a:t>
            </a:r>
            <a:endParaRPr lang="en-US" sz="2000" dirty="0"/>
          </a:p>
        </p:txBody>
      </p:sp>
      <p:sp>
        <p:nvSpPr>
          <p:cNvPr id="5" name="TextBox 4"/>
          <p:cNvSpPr txBox="1"/>
          <p:nvPr/>
        </p:nvSpPr>
        <p:spPr>
          <a:xfrm>
            <a:off x="457200" y="4191000"/>
            <a:ext cx="8382000" cy="707886"/>
          </a:xfrm>
          <a:prstGeom prst="rect">
            <a:avLst/>
          </a:prstGeom>
          <a:noFill/>
        </p:spPr>
        <p:txBody>
          <a:bodyPr wrap="square" rtlCol="0">
            <a:spAutoFit/>
          </a:bodyPr>
          <a:lstStyle/>
          <a:p>
            <a:r>
              <a:rPr lang="en-US" sz="2000" b="1" dirty="0" smtClean="0">
                <a:solidFill>
                  <a:srgbClr val="0000FF"/>
                </a:solidFill>
              </a:rPr>
              <a:t>Maximization</a:t>
            </a:r>
            <a:r>
              <a:rPr lang="en-US" sz="2000" dirty="0" smtClean="0"/>
              <a:t>: Given the probabilities of each of the examples, estimate a new model, </a:t>
            </a:r>
            <a:r>
              <a:rPr lang="en-US" sz="2000" dirty="0" err="1" smtClean="0">
                <a:solidFill>
                  <a:srgbClr val="0000FF"/>
                </a:solidFill>
                <a:latin typeface="Lucida Grande"/>
                <a:ea typeface="Lucida Grande"/>
                <a:cs typeface="Lucida Grande"/>
              </a:rPr>
              <a:t>θ</a:t>
            </a:r>
            <a:r>
              <a:rPr lang="en-US" sz="2000" baseline="-25000" dirty="0" err="1" smtClean="0">
                <a:solidFill>
                  <a:srgbClr val="0000FF"/>
                </a:solidFill>
                <a:latin typeface="Lucida Grande"/>
                <a:ea typeface="Lucida Grande"/>
                <a:cs typeface="Lucida Grande"/>
              </a:rPr>
              <a:t>c</a:t>
            </a:r>
            <a:r>
              <a:rPr lang="en-US" sz="2000" dirty="0" smtClean="0">
                <a:solidFill>
                  <a:srgbClr val="0000FF"/>
                </a:solidFill>
                <a:latin typeface="Lucida Grande"/>
                <a:ea typeface="Lucida Grande"/>
                <a:cs typeface="Lucida Grande"/>
              </a:rPr>
              <a:t> </a:t>
            </a:r>
            <a:endParaRPr lang="en-US" sz="2000" dirty="0"/>
          </a:p>
        </p:txBody>
      </p:sp>
      <p:sp>
        <p:nvSpPr>
          <p:cNvPr id="6" name="TextBox 5"/>
          <p:cNvSpPr txBox="1"/>
          <p:nvPr/>
        </p:nvSpPr>
        <p:spPr>
          <a:xfrm>
            <a:off x="1676400" y="2743200"/>
            <a:ext cx="1302794" cy="523220"/>
          </a:xfrm>
          <a:prstGeom prst="rect">
            <a:avLst/>
          </a:prstGeom>
          <a:noFill/>
        </p:spPr>
        <p:txBody>
          <a:bodyPr wrap="none" rtlCol="0">
            <a:spAutoFit/>
          </a:bodyPr>
          <a:lstStyle/>
          <a:p>
            <a:r>
              <a:rPr lang="en-US" sz="2800" dirty="0" err="1" smtClean="0">
                <a:solidFill>
                  <a:srgbClr val="0000FF"/>
                </a:solidFill>
              </a:rPr>
              <a:t>p(x|</a:t>
            </a:r>
            <a:r>
              <a:rPr lang="en-US" sz="2800" dirty="0" err="1" smtClean="0">
                <a:solidFill>
                  <a:srgbClr val="0000FF"/>
                </a:solidFill>
                <a:latin typeface="Lucida Grande"/>
                <a:ea typeface="Lucida Grande"/>
                <a:cs typeface="Lucida Grande"/>
              </a:rPr>
              <a:t>θ</a:t>
            </a:r>
            <a:r>
              <a:rPr lang="en-US" sz="2800" baseline="-25000" dirty="0" err="1" smtClean="0">
                <a:solidFill>
                  <a:srgbClr val="0000FF"/>
                </a:solidFill>
                <a:latin typeface="Lucida Grande"/>
                <a:ea typeface="Lucida Grande"/>
                <a:cs typeface="Lucida Grande"/>
              </a:rPr>
              <a:t>c</a:t>
            </a:r>
            <a:r>
              <a:rPr lang="en-US" sz="2800" dirty="0" smtClean="0">
                <a:solidFill>
                  <a:srgbClr val="0000FF"/>
                </a:solidFill>
                <a:latin typeface="Lucida Grande"/>
                <a:ea typeface="Lucida Grande"/>
                <a:cs typeface="Lucida Grande"/>
              </a:rPr>
              <a:t>)</a:t>
            </a:r>
            <a:endParaRPr lang="en-US" sz="2800" dirty="0">
              <a:solidFill>
                <a:srgbClr val="0000FF"/>
              </a:solidFill>
            </a:endParaRPr>
          </a:p>
        </p:txBody>
      </p:sp>
      <p:sp>
        <p:nvSpPr>
          <p:cNvPr id="11" name="TextBox 10"/>
          <p:cNvSpPr txBox="1"/>
          <p:nvPr/>
        </p:nvSpPr>
        <p:spPr>
          <a:xfrm>
            <a:off x="1752600" y="5029200"/>
            <a:ext cx="5410200" cy="584776"/>
          </a:xfrm>
          <a:prstGeom prst="rect">
            <a:avLst/>
          </a:prstGeom>
          <a:noFill/>
        </p:spPr>
        <p:txBody>
          <a:bodyPr wrap="square" rtlCol="0">
            <a:spAutoFit/>
          </a:bodyPr>
          <a:lstStyle/>
          <a:p>
            <a:r>
              <a:rPr lang="en-US" sz="1600" dirty="0" smtClean="0">
                <a:solidFill>
                  <a:srgbClr val="FF0000"/>
                </a:solidFill>
              </a:rPr>
              <a:t>Just like maximum likelihood estimation, except we use fractional counts instead of whole counts</a:t>
            </a:r>
            <a:endParaRPr lang="en-US" sz="1600" dirty="0">
              <a:solidFill>
                <a:srgbClr val="FF0000"/>
              </a:solidFill>
            </a:endParaRPr>
          </a:p>
        </p:txBody>
      </p:sp>
      <p:sp>
        <p:nvSpPr>
          <p:cNvPr id="10" name="TextBox 9"/>
          <p:cNvSpPr txBox="1"/>
          <p:nvPr/>
        </p:nvSpPr>
        <p:spPr>
          <a:xfrm>
            <a:off x="3200400" y="2895600"/>
            <a:ext cx="5410200" cy="338554"/>
          </a:xfrm>
          <a:prstGeom prst="rect">
            <a:avLst/>
          </a:prstGeom>
          <a:noFill/>
        </p:spPr>
        <p:txBody>
          <a:bodyPr wrap="square" rtlCol="0">
            <a:spAutoFit/>
          </a:bodyPr>
          <a:lstStyle/>
          <a:p>
            <a:r>
              <a:rPr lang="en-US" sz="1600" dirty="0" smtClean="0">
                <a:solidFill>
                  <a:srgbClr val="FF0000"/>
                </a:solidFill>
              </a:rPr>
              <a:t>What is the probability of sentence being grammatical?</a:t>
            </a:r>
            <a:endParaRPr lang="en-US" sz="1600" dirty="0">
              <a:solidFill>
                <a:srgbClr val="FF0000"/>
              </a:solidFill>
            </a:endParaRPr>
          </a:p>
        </p:txBody>
      </p:sp>
      <p:sp>
        <p:nvSpPr>
          <p:cNvPr id="12" name="Title 11"/>
          <p:cNvSpPr>
            <a:spLocks noGrp="1"/>
          </p:cNvSpPr>
          <p:nvPr>
            <p:ph type="title"/>
          </p:nvPr>
        </p:nvSpPr>
        <p:spPr>
          <a:xfrm>
            <a:off x="381000" y="381000"/>
            <a:ext cx="8531352" cy="990600"/>
          </a:xfrm>
        </p:spPr>
        <p:txBody>
          <a:bodyPr>
            <a:normAutofit fontScale="90000"/>
          </a:bodyPr>
          <a:lstStyle/>
          <a:p>
            <a:pPr lvl="0"/>
            <a:r>
              <a:rPr lang="en-US" dirty="0" smtClean="0"/>
              <a:t>EM for parsing (Inside-Outside algorithm)</a:t>
            </a:r>
            <a:br>
              <a:rPr lang="en-US" dirty="0" smtClean="0"/>
            </a:br>
            <a:endParaRPr lang="en-US" dirty="0"/>
          </a:p>
        </p:txBody>
      </p:sp>
      <p:sp>
        <p:nvSpPr>
          <p:cNvPr id="13" name="Title 1"/>
          <p:cNvSpPr txBox="1">
            <a:spLocks/>
          </p:cNvSpPr>
          <p:nvPr/>
        </p:nvSpPr>
        <p:spPr>
          <a:xfrm>
            <a:off x="381000" y="228600"/>
            <a:ext cx="8531352" cy="990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step</a:t>
            </a:r>
            <a:endParaRPr lang="en-US" dirty="0"/>
          </a:p>
        </p:txBody>
      </p:sp>
      <p:sp>
        <p:nvSpPr>
          <p:cNvPr id="4" name="TextBox 3"/>
          <p:cNvSpPr txBox="1"/>
          <p:nvPr/>
        </p:nvSpPr>
        <p:spPr>
          <a:xfrm>
            <a:off x="457200" y="1838980"/>
            <a:ext cx="4797552" cy="523220"/>
          </a:xfrm>
          <a:prstGeom prst="rect">
            <a:avLst/>
          </a:prstGeom>
          <a:noFill/>
        </p:spPr>
        <p:txBody>
          <a:bodyPr wrap="square" rtlCol="0">
            <a:spAutoFit/>
          </a:bodyPr>
          <a:lstStyle/>
          <a:p>
            <a:r>
              <a:rPr lang="en-US" sz="2800" dirty="0" err="1" smtClean="0"/>
              <a:t>p(sentence)</a:t>
            </a:r>
            <a:r>
              <a:rPr lang="en-US" sz="2800" baseline="-25000" dirty="0" err="1" smtClean="0"/>
              <a:t>grammar</a:t>
            </a:r>
            <a:endParaRPr lang="en-US" sz="2800" dirty="0"/>
          </a:p>
        </p:txBody>
      </p:sp>
      <p:sp>
        <p:nvSpPr>
          <p:cNvPr id="5" name="TextBox 4"/>
          <p:cNvSpPr txBox="1"/>
          <p:nvPr/>
        </p:nvSpPr>
        <p:spPr>
          <a:xfrm>
            <a:off x="457200" y="2600980"/>
            <a:ext cx="6553200" cy="523220"/>
          </a:xfrm>
          <a:prstGeom prst="rect">
            <a:avLst/>
          </a:prstGeom>
          <a:noFill/>
        </p:spPr>
        <p:txBody>
          <a:bodyPr wrap="square" rtlCol="0">
            <a:spAutoFit/>
          </a:bodyPr>
          <a:lstStyle/>
          <a:p>
            <a:r>
              <a:rPr lang="en-US" sz="2800" dirty="0" err="1" smtClean="0"/>
              <a:t>p(</a:t>
            </a:r>
            <a:r>
              <a:rPr lang="en-US" sz="2800" i="1" dirty="0" err="1" smtClean="0">
                <a:solidFill>
                  <a:srgbClr val="000090"/>
                </a:solidFill>
              </a:rPr>
              <a:t>time</a:t>
            </a:r>
            <a:r>
              <a:rPr lang="en-US" sz="2800" i="1" dirty="0" smtClean="0">
                <a:solidFill>
                  <a:srgbClr val="000090"/>
                </a:solidFill>
              </a:rPr>
              <a:t> flies like an </a:t>
            </a:r>
            <a:r>
              <a:rPr lang="en-US" sz="2800" i="1" dirty="0" err="1" smtClean="0">
                <a:solidFill>
                  <a:srgbClr val="000090"/>
                </a:solidFill>
              </a:rPr>
              <a:t>arrow</a:t>
            </a:r>
            <a:r>
              <a:rPr lang="en-US" sz="2800" dirty="0" err="1" smtClean="0"/>
              <a:t>)</a:t>
            </a:r>
            <a:r>
              <a:rPr lang="en-US" sz="2800" baseline="-25000" dirty="0" err="1" smtClean="0"/>
              <a:t>grammar</a:t>
            </a:r>
            <a:r>
              <a:rPr lang="en-US" sz="2800" dirty="0" smtClean="0"/>
              <a:t> = </a:t>
            </a:r>
            <a:r>
              <a:rPr lang="en-US" sz="2800" dirty="0" smtClean="0">
                <a:solidFill>
                  <a:srgbClr val="FF0000"/>
                </a:solidFill>
              </a:rPr>
              <a:t>?</a:t>
            </a:r>
            <a:endParaRPr lang="en-US" sz="2800" dirty="0">
              <a:solidFill>
                <a:srgbClr val="FF0000"/>
              </a:solidFill>
            </a:endParaRPr>
          </a:p>
        </p:txBody>
      </p:sp>
      <p:sp>
        <p:nvSpPr>
          <p:cNvPr id="6" name="TextBox 5"/>
          <p:cNvSpPr txBox="1"/>
          <p:nvPr/>
        </p:nvSpPr>
        <p:spPr>
          <a:xfrm>
            <a:off x="533400" y="5029200"/>
            <a:ext cx="5715000" cy="461665"/>
          </a:xfrm>
          <a:prstGeom prst="rect">
            <a:avLst/>
          </a:prstGeom>
          <a:noFill/>
        </p:spPr>
        <p:txBody>
          <a:bodyPr wrap="square" rtlCol="0">
            <a:spAutoFit/>
          </a:bodyPr>
          <a:lstStyle/>
          <a:p>
            <a:r>
              <a:rPr lang="en-US" sz="2400" dirty="0" smtClean="0">
                <a:solidFill>
                  <a:srgbClr val="FF0000"/>
                </a:solidFill>
              </a:rPr>
              <a:t>Note: This is the language modeling problem</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step</a:t>
            </a:r>
            <a:endParaRPr lang="en-US" dirty="0"/>
          </a:p>
        </p:txBody>
      </p:sp>
      <p:sp>
        <p:nvSpPr>
          <p:cNvPr id="5" name="TextBox 4"/>
          <p:cNvSpPr txBox="1"/>
          <p:nvPr/>
        </p:nvSpPr>
        <p:spPr>
          <a:xfrm>
            <a:off x="395287" y="1676400"/>
            <a:ext cx="6553200" cy="523220"/>
          </a:xfrm>
          <a:prstGeom prst="rect">
            <a:avLst/>
          </a:prstGeom>
          <a:noFill/>
        </p:spPr>
        <p:txBody>
          <a:bodyPr wrap="square" rtlCol="0">
            <a:spAutoFit/>
          </a:bodyPr>
          <a:lstStyle/>
          <a:p>
            <a:r>
              <a:rPr lang="en-US" sz="2800" dirty="0" err="1" smtClean="0"/>
              <a:t>p(</a:t>
            </a:r>
            <a:r>
              <a:rPr lang="en-US" sz="2800" i="1" dirty="0" err="1" smtClean="0">
                <a:solidFill>
                  <a:srgbClr val="000090"/>
                </a:solidFill>
              </a:rPr>
              <a:t>time</a:t>
            </a:r>
            <a:r>
              <a:rPr lang="en-US" sz="2800" i="1" dirty="0" smtClean="0">
                <a:solidFill>
                  <a:srgbClr val="000090"/>
                </a:solidFill>
              </a:rPr>
              <a:t> flies like an </a:t>
            </a:r>
            <a:r>
              <a:rPr lang="en-US" sz="2800" i="1" dirty="0" err="1" smtClean="0">
                <a:solidFill>
                  <a:srgbClr val="000090"/>
                </a:solidFill>
              </a:rPr>
              <a:t>arrow</a:t>
            </a:r>
            <a:r>
              <a:rPr lang="en-US" sz="2800" dirty="0" err="1" smtClean="0"/>
              <a:t>)</a:t>
            </a:r>
            <a:r>
              <a:rPr lang="en-US" sz="2800" baseline="-25000" dirty="0" err="1" smtClean="0"/>
              <a:t>grammar</a:t>
            </a:r>
            <a:r>
              <a:rPr lang="en-US" sz="2800" dirty="0" smtClean="0"/>
              <a:t> = </a:t>
            </a:r>
            <a:r>
              <a:rPr lang="en-US" sz="2800" dirty="0" smtClean="0">
                <a:solidFill>
                  <a:srgbClr val="FF0000"/>
                </a:solidFill>
              </a:rPr>
              <a:t>?</a:t>
            </a:r>
            <a:endParaRPr lang="en-US" sz="2800" dirty="0">
              <a:solidFill>
                <a:srgbClr val="FF0000"/>
              </a:solidFill>
            </a:endParaRPr>
          </a:p>
        </p:txBody>
      </p:sp>
      <p:sp>
        <p:nvSpPr>
          <p:cNvPr id="20" name="Rectangle 3"/>
          <p:cNvSpPr>
            <a:spLocks noChangeArrowheads="1"/>
          </p:cNvSpPr>
          <p:nvPr/>
        </p:nvSpPr>
        <p:spPr bwMode="auto">
          <a:xfrm>
            <a:off x="1501775" y="3505200"/>
            <a:ext cx="344487"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S</a:t>
            </a:r>
          </a:p>
        </p:txBody>
      </p:sp>
      <p:sp>
        <p:nvSpPr>
          <p:cNvPr id="21" name="Rectangle 4"/>
          <p:cNvSpPr>
            <a:spLocks noChangeArrowheads="1"/>
          </p:cNvSpPr>
          <p:nvPr/>
        </p:nvSpPr>
        <p:spPr bwMode="auto">
          <a:xfrm>
            <a:off x="1003300" y="4114800"/>
            <a:ext cx="758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NP</a:t>
            </a:r>
          </a:p>
          <a:p>
            <a:r>
              <a:rPr kumimoji="1" lang="en-US" sz="2000" b="1"/>
              <a:t>time</a:t>
            </a:r>
          </a:p>
        </p:txBody>
      </p:sp>
      <p:sp>
        <p:nvSpPr>
          <p:cNvPr id="22" name="Rectangle 5"/>
          <p:cNvSpPr>
            <a:spLocks noChangeArrowheads="1"/>
          </p:cNvSpPr>
          <p:nvPr/>
        </p:nvSpPr>
        <p:spPr bwMode="auto">
          <a:xfrm>
            <a:off x="1665287" y="4130675"/>
            <a:ext cx="522288"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VP</a:t>
            </a:r>
          </a:p>
        </p:txBody>
      </p:sp>
      <p:sp>
        <p:nvSpPr>
          <p:cNvPr id="23" name="Rectangle 6"/>
          <p:cNvSpPr>
            <a:spLocks noChangeArrowheads="1"/>
          </p:cNvSpPr>
          <p:nvPr/>
        </p:nvSpPr>
        <p:spPr bwMode="auto">
          <a:xfrm>
            <a:off x="1189037" y="4800600"/>
            <a:ext cx="71437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V</a:t>
            </a:r>
          </a:p>
          <a:p>
            <a:r>
              <a:rPr kumimoji="1" lang="en-US" sz="2000" b="1"/>
              <a:t>flies</a:t>
            </a:r>
          </a:p>
        </p:txBody>
      </p:sp>
      <p:sp>
        <p:nvSpPr>
          <p:cNvPr id="24" name="Rectangle 7"/>
          <p:cNvSpPr>
            <a:spLocks noChangeArrowheads="1"/>
          </p:cNvSpPr>
          <p:nvPr/>
        </p:nvSpPr>
        <p:spPr bwMode="auto">
          <a:xfrm>
            <a:off x="1958975" y="4784725"/>
            <a:ext cx="517525"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PP</a:t>
            </a:r>
          </a:p>
        </p:txBody>
      </p:sp>
      <p:sp>
        <p:nvSpPr>
          <p:cNvPr id="25" name="Rectangle 8"/>
          <p:cNvSpPr>
            <a:spLocks noChangeArrowheads="1"/>
          </p:cNvSpPr>
          <p:nvPr/>
        </p:nvSpPr>
        <p:spPr bwMode="auto">
          <a:xfrm>
            <a:off x="1663700" y="5334000"/>
            <a:ext cx="639762"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dirty="0"/>
              <a:t>P</a:t>
            </a:r>
          </a:p>
          <a:p>
            <a:r>
              <a:rPr kumimoji="1" lang="en-US" sz="2000" b="1" dirty="0"/>
              <a:t>like</a:t>
            </a:r>
          </a:p>
        </p:txBody>
      </p:sp>
      <p:sp>
        <p:nvSpPr>
          <p:cNvPr id="26" name="Rectangle 9"/>
          <p:cNvSpPr>
            <a:spLocks noChangeArrowheads="1"/>
          </p:cNvSpPr>
          <p:nvPr/>
        </p:nvSpPr>
        <p:spPr bwMode="auto">
          <a:xfrm>
            <a:off x="2263775" y="5334000"/>
            <a:ext cx="546100"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NP</a:t>
            </a:r>
          </a:p>
        </p:txBody>
      </p:sp>
      <p:sp>
        <p:nvSpPr>
          <p:cNvPr id="27" name="Rectangle 10"/>
          <p:cNvSpPr>
            <a:spLocks noChangeArrowheads="1"/>
          </p:cNvSpPr>
          <p:nvPr/>
        </p:nvSpPr>
        <p:spPr bwMode="auto">
          <a:xfrm>
            <a:off x="1992312" y="5943600"/>
            <a:ext cx="631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Det</a:t>
            </a:r>
          </a:p>
          <a:p>
            <a:r>
              <a:rPr kumimoji="1" lang="en-US" sz="2000" b="1"/>
              <a:t>an</a:t>
            </a:r>
          </a:p>
        </p:txBody>
      </p:sp>
      <p:sp>
        <p:nvSpPr>
          <p:cNvPr id="28" name="Rectangle 11"/>
          <p:cNvSpPr>
            <a:spLocks noChangeArrowheads="1"/>
          </p:cNvSpPr>
          <p:nvPr/>
        </p:nvSpPr>
        <p:spPr bwMode="auto">
          <a:xfrm>
            <a:off x="2408237" y="5943600"/>
            <a:ext cx="1012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N   </a:t>
            </a:r>
          </a:p>
          <a:p>
            <a:r>
              <a:rPr kumimoji="1" lang="en-US" sz="2000" b="1"/>
              <a:t> arrow</a:t>
            </a:r>
          </a:p>
        </p:txBody>
      </p:sp>
      <p:sp>
        <p:nvSpPr>
          <p:cNvPr id="29" name="Freeform 12"/>
          <p:cNvSpPr>
            <a:spLocks/>
          </p:cNvSpPr>
          <p:nvPr/>
        </p:nvSpPr>
        <p:spPr bwMode="auto">
          <a:xfrm>
            <a:off x="2263775" y="57150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30" name="Freeform 13"/>
          <p:cNvSpPr>
            <a:spLocks/>
          </p:cNvSpPr>
          <p:nvPr/>
        </p:nvSpPr>
        <p:spPr bwMode="auto">
          <a:xfrm>
            <a:off x="2035175" y="51054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31" name="Freeform 14"/>
          <p:cNvSpPr>
            <a:spLocks/>
          </p:cNvSpPr>
          <p:nvPr/>
        </p:nvSpPr>
        <p:spPr bwMode="auto">
          <a:xfrm>
            <a:off x="1654175" y="44958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32" name="Freeform 15"/>
          <p:cNvSpPr>
            <a:spLocks/>
          </p:cNvSpPr>
          <p:nvPr/>
        </p:nvSpPr>
        <p:spPr bwMode="auto">
          <a:xfrm>
            <a:off x="1425575" y="38862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33" name="Text Box 16"/>
          <p:cNvSpPr txBox="1">
            <a:spLocks noChangeArrowheads="1"/>
          </p:cNvSpPr>
          <p:nvPr/>
        </p:nvSpPr>
        <p:spPr bwMode="auto">
          <a:xfrm>
            <a:off x="395287" y="4291013"/>
            <a:ext cx="565150" cy="579437"/>
          </a:xfrm>
          <a:prstGeom prst="rect">
            <a:avLst/>
          </a:prstGeom>
          <a:noFill/>
          <a:ln w="12700">
            <a:noFill/>
            <a:miter lim="800000"/>
            <a:headEnd/>
            <a:tailEnd type="none" w="lg" len="lg"/>
          </a:ln>
        </p:spPr>
        <p:txBody>
          <a:bodyPr wrap="none">
            <a:prstTxWarp prst="textNoShape">
              <a:avLst/>
            </a:prstTxWarp>
            <a:spAutoFit/>
          </a:bodyPr>
          <a:lstStyle/>
          <a:p>
            <a:r>
              <a:rPr lang="en-US" sz="3200"/>
              <a:t>p(</a:t>
            </a:r>
          </a:p>
        </p:txBody>
      </p:sp>
      <p:sp>
        <p:nvSpPr>
          <p:cNvPr id="34" name="Text Box 17"/>
          <p:cNvSpPr txBox="1">
            <a:spLocks noChangeArrowheads="1"/>
          </p:cNvSpPr>
          <p:nvPr/>
        </p:nvSpPr>
        <p:spPr bwMode="auto">
          <a:xfrm>
            <a:off x="2354262" y="4214813"/>
            <a:ext cx="6789738" cy="579437"/>
          </a:xfrm>
          <a:prstGeom prst="rect">
            <a:avLst/>
          </a:prstGeom>
          <a:noFill/>
          <a:ln w="12700">
            <a:noFill/>
            <a:miter lim="800000"/>
            <a:headEnd/>
            <a:tailEnd type="none" w="lg" len="lg"/>
          </a:ln>
        </p:spPr>
        <p:txBody>
          <a:bodyPr wrap="none">
            <a:prstTxWarp prst="textNoShape">
              <a:avLst/>
            </a:prstTxWarp>
            <a:spAutoFit/>
          </a:bodyPr>
          <a:lstStyle/>
          <a:p>
            <a:pPr algn="l"/>
            <a:r>
              <a:rPr lang="en-US" sz="3200" dirty="0"/>
              <a:t>| </a:t>
            </a:r>
            <a:r>
              <a:rPr kumimoji="1" lang="en-US" sz="2000" b="1" dirty="0"/>
              <a:t>S</a:t>
            </a:r>
            <a:r>
              <a:rPr lang="en-US" sz="3200" dirty="0"/>
              <a:t>) = </a:t>
            </a:r>
            <a:r>
              <a:rPr lang="en-US" sz="3200" dirty="0" err="1"/>
              <a:t>p(</a:t>
            </a:r>
            <a:r>
              <a:rPr lang="en-US" sz="2000" b="1" dirty="0" err="1"/>
              <a:t>S</a:t>
            </a:r>
            <a:r>
              <a:rPr lang="en-US" sz="2000" b="1" dirty="0"/>
              <a:t> </a:t>
            </a:r>
            <a:r>
              <a:rPr lang="en-US" sz="2000" b="1" dirty="0" err="1">
                <a:sym typeface="Symbol" charset="2"/>
              </a:rPr>
              <a:t></a:t>
            </a:r>
            <a:r>
              <a:rPr lang="en-US" sz="2000" b="1" dirty="0">
                <a:sym typeface="Symbol" charset="2"/>
              </a:rPr>
              <a:t> </a:t>
            </a:r>
            <a:r>
              <a:rPr lang="en-US" sz="2000" b="1" dirty="0"/>
              <a:t>NP VP </a:t>
            </a:r>
            <a:r>
              <a:rPr lang="en-US" sz="3200" dirty="0"/>
              <a:t>| </a:t>
            </a:r>
            <a:r>
              <a:rPr kumimoji="1" lang="en-US" sz="2000" b="1" dirty="0"/>
              <a:t>S</a:t>
            </a:r>
            <a:r>
              <a:rPr lang="en-US" sz="3200" dirty="0"/>
              <a:t>) * </a:t>
            </a:r>
            <a:r>
              <a:rPr lang="en-US" sz="3200" dirty="0" err="1"/>
              <a:t>p(</a:t>
            </a:r>
            <a:r>
              <a:rPr lang="en-US" sz="2000" b="1" dirty="0" err="1"/>
              <a:t>NP</a:t>
            </a:r>
            <a:r>
              <a:rPr lang="en-US" sz="2000" b="1" dirty="0"/>
              <a:t> </a:t>
            </a:r>
            <a:r>
              <a:rPr lang="en-US" sz="2000" b="1" dirty="0" err="1">
                <a:sym typeface="Symbol" charset="2"/>
              </a:rPr>
              <a:t></a:t>
            </a:r>
            <a:r>
              <a:rPr lang="en-US" sz="2000" b="1" dirty="0">
                <a:sym typeface="Symbol" charset="2"/>
              </a:rPr>
              <a:t> </a:t>
            </a:r>
            <a:r>
              <a:rPr lang="en-US" sz="2000" b="1" dirty="0"/>
              <a:t>time </a:t>
            </a:r>
            <a:r>
              <a:rPr lang="en-US" sz="3200" dirty="0"/>
              <a:t>| </a:t>
            </a:r>
            <a:r>
              <a:rPr kumimoji="1" lang="en-US" sz="2000" b="1" dirty="0"/>
              <a:t>NP</a:t>
            </a:r>
            <a:r>
              <a:rPr lang="en-US" sz="3200" dirty="0"/>
              <a:t>)</a:t>
            </a:r>
          </a:p>
        </p:txBody>
      </p:sp>
      <p:sp>
        <p:nvSpPr>
          <p:cNvPr id="35" name="Rectangle 18"/>
          <p:cNvSpPr>
            <a:spLocks noChangeArrowheads="1"/>
          </p:cNvSpPr>
          <p:nvPr/>
        </p:nvSpPr>
        <p:spPr bwMode="auto">
          <a:xfrm>
            <a:off x="3573462" y="4876800"/>
            <a:ext cx="3209925" cy="579438"/>
          </a:xfrm>
          <a:prstGeom prst="rect">
            <a:avLst/>
          </a:prstGeom>
          <a:noFill/>
          <a:ln w="12700">
            <a:noFill/>
            <a:miter lim="800000"/>
            <a:headEnd/>
            <a:tailEnd type="none" w="lg" len="lg"/>
          </a:ln>
        </p:spPr>
        <p:txBody>
          <a:bodyPr wrap="none">
            <a:prstTxWarp prst="textNoShape">
              <a:avLst/>
            </a:prstTxWarp>
            <a:spAutoFit/>
          </a:bodyPr>
          <a:lstStyle/>
          <a:p>
            <a:pPr algn="l"/>
            <a:r>
              <a:rPr lang="en-US" sz="3200"/>
              <a:t>* p(</a:t>
            </a:r>
            <a:r>
              <a:rPr lang="en-US" sz="2000" b="1"/>
              <a:t>VP </a:t>
            </a:r>
            <a:r>
              <a:rPr lang="en-US" sz="2000" b="1">
                <a:sym typeface="Symbol" charset="2"/>
              </a:rPr>
              <a:t> </a:t>
            </a:r>
            <a:r>
              <a:rPr lang="en-US" sz="2000" b="1"/>
              <a:t>V PP </a:t>
            </a:r>
            <a:r>
              <a:rPr lang="en-US" sz="3200"/>
              <a:t>| </a:t>
            </a:r>
            <a:r>
              <a:rPr kumimoji="1" lang="en-US" sz="2000" b="1"/>
              <a:t>VP</a:t>
            </a:r>
            <a:r>
              <a:rPr lang="en-US" sz="3200"/>
              <a:t>) </a:t>
            </a:r>
          </a:p>
        </p:txBody>
      </p:sp>
      <p:sp>
        <p:nvSpPr>
          <p:cNvPr id="36" name="Rectangle 19"/>
          <p:cNvSpPr>
            <a:spLocks noChangeArrowheads="1"/>
          </p:cNvSpPr>
          <p:nvPr/>
        </p:nvSpPr>
        <p:spPr bwMode="auto">
          <a:xfrm>
            <a:off x="3573462" y="5592763"/>
            <a:ext cx="3508375" cy="579437"/>
          </a:xfrm>
          <a:prstGeom prst="rect">
            <a:avLst/>
          </a:prstGeom>
          <a:noFill/>
          <a:ln w="12700">
            <a:noFill/>
            <a:miter lim="800000"/>
            <a:headEnd/>
            <a:tailEnd type="none" w="lg" len="lg"/>
          </a:ln>
        </p:spPr>
        <p:txBody>
          <a:bodyPr wrap="none">
            <a:prstTxWarp prst="textNoShape">
              <a:avLst/>
            </a:prstTxWarp>
            <a:spAutoFit/>
          </a:bodyPr>
          <a:lstStyle/>
          <a:p>
            <a:pPr algn="l"/>
            <a:r>
              <a:rPr lang="en-US" sz="3200"/>
              <a:t>* p(</a:t>
            </a:r>
            <a:r>
              <a:rPr lang="en-US" sz="2000" b="1"/>
              <a:t>V </a:t>
            </a:r>
            <a:r>
              <a:rPr lang="en-US" sz="2000" b="1">
                <a:sym typeface="Symbol" charset="2"/>
              </a:rPr>
              <a:t> </a:t>
            </a:r>
            <a:r>
              <a:rPr lang="en-US" sz="2000" b="1"/>
              <a:t>flies </a:t>
            </a:r>
            <a:r>
              <a:rPr lang="en-US" sz="3200"/>
              <a:t>| </a:t>
            </a:r>
            <a:r>
              <a:rPr kumimoji="1" lang="en-US" sz="2000" b="1"/>
              <a:t>V</a:t>
            </a:r>
            <a:r>
              <a:rPr lang="en-US" sz="3200"/>
              <a:t>) * …</a:t>
            </a:r>
          </a:p>
        </p:txBody>
      </p:sp>
      <p:sp>
        <p:nvSpPr>
          <p:cNvPr id="37" name="TextBox 36"/>
          <p:cNvSpPr txBox="1"/>
          <p:nvPr/>
        </p:nvSpPr>
        <p:spPr>
          <a:xfrm>
            <a:off x="685800" y="2514600"/>
            <a:ext cx="4822825" cy="584776"/>
          </a:xfrm>
          <a:prstGeom prst="rect">
            <a:avLst/>
          </a:prstGeom>
          <a:noFill/>
        </p:spPr>
        <p:txBody>
          <a:bodyPr wrap="square" rtlCol="0">
            <a:spAutoFit/>
          </a:bodyPr>
          <a:lstStyle/>
          <a:p>
            <a:r>
              <a:rPr lang="en-US" sz="3200" dirty="0" smtClean="0">
                <a:solidFill>
                  <a:srgbClr val="FF0000"/>
                </a:solidFill>
              </a:rPr>
              <a:t>Most likely parse?</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609600" y="152400"/>
            <a:ext cx="7178675" cy="914400"/>
          </a:xfrm>
        </p:spPr>
        <p:txBody>
          <a:bodyPr>
            <a:normAutofit fontScale="90000"/>
          </a:bodyPr>
          <a:lstStyle/>
          <a:p>
            <a:r>
              <a:rPr lang="en-US" dirty="0" smtClean="0">
                <a:cs typeface="ヒラギノ角ゴ Pro W3" pitchFamily="-106" charset="-128"/>
              </a:rPr>
              <a:t>Learning good splits: </a:t>
            </a:r>
            <a:br>
              <a:rPr lang="en-US" dirty="0" smtClean="0">
                <a:cs typeface="ヒラギノ角ゴ Pro W3" pitchFamily="-106" charset="-128"/>
              </a:rPr>
            </a:br>
            <a:r>
              <a:rPr lang="en-US" dirty="0" smtClean="0">
                <a:cs typeface="ヒラギノ角ゴ Pro W3" pitchFamily="-106" charset="-128"/>
              </a:rPr>
              <a:t>Latent </a:t>
            </a:r>
            <a:r>
              <a:rPr lang="en-US" dirty="0">
                <a:cs typeface="ヒラギノ角ゴ Pro W3" pitchFamily="-106" charset="-128"/>
              </a:rPr>
              <a:t>Variable </a:t>
            </a:r>
            <a:r>
              <a:rPr lang="en-US" dirty="0" smtClean="0">
                <a:cs typeface="ヒラギノ角ゴ Pro W3" pitchFamily="-106" charset="-128"/>
              </a:rPr>
              <a:t>Grammars</a:t>
            </a:r>
            <a:endParaRPr lang="en-US" dirty="0">
              <a:cs typeface="ヒラギノ角ゴ Pro W3" pitchFamily="-106" charset="-128"/>
            </a:endParaRPr>
          </a:p>
        </p:txBody>
      </p:sp>
      <p:pic>
        <p:nvPicPr>
          <p:cNvPr id="43011" name="Picture 2"/>
          <p:cNvPicPr>
            <a:picLocks noChangeAspect="1" noChangeArrowheads="1"/>
          </p:cNvPicPr>
          <p:nvPr/>
        </p:nvPicPr>
        <p:blipFill>
          <a:blip r:embed="rId3"/>
          <a:srcRect/>
          <a:stretch>
            <a:fillRect/>
          </a:stretch>
        </p:blipFill>
        <p:spPr bwMode="auto">
          <a:xfrm>
            <a:off x="222250" y="2868613"/>
            <a:ext cx="2581275" cy="2030412"/>
          </a:xfrm>
          <a:prstGeom prst="rect">
            <a:avLst/>
          </a:prstGeom>
          <a:noFill/>
          <a:ln w="12700">
            <a:noFill/>
            <a:miter lim="800000"/>
            <a:headEnd/>
            <a:tailEnd/>
          </a:ln>
        </p:spPr>
      </p:pic>
      <p:grpSp>
        <p:nvGrpSpPr>
          <p:cNvPr id="2" name="Group 3"/>
          <p:cNvGrpSpPr>
            <a:grpSpLocks/>
          </p:cNvGrpSpPr>
          <p:nvPr/>
        </p:nvGrpSpPr>
        <p:grpSpPr bwMode="auto">
          <a:xfrm>
            <a:off x="512763" y="5924550"/>
            <a:ext cx="1974850" cy="781050"/>
            <a:chOff x="0" y="0"/>
            <a:chExt cx="1769" cy="700"/>
          </a:xfrm>
        </p:grpSpPr>
        <p:sp>
          <p:nvSpPr>
            <p:cNvPr id="43028" name="Rectangle 4"/>
            <p:cNvSpPr>
              <a:spLocks/>
            </p:cNvSpPr>
            <p:nvPr/>
          </p:nvSpPr>
          <p:spPr bwMode="auto">
            <a:xfrm>
              <a:off x="0" y="0"/>
              <a:ext cx="1410" cy="689"/>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2500">
                  <a:solidFill>
                    <a:srgbClr val="000000"/>
                  </a:solidFill>
                  <a:latin typeface="Tahoma" pitchFamily="-106" charset="0"/>
                  <a:cs typeface="Tahoma" pitchFamily="-106" charset="0"/>
                  <a:sym typeface="Tahoma" pitchFamily="-106" charset="0"/>
                </a:rPr>
                <a:t>Parse Tree </a:t>
              </a:r>
              <a:endParaRPr lang="en-US" sz="2500" i="1">
                <a:solidFill>
                  <a:srgbClr val="000000"/>
                </a:solidFill>
                <a:latin typeface="Times New Roman" pitchFamily="-106" charset="0"/>
                <a:cs typeface="Tahoma" pitchFamily="-106" charset="0"/>
                <a:sym typeface="Times New Roman" pitchFamily="-106" charset="0"/>
              </a:endParaRPr>
            </a:p>
            <a:p>
              <a:pPr algn="ctr"/>
              <a:r>
                <a:rPr lang="en-US" sz="2500">
                  <a:solidFill>
                    <a:srgbClr val="000000"/>
                  </a:solidFill>
                  <a:latin typeface="Tahoma" pitchFamily="-106" charset="0"/>
                  <a:cs typeface="Tahoma" pitchFamily="-106" charset="0"/>
                  <a:sym typeface="Tahoma" pitchFamily="-106" charset="0"/>
                </a:rPr>
                <a:t>Sentence</a:t>
              </a:r>
            </a:p>
          </p:txBody>
        </p:sp>
        <p:pic>
          <p:nvPicPr>
            <p:cNvPr id="43029" name="Picture 5"/>
            <p:cNvPicPr>
              <a:picLocks noChangeAspect="1" noChangeArrowheads="1"/>
            </p:cNvPicPr>
            <p:nvPr/>
          </p:nvPicPr>
          <p:blipFill>
            <a:blip r:embed="rId4"/>
            <a:srcRect/>
            <a:stretch>
              <a:fillRect/>
            </a:stretch>
          </p:blipFill>
          <p:spPr bwMode="auto">
            <a:xfrm>
              <a:off x="1538" y="108"/>
              <a:ext cx="231" cy="240"/>
            </a:xfrm>
            <a:prstGeom prst="rect">
              <a:avLst/>
            </a:prstGeom>
            <a:noFill/>
            <a:ln w="12700">
              <a:noFill/>
              <a:miter lim="800000"/>
              <a:headEnd/>
              <a:tailEnd/>
            </a:ln>
          </p:spPr>
        </p:pic>
        <p:pic>
          <p:nvPicPr>
            <p:cNvPr id="43030" name="Picture 6"/>
            <p:cNvPicPr>
              <a:picLocks noChangeAspect="1" noChangeArrowheads="1"/>
            </p:cNvPicPr>
            <p:nvPr/>
          </p:nvPicPr>
          <p:blipFill>
            <a:blip r:embed="rId5"/>
            <a:srcRect/>
            <a:stretch>
              <a:fillRect/>
            </a:stretch>
          </p:blipFill>
          <p:spPr bwMode="auto">
            <a:xfrm>
              <a:off x="1458" y="476"/>
              <a:ext cx="277" cy="224"/>
            </a:xfrm>
            <a:prstGeom prst="rect">
              <a:avLst/>
            </a:prstGeom>
            <a:noFill/>
            <a:ln w="12700">
              <a:noFill/>
              <a:miter lim="800000"/>
              <a:headEnd/>
              <a:tailEnd/>
            </a:ln>
          </p:spPr>
        </p:pic>
      </p:grpSp>
      <p:sp>
        <p:nvSpPr>
          <p:cNvPr id="8199" name="Line 7"/>
          <p:cNvSpPr>
            <a:spLocks noChangeShapeType="1"/>
          </p:cNvSpPr>
          <p:nvPr/>
        </p:nvSpPr>
        <p:spPr bwMode="auto">
          <a:xfrm>
            <a:off x="6202363" y="3963988"/>
            <a:ext cx="661987" cy="0"/>
          </a:xfrm>
          <a:prstGeom prst="line">
            <a:avLst/>
          </a:prstGeom>
          <a:noFill/>
          <a:ln w="76200">
            <a:solidFill>
              <a:schemeClr val="tx1"/>
            </a:solidFill>
            <a:round/>
            <a:headEnd/>
            <a:tailEnd type="triangle" w="med" len="med"/>
          </a:ln>
        </p:spPr>
        <p:txBody>
          <a:bodyPr lIns="64288" tIns="32144" rIns="64288" bIns="32144">
            <a:prstTxWarp prst="textNoShape">
              <a:avLst/>
            </a:prstTxWarp>
          </a:bodyPr>
          <a:lstStyle/>
          <a:p>
            <a:endParaRPr lang="en-US"/>
          </a:p>
        </p:txBody>
      </p:sp>
      <p:grpSp>
        <p:nvGrpSpPr>
          <p:cNvPr id="3" name="Group 8"/>
          <p:cNvGrpSpPr>
            <a:grpSpLocks/>
          </p:cNvGrpSpPr>
          <p:nvPr/>
        </p:nvGrpSpPr>
        <p:grpSpPr bwMode="auto">
          <a:xfrm>
            <a:off x="2894013" y="3373438"/>
            <a:ext cx="374650" cy="1009650"/>
            <a:chOff x="0" y="0"/>
            <a:chExt cx="399" cy="904"/>
          </a:xfrm>
        </p:grpSpPr>
        <p:sp>
          <p:nvSpPr>
            <p:cNvPr id="43026" name="Line 9"/>
            <p:cNvSpPr>
              <a:spLocks noChangeShapeType="1"/>
            </p:cNvSpPr>
            <p:nvPr/>
          </p:nvSpPr>
          <p:spPr bwMode="auto">
            <a:xfrm rot="10800000" flipH="1">
              <a:off x="0" y="0"/>
              <a:ext cx="400" cy="456"/>
            </a:xfrm>
            <a:prstGeom prst="line">
              <a:avLst/>
            </a:prstGeom>
            <a:noFill/>
            <a:ln w="38100">
              <a:solidFill>
                <a:srgbClr val="666666"/>
              </a:solidFill>
              <a:round/>
              <a:headEnd/>
              <a:tailEnd type="triangle" w="med" len="med"/>
            </a:ln>
          </p:spPr>
          <p:txBody>
            <a:bodyPr>
              <a:prstTxWarp prst="textNoShape">
                <a:avLst/>
              </a:prstTxWarp>
            </a:bodyPr>
            <a:lstStyle/>
            <a:p>
              <a:endParaRPr lang="en-US"/>
            </a:p>
          </p:txBody>
        </p:sp>
        <p:sp>
          <p:nvSpPr>
            <p:cNvPr id="43027" name="Line 10"/>
            <p:cNvSpPr>
              <a:spLocks noChangeShapeType="1"/>
            </p:cNvSpPr>
            <p:nvPr/>
          </p:nvSpPr>
          <p:spPr bwMode="auto">
            <a:xfrm>
              <a:off x="0" y="434"/>
              <a:ext cx="394" cy="470"/>
            </a:xfrm>
            <a:prstGeom prst="line">
              <a:avLst/>
            </a:prstGeom>
            <a:noFill/>
            <a:ln w="38100">
              <a:solidFill>
                <a:srgbClr val="666666"/>
              </a:solidFill>
              <a:round/>
              <a:headEnd/>
              <a:tailEnd type="triangle" w="med" len="med"/>
            </a:ln>
          </p:spPr>
          <p:txBody>
            <a:bodyPr>
              <a:prstTxWarp prst="textNoShape">
                <a:avLst/>
              </a:prstTxWarp>
            </a:bodyPr>
            <a:lstStyle/>
            <a:p>
              <a:endParaRPr lang="en-US"/>
            </a:p>
          </p:txBody>
        </p:sp>
      </p:grpSp>
      <p:grpSp>
        <p:nvGrpSpPr>
          <p:cNvPr id="4" name="Group 11"/>
          <p:cNvGrpSpPr>
            <a:grpSpLocks/>
          </p:cNvGrpSpPr>
          <p:nvPr/>
        </p:nvGrpSpPr>
        <p:grpSpPr bwMode="auto">
          <a:xfrm>
            <a:off x="6827838" y="6205538"/>
            <a:ext cx="2000250" cy="388937"/>
            <a:chOff x="0" y="0"/>
            <a:chExt cx="1792" cy="349"/>
          </a:xfrm>
        </p:grpSpPr>
        <p:sp>
          <p:nvSpPr>
            <p:cNvPr id="43024" name="Rectangle 12"/>
            <p:cNvSpPr>
              <a:spLocks/>
            </p:cNvSpPr>
            <p:nvPr/>
          </p:nvSpPr>
          <p:spPr bwMode="auto">
            <a:xfrm>
              <a:off x="0" y="0"/>
              <a:ext cx="1533" cy="349"/>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2500">
                  <a:solidFill>
                    <a:srgbClr val="000000"/>
                  </a:solidFill>
                  <a:latin typeface="Tahoma" pitchFamily="-106" charset="0"/>
                  <a:cs typeface="Tahoma" pitchFamily="-106" charset="0"/>
                  <a:sym typeface="Tahoma" pitchFamily="-106" charset="0"/>
                </a:rPr>
                <a:t>Parameters </a:t>
              </a:r>
            </a:p>
          </p:txBody>
        </p:sp>
        <p:pic>
          <p:nvPicPr>
            <p:cNvPr id="43025" name="Picture 13"/>
            <p:cNvPicPr>
              <a:picLocks noChangeAspect="1" noChangeArrowheads="1"/>
            </p:cNvPicPr>
            <p:nvPr/>
          </p:nvPicPr>
          <p:blipFill>
            <a:blip r:embed="rId6"/>
            <a:srcRect/>
            <a:stretch>
              <a:fillRect/>
            </a:stretch>
          </p:blipFill>
          <p:spPr bwMode="auto">
            <a:xfrm>
              <a:off x="1619" y="56"/>
              <a:ext cx="173" cy="288"/>
            </a:xfrm>
            <a:prstGeom prst="rect">
              <a:avLst/>
            </a:prstGeom>
            <a:noFill/>
            <a:ln w="12700">
              <a:noFill/>
              <a:miter lim="800000"/>
              <a:headEnd/>
              <a:tailEnd/>
            </a:ln>
          </p:spPr>
        </p:pic>
      </p:grpSp>
      <p:pic>
        <p:nvPicPr>
          <p:cNvPr id="8206" name="Picture 14"/>
          <p:cNvPicPr>
            <a:picLocks noChangeAspect="1" noChangeArrowheads="1"/>
          </p:cNvPicPr>
          <p:nvPr/>
        </p:nvPicPr>
        <p:blipFill>
          <a:blip r:embed="rId7"/>
          <a:srcRect/>
          <a:stretch>
            <a:fillRect/>
          </a:stretch>
        </p:blipFill>
        <p:spPr bwMode="auto">
          <a:xfrm>
            <a:off x="7002463" y="1739900"/>
            <a:ext cx="1660525" cy="4438650"/>
          </a:xfrm>
          <a:prstGeom prst="rect">
            <a:avLst/>
          </a:prstGeom>
          <a:noFill/>
          <a:ln w="12700">
            <a:noFill/>
            <a:miter lim="800000"/>
            <a:headEnd/>
            <a:tailEnd/>
          </a:ln>
        </p:spPr>
      </p:pic>
      <p:grpSp>
        <p:nvGrpSpPr>
          <p:cNvPr id="5" name="Group 15"/>
          <p:cNvGrpSpPr>
            <a:grpSpLocks/>
          </p:cNvGrpSpPr>
          <p:nvPr/>
        </p:nvGrpSpPr>
        <p:grpSpPr bwMode="auto">
          <a:xfrm>
            <a:off x="3398838" y="2090738"/>
            <a:ext cx="2530475" cy="3557587"/>
            <a:chOff x="0" y="0"/>
            <a:chExt cx="2704" cy="3496"/>
          </a:xfrm>
        </p:grpSpPr>
        <p:pic>
          <p:nvPicPr>
            <p:cNvPr id="43021" name="Picture 16"/>
            <p:cNvPicPr>
              <a:picLocks noChangeAspect="1" noChangeArrowheads="1"/>
            </p:cNvPicPr>
            <p:nvPr/>
          </p:nvPicPr>
          <p:blipFill>
            <a:blip r:embed="rId8"/>
            <a:srcRect/>
            <a:stretch>
              <a:fillRect/>
            </a:stretch>
          </p:blipFill>
          <p:spPr bwMode="auto">
            <a:xfrm>
              <a:off x="0" y="0"/>
              <a:ext cx="2632" cy="1512"/>
            </a:xfrm>
            <a:prstGeom prst="rect">
              <a:avLst/>
            </a:prstGeom>
            <a:noFill/>
            <a:ln w="12700">
              <a:noFill/>
              <a:miter lim="800000"/>
              <a:headEnd/>
              <a:tailEnd/>
            </a:ln>
          </p:spPr>
        </p:pic>
        <p:pic>
          <p:nvPicPr>
            <p:cNvPr id="43022" name="Picture 17"/>
            <p:cNvPicPr>
              <a:picLocks noChangeAspect="1" noChangeArrowheads="1"/>
            </p:cNvPicPr>
            <p:nvPr/>
          </p:nvPicPr>
          <p:blipFill>
            <a:blip r:embed="rId9"/>
            <a:srcRect/>
            <a:stretch>
              <a:fillRect/>
            </a:stretch>
          </p:blipFill>
          <p:spPr bwMode="auto">
            <a:xfrm>
              <a:off x="72" y="1984"/>
              <a:ext cx="2632" cy="1512"/>
            </a:xfrm>
            <a:prstGeom prst="rect">
              <a:avLst/>
            </a:prstGeom>
            <a:noFill/>
            <a:ln w="12700">
              <a:noFill/>
              <a:miter lim="800000"/>
              <a:headEnd/>
              <a:tailEnd/>
            </a:ln>
          </p:spPr>
        </p:pic>
        <p:sp>
          <p:nvSpPr>
            <p:cNvPr id="43023" name="Rectangle 18"/>
            <p:cNvSpPr>
              <a:spLocks/>
            </p:cNvSpPr>
            <p:nvPr/>
          </p:nvSpPr>
          <p:spPr bwMode="auto">
            <a:xfrm>
              <a:off x="1316" y="1536"/>
              <a:ext cx="314" cy="383"/>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2500">
                  <a:solidFill>
                    <a:srgbClr val="000000"/>
                  </a:solidFill>
                  <a:latin typeface="Tahoma" pitchFamily="-106" charset="0"/>
                  <a:cs typeface="Tahoma" pitchFamily="-106" charset="0"/>
                  <a:sym typeface="Tahoma" pitchFamily="-106" charset="0"/>
                </a:rPr>
                <a:t>...</a:t>
              </a:r>
            </a:p>
          </p:txBody>
        </p:sp>
      </p:grpSp>
      <p:grpSp>
        <p:nvGrpSpPr>
          <p:cNvPr id="6" name="Group 19"/>
          <p:cNvGrpSpPr>
            <a:grpSpLocks/>
          </p:cNvGrpSpPr>
          <p:nvPr/>
        </p:nvGrpSpPr>
        <p:grpSpPr bwMode="auto">
          <a:xfrm>
            <a:off x="3563938" y="6235700"/>
            <a:ext cx="2460625" cy="388938"/>
            <a:chOff x="0" y="0"/>
            <a:chExt cx="2203" cy="349"/>
          </a:xfrm>
        </p:grpSpPr>
        <p:pic>
          <p:nvPicPr>
            <p:cNvPr id="43019" name="Picture 20"/>
            <p:cNvPicPr>
              <a:picLocks noChangeAspect="1" noChangeArrowheads="1"/>
            </p:cNvPicPr>
            <p:nvPr/>
          </p:nvPicPr>
          <p:blipFill>
            <a:blip r:embed="rId10"/>
            <a:srcRect/>
            <a:stretch>
              <a:fillRect/>
            </a:stretch>
          </p:blipFill>
          <p:spPr bwMode="auto">
            <a:xfrm>
              <a:off x="1539" y="68"/>
              <a:ext cx="664" cy="275"/>
            </a:xfrm>
            <a:prstGeom prst="rect">
              <a:avLst/>
            </a:prstGeom>
            <a:noFill/>
            <a:ln w="12700">
              <a:noFill/>
              <a:miter lim="800000"/>
              <a:headEnd/>
              <a:tailEnd/>
            </a:ln>
          </p:spPr>
        </p:pic>
        <p:sp>
          <p:nvSpPr>
            <p:cNvPr id="43020" name="Rectangle 21"/>
            <p:cNvSpPr>
              <a:spLocks/>
            </p:cNvSpPr>
            <p:nvPr/>
          </p:nvSpPr>
          <p:spPr bwMode="auto">
            <a:xfrm>
              <a:off x="0" y="0"/>
              <a:ext cx="1427" cy="349"/>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2500">
                  <a:solidFill>
                    <a:srgbClr val="000000"/>
                  </a:solidFill>
                  <a:latin typeface="Tahoma" pitchFamily="-106" charset="0"/>
                  <a:cs typeface="Tahoma" pitchFamily="-106" charset="0"/>
                  <a:sym typeface="Tahoma" pitchFamily="-106" charset="0"/>
                </a:rPr>
                <a:t>Derivations</a:t>
              </a:r>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step</a:t>
            </a:r>
            <a:endParaRPr lang="en-US" dirty="0"/>
          </a:p>
        </p:txBody>
      </p:sp>
      <p:sp>
        <p:nvSpPr>
          <p:cNvPr id="5" name="TextBox 4"/>
          <p:cNvSpPr txBox="1"/>
          <p:nvPr/>
        </p:nvSpPr>
        <p:spPr>
          <a:xfrm>
            <a:off x="395287" y="1676400"/>
            <a:ext cx="6553200" cy="523220"/>
          </a:xfrm>
          <a:prstGeom prst="rect">
            <a:avLst/>
          </a:prstGeom>
          <a:noFill/>
        </p:spPr>
        <p:txBody>
          <a:bodyPr wrap="square" rtlCol="0">
            <a:spAutoFit/>
          </a:bodyPr>
          <a:lstStyle/>
          <a:p>
            <a:r>
              <a:rPr lang="en-US" sz="2800" dirty="0" err="1" smtClean="0"/>
              <a:t>p(</a:t>
            </a:r>
            <a:r>
              <a:rPr lang="en-US" sz="2800" i="1" dirty="0" err="1" smtClean="0">
                <a:solidFill>
                  <a:srgbClr val="000090"/>
                </a:solidFill>
              </a:rPr>
              <a:t>time</a:t>
            </a:r>
            <a:r>
              <a:rPr lang="en-US" sz="2800" i="1" dirty="0" smtClean="0">
                <a:solidFill>
                  <a:srgbClr val="000090"/>
                </a:solidFill>
              </a:rPr>
              <a:t> flies like an </a:t>
            </a:r>
            <a:r>
              <a:rPr lang="en-US" sz="2800" i="1" dirty="0" err="1" smtClean="0">
                <a:solidFill>
                  <a:srgbClr val="000090"/>
                </a:solidFill>
              </a:rPr>
              <a:t>arrow</a:t>
            </a:r>
            <a:r>
              <a:rPr lang="en-US" sz="2800" dirty="0" err="1" smtClean="0"/>
              <a:t>)</a:t>
            </a:r>
            <a:r>
              <a:rPr lang="en-US" sz="2800" baseline="-25000" dirty="0" err="1" smtClean="0"/>
              <a:t>grammar</a:t>
            </a:r>
            <a:r>
              <a:rPr lang="en-US" sz="2800" dirty="0" smtClean="0"/>
              <a:t> = </a:t>
            </a:r>
            <a:r>
              <a:rPr lang="en-US" sz="2800" dirty="0" smtClean="0">
                <a:solidFill>
                  <a:srgbClr val="FF0000"/>
                </a:solidFill>
              </a:rPr>
              <a:t>?</a:t>
            </a:r>
            <a:endParaRPr lang="en-US" sz="2800" dirty="0">
              <a:solidFill>
                <a:srgbClr val="FF0000"/>
              </a:solidFill>
            </a:endParaRPr>
          </a:p>
        </p:txBody>
      </p:sp>
      <p:sp>
        <p:nvSpPr>
          <p:cNvPr id="20" name="Rectangle 3"/>
          <p:cNvSpPr>
            <a:spLocks noChangeArrowheads="1"/>
          </p:cNvSpPr>
          <p:nvPr/>
        </p:nvSpPr>
        <p:spPr bwMode="auto">
          <a:xfrm>
            <a:off x="1501775" y="3505200"/>
            <a:ext cx="344487"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S</a:t>
            </a:r>
          </a:p>
        </p:txBody>
      </p:sp>
      <p:sp>
        <p:nvSpPr>
          <p:cNvPr id="21" name="Rectangle 4"/>
          <p:cNvSpPr>
            <a:spLocks noChangeArrowheads="1"/>
          </p:cNvSpPr>
          <p:nvPr/>
        </p:nvSpPr>
        <p:spPr bwMode="auto">
          <a:xfrm>
            <a:off x="1003300" y="4114800"/>
            <a:ext cx="758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NP</a:t>
            </a:r>
          </a:p>
          <a:p>
            <a:r>
              <a:rPr kumimoji="1" lang="en-US" sz="2000" b="1"/>
              <a:t>time</a:t>
            </a:r>
          </a:p>
        </p:txBody>
      </p:sp>
      <p:sp>
        <p:nvSpPr>
          <p:cNvPr id="22" name="Rectangle 5"/>
          <p:cNvSpPr>
            <a:spLocks noChangeArrowheads="1"/>
          </p:cNvSpPr>
          <p:nvPr/>
        </p:nvSpPr>
        <p:spPr bwMode="auto">
          <a:xfrm>
            <a:off x="1665287" y="4130675"/>
            <a:ext cx="522288"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VP</a:t>
            </a:r>
          </a:p>
        </p:txBody>
      </p:sp>
      <p:sp>
        <p:nvSpPr>
          <p:cNvPr id="23" name="Rectangle 6"/>
          <p:cNvSpPr>
            <a:spLocks noChangeArrowheads="1"/>
          </p:cNvSpPr>
          <p:nvPr/>
        </p:nvSpPr>
        <p:spPr bwMode="auto">
          <a:xfrm>
            <a:off x="1189037" y="4800600"/>
            <a:ext cx="71437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V</a:t>
            </a:r>
          </a:p>
          <a:p>
            <a:r>
              <a:rPr kumimoji="1" lang="en-US" sz="2000" b="1"/>
              <a:t>flies</a:t>
            </a:r>
          </a:p>
        </p:txBody>
      </p:sp>
      <p:sp>
        <p:nvSpPr>
          <p:cNvPr id="24" name="Rectangle 7"/>
          <p:cNvSpPr>
            <a:spLocks noChangeArrowheads="1"/>
          </p:cNvSpPr>
          <p:nvPr/>
        </p:nvSpPr>
        <p:spPr bwMode="auto">
          <a:xfrm>
            <a:off x="1958975" y="4784725"/>
            <a:ext cx="517525"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PP</a:t>
            </a:r>
          </a:p>
        </p:txBody>
      </p:sp>
      <p:sp>
        <p:nvSpPr>
          <p:cNvPr id="25" name="Rectangle 8"/>
          <p:cNvSpPr>
            <a:spLocks noChangeArrowheads="1"/>
          </p:cNvSpPr>
          <p:nvPr/>
        </p:nvSpPr>
        <p:spPr bwMode="auto">
          <a:xfrm>
            <a:off x="1663700" y="5334000"/>
            <a:ext cx="639762"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dirty="0"/>
              <a:t>P</a:t>
            </a:r>
          </a:p>
          <a:p>
            <a:r>
              <a:rPr kumimoji="1" lang="en-US" sz="2000" b="1" dirty="0"/>
              <a:t>like</a:t>
            </a:r>
          </a:p>
        </p:txBody>
      </p:sp>
      <p:sp>
        <p:nvSpPr>
          <p:cNvPr id="26" name="Rectangle 9"/>
          <p:cNvSpPr>
            <a:spLocks noChangeArrowheads="1"/>
          </p:cNvSpPr>
          <p:nvPr/>
        </p:nvSpPr>
        <p:spPr bwMode="auto">
          <a:xfrm>
            <a:off x="2263775" y="5334000"/>
            <a:ext cx="546100"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NP</a:t>
            </a:r>
          </a:p>
        </p:txBody>
      </p:sp>
      <p:sp>
        <p:nvSpPr>
          <p:cNvPr id="27" name="Rectangle 10"/>
          <p:cNvSpPr>
            <a:spLocks noChangeArrowheads="1"/>
          </p:cNvSpPr>
          <p:nvPr/>
        </p:nvSpPr>
        <p:spPr bwMode="auto">
          <a:xfrm>
            <a:off x="1992312" y="5943600"/>
            <a:ext cx="631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Det</a:t>
            </a:r>
          </a:p>
          <a:p>
            <a:r>
              <a:rPr kumimoji="1" lang="en-US" sz="2000" b="1"/>
              <a:t>an</a:t>
            </a:r>
          </a:p>
        </p:txBody>
      </p:sp>
      <p:sp>
        <p:nvSpPr>
          <p:cNvPr id="28" name="Rectangle 11"/>
          <p:cNvSpPr>
            <a:spLocks noChangeArrowheads="1"/>
          </p:cNvSpPr>
          <p:nvPr/>
        </p:nvSpPr>
        <p:spPr bwMode="auto">
          <a:xfrm>
            <a:off x="2408237" y="5943600"/>
            <a:ext cx="1012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N   </a:t>
            </a:r>
          </a:p>
          <a:p>
            <a:r>
              <a:rPr kumimoji="1" lang="en-US" sz="2000" b="1"/>
              <a:t> arrow</a:t>
            </a:r>
          </a:p>
        </p:txBody>
      </p:sp>
      <p:sp>
        <p:nvSpPr>
          <p:cNvPr id="29" name="Freeform 12"/>
          <p:cNvSpPr>
            <a:spLocks/>
          </p:cNvSpPr>
          <p:nvPr/>
        </p:nvSpPr>
        <p:spPr bwMode="auto">
          <a:xfrm>
            <a:off x="2263775" y="57150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30" name="Freeform 13"/>
          <p:cNvSpPr>
            <a:spLocks/>
          </p:cNvSpPr>
          <p:nvPr/>
        </p:nvSpPr>
        <p:spPr bwMode="auto">
          <a:xfrm>
            <a:off x="2035175" y="51054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31" name="Freeform 14"/>
          <p:cNvSpPr>
            <a:spLocks/>
          </p:cNvSpPr>
          <p:nvPr/>
        </p:nvSpPr>
        <p:spPr bwMode="auto">
          <a:xfrm>
            <a:off x="1654175" y="44958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32" name="Freeform 15"/>
          <p:cNvSpPr>
            <a:spLocks/>
          </p:cNvSpPr>
          <p:nvPr/>
        </p:nvSpPr>
        <p:spPr bwMode="auto">
          <a:xfrm>
            <a:off x="1425575" y="38862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33" name="Text Box 16"/>
          <p:cNvSpPr txBox="1">
            <a:spLocks noChangeArrowheads="1"/>
          </p:cNvSpPr>
          <p:nvPr/>
        </p:nvSpPr>
        <p:spPr bwMode="auto">
          <a:xfrm>
            <a:off x="395287" y="4291013"/>
            <a:ext cx="565150" cy="579437"/>
          </a:xfrm>
          <a:prstGeom prst="rect">
            <a:avLst/>
          </a:prstGeom>
          <a:noFill/>
          <a:ln w="12700">
            <a:noFill/>
            <a:miter lim="800000"/>
            <a:headEnd/>
            <a:tailEnd type="none" w="lg" len="lg"/>
          </a:ln>
        </p:spPr>
        <p:txBody>
          <a:bodyPr wrap="none">
            <a:prstTxWarp prst="textNoShape">
              <a:avLst/>
            </a:prstTxWarp>
            <a:spAutoFit/>
          </a:bodyPr>
          <a:lstStyle/>
          <a:p>
            <a:r>
              <a:rPr lang="en-US" sz="3200" dirty="0" err="1"/>
              <a:t>p</a:t>
            </a:r>
            <a:r>
              <a:rPr lang="en-US" sz="3200" dirty="0"/>
              <a:t>(</a:t>
            </a:r>
          </a:p>
        </p:txBody>
      </p:sp>
      <p:sp>
        <p:nvSpPr>
          <p:cNvPr id="34" name="Text Box 17"/>
          <p:cNvSpPr txBox="1">
            <a:spLocks noChangeArrowheads="1"/>
          </p:cNvSpPr>
          <p:nvPr/>
        </p:nvSpPr>
        <p:spPr bwMode="auto">
          <a:xfrm>
            <a:off x="2354262" y="4221163"/>
            <a:ext cx="747395" cy="584776"/>
          </a:xfrm>
          <a:prstGeom prst="rect">
            <a:avLst/>
          </a:prstGeom>
          <a:noFill/>
          <a:ln w="12700">
            <a:noFill/>
            <a:miter lim="800000"/>
            <a:headEnd/>
            <a:tailEnd type="none" w="lg" len="lg"/>
          </a:ln>
        </p:spPr>
        <p:txBody>
          <a:bodyPr wrap="none">
            <a:prstTxWarp prst="textNoShape">
              <a:avLst/>
            </a:prstTxWarp>
            <a:spAutoFit/>
          </a:bodyPr>
          <a:lstStyle/>
          <a:p>
            <a:pPr algn="l"/>
            <a:r>
              <a:rPr lang="en-US" sz="3200" dirty="0"/>
              <a:t>| </a:t>
            </a:r>
            <a:r>
              <a:rPr kumimoji="1" lang="en-US" sz="2000" b="1" dirty="0" smtClean="0"/>
              <a:t>S</a:t>
            </a:r>
            <a:r>
              <a:rPr lang="en-US" sz="3200" dirty="0" smtClean="0"/>
              <a:t>)</a:t>
            </a:r>
            <a:endParaRPr lang="en-US" sz="3200" dirty="0"/>
          </a:p>
        </p:txBody>
      </p:sp>
      <p:sp>
        <p:nvSpPr>
          <p:cNvPr id="38" name="Rectangle 3"/>
          <p:cNvSpPr>
            <a:spLocks noChangeArrowheads="1"/>
          </p:cNvSpPr>
          <p:nvPr/>
        </p:nvSpPr>
        <p:spPr bwMode="auto">
          <a:xfrm>
            <a:off x="5029200" y="3475037"/>
            <a:ext cx="344487"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S</a:t>
            </a:r>
          </a:p>
        </p:txBody>
      </p:sp>
      <p:sp>
        <p:nvSpPr>
          <p:cNvPr id="39" name="Rectangle 4"/>
          <p:cNvSpPr>
            <a:spLocks noChangeArrowheads="1"/>
          </p:cNvSpPr>
          <p:nvPr/>
        </p:nvSpPr>
        <p:spPr bwMode="auto">
          <a:xfrm>
            <a:off x="4530725" y="4084637"/>
            <a:ext cx="497252" cy="400110"/>
          </a:xfrm>
          <a:prstGeom prst="rect">
            <a:avLst/>
          </a:prstGeom>
          <a:noFill/>
          <a:ln w="12700">
            <a:noFill/>
            <a:miter lim="800000"/>
            <a:headEnd/>
            <a:tailEnd type="none" w="lg" len="lg"/>
          </a:ln>
        </p:spPr>
        <p:txBody>
          <a:bodyPr wrap="none">
            <a:prstTxWarp prst="textNoShape">
              <a:avLst/>
            </a:prstTxWarp>
            <a:spAutoFit/>
          </a:bodyPr>
          <a:lstStyle/>
          <a:p>
            <a:r>
              <a:rPr kumimoji="1" lang="en-US" sz="2000" b="1" dirty="0" smtClean="0"/>
              <a:t>NP</a:t>
            </a:r>
            <a:endParaRPr kumimoji="1" lang="en-US" sz="2000" b="1" dirty="0"/>
          </a:p>
        </p:txBody>
      </p:sp>
      <p:sp>
        <p:nvSpPr>
          <p:cNvPr id="40" name="Rectangle 5"/>
          <p:cNvSpPr>
            <a:spLocks noChangeArrowheads="1"/>
          </p:cNvSpPr>
          <p:nvPr/>
        </p:nvSpPr>
        <p:spPr bwMode="auto">
          <a:xfrm>
            <a:off x="5649912" y="4100512"/>
            <a:ext cx="522288"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dirty="0"/>
              <a:t>VP</a:t>
            </a:r>
          </a:p>
        </p:txBody>
      </p:sp>
      <p:sp>
        <p:nvSpPr>
          <p:cNvPr id="41" name="Rectangle 6"/>
          <p:cNvSpPr>
            <a:spLocks noChangeArrowheads="1"/>
          </p:cNvSpPr>
          <p:nvPr/>
        </p:nvSpPr>
        <p:spPr bwMode="auto">
          <a:xfrm>
            <a:off x="4855899" y="4770437"/>
            <a:ext cx="630501" cy="707886"/>
          </a:xfrm>
          <a:prstGeom prst="rect">
            <a:avLst/>
          </a:prstGeom>
          <a:noFill/>
          <a:ln w="12700">
            <a:noFill/>
            <a:miter lim="800000"/>
            <a:headEnd/>
            <a:tailEnd type="none" w="lg" len="lg"/>
          </a:ln>
        </p:spPr>
        <p:txBody>
          <a:bodyPr wrap="none">
            <a:prstTxWarp prst="textNoShape">
              <a:avLst/>
            </a:prstTxWarp>
            <a:spAutoFit/>
          </a:bodyPr>
          <a:lstStyle/>
          <a:p>
            <a:r>
              <a:rPr kumimoji="1" lang="en-US" sz="2000" b="1" dirty="0" smtClean="0"/>
              <a:t>N</a:t>
            </a:r>
          </a:p>
          <a:p>
            <a:r>
              <a:rPr kumimoji="1" lang="en-US" sz="2000" b="1" dirty="0"/>
              <a:t>flies</a:t>
            </a:r>
          </a:p>
        </p:txBody>
      </p:sp>
      <p:sp>
        <p:nvSpPr>
          <p:cNvPr id="43" name="Rectangle 8"/>
          <p:cNvSpPr>
            <a:spLocks noChangeArrowheads="1"/>
          </p:cNvSpPr>
          <p:nvPr/>
        </p:nvSpPr>
        <p:spPr bwMode="auto">
          <a:xfrm>
            <a:off x="5532374" y="4724400"/>
            <a:ext cx="563626" cy="707886"/>
          </a:xfrm>
          <a:prstGeom prst="rect">
            <a:avLst/>
          </a:prstGeom>
          <a:noFill/>
          <a:ln w="12700">
            <a:noFill/>
            <a:miter lim="800000"/>
            <a:headEnd/>
            <a:tailEnd type="none" w="lg" len="lg"/>
          </a:ln>
        </p:spPr>
        <p:txBody>
          <a:bodyPr wrap="none">
            <a:prstTxWarp prst="textNoShape">
              <a:avLst/>
            </a:prstTxWarp>
            <a:spAutoFit/>
          </a:bodyPr>
          <a:lstStyle/>
          <a:p>
            <a:r>
              <a:rPr kumimoji="1" lang="en-US" sz="2000" b="1" dirty="0"/>
              <a:t>V</a:t>
            </a:r>
            <a:endParaRPr kumimoji="1" lang="en-US" sz="2000" b="1" dirty="0" smtClean="0"/>
          </a:p>
          <a:p>
            <a:r>
              <a:rPr kumimoji="1" lang="en-US" sz="2000" b="1" dirty="0"/>
              <a:t>like</a:t>
            </a:r>
          </a:p>
        </p:txBody>
      </p:sp>
      <p:sp>
        <p:nvSpPr>
          <p:cNvPr id="44" name="Rectangle 9"/>
          <p:cNvSpPr>
            <a:spLocks noChangeArrowheads="1"/>
          </p:cNvSpPr>
          <p:nvPr/>
        </p:nvSpPr>
        <p:spPr bwMode="auto">
          <a:xfrm>
            <a:off x="6367463" y="4632325"/>
            <a:ext cx="546100"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NP</a:t>
            </a:r>
          </a:p>
        </p:txBody>
      </p:sp>
      <p:sp>
        <p:nvSpPr>
          <p:cNvPr id="45" name="Rectangle 10"/>
          <p:cNvSpPr>
            <a:spLocks noChangeArrowheads="1"/>
          </p:cNvSpPr>
          <p:nvPr/>
        </p:nvSpPr>
        <p:spPr bwMode="auto">
          <a:xfrm>
            <a:off x="6096000" y="5241925"/>
            <a:ext cx="631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Det</a:t>
            </a:r>
          </a:p>
          <a:p>
            <a:r>
              <a:rPr kumimoji="1" lang="en-US" sz="2000" b="1"/>
              <a:t>an</a:t>
            </a:r>
          </a:p>
        </p:txBody>
      </p:sp>
      <p:sp>
        <p:nvSpPr>
          <p:cNvPr id="46" name="Rectangle 11"/>
          <p:cNvSpPr>
            <a:spLocks noChangeArrowheads="1"/>
          </p:cNvSpPr>
          <p:nvPr/>
        </p:nvSpPr>
        <p:spPr bwMode="auto">
          <a:xfrm>
            <a:off x="6511925" y="5241925"/>
            <a:ext cx="1012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N   </a:t>
            </a:r>
          </a:p>
          <a:p>
            <a:r>
              <a:rPr kumimoji="1" lang="en-US" sz="2000" b="1"/>
              <a:t> arrow</a:t>
            </a:r>
          </a:p>
        </p:txBody>
      </p:sp>
      <p:sp>
        <p:nvSpPr>
          <p:cNvPr id="47" name="Freeform 12"/>
          <p:cNvSpPr>
            <a:spLocks/>
          </p:cNvSpPr>
          <p:nvPr/>
        </p:nvSpPr>
        <p:spPr bwMode="auto">
          <a:xfrm>
            <a:off x="6367463" y="5013325"/>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51" name="Text Box 17"/>
          <p:cNvSpPr txBox="1">
            <a:spLocks noChangeArrowheads="1"/>
          </p:cNvSpPr>
          <p:nvPr/>
        </p:nvSpPr>
        <p:spPr bwMode="auto">
          <a:xfrm>
            <a:off x="6796405" y="4084637"/>
            <a:ext cx="1771113" cy="584776"/>
          </a:xfrm>
          <a:prstGeom prst="rect">
            <a:avLst/>
          </a:prstGeom>
          <a:noFill/>
          <a:ln w="12700">
            <a:noFill/>
            <a:miter lim="800000"/>
            <a:headEnd/>
            <a:tailEnd type="none" w="lg" len="lg"/>
          </a:ln>
        </p:spPr>
        <p:txBody>
          <a:bodyPr wrap="none">
            <a:prstTxWarp prst="textNoShape">
              <a:avLst/>
            </a:prstTxWarp>
            <a:spAutoFit/>
          </a:bodyPr>
          <a:lstStyle/>
          <a:p>
            <a:pPr algn="l"/>
            <a:r>
              <a:rPr lang="en-US" sz="3200" dirty="0"/>
              <a:t>| </a:t>
            </a:r>
            <a:r>
              <a:rPr kumimoji="1" lang="en-US" sz="2000" b="1" dirty="0" smtClean="0"/>
              <a:t>S</a:t>
            </a:r>
            <a:r>
              <a:rPr lang="en-US" sz="3200" dirty="0" smtClean="0"/>
              <a:t>)  + …</a:t>
            </a:r>
            <a:endParaRPr lang="en-US" sz="3200" dirty="0"/>
          </a:p>
        </p:txBody>
      </p:sp>
      <p:sp>
        <p:nvSpPr>
          <p:cNvPr id="52" name="Rectangle 51"/>
          <p:cNvSpPr/>
          <p:nvPr/>
        </p:nvSpPr>
        <p:spPr>
          <a:xfrm>
            <a:off x="4267200" y="4724400"/>
            <a:ext cx="643901" cy="707886"/>
          </a:xfrm>
          <a:prstGeom prst="rect">
            <a:avLst/>
          </a:prstGeom>
        </p:spPr>
        <p:txBody>
          <a:bodyPr wrap="none">
            <a:spAutoFit/>
          </a:bodyPr>
          <a:lstStyle/>
          <a:p>
            <a:r>
              <a:rPr kumimoji="1" lang="en-US" sz="2000" b="1" dirty="0" smtClean="0"/>
              <a:t>N</a:t>
            </a:r>
          </a:p>
          <a:p>
            <a:r>
              <a:rPr kumimoji="1" lang="en-US" sz="2000" b="1" dirty="0" smtClean="0"/>
              <a:t>time</a:t>
            </a:r>
            <a:endParaRPr kumimoji="1" lang="en-US" sz="2000" b="1" dirty="0"/>
          </a:p>
        </p:txBody>
      </p:sp>
      <p:sp>
        <p:nvSpPr>
          <p:cNvPr id="54" name="Freeform 14"/>
          <p:cNvSpPr>
            <a:spLocks/>
          </p:cNvSpPr>
          <p:nvPr/>
        </p:nvSpPr>
        <p:spPr bwMode="auto">
          <a:xfrm>
            <a:off x="4572000" y="44958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cxnSp>
        <p:nvCxnSpPr>
          <p:cNvPr id="56" name="Straight Connector 55"/>
          <p:cNvCxnSpPr>
            <a:stCxn id="38" idx="2"/>
          </p:cNvCxnSpPr>
          <p:nvPr/>
        </p:nvCxnSpPr>
        <p:spPr>
          <a:xfrm rot="5400000">
            <a:off x="4941973" y="3841041"/>
            <a:ext cx="228601" cy="290342"/>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0" idx="0"/>
          </p:cNvCxnSpPr>
          <p:nvPr/>
        </p:nvCxnSpPr>
        <p:spPr>
          <a:xfrm rot="16200000" flipV="1">
            <a:off x="5446402" y="3635858"/>
            <a:ext cx="214311" cy="71499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6200000" flipV="1">
            <a:off x="6164745" y="4245457"/>
            <a:ext cx="214311" cy="71499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5684128" y="4464928"/>
            <a:ext cx="228601" cy="290342"/>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 name="Text Box 16"/>
          <p:cNvSpPr txBox="1">
            <a:spLocks noChangeArrowheads="1"/>
          </p:cNvSpPr>
          <p:nvPr/>
        </p:nvSpPr>
        <p:spPr bwMode="auto">
          <a:xfrm>
            <a:off x="3352800" y="4267200"/>
            <a:ext cx="909223" cy="584776"/>
          </a:xfrm>
          <a:prstGeom prst="rect">
            <a:avLst/>
          </a:prstGeom>
          <a:noFill/>
          <a:ln w="12700">
            <a:noFill/>
            <a:miter lim="800000"/>
            <a:headEnd/>
            <a:tailEnd type="none" w="lg" len="lg"/>
          </a:ln>
        </p:spPr>
        <p:txBody>
          <a:bodyPr wrap="none">
            <a:prstTxWarp prst="textNoShape">
              <a:avLst/>
            </a:prstTxWarp>
            <a:spAutoFit/>
          </a:bodyPr>
          <a:lstStyle/>
          <a:p>
            <a:r>
              <a:rPr lang="en-US" sz="3200" dirty="0" smtClean="0"/>
              <a:t>+ </a:t>
            </a:r>
            <a:r>
              <a:rPr lang="en-US" sz="3200" dirty="0" err="1" smtClean="0"/>
              <a:t>p</a:t>
            </a:r>
            <a:r>
              <a:rPr lang="en-US" sz="3200" dirty="0"/>
              <a:t>(</a:t>
            </a:r>
          </a:p>
        </p:txBody>
      </p:sp>
      <p:sp>
        <p:nvSpPr>
          <p:cNvPr id="63" name="TextBox 62"/>
          <p:cNvSpPr txBox="1"/>
          <p:nvPr/>
        </p:nvSpPr>
        <p:spPr>
          <a:xfrm>
            <a:off x="521843" y="2329190"/>
            <a:ext cx="8244205" cy="954107"/>
          </a:xfrm>
          <a:prstGeom prst="rect">
            <a:avLst/>
          </a:prstGeom>
          <a:noFill/>
        </p:spPr>
        <p:txBody>
          <a:bodyPr wrap="square" rtlCol="0">
            <a:spAutoFit/>
          </a:bodyPr>
          <a:lstStyle/>
          <a:p>
            <a:r>
              <a:rPr lang="en-US" sz="2800" dirty="0" smtClean="0">
                <a:solidFill>
                  <a:srgbClr val="0000FF"/>
                </a:solidFill>
              </a:rPr>
              <a:t>Sum over all the possible parses!</a:t>
            </a:r>
          </a:p>
          <a:p>
            <a:r>
              <a:rPr lang="en-US" sz="2800" dirty="0" smtClean="0">
                <a:solidFill>
                  <a:srgbClr val="0000FF"/>
                </a:solidFill>
              </a:rPr>
              <a:t>Often, we really want: </a:t>
            </a:r>
            <a:r>
              <a:rPr lang="en-US" sz="2800" dirty="0" err="1" smtClean="0">
                <a:solidFill>
                  <a:srgbClr val="0000FF"/>
                </a:solidFill>
              </a:rPr>
              <a:t>p(</a:t>
            </a:r>
            <a:r>
              <a:rPr lang="en-US" sz="2800" i="1" dirty="0" err="1" smtClean="0">
                <a:solidFill>
                  <a:srgbClr val="000090"/>
                </a:solidFill>
              </a:rPr>
              <a:t>time</a:t>
            </a:r>
            <a:r>
              <a:rPr lang="en-US" sz="2800" i="1" dirty="0" smtClean="0">
                <a:solidFill>
                  <a:srgbClr val="000090"/>
                </a:solidFill>
              </a:rPr>
              <a:t> flies like an arrow </a:t>
            </a:r>
            <a:r>
              <a:rPr lang="en-US" sz="2800" dirty="0" smtClean="0">
                <a:solidFill>
                  <a:srgbClr val="0000FF"/>
                </a:solidFill>
              </a:rPr>
              <a:t>| S)</a:t>
            </a:r>
            <a:endParaRPr lang="en-US" sz="2800" dirty="0">
              <a:solidFill>
                <a:srgbClr val="0000FF"/>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step</a:t>
            </a:r>
            <a:endParaRPr lang="en-US" dirty="0"/>
          </a:p>
        </p:txBody>
      </p:sp>
      <p:sp>
        <p:nvSpPr>
          <p:cNvPr id="5" name="TextBox 4"/>
          <p:cNvSpPr txBox="1"/>
          <p:nvPr/>
        </p:nvSpPr>
        <p:spPr>
          <a:xfrm>
            <a:off x="395287" y="1676400"/>
            <a:ext cx="6553200" cy="523220"/>
          </a:xfrm>
          <a:prstGeom prst="rect">
            <a:avLst/>
          </a:prstGeom>
          <a:noFill/>
        </p:spPr>
        <p:txBody>
          <a:bodyPr wrap="square" rtlCol="0">
            <a:spAutoFit/>
          </a:bodyPr>
          <a:lstStyle/>
          <a:p>
            <a:r>
              <a:rPr lang="en-US" sz="2800" dirty="0" err="1" smtClean="0"/>
              <a:t>p(</a:t>
            </a:r>
            <a:r>
              <a:rPr lang="en-US" sz="2800" i="1" dirty="0" err="1" smtClean="0">
                <a:solidFill>
                  <a:srgbClr val="000090"/>
                </a:solidFill>
              </a:rPr>
              <a:t>time</a:t>
            </a:r>
            <a:r>
              <a:rPr lang="en-US" sz="2800" i="1" dirty="0" smtClean="0">
                <a:solidFill>
                  <a:srgbClr val="000090"/>
                </a:solidFill>
              </a:rPr>
              <a:t> flies like an </a:t>
            </a:r>
            <a:r>
              <a:rPr lang="en-US" sz="2800" i="1" dirty="0" err="1" smtClean="0">
                <a:solidFill>
                  <a:srgbClr val="000090"/>
                </a:solidFill>
              </a:rPr>
              <a:t>arrow</a:t>
            </a:r>
            <a:r>
              <a:rPr lang="en-US" sz="2800" dirty="0" err="1" smtClean="0"/>
              <a:t>)</a:t>
            </a:r>
            <a:r>
              <a:rPr lang="en-US" sz="2800" baseline="-25000" dirty="0" err="1" smtClean="0"/>
              <a:t>grammar</a:t>
            </a:r>
            <a:r>
              <a:rPr lang="en-US" sz="2800" dirty="0" smtClean="0"/>
              <a:t> = </a:t>
            </a:r>
            <a:r>
              <a:rPr lang="en-US" sz="2800" dirty="0" smtClean="0">
                <a:solidFill>
                  <a:srgbClr val="FF0000"/>
                </a:solidFill>
              </a:rPr>
              <a:t>?</a:t>
            </a:r>
            <a:endParaRPr lang="en-US" sz="2800" dirty="0">
              <a:solidFill>
                <a:srgbClr val="FF0000"/>
              </a:solidFill>
            </a:endParaRPr>
          </a:p>
        </p:txBody>
      </p:sp>
      <p:sp>
        <p:nvSpPr>
          <p:cNvPr id="63" name="TextBox 62"/>
          <p:cNvSpPr txBox="1"/>
          <p:nvPr/>
        </p:nvSpPr>
        <p:spPr>
          <a:xfrm>
            <a:off x="521843" y="2329190"/>
            <a:ext cx="8244205" cy="954107"/>
          </a:xfrm>
          <a:prstGeom prst="rect">
            <a:avLst/>
          </a:prstGeom>
          <a:noFill/>
        </p:spPr>
        <p:txBody>
          <a:bodyPr wrap="square" rtlCol="0">
            <a:spAutoFit/>
          </a:bodyPr>
          <a:lstStyle/>
          <a:p>
            <a:r>
              <a:rPr lang="en-US" sz="2800" dirty="0" smtClean="0">
                <a:solidFill>
                  <a:srgbClr val="0000FF"/>
                </a:solidFill>
              </a:rPr>
              <a:t>Sum over all the possible parses!</a:t>
            </a:r>
          </a:p>
          <a:p>
            <a:r>
              <a:rPr lang="en-US" sz="2800" dirty="0" smtClean="0">
                <a:solidFill>
                  <a:srgbClr val="0000FF"/>
                </a:solidFill>
              </a:rPr>
              <a:t>Often, we really want: </a:t>
            </a:r>
            <a:r>
              <a:rPr lang="en-US" sz="2800" dirty="0" err="1" smtClean="0">
                <a:solidFill>
                  <a:srgbClr val="0000FF"/>
                </a:solidFill>
              </a:rPr>
              <a:t>p(</a:t>
            </a:r>
            <a:r>
              <a:rPr lang="en-US" sz="2800" i="1" dirty="0" err="1" smtClean="0">
                <a:solidFill>
                  <a:srgbClr val="000090"/>
                </a:solidFill>
              </a:rPr>
              <a:t>time</a:t>
            </a:r>
            <a:r>
              <a:rPr lang="en-US" sz="2800" i="1" dirty="0" smtClean="0">
                <a:solidFill>
                  <a:srgbClr val="000090"/>
                </a:solidFill>
              </a:rPr>
              <a:t> flies like an arrow </a:t>
            </a:r>
            <a:r>
              <a:rPr lang="en-US" sz="2800" dirty="0" smtClean="0">
                <a:solidFill>
                  <a:srgbClr val="0000FF"/>
                </a:solidFill>
              </a:rPr>
              <a:t>| S)</a:t>
            </a:r>
            <a:endParaRPr lang="en-US" sz="2800" dirty="0">
              <a:solidFill>
                <a:srgbClr val="0000FF"/>
              </a:solidFill>
            </a:endParaRPr>
          </a:p>
        </p:txBody>
      </p:sp>
      <p:sp>
        <p:nvSpPr>
          <p:cNvPr id="37" name="TextBox 36"/>
          <p:cNvSpPr txBox="1"/>
          <p:nvPr/>
        </p:nvSpPr>
        <p:spPr>
          <a:xfrm>
            <a:off x="1433513" y="4419600"/>
            <a:ext cx="5500687" cy="584776"/>
          </a:xfrm>
          <a:prstGeom prst="rect">
            <a:avLst/>
          </a:prstGeom>
          <a:noFill/>
        </p:spPr>
        <p:txBody>
          <a:bodyPr wrap="square" rtlCol="0">
            <a:spAutoFit/>
          </a:bodyPr>
          <a:lstStyle/>
          <a:p>
            <a:r>
              <a:rPr lang="en-US" sz="3200" dirty="0" smtClean="0">
                <a:solidFill>
                  <a:srgbClr val="FF0000"/>
                </a:solidFill>
              </a:rPr>
              <a:t>how can we calculate this sum?</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step</a:t>
            </a:r>
            <a:endParaRPr lang="en-US" dirty="0"/>
          </a:p>
        </p:txBody>
      </p:sp>
      <p:sp>
        <p:nvSpPr>
          <p:cNvPr id="5" name="TextBox 4"/>
          <p:cNvSpPr txBox="1"/>
          <p:nvPr/>
        </p:nvSpPr>
        <p:spPr>
          <a:xfrm>
            <a:off x="395287" y="1676400"/>
            <a:ext cx="6553200" cy="523220"/>
          </a:xfrm>
          <a:prstGeom prst="rect">
            <a:avLst/>
          </a:prstGeom>
          <a:noFill/>
        </p:spPr>
        <p:txBody>
          <a:bodyPr wrap="square" rtlCol="0">
            <a:spAutoFit/>
          </a:bodyPr>
          <a:lstStyle/>
          <a:p>
            <a:r>
              <a:rPr lang="en-US" sz="2800" dirty="0" err="1" smtClean="0"/>
              <a:t>p(</a:t>
            </a:r>
            <a:r>
              <a:rPr lang="en-US" sz="2800" i="1" dirty="0" err="1" smtClean="0">
                <a:solidFill>
                  <a:srgbClr val="000090"/>
                </a:solidFill>
              </a:rPr>
              <a:t>time</a:t>
            </a:r>
            <a:r>
              <a:rPr lang="en-US" sz="2800" i="1" dirty="0" smtClean="0">
                <a:solidFill>
                  <a:srgbClr val="000090"/>
                </a:solidFill>
              </a:rPr>
              <a:t> flies like an </a:t>
            </a:r>
            <a:r>
              <a:rPr lang="en-US" sz="2800" i="1" dirty="0" err="1" smtClean="0">
                <a:solidFill>
                  <a:srgbClr val="000090"/>
                </a:solidFill>
              </a:rPr>
              <a:t>arrow</a:t>
            </a:r>
            <a:r>
              <a:rPr lang="en-US" sz="2800" dirty="0" err="1" smtClean="0"/>
              <a:t>)</a:t>
            </a:r>
            <a:r>
              <a:rPr lang="en-US" sz="2800" baseline="-25000" dirty="0" err="1" smtClean="0"/>
              <a:t>grammar</a:t>
            </a:r>
            <a:r>
              <a:rPr lang="en-US" sz="2800" dirty="0" smtClean="0"/>
              <a:t> = </a:t>
            </a:r>
            <a:r>
              <a:rPr lang="en-US" sz="2800" dirty="0" smtClean="0">
                <a:solidFill>
                  <a:srgbClr val="FF0000"/>
                </a:solidFill>
              </a:rPr>
              <a:t>?</a:t>
            </a:r>
            <a:endParaRPr lang="en-US" sz="2800" dirty="0">
              <a:solidFill>
                <a:srgbClr val="FF0000"/>
              </a:solidFill>
            </a:endParaRPr>
          </a:p>
        </p:txBody>
      </p:sp>
      <p:sp>
        <p:nvSpPr>
          <p:cNvPr id="63" name="TextBox 62"/>
          <p:cNvSpPr txBox="1"/>
          <p:nvPr/>
        </p:nvSpPr>
        <p:spPr>
          <a:xfrm>
            <a:off x="521843" y="2329190"/>
            <a:ext cx="8244205" cy="954107"/>
          </a:xfrm>
          <a:prstGeom prst="rect">
            <a:avLst/>
          </a:prstGeom>
          <a:noFill/>
        </p:spPr>
        <p:txBody>
          <a:bodyPr wrap="square" rtlCol="0">
            <a:spAutoFit/>
          </a:bodyPr>
          <a:lstStyle/>
          <a:p>
            <a:r>
              <a:rPr lang="en-US" sz="2800" dirty="0" smtClean="0">
                <a:solidFill>
                  <a:srgbClr val="0000FF"/>
                </a:solidFill>
              </a:rPr>
              <a:t>Sum over all the possible parses!</a:t>
            </a:r>
          </a:p>
          <a:p>
            <a:r>
              <a:rPr lang="en-US" sz="2800" dirty="0" smtClean="0">
                <a:solidFill>
                  <a:srgbClr val="0000FF"/>
                </a:solidFill>
              </a:rPr>
              <a:t>Often, we really want: </a:t>
            </a:r>
            <a:r>
              <a:rPr lang="en-US" sz="2800" dirty="0" err="1" smtClean="0">
                <a:solidFill>
                  <a:srgbClr val="0000FF"/>
                </a:solidFill>
              </a:rPr>
              <a:t>p(</a:t>
            </a:r>
            <a:r>
              <a:rPr lang="en-US" sz="2800" i="1" dirty="0" err="1" smtClean="0">
                <a:solidFill>
                  <a:srgbClr val="000090"/>
                </a:solidFill>
              </a:rPr>
              <a:t>time</a:t>
            </a:r>
            <a:r>
              <a:rPr lang="en-US" sz="2800" i="1" dirty="0" smtClean="0">
                <a:solidFill>
                  <a:srgbClr val="000090"/>
                </a:solidFill>
              </a:rPr>
              <a:t> flies like an arrow </a:t>
            </a:r>
            <a:r>
              <a:rPr lang="en-US" sz="2800" dirty="0" smtClean="0">
                <a:solidFill>
                  <a:srgbClr val="0000FF"/>
                </a:solidFill>
              </a:rPr>
              <a:t>| S)</a:t>
            </a:r>
            <a:endParaRPr lang="en-US" sz="2800" dirty="0">
              <a:solidFill>
                <a:srgbClr val="0000FF"/>
              </a:solidFill>
            </a:endParaRPr>
          </a:p>
        </p:txBody>
      </p:sp>
      <p:sp>
        <p:nvSpPr>
          <p:cNvPr id="37" name="TextBox 36"/>
          <p:cNvSpPr txBox="1"/>
          <p:nvPr/>
        </p:nvSpPr>
        <p:spPr>
          <a:xfrm>
            <a:off x="1433513" y="4419600"/>
            <a:ext cx="5500687" cy="1077218"/>
          </a:xfrm>
          <a:prstGeom prst="rect">
            <a:avLst/>
          </a:prstGeom>
          <a:noFill/>
        </p:spPr>
        <p:txBody>
          <a:bodyPr wrap="square" rtlCol="0">
            <a:spAutoFit/>
          </a:bodyPr>
          <a:lstStyle/>
          <a:p>
            <a:r>
              <a:rPr lang="en-US" sz="3200" dirty="0" smtClean="0">
                <a:solidFill>
                  <a:srgbClr val="0000FF"/>
                </a:solidFill>
              </a:rPr>
              <a:t>CKY parsing except sum over possible parses instead of max</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r>
              <a:rPr lang="en-US"/>
              <a:t>Probabilistic CKY Parser</a:t>
            </a:r>
          </a:p>
        </p:txBody>
      </p:sp>
      <p:sp>
        <p:nvSpPr>
          <p:cNvPr id="34820" name="TextBox 5"/>
          <p:cNvSpPr txBox="1">
            <a:spLocks noChangeArrowheads="1"/>
          </p:cNvSpPr>
          <p:nvPr/>
        </p:nvSpPr>
        <p:spPr bwMode="auto">
          <a:xfrm>
            <a:off x="1271588" y="1660525"/>
            <a:ext cx="5084762" cy="4000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rPr>
              <a:t>  Book       the        flight    through  Houston</a:t>
            </a:r>
          </a:p>
        </p:txBody>
      </p:sp>
      <p:sp>
        <p:nvSpPr>
          <p:cNvPr id="34821" name="Rectangle 11"/>
          <p:cNvSpPr>
            <a:spLocks noChangeArrowheads="1"/>
          </p:cNvSpPr>
          <p:nvPr/>
        </p:nvSpPr>
        <p:spPr bwMode="auto">
          <a:xfrm>
            <a:off x="1247775" y="2233613"/>
            <a:ext cx="962025" cy="842962"/>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22" name="Rectangle 12"/>
          <p:cNvSpPr>
            <a:spLocks noChangeArrowheads="1"/>
          </p:cNvSpPr>
          <p:nvPr/>
        </p:nvSpPr>
        <p:spPr bwMode="auto">
          <a:xfrm>
            <a:off x="2205038" y="2233613"/>
            <a:ext cx="963612" cy="842962"/>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23" name="Rectangle 13"/>
          <p:cNvSpPr>
            <a:spLocks noChangeArrowheads="1"/>
          </p:cNvSpPr>
          <p:nvPr/>
        </p:nvSpPr>
        <p:spPr bwMode="auto">
          <a:xfrm>
            <a:off x="3163888" y="2233613"/>
            <a:ext cx="963612" cy="842962"/>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24" name="Rectangle 14"/>
          <p:cNvSpPr>
            <a:spLocks noChangeArrowheads="1"/>
          </p:cNvSpPr>
          <p:nvPr/>
        </p:nvSpPr>
        <p:spPr bwMode="auto">
          <a:xfrm>
            <a:off x="4122738" y="2233613"/>
            <a:ext cx="962025" cy="842962"/>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25" name="Rectangle 15"/>
          <p:cNvSpPr>
            <a:spLocks noChangeArrowheads="1"/>
          </p:cNvSpPr>
          <p:nvPr/>
        </p:nvSpPr>
        <p:spPr bwMode="auto">
          <a:xfrm>
            <a:off x="5081588" y="2233613"/>
            <a:ext cx="962025" cy="842962"/>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26" name="Rectangle 18"/>
          <p:cNvSpPr>
            <a:spLocks noChangeArrowheads="1"/>
          </p:cNvSpPr>
          <p:nvPr/>
        </p:nvSpPr>
        <p:spPr bwMode="auto">
          <a:xfrm>
            <a:off x="2214563" y="3084513"/>
            <a:ext cx="962025" cy="841375"/>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27" name="Rectangle 20"/>
          <p:cNvSpPr>
            <a:spLocks noChangeArrowheads="1"/>
          </p:cNvSpPr>
          <p:nvPr/>
        </p:nvSpPr>
        <p:spPr bwMode="auto">
          <a:xfrm>
            <a:off x="4130675" y="3084513"/>
            <a:ext cx="962025" cy="841375"/>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28" name="Rectangle 21"/>
          <p:cNvSpPr>
            <a:spLocks noChangeArrowheads="1"/>
          </p:cNvSpPr>
          <p:nvPr/>
        </p:nvSpPr>
        <p:spPr bwMode="auto">
          <a:xfrm>
            <a:off x="5089525" y="3084513"/>
            <a:ext cx="962025" cy="841375"/>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29" name="Rectangle 24"/>
          <p:cNvSpPr>
            <a:spLocks noChangeArrowheads="1"/>
          </p:cNvSpPr>
          <p:nvPr/>
        </p:nvSpPr>
        <p:spPr bwMode="auto">
          <a:xfrm>
            <a:off x="3179763" y="3933825"/>
            <a:ext cx="963612" cy="842963"/>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30" name="Rectangle 25"/>
          <p:cNvSpPr>
            <a:spLocks noChangeArrowheads="1"/>
          </p:cNvSpPr>
          <p:nvPr/>
        </p:nvSpPr>
        <p:spPr bwMode="auto">
          <a:xfrm>
            <a:off x="4138613" y="3933825"/>
            <a:ext cx="962025" cy="842963"/>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31" name="Rectangle 26"/>
          <p:cNvSpPr>
            <a:spLocks noChangeArrowheads="1"/>
          </p:cNvSpPr>
          <p:nvPr/>
        </p:nvSpPr>
        <p:spPr bwMode="auto">
          <a:xfrm>
            <a:off x="5097463" y="3933825"/>
            <a:ext cx="962025" cy="842963"/>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32" name="Rectangle 30"/>
          <p:cNvSpPr>
            <a:spLocks noChangeArrowheads="1"/>
          </p:cNvSpPr>
          <p:nvPr/>
        </p:nvSpPr>
        <p:spPr bwMode="auto">
          <a:xfrm>
            <a:off x="4146550" y="4784725"/>
            <a:ext cx="963613" cy="841375"/>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33" name="Rectangle 31"/>
          <p:cNvSpPr>
            <a:spLocks noChangeArrowheads="1"/>
          </p:cNvSpPr>
          <p:nvPr/>
        </p:nvSpPr>
        <p:spPr bwMode="auto">
          <a:xfrm>
            <a:off x="5105400" y="4784725"/>
            <a:ext cx="962025" cy="841375"/>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34" name="Rectangle 36"/>
          <p:cNvSpPr>
            <a:spLocks noChangeArrowheads="1"/>
          </p:cNvSpPr>
          <p:nvPr/>
        </p:nvSpPr>
        <p:spPr bwMode="auto">
          <a:xfrm>
            <a:off x="5113338" y="5634038"/>
            <a:ext cx="962025" cy="842962"/>
          </a:xfrm>
          <a:prstGeom prst="rect">
            <a:avLst/>
          </a:prstGeom>
          <a:noFill/>
          <a:ln w="1905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34835" name="TextBox 37"/>
          <p:cNvSpPr txBox="1">
            <a:spLocks noChangeArrowheads="1"/>
          </p:cNvSpPr>
          <p:nvPr/>
        </p:nvSpPr>
        <p:spPr bwMode="auto">
          <a:xfrm>
            <a:off x="1219200" y="2209800"/>
            <a:ext cx="1074738" cy="830263"/>
          </a:xfrm>
          <a:prstGeom prst="rect">
            <a:avLst/>
          </a:prstGeom>
          <a:noFill/>
          <a:ln w="9525">
            <a:noFill/>
            <a:miter lim="800000"/>
            <a:headEnd/>
            <a:tailEnd/>
          </a:ln>
        </p:spPr>
        <p:txBody>
          <a:bodyPr wrap="none">
            <a:prstTxWarp prst="textNoShape">
              <a:avLst/>
            </a:prstTxWarp>
            <a:spAutoFit/>
          </a:bodyPr>
          <a:lstStyle/>
          <a:p>
            <a:r>
              <a:rPr lang="en-US" sz="1200" b="1">
                <a:latin typeface="Times New Roman" charset="0"/>
              </a:rPr>
              <a:t>S :.01, VP:.1, </a:t>
            </a:r>
          </a:p>
          <a:p>
            <a:r>
              <a:rPr lang="en-US" sz="1200" b="1">
                <a:latin typeface="Times New Roman" charset="0"/>
              </a:rPr>
              <a:t>Verb:.5 </a:t>
            </a:r>
          </a:p>
          <a:p>
            <a:r>
              <a:rPr lang="en-US" sz="1200" b="1">
                <a:latin typeface="Times New Roman" charset="0"/>
              </a:rPr>
              <a:t>Nominal:.03</a:t>
            </a:r>
          </a:p>
          <a:p>
            <a:r>
              <a:rPr lang="en-US" sz="1200" b="1">
                <a:latin typeface="Times New Roman" charset="0"/>
              </a:rPr>
              <a:t>Noun:.1</a:t>
            </a:r>
            <a:endParaRPr lang="en-US" sz="1400" b="1">
              <a:latin typeface="Times New Roman" charset="0"/>
            </a:endParaRPr>
          </a:p>
        </p:txBody>
      </p:sp>
      <p:sp>
        <p:nvSpPr>
          <p:cNvPr id="34836" name="TextBox 38"/>
          <p:cNvSpPr txBox="1">
            <a:spLocks noChangeArrowheads="1"/>
          </p:cNvSpPr>
          <p:nvPr/>
        </p:nvSpPr>
        <p:spPr bwMode="auto">
          <a:xfrm>
            <a:off x="2230438" y="3594100"/>
            <a:ext cx="582612" cy="276225"/>
          </a:xfrm>
          <a:prstGeom prst="rect">
            <a:avLst/>
          </a:prstGeom>
          <a:noFill/>
          <a:ln w="9525">
            <a:noFill/>
            <a:miter lim="800000"/>
            <a:headEnd/>
            <a:tailEnd/>
          </a:ln>
        </p:spPr>
        <p:txBody>
          <a:bodyPr wrap="none">
            <a:prstTxWarp prst="textNoShape">
              <a:avLst/>
            </a:prstTxWarp>
            <a:spAutoFit/>
          </a:bodyPr>
          <a:lstStyle/>
          <a:p>
            <a:r>
              <a:rPr lang="en-US" sz="1200" b="1">
                <a:latin typeface="Times New Roman" charset="0"/>
              </a:rPr>
              <a:t>Det:.6</a:t>
            </a:r>
          </a:p>
        </p:txBody>
      </p:sp>
      <p:sp>
        <p:nvSpPr>
          <p:cNvPr id="34837" name="TextBox 39"/>
          <p:cNvSpPr txBox="1">
            <a:spLocks noChangeArrowheads="1"/>
          </p:cNvSpPr>
          <p:nvPr/>
        </p:nvSpPr>
        <p:spPr bwMode="auto">
          <a:xfrm>
            <a:off x="3163888" y="3975100"/>
            <a:ext cx="992187" cy="646113"/>
          </a:xfrm>
          <a:prstGeom prst="rect">
            <a:avLst/>
          </a:prstGeom>
          <a:noFill/>
          <a:ln w="9525">
            <a:noFill/>
            <a:miter lim="800000"/>
            <a:headEnd/>
            <a:tailEnd/>
          </a:ln>
        </p:spPr>
        <p:txBody>
          <a:bodyPr wrap="none">
            <a:prstTxWarp prst="textNoShape">
              <a:avLst/>
            </a:prstTxWarp>
            <a:spAutoFit/>
          </a:bodyPr>
          <a:lstStyle/>
          <a:p>
            <a:endParaRPr lang="en-US" sz="1200" b="1">
              <a:latin typeface="Times New Roman" charset="0"/>
            </a:endParaRPr>
          </a:p>
          <a:p>
            <a:r>
              <a:rPr lang="en-US" sz="1200" b="1">
                <a:latin typeface="Times New Roman" charset="0"/>
              </a:rPr>
              <a:t>Nominal:.15</a:t>
            </a:r>
          </a:p>
          <a:p>
            <a:r>
              <a:rPr lang="en-US" sz="1200" b="1">
                <a:latin typeface="Times New Roman" charset="0"/>
              </a:rPr>
              <a:t>Noun:.5</a:t>
            </a:r>
            <a:endParaRPr lang="en-US" sz="1400" b="1">
              <a:latin typeface="Times New Roman" charset="0"/>
            </a:endParaRPr>
          </a:p>
        </p:txBody>
      </p:sp>
      <p:sp>
        <p:nvSpPr>
          <p:cNvPr id="34838" name="TextBox 28"/>
          <p:cNvSpPr txBox="1">
            <a:spLocks noChangeArrowheads="1"/>
          </p:cNvSpPr>
          <p:nvPr/>
        </p:nvSpPr>
        <p:spPr bwMode="auto">
          <a:xfrm>
            <a:off x="2273300" y="2735263"/>
            <a:ext cx="527050" cy="276225"/>
          </a:xfrm>
          <a:prstGeom prst="rect">
            <a:avLst/>
          </a:prstGeom>
          <a:noFill/>
          <a:ln w="9525">
            <a:noFill/>
            <a:miter lim="800000"/>
            <a:headEnd/>
            <a:tailEnd/>
          </a:ln>
        </p:spPr>
        <p:txBody>
          <a:bodyPr wrap="none">
            <a:prstTxWarp prst="textNoShape">
              <a:avLst/>
            </a:prstTxWarp>
            <a:spAutoFit/>
          </a:bodyPr>
          <a:lstStyle/>
          <a:p>
            <a:r>
              <a:rPr lang="en-US" sz="1200" b="1">
                <a:latin typeface="Times New Roman" charset="0"/>
              </a:rPr>
              <a:t>None</a:t>
            </a:r>
          </a:p>
        </p:txBody>
      </p:sp>
      <p:sp>
        <p:nvSpPr>
          <p:cNvPr id="34839" name="TextBox 29"/>
          <p:cNvSpPr txBox="1">
            <a:spLocks noChangeArrowheads="1"/>
          </p:cNvSpPr>
          <p:nvPr/>
        </p:nvSpPr>
        <p:spPr bwMode="auto">
          <a:xfrm>
            <a:off x="3124200" y="3200400"/>
            <a:ext cx="1017588" cy="646113"/>
          </a:xfrm>
          <a:prstGeom prst="rect">
            <a:avLst/>
          </a:prstGeom>
          <a:noFill/>
          <a:ln w="9525">
            <a:noFill/>
            <a:miter lim="800000"/>
            <a:headEnd/>
            <a:tailEnd/>
          </a:ln>
        </p:spPr>
        <p:txBody>
          <a:bodyPr wrap="none">
            <a:prstTxWarp prst="textNoShape">
              <a:avLst/>
            </a:prstTxWarp>
            <a:spAutoFit/>
          </a:bodyPr>
          <a:lstStyle/>
          <a:p>
            <a:endParaRPr lang="en-US" sz="1200" b="1">
              <a:latin typeface="Times New Roman" charset="0"/>
            </a:endParaRPr>
          </a:p>
          <a:p>
            <a:r>
              <a:rPr lang="en-US" sz="1200" b="1">
                <a:latin typeface="Times New Roman" charset="0"/>
              </a:rPr>
              <a:t>NP:.6*.6*.15</a:t>
            </a:r>
          </a:p>
          <a:p>
            <a:r>
              <a:rPr lang="en-US" sz="1200" b="1">
                <a:latin typeface="Times New Roman" charset="0"/>
              </a:rPr>
              <a:t>     =.054</a:t>
            </a:r>
          </a:p>
        </p:txBody>
      </p:sp>
      <p:sp>
        <p:nvSpPr>
          <p:cNvPr id="34840" name="TextBox 25"/>
          <p:cNvSpPr txBox="1">
            <a:spLocks noChangeArrowheads="1"/>
          </p:cNvSpPr>
          <p:nvPr/>
        </p:nvSpPr>
        <p:spPr bwMode="auto">
          <a:xfrm>
            <a:off x="3084513" y="2667000"/>
            <a:ext cx="1095375" cy="461963"/>
          </a:xfrm>
          <a:prstGeom prst="rect">
            <a:avLst/>
          </a:prstGeom>
          <a:noFill/>
          <a:ln w="9525">
            <a:noFill/>
            <a:miter lim="800000"/>
            <a:headEnd/>
            <a:tailEnd/>
          </a:ln>
        </p:spPr>
        <p:txBody>
          <a:bodyPr>
            <a:prstTxWarp prst="textNoShape">
              <a:avLst/>
            </a:prstTxWarp>
            <a:spAutoFit/>
          </a:bodyPr>
          <a:lstStyle/>
          <a:p>
            <a:r>
              <a:rPr lang="en-US" sz="1200" b="1">
                <a:latin typeface="Times New Roman" charset="0"/>
              </a:rPr>
              <a:t>VP:.5*.5*.054</a:t>
            </a:r>
          </a:p>
          <a:p>
            <a:r>
              <a:rPr lang="en-US" sz="1200" b="1">
                <a:latin typeface="Times New Roman" charset="0"/>
              </a:rPr>
              <a:t>     =.0135</a:t>
            </a:r>
          </a:p>
        </p:txBody>
      </p:sp>
      <p:sp>
        <p:nvSpPr>
          <p:cNvPr id="34841" name="TextBox 26"/>
          <p:cNvSpPr txBox="1">
            <a:spLocks noChangeArrowheads="1"/>
          </p:cNvSpPr>
          <p:nvPr/>
        </p:nvSpPr>
        <p:spPr bwMode="auto">
          <a:xfrm>
            <a:off x="3124200" y="2209800"/>
            <a:ext cx="1095375" cy="461963"/>
          </a:xfrm>
          <a:prstGeom prst="rect">
            <a:avLst/>
          </a:prstGeom>
          <a:noFill/>
          <a:ln w="9525">
            <a:noFill/>
            <a:miter lim="800000"/>
            <a:headEnd/>
            <a:tailEnd/>
          </a:ln>
        </p:spPr>
        <p:txBody>
          <a:bodyPr>
            <a:prstTxWarp prst="textNoShape">
              <a:avLst/>
            </a:prstTxWarp>
            <a:spAutoFit/>
          </a:bodyPr>
          <a:lstStyle/>
          <a:p>
            <a:r>
              <a:rPr lang="en-US" sz="1200" b="1">
                <a:latin typeface="Times New Roman" charset="0"/>
              </a:rPr>
              <a:t>S:.05*.5*.054</a:t>
            </a:r>
          </a:p>
          <a:p>
            <a:r>
              <a:rPr lang="en-US" sz="1200" b="1">
                <a:latin typeface="Times New Roman" charset="0"/>
              </a:rPr>
              <a:t>     =.00135</a:t>
            </a:r>
          </a:p>
        </p:txBody>
      </p:sp>
      <p:sp>
        <p:nvSpPr>
          <p:cNvPr id="28" name="TextBox 27"/>
          <p:cNvSpPr txBox="1">
            <a:spLocks noChangeArrowheads="1"/>
          </p:cNvSpPr>
          <p:nvPr/>
        </p:nvSpPr>
        <p:spPr bwMode="auto">
          <a:xfrm>
            <a:off x="4183063" y="4367213"/>
            <a:ext cx="525462" cy="277812"/>
          </a:xfrm>
          <a:prstGeom prst="rect">
            <a:avLst/>
          </a:prstGeom>
          <a:noFill/>
          <a:ln w="9525">
            <a:noFill/>
            <a:miter lim="800000"/>
            <a:headEnd/>
            <a:tailEnd/>
          </a:ln>
        </p:spPr>
        <p:txBody>
          <a:bodyPr wrap="none">
            <a:prstTxWarp prst="textNoShape">
              <a:avLst/>
            </a:prstTxWarp>
            <a:spAutoFit/>
          </a:bodyPr>
          <a:lstStyle/>
          <a:p>
            <a:r>
              <a:rPr lang="en-US" sz="1200" b="1">
                <a:latin typeface="Times New Roman" charset="0"/>
              </a:rPr>
              <a:t>None</a:t>
            </a:r>
          </a:p>
        </p:txBody>
      </p:sp>
      <p:sp>
        <p:nvSpPr>
          <p:cNvPr id="31" name="TextBox 30"/>
          <p:cNvSpPr txBox="1">
            <a:spLocks noChangeArrowheads="1"/>
          </p:cNvSpPr>
          <p:nvPr/>
        </p:nvSpPr>
        <p:spPr bwMode="auto">
          <a:xfrm>
            <a:off x="4154488" y="3521075"/>
            <a:ext cx="527050" cy="277813"/>
          </a:xfrm>
          <a:prstGeom prst="rect">
            <a:avLst/>
          </a:prstGeom>
          <a:noFill/>
          <a:ln w="9525">
            <a:noFill/>
            <a:miter lim="800000"/>
            <a:headEnd/>
            <a:tailEnd/>
          </a:ln>
        </p:spPr>
        <p:txBody>
          <a:bodyPr wrap="none">
            <a:prstTxWarp prst="textNoShape">
              <a:avLst/>
            </a:prstTxWarp>
            <a:spAutoFit/>
          </a:bodyPr>
          <a:lstStyle/>
          <a:p>
            <a:r>
              <a:rPr lang="en-US" sz="1200" b="1">
                <a:latin typeface="Times New Roman" charset="0"/>
              </a:rPr>
              <a:t>None</a:t>
            </a:r>
          </a:p>
        </p:txBody>
      </p:sp>
      <p:sp>
        <p:nvSpPr>
          <p:cNvPr id="32" name="TextBox 31"/>
          <p:cNvSpPr txBox="1">
            <a:spLocks noChangeArrowheads="1"/>
          </p:cNvSpPr>
          <p:nvPr/>
        </p:nvSpPr>
        <p:spPr bwMode="auto">
          <a:xfrm>
            <a:off x="4127500" y="2674938"/>
            <a:ext cx="525463" cy="277812"/>
          </a:xfrm>
          <a:prstGeom prst="rect">
            <a:avLst/>
          </a:prstGeom>
          <a:noFill/>
          <a:ln w="9525">
            <a:noFill/>
            <a:miter lim="800000"/>
            <a:headEnd/>
            <a:tailEnd/>
          </a:ln>
        </p:spPr>
        <p:txBody>
          <a:bodyPr wrap="none">
            <a:prstTxWarp prst="textNoShape">
              <a:avLst/>
            </a:prstTxWarp>
            <a:spAutoFit/>
          </a:bodyPr>
          <a:lstStyle/>
          <a:p>
            <a:r>
              <a:rPr lang="en-US" sz="1200" b="1">
                <a:latin typeface="Times New Roman" charset="0"/>
              </a:rPr>
              <a:t>None</a:t>
            </a:r>
          </a:p>
        </p:txBody>
      </p:sp>
      <p:sp>
        <p:nvSpPr>
          <p:cNvPr id="34" name="TextBox 33"/>
          <p:cNvSpPr txBox="1">
            <a:spLocks noChangeArrowheads="1"/>
          </p:cNvSpPr>
          <p:nvPr/>
        </p:nvSpPr>
        <p:spPr bwMode="auto">
          <a:xfrm>
            <a:off x="4078288" y="5029200"/>
            <a:ext cx="666750" cy="276225"/>
          </a:xfrm>
          <a:prstGeom prst="rect">
            <a:avLst/>
          </a:prstGeom>
          <a:noFill/>
          <a:ln w="9525">
            <a:noFill/>
            <a:miter lim="800000"/>
            <a:headEnd/>
            <a:tailEnd/>
          </a:ln>
        </p:spPr>
        <p:txBody>
          <a:bodyPr wrap="none">
            <a:prstTxWarp prst="textNoShape">
              <a:avLst/>
            </a:prstTxWarp>
            <a:spAutoFit/>
          </a:bodyPr>
          <a:lstStyle/>
          <a:p>
            <a:r>
              <a:rPr lang="en-US" sz="1200" b="1">
                <a:latin typeface="Times New Roman" charset="0"/>
              </a:rPr>
              <a:t>Prep:.2</a:t>
            </a:r>
          </a:p>
        </p:txBody>
      </p:sp>
      <p:sp>
        <p:nvSpPr>
          <p:cNvPr id="33" name="TextBox 41"/>
          <p:cNvSpPr txBox="1">
            <a:spLocks noChangeArrowheads="1"/>
          </p:cNvSpPr>
          <p:nvPr/>
        </p:nvSpPr>
        <p:spPr bwMode="auto">
          <a:xfrm>
            <a:off x="5029200" y="5791200"/>
            <a:ext cx="1066800" cy="461963"/>
          </a:xfrm>
          <a:prstGeom prst="rect">
            <a:avLst/>
          </a:prstGeom>
          <a:noFill/>
          <a:ln w="9525">
            <a:noFill/>
            <a:miter lim="800000"/>
            <a:headEnd/>
            <a:tailEnd/>
          </a:ln>
        </p:spPr>
        <p:txBody>
          <a:bodyPr>
            <a:prstTxWarp prst="textNoShape">
              <a:avLst/>
            </a:prstTxWarp>
            <a:spAutoFit/>
          </a:bodyPr>
          <a:lstStyle/>
          <a:p>
            <a:r>
              <a:rPr lang="en-US" sz="1200" b="1">
                <a:latin typeface="Times New Roman" charset="0"/>
              </a:rPr>
              <a:t>NP:.16</a:t>
            </a:r>
          </a:p>
          <a:p>
            <a:r>
              <a:rPr lang="en-US" sz="1200" b="1">
                <a:latin typeface="Times New Roman" charset="0"/>
              </a:rPr>
              <a:t>PropNoun:.8</a:t>
            </a:r>
          </a:p>
        </p:txBody>
      </p:sp>
      <p:sp>
        <p:nvSpPr>
          <p:cNvPr id="35" name="TextBox 34"/>
          <p:cNvSpPr txBox="1">
            <a:spLocks noChangeArrowheads="1"/>
          </p:cNvSpPr>
          <p:nvPr/>
        </p:nvSpPr>
        <p:spPr bwMode="auto">
          <a:xfrm>
            <a:off x="5029200" y="4953000"/>
            <a:ext cx="1079500" cy="461963"/>
          </a:xfrm>
          <a:prstGeom prst="rect">
            <a:avLst/>
          </a:prstGeom>
          <a:noFill/>
          <a:ln w="9525">
            <a:noFill/>
            <a:miter lim="800000"/>
            <a:headEnd/>
            <a:tailEnd/>
          </a:ln>
        </p:spPr>
        <p:txBody>
          <a:bodyPr wrap="none">
            <a:prstTxWarp prst="textNoShape">
              <a:avLst/>
            </a:prstTxWarp>
            <a:spAutoFit/>
          </a:bodyPr>
          <a:lstStyle/>
          <a:p>
            <a:r>
              <a:rPr lang="en-US" sz="1200" b="1">
                <a:latin typeface="Times New Roman" charset="0"/>
              </a:rPr>
              <a:t>PP:1.0*.2*.16</a:t>
            </a:r>
          </a:p>
          <a:p>
            <a:r>
              <a:rPr lang="en-US" sz="1200" b="1">
                <a:latin typeface="Times New Roman" charset="0"/>
              </a:rPr>
              <a:t>       =.032</a:t>
            </a:r>
          </a:p>
        </p:txBody>
      </p:sp>
      <p:sp>
        <p:nvSpPr>
          <p:cNvPr id="36" name="TextBox 35"/>
          <p:cNvSpPr txBox="1">
            <a:spLocks noChangeArrowheads="1"/>
          </p:cNvSpPr>
          <p:nvPr/>
        </p:nvSpPr>
        <p:spPr bwMode="auto">
          <a:xfrm>
            <a:off x="5105400" y="4038600"/>
            <a:ext cx="915988" cy="646113"/>
          </a:xfrm>
          <a:prstGeom prst="rect">
            <a:avLst/>
          </a:prstGeom>
          <a:noFill/>
          <a:ln w="9525">
            <a:noFill/>
            <a:miter lim="800000"/>
            <a:headEnd/>
            <a:tailEnd/>
          </a:ln>
        </p:spPr>
        <p:txBody>
          <a:bodyPr wrap="none">
            <a:prstTxWarp prst="textNoShape">
              <a:avLst/>
            </a:prstTxWarp>
            <a:spAutoFit/>
          </a:bodyPr>
          <a:lstStyle/>
          <a:p>
            <a:r>
              <a:rPr lang="en-US" sz="1200" b="1">
                <a:latin typeface="Times New Roman" charset="0"/>
              </a:rPr>
              <a:t>Nominal:</a:t>
            </a:r>
          </a:p>
          <a:p>
            <a:r>
              <a:rPr lang="en-US" sz="1200" b="1">
                <a:latin typeface="Times New Roman" charset="0"/>
              </a:rPr>
              <a:t>.5*.15*.032</a:t>
            </a:r>
          </a:p>
          <a:p>
            <a:r>
              <a:rPr lang="en-US" sz="1200" b="1">
                <a:latin typeface="Times New Roman" charset="0"/>
              </a:rPr>
              <a:t>=.0024</a:t>
            </a:r>
          </a:p>
        </p:txBody>
      </p:sp>
      <p:sp>
        <p:nvSpPr>
          <p:cNvPr id="34849" name="TextBox 36"/>
          <p:cNvSpPr txBox="1">
            <a:spLocks noChangeArrowheads="1"/>
          </p:cNvSpPr>
          <p:nvPr/>
        </p:nvSpPr>
        <p:spPr bwMode="auto">
          <a:xfrm>
            <a:off x="5029200" y="2971800"/>
            <a:ext cx="965200" cy="830263"/>
          </a:xfrm>
          <a:prstGeom prst="rect">
            <a:avLst/>
          </a:prstGeom>
          <a:noFill/>
          <a:ln w="9525">
            <a:noFill/>
            <a:miter lim="800000"/>
            <a:headEnd/>
            <a:tailEnd/>
          </a:ln>
        </p:spPr>
        <p:txBody>
          <a:bodyPr wrap="none">
            <a:prstTxWarp prst="textNoShape">
              <a:avLst/>
            </a:prstTxWarp>
            <a:spAutoFit/>
          </a:bodyPr>
          <a:lstStyle/>
          <a:p>
            <a:endParaRPr lang="en-US" sz="1200" b="1">
              <a:latin typeface="Times New Roman" charset="0"/>
            </a:endParaRPr>
          </a:p>
          <a:p>
            <a:r>
              <a:rPr lang="en-US" sz="1200" b="1">
                <a:latin typeface="Times New Roman" charset="0"/>
              </a:rPr>
              <a:t>NP:.6*.6*</a:t>
            </a:r>
          </a:p>
          <a:p>
            <a:r>
              <a:rPr lang="en-US" sz="1200" b="1">
                <a:latin typeface="Times New Roman" charset="0"/>
              </a:rPr>
              <a:t>       .0024</a:t>
            </a:r>
          </a:p>
          <a:p>
            <a:r>
              <a:rPr lang="en-US" sz="1200" b="1">
                <a:latin typeface="Times New Roman" charset="0"/>
              </a:rPr>
              <a:t>     =.000864</a:t>
            </a:r>
          </a:p>
        </p:txBody>
      </p:sp>
      <p:sp>
        <p:nvSpPr>
          <p:cNvPr id="34850" name="TextBox 40"/>
          <p:cNvSpPr txBox="1">
            <a:spLocks noChangeArrowheads="1"/>
          </p:cNvSpPr>
          <p:nvPr/>
        </p:nvSpPr>
        <p:spPr bwMode="auto">
          <a:xfrm>
            <a:off x="6124575" y="2060575"/>
            <a:ext cx="1095375" cy="646113"/>
          </a:xfrm>
          <a:prstGeom prst="rect">
            <a:avLst/>
          </a:prstGeom>
          <a:noFill/>
          <a:ln w="9525">
            <a:noFill/>
            <a:miter lim="800000"/>
            <a:headEnd/>
            <a:tailEnd/>
          </a:ln>
        </p:spPr>
        <p:txBody>
          <a:bodyPr>
            <a:prstTxWarp prst="textNoShape">
              <a:avLst/>
            </a:prstTxWarp>
            <a:spAutoFit/>
          </a:bodyPr>
          <a:lstStyle/>
          <a:p>
            <a:r>
              <a:rPr lang="en-US" sz="1200" b="1" dirty="0">
                <a:solidFill>
                  <a:srgbClr val="000090"/>
                </a:solidFill>
                <a:latin typeface="Times New Roman" charset="0"/>
              </a:rPr>
              <a:t>S:.05*.5*</a:t>
            </a:r>
          </a:p>
          <a:p>
            <a:r>
              <a:rPr lang="en-US" sz="1200" b="1" dirty="0">
                <a:solidFill>
                  <a:srgbClr val="000090"/>
                </a:solidFill>
                <a:latin typeface="Times New Roman" charset="0"/>
              </a:rPr>
              <a:t>     .000864</a:t>
            </a:r>
          </a:p>
          <a:p>
            <a:r>
              <a:rPr lang="en-US" sz="1200" b="1" dirty="0">
                <a:solidFill>
                  <a:srgbClr val="000090"/>
                </a:solidFill>
                <a:latin typeface="Times New Roman" charset="0"/>
              </a:rPr>
              <a:t>   =.0000216</a:t>
            </a:r>
          </a:p>
        </p:txBody>
      </p:sp>
      <p:cxnSp>
        <p:nvCxnSpPr>
          <p:cNvPr id="34851" name="Straight Arrow Connector 46"/>
          <p:cNvCxnSpPr>
            <a:cxnSpLocks noChangeShapeType="1"/>
          </p:cNvCxnSpPr>
          <p:nvPr/>
        </p:nvCxnSpPr>
        <p:spPr bwMode="auto">
          <a:xfrm rot="10800000" flipV="1">
            <a:off x="1752600" y="2514600"/>
            <a:ext cx="3733800" cy="1"/>
          </a:xfrm>
          <a:prstGeom prst="straightConnector1">
            <a:avLst/>
          </a:prstGeom>
          <a:noFill/>
          <a:ln w="28575" cap="flat" cmpd="sng" algn="ctr">
            <a:solidFill>
              <a:srgbClr val="000090"/>
            </a:solidFill>
            <a:prstDash val="solid"/>
            <a:round/>
            <a:headEnd type="none" w="med" len="med"/>
            <a:tailEnd type="arrow" w="med" len="med"/>
          </a:ln>
        </p:spPr>
      </p:cxnSp>
      <p:cxnSp>
        <p:nvCxnSpPr>
          <p:cNvPr id="34852" name="Straight Arrow Connector 48"/>
          <p:cNvCxnSpPr>
            <a:cxnSpLocks noChangeShapeType="1"/>
          </p:cNvCxnSpPr>
          <p:nvPr/>
        </p:nvCxnSpPr>
        <p:spPr bwMode="auto">
          <a:xfrm rot="5400000">
            <a:off x="4991101" y="2705101"/>
            <a:ext cx="685798" cy="304800"/>
          </a:xfrm>
          <a:prstGeom prst="straightConnector1">
            <a:avLst/>
          </a:prstGeom>
          <a:noFill/>
          <a:ln w="28575" cap="flat" cmpd="sng" algn="ctr">
            <a:solidFill>
              <a:srgbClr val="000090"/>
            </a:solidFill>
            <a:prstDash val="solid"/>
            <a:round/>
            <a:headEnd type="none" w="med" len="med"/>
            <a:tailEnd type="arrow" w="med" len="med"/>
          </a:ln>
        </p:spPr>
      </p:cxnSp>
      <p:cxnSp>
        <p:nvCxnSpPr>
          <p:cNvPr id="37" name="Straight Arrow Connector 43"/>
          <p:cNvCxnSpPr>
            <a:cxnSpLocks noChangeShapeType="1"/>
          </p:cNvCxnSpPr>
          <p:nvPr/>
        </p:nvCxnSpPr>
        <p:spPr bwMode="auto">
          <a:xfrm rot="10800000" flipV="1">
            <a:off x="3352800" y="2655094"/>
            <a:ext cx="2133600" cy="88106"/>
          </a:xfrm>
          <a:prstGeom prst="straightConnector1">
            <a:avLst/>
          </a:prstGeom>
          <a:noFill/>
          <a:ln w="28575" cap="flat" cmpd="sng" algn="ctr">
            <a:solidFill>
              <a:srgbClr val="3366FF"/>
            </a:solidFill>
            <a:prstDash val="solid"/>
            <a:round/>
            <a:headEnd type="none" w="med" len="med"/>
            <a:tailEnd type="arrow" w="med" len="med"/>
          </a:ln>
        </p:spPr>
      </p:cxnSp>
      <p:cxnSp>
        <p:nvCxnSpPr>
          <p:cNvPr id="38" name="Straight Arrow Connector 54"/>
          <p:cNvCxnSpPr>
            <a:cxnSpLocks noChangeShapeType="1"/>
          </p:cNvCxnSpPr>
          <p:nvPr/>
        </p:nvCxnSpPr>
        <p:spPr bwMode="auto">
          <a:xfrm rot="5400000">
            <a:off x="4183460" y="3727848"/>
            <a:ext cx="2375694" cy="230186"/>
          </a:xfrm>
          <a:prstGeom prst="straightConnector1">
            <a:avLst/>
          </a:prstGeom>
          <a:noFill/>
          <a:ln w="28575" cap="flat" cmpd="sng" algn="ctr">
            <a:solidFill>
              <a:srgbClr val="3366FF"/>
            </a:solidFill>
            <a:prstDash val="solid"/>
            <a:round/>
            <a:headEnd type="none" w="med" len="med"/>
            <a:tailEnd type="arrow" w="med" len="med"/>
          </a:ln>
        </p:spPr>
      </p:cxnSp>
      <p:sp>
        <p:nvSpPr>
          <p:cNvPr id="49" name="TextBox 41"/>
          <p:cNvSpPr txBox="1">
            <a:spLocks noChangeArrowheads="1"/>
          </p:cNvSpPr>
          <p:nvPr/>
        </p:nvSpPr>
        <p:spPr bwMode="auto">
          <a:xfrm>
            <a:off x="6108700" y="2947987"/>
            <a:ext cx="1095375" cy="646113"/>
          </a:xfrm>
          <a:prstGeom prst="rect">
            <a:avLst/>
          </a:prstGeom>
          <a:noFill/>
          <a:ln w="9525">
            <a:noFill/>
            <a:miter lim="800000"/>
            <a:headEnd/>
            <a:tailEnd/>
          </a:ln>
        </p:spPr>
        <p:txBody>
          <a:bodyPr>
            <a:prstTxWarp prst="textNoShape">
              <a:avLst/>
            </a:prstTxWarp>
            <a:spAutoFit/>
          </a:bodyPr>
          <a:lstStyle/>
          <a:p>
            <a:r>
              <a:rPr lang="en-US" sz="1200" b="1" dirty="0">
                <a:solidFill>
                  <a:srgbClr val="3366FF"/>
                </a:solidFill>
                <a:latin typeface="Times New Roman" charset="0"/>
              </a:rPr>
              <a:t>S:.03*.0135*</a:t>
            </a:r>
          </a:p>
          <a:p>
            <a:r>
              <a:rPr lang="en-US" sz="1200" b="1" dirty="0">
                <a:solidFill>
                  <a:srgbClr val="3366FF"/>
                </a:solidFill>
                <a:latin typeface="Times New Roman" charset="0"/>
              </a:rPr>
              <a:t>    .032</a:t>
            </a:r>
          </a:p>
          <a:p>
            <a:r>
              <a:rPr lang="en-US" sz="1200" b="1" dirty="0">
                <a:solidFill>
                  <a:srgbClr val="3366FF"/>
                </a:solidFill>
                <a:latin typeface="Times New Roman" charset="0"/>
              </a:rPr>
              <a:t>  =.00001296</a:t>
            </a:r>
          </a:p>
        </p:txBody>
      </p:sp>
      <p:sp>
        <p:nvSpPr>
          <p:cNvPr id="51" name="Rectangle 50"/>
          <p:cNvSpPr/>
          <p:nvPr/>
        </p:nvSpPr>
        <p:spPr>
          <a:xfrm>
            <a:off x="76200" y="5132300"/>
            <a:ext cx="2217738" cy="346249"/>
          </a:xfrm>
          <a:prstGeom prst="rect">
            <a:avLst/>
          </a:prstGeom>
        </p:spPr>
        <p:txBody>
          <a:bodyPr wrap="square">
            <a:spAutoFit/>
          </a:bodyPr>
          <a:lstStyle/>
          <a:p>
            <a:pPr>
              <a:lnSpc>
                <a:spcPct val="90000"/>
              </a:lnSpc>
            </a:pPr>
            <a:r>
              <a:rPr lang="en-US" b="1" dirty="0" smtClean="0">
                <a:solidFill>
                  <a:srgbClr val="3366FF"/>
                </a:solidFill>
                <a:latin typeface="Times New Roman" charset="0"/>
                <a:ea typeface="Times New Roman" charset="0"/>
                <a:cs typeface="Times New Roman" charset="0"/>
              </a:rPr>
              <a:t>S → VP PP	0.03</a:t>
            </a:r>
            <a:endParaRPr lang="en-US" b="1" dirty="0">
              <a:solidFill>
                <a:srgbClr val="3366FF"/>
              </a:solidFill>
              <a:latin typeface="Times New Roman" charset="0"/>
              <a:ea typeface="Times New Roman" charset="0"/>
              <a:cs typeface="Times New Roman" charset="0"/>
            </a:endParaRPr>
          </a:p>
        </p:txBody>
      </p:sp>
      <p:sp>
        <p:nvSpPr>
          <p:cNvPr id="52" name="Rectangle 51"/>
          <p:cNvSpPr/>
          <p:nvPr/>
        </p:nvSpPr>
        <p:spPr>
          <a:xfrm>
            <a:off x="94660" y="5597351"/>
            <a:ext cx="2953340" cy="346249"/>
          </a:xfrm>
          <a:prstGeom prst="rect">
            <a:avLst/>
          </a:prstGeom>
        </p:spPr>
        <p:txBody>
          <a:bodyPr wrap="square">
            <a:spAutoFit/>
          </a:bodyPr>
          <a:lstStyle/>
          <a:p>
            <a:pPr>
              <a:lnSpc>
                <a:spcPct val="90000"/>
              </a:lnSpc>
            </a:pPr>
            <a:r>
              <a:rPr lang="en-US" b="1" dirty="0" smtClean="0">
                <a:solidFill>
                  <a:srgbClr val="000090"/>
                </a:solidFill>
                <a:latin typeface="Times New Roman" charset="0"/>
                <a:ea typeface="Times New Roman" charset="0"/>
                <a:cs typeface="Times New Roman" charset="0"/>
              </a:rPr>
              <a:t>S → Verb NP	0.05</a:t>
            </a:r>
            <a:endParaRPr lang="en-US" b="1" dirty="0">
              <a:solidFill>
                <a:srgbClr val="000090"/>
              </a:solidFill>
              <a:latin typeface="Times New Roman" charset="0"/>
              <a:ea typeface="Times New Roman" charset="0"/>
              <a:cs typeface="Times New Roman" charset="0"/>
            </a:endParaRPr>
          </a:p>
        </p:txBody>
      </p:sp>
      <p:sp>
        <p:nvSpPr>
          <p:cNvPr id="41" name="TextBox 40"/>
          <p:cNvSpPr txBox="1"/>
          <p:nvPr/>
        </p:nvSpPr>
        <p:spPr>
          <a:xfrm>
            <a:off x="7162800" y="2438400"/>
            <a:ext cx="1924050" cy="923330"/>
          </a:xfrm>
          <a:prstGeom prst="rect">
            <a:avLst/>
          </a:prstGeom>
          <a:noFill/>
        </p:spPr>
        <p:txBody>
          <a:bodyPr wrap="square" rtlCol="0">
            <a:spAutoFit/>
          </a:bodyPr>
          <a:lstStyle/>
          <a:p>
            <a:r>
              <a:rPr lang="en-US" dirty="0" smtClean="0">
                <a:solidFill>
                  <a:srgbClr val="FF0000"/>
                </a:solidFill>
              </a:rPr>
              <a:t>For any entry, sum over the possibilities!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Maximization step</a:t>
            </a:r>
            <a:endParaRPr lang="en-US" dirty="0"/>
          </a:p>
        </p:txBody>
      </p:sp>
      <p:sp>
        <p:nvSpPr>
          <p:cNvPr id="3" name="Content Placeholder 2"/>
          <p:cNvSpPr>
            <a:spLocks noGrp="1"/>
          </p:cNvSpPr>
          <p:nvPr>
            <p:ph sz="quarter" idx="1"/>
          </p:nvPr>
        </p:nvSpPr>
        <p:spPr>
          <a:xfrm>
            <a:off x="612648" y="1600200"/>
            <a:ext cx="8153400" cy="1143000"/>
          </a:xfrm>
        </p:spPr>
        <p:txBody>
          <a:bodyPr/>
          <a:lstStyle/>
          <a:p>
            <a:r>
              <a:rPr lang="en-US" dirty="0" smtClean="0"/>
              <a:t>Calculate the probabilities of the grammar rules using partial counts</a:t>
            </a:r>
            <a:endParaRPr lang="en-US" dirty="0"/>
          </a:p>
        </p:txBody>
      </p:sp>
      <p:graphicFrame>
        <p:nvGraphicFramePr>
          <p:cNvPr id="841730" name="Object 2"/>
          <p:cNvGraphicFramePr>
            <a:graphicFrameLocks noChangeAspect="1"/>
          </p:cNvGraphicFramePr>
          <p:nvPr/>
        </p:nvGraphicFramePr>
        <p:xfrm>
          <a:off x="381000" y="4343400"/>
          <a:ext cx="3657600" cy="762000"/>
        </p:xfrm>
        <a:graphic>
          <a:graphicData uri="http://schemas.openxmlformats.org/presentationml/2006/ole">
            <p:oleObj spid="_x0000_s841730" name="Equation" r:id="rId3" imgW="1828800" imgH="381000" progId="Equation.3">
              <p:embed/>
            </p:oleObj>
          </a:graphicData>
        </a:graphic>
      </p:graphicFrame>
      <p:sp>
        <p:nvSpPr>
          <p:cNvPr id="5" name="TextBox 4"/>
          <p:cNvSpPr txBox="1"/>
          <p:nvPr/>
        </p:nvSpPr>
        <p:spPr>
          <a:xfrm>
            <a:off x="1295400" y="3276600"/>
            <a:ext cx="1981200" cy="584776"/>
          </a:xfrm>
          <a:prstGeom prst="rect">
            <a:avLst/>
          </a:prstGeom>
          <a:noFill/>
        </p:spPr>
        <p:txBody>
          <a:bodyPr wrap="square" rtlCol="0">
            <a:spAutoFit/>
          </a:bodyPr>
          <a:lstStyle/>
          <a:p>
            <a:r>
              <a:rPr lang="en-US" sz="3200" dirty="0" smtClean="0">
                <a:solidFill>
                  <a:srgbClr val="0000FF"/>
                </a:solidFill>
              </a:rPr>
              <a:t>MLE</a:t>
            </a:r>
            <a:endParaRPr lang="en-US" sz="3200" dirty="0">
              <a:solidFill>
                <a:srgbClr val="0000FF"/>
              </a:solidFill>
            </a:endParaRPr>
          </a:p>
        </p:txBody>
      </p:sp>
      <p:sp>
        <p:nvSpPr>
          <p:cNvPr id="6" name="TextBox 5"/>
          <p:cNvSpPr txBox="1"/>
          <p:nvPr/>
        </p:nvSpPr>
        <p:spPr>
          <a:xfrm>
            <a:off x="6172200" y="3276600"/>
            <a:ext cx="1981200" cy="584776"/>
          </a:xfrm>
          <a:prstGeom prst="rect">
            <a:avLst/>
          </a:prstGeom>
          <a:noFill/>
        </p:spPr>
        <p:txBody>
          <a:bodyPr wrap="square" rtlCol="0">
            <a:spAutoFit/>
          </a:bodyPr>
          <a:lstStyle/>
          <a:p>
            <a:r>
              <a:rPr lang="en-US" sz="3200" dirty="0" smtClean="0">
                <a:solidFill>
                  <a:srgbClr val="0000FF"/>
                </a:solidFill>
              </a:rPr>
              <a:t>EM</a:t>
            </a:r>
            <a:endParaRPr lang="en-US" sz="3200" dirty="0">
              <a:solidFill>
                <a:srgbClr val="0000FF"/>
              </a:solidFill>
            </a:endParaRPr>
          </a:p>
        </p:txBody>
      </p:sp>
      <p:sp>
        <p:nvSpPr>
          <p:cNvPr id="8" name="TextBox 7"/>
          <p:cNvSpPr txBox="1"/>
          <p:nvPr/>
        </p:nvSpPr>
        <p:spPr>
          <a:xfrm>
            <a:off x="6321552" y="4267200"/>
            <a:ext cx="841248" cy="707886"/>
          </a:xfrm>
          <a:prstGeom prst="rect">
            <a:avLst/>
          </a:prstGeom>
          <a:noFill/>
        </p:spPr>
        <p:txBody>
          <a:bodyPr wrap="square" rtlCol="0">
            <a:spAutoFit/>
          </a:bodyPr>
          <a:lstStyle/>
          <a:p>
            <a:r>
              <a:rPr lang="en-US" sz="4000" dirty="0" smtClean="0">
                <a:solidFill>
                  <a:srgbClr val="FF0000"/>
                </a:solidFill>
              </a:rPr>
              <a:t>?</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Maximization step</a:t>
            </a:r>
            <a:endParaRPr lang="en-US" dirty="0"/>
          </a:p>
        </p:txBody>
      </p:sp>
      <p:grpSp>
        <p:nvGrpSpPr>
          <p:cNvPr id="17" name="Group 16"/>
          <p:cNvGrpSpPr/>
          <p:nvPr/>
        </p:nvGrpSpPr>
        <p:grpSpPr>
          <a:xfrm>
            <a:off x="858838" y="2946976"/>
            <a:ext cx="2417762" cy="3140075"/>
            <a:chOff x="666750" y="2362200"/>
            <a:chExt cx="2417762" cy="3140075"/>
          </a:xfrm>
        </p:grpSpPr>
        <p:sp>
          <p:nvSpPr>
            <p:cNvPr id="4" name="Rectangle 3"/>
            <p:cNvSpPr>
              <a:spLocks noChangeArrowheads="1"/>
            </p:cNvSpPr>
            <p:nvPr/>
          </p:nvSpPr>
          <p:spPr bwMode="auto">
            <a:xfrm>
              <a:off x="1165225" y="2362200"/>
              <a:ext cx="344487"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S</a:t>
              </a:r>
            </a:p>
          </p:txBody>
        </p:sp>
        <p:sp>
          <p:nvSpPr>
            <p:cNvPr id="5" name="Rectangle 4"/>
            <p:cNvSpPr>
              <a:spLocks noChangeArrowheads="1"/>
            </p:cNvSpPr>
            <p:nvPr/>
          </p:nvSpPr>
          <p:spPr bwMode="auto">
            <a:xfrm>
              <a:off x="666750" y="2971800"/>
              <a:ext cx="758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dirty="0"/>
                <a:t>NP</a:t>
              </a:r>
            </a:p>
            <a:p>
              <a:r>
                <a:rPr kumimoji="1" lang="en-US" sz="2000" b="1" dirty="0"/>
                <a:t>time</a:t>
              </a:r>
            </a:p>
          </p:txBody>
        </p:sp>
        <p:sp>
          <p:nvSpPr>
            <p:cNvPr id="6" name="Rectangle 5"/>
            <p:cNvSpPr>
              <a:spLocks noChangeArrowheads="1"/>
            </p:cNvSpPr>
            <p:nvPr/>
          </p:nvSpPr>
          <p:spPr bwMode="auto">
            <a:xfrm>
              <a:off x="1328737" y="2987675"/>
              <a:ext cx="522288"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VP</a:t>
              </a:r>
            </a:p>
          </p:txBody>
        </p:sp>
        <p:sp>
          <p:nvSpPr>
            <p:cNvPr id="7" name="Rectangle 6"/>
            <p:cNvSpPr>
              <a:spLocks noChangeArrowheads="1"/>
            </p:cNvSpPr>
            <p:nvPr/>
          </p:nvSpPr>
          <p:spPr bwMode="auto">
            <a:xfrm>
              <a:off x="852487" y="3657600"/>
              <a:ext cx="71437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V</a:t>
              </a:r>
            </a:p>
            <a:p>
              <a:r>
                <a:rPr kumimoji="1" lang="en-US" sz="2000" b="1"/>
                <a:t>flies</a:t>
              </a:r>
            </a:p>
          </p:txBody>
        </p:sp>
        <p:sp>
          <p:nvSpPr>
            <p:cNvPr id="8" name="Rectangle 7"/>
            <p:cNvSpPr>
              <a:spLocks noChangeArrowheads="1"/>
            </p:cNvSpPr>
            <p:nvPr/>
          </p:nvSpPr>
          <p:spPr bwMode="auto">
            <a:xfrm>
              <a:off x="1622425" y="3641725"/>
              <a:ext cx="517525"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PP</a:t>
              </a:r>
            </a:p>
          </p:txBody>
        </p:sp>
        <p:sp>
          <p:nvSpPr>
            <p:cNvPr id="9" name="Rectangle 8"/>
            <p:cNvSpPr>
              <a:spLocks noChangeArrowheads="1"/>
            </p:cNvSpPr>
            <p:nvPr/>
          </p:nvSpPr>
          <p:spPr bwMode="auto">
            <a:xfrm>
              <a:off x="1327150" y="4191000"/>
              <a:ext cx="639762"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dirty="0"/>
                <a:t>P</a:t>
              </a:r>
            </a:p>
            <a:p>
              <a:r>
                <a:rPr kumimoji="1" lang="en-US" sz="2000" b="1" dirty="0"/>
                <a:t>like</a:t>
              </a:r>
            </a:p>
          </p:txBody>
        </p:sp>
        <p:sp>
          <p:nvSpPr>
            <p:cNvPr id="10" name="Rectangle 9"/>
            <p:cNvSpPr>
              <a:spLocks noChangeArrowheads="1"/>
            </p:cNvSpPr>
            <p:nvPr/>
          </p:nvSpPr>
          <p:spPr bwMode="auto">
            <a:xfrm>
              <a:off x="1927225" y="4191000"/>
              <a:ext cx="546100"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NP</a:t>
              </a:r>
            </a:p>
          </p:txBody>
        </p:sp>
        <p:sp>
          <p:nvSpPr>
            <p:cNvPr id="11" name="Rectangle 10"/>
            <p:cNvSpPr>
              <a:spLocks noChangeArrowheads="1"/>
            </p:cNvSpPr>
            <p:nvPr/>
          </p:nvSpPr>
          <p:spPr bwMode="auto">
            <a:xfrm>
              <a:off x="1655762" y="4800600"/>
              <a:ext cx="631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Det</a:t>
              </a:r>
            </a:p>
            <a:p>
              <a:r>
                <a:rPr kumimoji="1" lang="en-US" sz="2000" b="1"/>
                <a:t>an</a:t>
              </a:r>
            </a:p>
          </p:txBody>
        </p:sp>
        <p:sp>
          <p:nvSpPr>
            <p:cNvPr id="12" name="Rectangle 11"/>
            <p:cNvSpPr>
              <a:spLocks noChangeArrowheads="1"/>
            </p:cNvSpPr>
            <p:nvPr/>
          </p:nvSpPr>
          <p:spPr bwMode="auto">
            <a:xfrm>
              <a:off x="2071687" y="4800600"/>
              <a:ext cx="1012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N   </a:t>
              </a:r>
            </a:p>
            <a:p>
              <a:r>
                <a:rPr kumimoji="1" lang="en-US" sz="2000" b="1"/>
                <a:t> arrow</a:t>
              </a:r>
            </a:p>
          </p:txBody>
        </p:sp>
        <p:sp>
          <p:nvSpPr>
            <p:cNvPr id="13" name="Freeform 12"/>
            <p:cNvSpPr>
              <a:spLocks/>
            </p:cNvSpPr>
            <p:nvPr/>
          </p:nvSpPr>
          <p:spPr bwMode="auto">
            <a:xfrm>
              <a:off x="1927225" y="45720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14" name="Freeform 13"/>
            <p:cNvSpPr>
              <a:spLocks/>
            </p:cNvSpPr>
            <p:nvPr/>
          </p:nvSpPr>
          <p:spPr bwMode="auto">
            <a:xfrm>
              <a:off x="1698625" y="39624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15" name="Freeform 14"/>
            <p:cNvSpPr>
              <a:spLocks/>
            </p:cNvSpPr>
            <p:nvPr/>
          </p:nvSpPr>
          <p:spPr bwMode="auto">
            <a:xfrm>
              <a:off x="1317625" y="33528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16" name="Freeform 15"/>
            <p:cNvSpPr>
              <a:spLocks/>
            </p:cNvSpPr>
            <p:nvPr/>
          </p:nvSpPr>
          <p:spPr bwMode="auto">
            <a:xfrm>
              <a:off x="1089025" y="2743200"/>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grpSp>
      <p:sp>
        <p:nvSpPr>
          <p:cNvPr id="18" name="TextBox 17"/>
          <p:cNvSpPr txBox="1"/>
          <p:nvPr/>
        </p:nvSpPr>
        <p:spPr>
          <a:xfrm>
            <a:off x="304800" y="1524000"/>
            <a:ext cx="6248400" cy="461665"/>
          </a:xfrm>
          <a:prstGeom prst="rect">
            <a:avLst/>
          </a:prstGeom>
          <a:noFill/>
        </p:spPr>
        <p:txBody>
          <a:bodyPr wrap="square" rtlCol="0">
            <a:spAutoFit/>
          </a:bodyPr>
          <a:lstStyle/>
          <a:p>
            <a:r>
              <a:rPr lang="en-US" sz="2400" dirty="0" smtClean="0"/>
              <a:t>Say we’re trying to figure out VP -&gt; V PP</a:t>
            </a:r>
            <a:endParaRPr lang="en-US" sz="2400" dirty="0"/>
          </a:p>
        </p:txBody>
      </p:sp>
      <p:sp>
        <p:nvSpPr>
          <p:cNvPr id="20" name="TextBox 19"/>
          <p:cNvSpPr txBox="1"/>
          <p:nvPr/>
        </p:nvSpPr>
        <p:spPr>
          <a:xfrm>
            <a:off x="1052513" y="2057400"/>
            <a:ext cx="1981200" cy="584776"/>
          </a:xfrm>
          <a:prstGeom prst="rect">
            <a:avLst/>
          </a:prstGeom>
          <a:noFill/>
        </p:spPr>
        <p:txBody>
          <a:bodyPr wrap="square" rtlCol="0">
            <a:spAutoFit/>
          </a:bodyPr>
          <a:lstStyle/>
          <a:p>
            <a:r>
              <a:rPr lang="en-US" sz="3200" dirty="0" smtClean="0">
                <a:solidFill>
                  <a:srgbClr val="0000FF"/>
                </a:solidFill>
              </a:rPr>
              <a:t>MLE</a:t>
            </a:r>
            <a:endParaRPr lang="en-US" sz="3200" dirty="0">
              <a:solidFill>
                <a:srgbClr val="0000FF"/>
              </a:solidFill>
            </a:endParaRPr>
          </a:p>
        </p:txBody>
      </p:sp>
      <p:sp>
        <p:nvSpPr>
          <p:cNvPr id="21" name="TextBox 20"/>
          <p:cNvSpPr txBox="1"/>
          <p:nvPr/>
        </p:nvSpPr>
        <p:spPr>
          <a:xfrm>
            <a:off x="5929313" y="1905000"/>
            <a:ext cx="1981200" cy="584776"/>
          </a:xfrm>
          <a:prstGeom prst="rect">
            <a:avLst/>
          </a:prstGeom>
          <a:noFill/>
        </p:spPr>
        <p:txBody>
          <a:bodyPr wrap="square" rtlCol="0">
            <a:spAutoFit/>
          </a:bodyPr>
          <a:lstStyle/>
          <a:p>
            <a:r>
              <a:rPr lang="en-US" sz="3200" dirty="0" smtClean="0">
                <a:solidFill>
                  <a:srgbClr val="0000FF"/>
                </a:solidFill>
              </a:rPr>
              <a:t>EM</a:t>
            </a:r>
            <a:endParaRPr lang="en-US" sz="3200" dirty="0">
              <a:solidFill>
                <a:srgbClr val="0000FF"/>
              </a:solidFill>
            </a:endParaRPr>
          </a:p>
        </p:txBody>
      </p:sp>
      <p:sp>
        <p:nvSpPr>
          <p:cNvPr id="22" name="TextBox 21"/>
          <p:cNvSpPr txBox="1"/>
          <p:nvPr/>
        </p:nvSpPr>
        <p:spPr>
          <a:xfrm>
            <a:off x="554038" y="6172200"/>
            <a:ext cx="3865562" cy="400110"/>
          </a:xfrm>
          <a:prstGeom prst="rect">
            <a:avLst/>
          </a:prstGeom>
          <a:noFill/>
        </p:spPr>
        <p:txBody>
          <a:bodyPr wrap="square" rtlCol="0">
            <a:spAutoFit/>
          </a:bodyPr>
          <a:lstStyle/>
          <a:p>
            <a:r>
              <a:rPr lang="en-US" sz="2000" dirty="0" smtClean="0">
                <a:solidFill>
                  <a:srgbClr val="FF0000"/>
                </a:solidFill>
              </a:rPr>
              <a:t>count this as one occurrence</a:t>
            </a:r>
            <a:endParaRPr lang="en-US" sz="2000" dirty="0">
              <a:solidFill>
                <a:srgbClr val="FF0000"/>
              </a:solidFill>
            </a:endParaRPr>
          </a:p>
        </p:txBody>
      </p:sp>
      <p:sp>
        <p:nvSpPr>
          <p:cNvPr id="47" name="TextBox 46"/>
          <p:cNvSpPr txBox="1"/>
          <p:nvPr/>
        </p:nvSpPr>
        <p:spPr>
          <a:xfrm>
            <a:off x="3962400" y="5867400"/>
            <a:ext cx="4703762" cy="707886"/>
          </a:xfrm>
          <a:prstGeom prst="rect">
            <a:avLst/>
          </a:prstGeom>
          <a:noFill/>
        </p:spPr>
        <p:txBody>
          <a:bodyPr wrap="square" rtlCol="0">
            <a:spAutoFit/>
          </a:bodyPr>
          <a:lstStyle/>
          <a:p>
            <a:r>
              <a:rPr lang="en-US" sz="2000" dirty="0" smtClean="0">
                <a:solidFill>
                  <a:srgbClr val="FF0000"/>
                </a:solidFill>
              </a:rPr>
              <a:t>fractional count based on the sentence and how likely the sentence is to be grammatical</a:t>
            </a:r>
            <a:endParaRPr lang="en-US" sz="2000" dirty="0">
              <a:solidFill>
                <a:srgbClr val="FF0000"/>
              </a:solidFill>
            </a:endParaRPr>
          </a:p>
        </p:txBody>
      </p:sp>
      <p:graphicFrame>
        <p:nvGraphicFramePr>
          <p:cNvPr id="48" name="Object 47"/>
          <p:cNvGraphicFramePr>
            <a:graphicFrameLocks noChangeAspect="1"/>
          </p:cNvGraphicFramePr>
          <p:nvPr/>
        </p:nvGraphicFramePr>
        <p:xfrm>
          <a:off x="3227388" y="3663950"/>
          <a:ext cx="5683250" cy="374650"/>
        </p:xfrm>
        <a:graphic>
          <a:graphicData uri="http://schemas.openxmlformats.org/presentationml/2006/ole">
            <p:oleObj spid="_x0000_s842755" name="Equation" r:id="rId3" imgW="2692400" imgH="177800" progId="Equation.3">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Maximization step</a:t>
            </a:r>
            <a:endParaRPr lang="en-US" dirty="0"/>
          </a:p>
        </p:txBody>
      </p:sp>
      <p:graphicFrame>
        <p:nvGraphicFramePr>
          <p:cNvPr id="845826" name="Object 2"/>
          <p:cNvGraphicFramePr>
            <a:graphicFrameLocks noChangeAspect="1"/>
          </p:cNvGraphicFramePr>
          <p:nvPr/>
        </p:nvGraphicFramePr>
        <p:xfrm>
          <a:off x="612775" y="2676525"/>
          <a:ext cx="5788025" cy="828675"/>
        </p:xfrm>
        <a:graphic>
          <a:graphicData uri="http://schemas.openxmlformats.org/presentationml/2006/ole">
            <p:oleObj spid="_x0000_s845826" name="Equation" r:id="rId3" imgW="2743200" imgH="393700" progId="Equation.3">
              <p:embed/>
            </p:oleObj>
          </a:graphicData>
        </a:graphic>
      </p:graphicFrame>
      <p:graphicFrame>
        <p:nvGraphicFramePr>
          <p:cNvPr id="845827" name="Object 3"/>
          <p:cNvGraphicFramePr>
            <a:graphicFrameLocks noChangeAspect="1"/>
          </p:cNvGraphicFramePr>
          <p:nvPr/>
        </p:nvGraphicFramePr>
        <p:xfrm>
          <a:off x="306388" y="1835150"/>
          <a:ext cx="5681662" cy="374650"/>
        </p:xfrm>
        <a:graphic>
          <a:graphicData uri="http://schemas.openxmlformats.org/presentationml/2006/ole">
            <p:oleObj spid="_x0000_s845827" name="Equation" r:id="rId4" imgW="2692400" imgH="177800" progId="Equation.3">
              <p:embed/>
            </p:oleObj>
          </a:graphicData>
        </a:graphic>
      </p:graphicFrame>
      <p:sp>
        <p:nvSpPr>
          <p:cNvPr id="6" name="TextBox 5"/>
          <p:cNvSpPr txBox="1"/>
          <p:nvPr/>
        </p:nvSpPr>
        <p:spPr>
          <a:xfrm>
            <a:off x="6934200" y="2676525"/>
            <a:ext cx="1981200" cy="646331"/>
          </a:xfrm>
          <a:prstGeom prst="rect">
            <a:avLst/>
          </a:prstGeom>
          <a:noFill/>
        </p:spPr>
        <p:txBody>
          <a:bodyPr wrap="square" rtlCol="0">
            <a:spAutoFit/>
          </a:bodyPr>
          <a:lstStyle/>
          <a:p>
            <a:r>
              <a:rPr lang="en-US" dirty="0" smtClean="0">
                <a:solidFill>
                  <a:srgbClr val="FF0000"/>
                </a:solidFill>
              </a:rPr>
              <a:t>def. of conditional probability</a:t>
            </a:r>
            <a:endParaRPr lang="en-US" dirty="0">
              <a:solidFill>
                <a:srgbClr val="FF0000"/>
              </a:solidFill>
            </a:endParaRPr>
          </a:p>
        </p:txBody>
      </p:sp>
      <p:graphicFrame>
        <p:nvGraphicFramePr>
          <p:cNvPr id="845828" name="Object 4"/>
          <p:cNvGraphicFramePr>
            <a:graphicFrameLocks noChangeAspect="1"/>
          </p:cNvGraphicFramePr>
          <p:nvPr/>
        </p:nvGraphicFramePr>
        <p:xfrm>
          <a:off x="550863" y="4124325"/>
          <a:ext cx="8493125" cy="828675"/>
        </p:xfrm>
        <a:graphic>
          <a:graphicData uri="http://schemas.openxmlformats.org/presentationml/2006/ole">
            <p:oleObj spid="_x0000_s845828" name="Equation" r:id="rId5" imgW="4025900" imgH="393700" progId="Equation.3">
              <p:embed/>
            </p:oleObj>
          </a:graphicData>
        </a:graphic>
      </p:graphicFrame>
      <p:sp>
        <p:nvSpPr>
          <p:cNvPr id="9" name="TextBox 8"/>
          <p:cNvSpPr txBox="1"/>
          <p:nvPr/>
        </p:nvSpPr>
        <p:spPr>
          <a:xfrm>
            <a:off x="5715000" y="5144869"/>
            <a:ext cx="2710934" cy="646331"/>
          </a:xfrm>
          <a:prstGeom prst="rect">
            <a:avLst/>
          </a:prstGeom>
          <a:noFill/>
        </p:spPr>
        <p:txBody>
          <a:bodyPr wrap="square" rtlCol="0">
            <a:spAutoFit/>
          </a:bodyPr>
          <a:lstStyle/>
          <a:p>
            <a:r>
              <a:rPr lang="en-US" dirty="0" smtClean="0">
                <a:solidFill>
                  <a:srgbClr val="FF0000"/>
                </a:solidFill>
              </a:rPr>
              <a:t>conditional independence as specified by the PCFG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Freeform 6"/>
          <p:cNvSpPr>
            <a:spLocks/>
          </p:cNvSpPr>
          <p:nvPr/>
        </p:nvSpPr>
        <p:spPr bwMode="auto">
          <a:xfrm>
            <a:off x="3862388" y="2754868"/>
            <a:ext cx="1776412" cy="2147887"/>
          </a:xfrm>
          <a:custGeom>
            <a:avLst/>
            <a:gdLst>
              <a:gd name="T0" fmla="*/ 783 w 1119"/>
              <a:gd name="T1" fmla="*/ 1225 h 1353"/>
              <a:gd name="T2" fmla="*/ 1119 w 1119"/>
              <a:gd name="T3" fmla="*/ 1177 h 1353"/>
              <a:gd name="T4" fmla="*/ 783 w 1119"/>
              <a:gd name="T5" fmla="*/ 169 h 1353"/>
              <a:gd name="T6" fmla="*/ 310 w 1119"/>
              <a:gd name="T7" fmla="*/ 162 h 1353"/>
              <a:gd name="T8" fmla="*/ 15 w 1119"/>
              <a:gd name="T9" fmla="*/ 649 h 1353"/>
              <a:gd name="T10" fmla="*/ 399 w 1119"/>
              <a:gd name="T11" fmla="*/ 937 h 1353"/>
              <a:gd name="T12" fmla="*/ 783 w 1119"/>
              <a:gd name="T13" fmla="*/ 1225 h 1353"/>
              <a:gd name="T14" fmla="*/ 0 60000 65536"/>
              <a:gd name="T15" fmla="*/ 0 60000 65536"/>
              <a:gd name="T16" fmla="*/ 0 60000 65536"/>
              <a:gd name="T17" fmla="*/ 0 60000 65536"/>
              <a:gd name="T18" fmla="*/ 0 60000 65536"/>
              <a:gd name="T19" fmla="*/ 0 60000 65536"/>
              <a:gd name="T20" fmla="*/ 0 60000 65536"/>
              <a:gd name="T21" fmla="*/ 0 w 1119"/>
              <a:gd name="T22" fmla="*/ 0 h 1353"/>
              <a:gd name="T23" fmla="*/ 1119 w 1119"/>
              <a:gd name="T24" fmla="*/ 1353 h 13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353">
                <a:moveTo>
                  <a:pt x="783" y="1225"/>
                </a:moveTo>
                <a:cubicBezTo>
                  <a:pt x="903" y="1265"/>
                  <a:pt x="1119" y="1353"/>
                  <a:pt x="1119" y="1177"/>
                </a:cubicBezTo>
                <a:cubicBezTo>
                  <a:pt x="1119" y="1001"/>
                  <a:pt x="918" y="338"/>
                  <a:pt x="783" y="169"/>
                </a:cubicBezTo>
                <a:cubicBezTo>
                  <a:pt x="648" y="0"/>
                  <a:pt x="438" y="82"/>
                  <a:pt x="310" y="162"/>
                </a:cubicBezTo>
                <a:cubicBezTo>
                  <a:pt x="182" y="242"/>
                  <a:pt x="0" y="520"/>
                  <a:pt x="15" y="649"/>
                </a:cubicBezTo>
                <a:cubicBezTo>
                  <a:pt x="30" y="778"/>
                  <a:pt x="271" y="841"/>
                  <a:pt x="399" y="937"/>
                </a:cubicBezTo>
                <a:cubicBezTo>
                  <a:pt x="527" y="1033"/>
                  <a:pt x="663" y="1185"/>
                  <a:pt x="783" y="1225"/>
                </a:cubicBezTo>
                <a:close/>
              </a:path>
            </a:pathLst>
          </a:custGeom>
          <a:solidFill>
            <a:srgbClr val="FF00FF"/>
          </a:solid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2" name="Title 1"/>
          <p:cNvSpPr>
            <a:spLocks noGrp="1"/>
          </p:cNvSpPr>
          <p:nvPr>
            <p:ph type="title"/>
          </p:nvPr>
        </p:nvSpPr>
        <p:spPr/>
        <p:txBody>
          <a:bodyPr/>
          <a:lstStyle/>
          <a:p>
            <a:r>
              <a:rPr lang="en-US" dirty="0" smtClean="0"/>
              <a:t>Maximization step</a:t>
            </a:r>
            <a:endParaRPr lang="en-US" dirty="0"/>
          </a:p>
        </p:txBody>
      </p:sp>
      <p:sp>
        <p:nvSpPr>
          <p:cNvPr id="25" name="Freeform 2"/>
          <p:cNvSpPr>
            <a:spLocks/>
          </p:cNvSpPr>
          <p:nvPr/>
        </p:nvSpPr>
        <p:spPr bwMode="auto">
          <a:xfrm>
            <a:off x="4484687" y="5244644"/>
            <a:ext cx="1839913" cy="1015424"/>
          </a:xfrm>
          <a:custGeom>
            <a:avLst/>
            <a:gdLst>
              <a:gd name="T0" fmla="*/ 431800 w 1159"/>
              <a:gd name="T1" fmla="*/ 274637 h 1184"/>
              <a:gd name="T2" fmla="*/ 50800 w 1159"/>
              <a:gd name="T3" fmla="*/ 1112837 h 1184"/>
              <a:gd name="T4" fmla="*/ 736600 w 1159"/>
              <a:gd name="T5" fmla="*/ 1798638 h 1184"/>
              <a:gd name="T6" fmla="*/ 1803401 w 1159"/>
              <a:gd name="T7" fmla="*/ 1603375 h 1184"/>
              <a:gd name="T8" fmla="*/ 954088 w 1159"/>
              <a:gd name="T9" fmla="*/ 220663 h 1184"/>
              <a:gd name="T10" fmla="*/ 431800 w 1159"/>
              <a:gd name="T11" fmla="*/ 274637 h 1184"/>
              <a:gd name="T12" fmla="*/ 0 60000 65536"/>
              <a:gd name="T13" fmla="*/ 0 60000 65536"/>
              <a:gd name="T14" fmla="*/ 0 60000 65536"/>
              <a:gd name="T15" fmla="*/ 0 60000 65536"/>
              <a:gd name="T16" fmla="*/ 0 60000 65536"/>
              <a:gd name="T17" fmla="*/ 0 60000 65536"/>
              <a:gd name="T18" fmla="*/ 0 w 1159"/>
              <a:gd name="T19" fmla="*/ 0 h 1184"/>
              <a:gd name="T20" fmla="*/ 1159 w 1159"/>
              <a:gd name="T21" fmla="*/ 1184 h 1184"/>
            </a:gdLst>
            <a:ahLst/>
            <a:cxnLst>
              <a:cxn ang="T12">
                <a:pos x="T0" y="T1"/>
              </a:cxn>
              <a:cxn ang="T13">
                <a:pos x="T2" y="T3"/>
              </a:cxn>
              <a:cxn ang="T14">
                <a:pos x="T4" y="T5"/>
              </a:cxn>
              <a:cxn ang="T15">
                <a:pos x="T6" y="T7"/>
              </a:cxn>
              <a:cxn ang="T16">
                <a:pos x="T8" y="T9"/>
              </a:cxn>
              <a:cxn ang="T17">
                <a:pos x="T10" y="T11"/>
              </a:cxn>
            </a:cxnLst>
            <a:rect l="T18" t="T19" r="T20" b="T21"/>
            <a:pathLst>
              <a:path w="1159" h="1184">
                <a:moveTo>
                  <a:pt x="272" y="173"/>
                </a:moveTo>
                <a:cubicBezTo>
                  <a:pt x="176" y="269"/>
                  <a:pt x="0" y="541"/>
                  <a:pt x="32" y="701"/>
                </a:cubicBezTo>
                <a:cubicBezTo>
                  <a:pt x="64" y="861"/>
                  <a:pt x="280" y="1082"/>
                  <a:pt x="464" y="1133"/>
                </a:cubicBezTo>
                <a:cubicBezTo>
                  <a:pt x="648" y="1184"/>
                  <a:pt x="1113" y="1176"/>
                  <a:pt x="1136" y="1010"/>
                </a:cubicBezTo>
                <a:cubicBezTo>
                  <a:pt x="1159" y="844"/>
                  <a:pt x="745" y="278"/>
                  <a:pt x="601" y="139"/>
                </a:cubicBezTo>
                <a:cubicBezTo>
                  <a:pt x="457" y="0"/>
                  <a:pt x="341" y="166"/>
                  <a:pt x="272" y="173"/>
                </a:cubicBezTo>
                <a:close/>
              </a:path>
            </a:pathLst>
          </a:custGeom>
          <a:solidFill>
            <a:srgbClr val="3399FF"/>
          </a:solidFill>
          <a:ln w="12700">
            <a:solidFill>
              <a:schemeClr val="tx1"/>
            </a:solidFill>
            <a:round/>
            <a:headEnd/>
            <a:tailEnd type="none" w="lg" len="lg"/>
          </a:ln>
        </p:spPr>
        <p:txBody>
          <a:bodyPr wrap="square" anchor="ctr">
            <a:prstTxWarp prst="textNoShape">
              <a:avLst/>
            </a:prstTxWarp>
            <a:spAutoFit/>
          </a:bodyPr>
          <a:lstStyle/>
          <a:p>
            <a:endParaRPr lang="en-US"/>
          </a:p>
        </p:txBody>
      </p:sp>
      <p:sp>
        <p:nvSpPr>
          <p:cNvPr id="26" name="Freeform 3"/>
          <p:cNvSpPr>
            <a:spLocks/>
          </p:cNvSpPr>
          <p:nvPr/>
        </p:nvSpPr>
        <p:spPr bwMode="auto">
          <a:xfrm>
            <a:off x="3505200" y="5421868"/>
            <a:ext cx="874713" cy="457200"/>
          </a:xfrm>
          <a:custGeom>
            <a:avLst/>
            <a:gdLst>
              <a:gd name="T0" fmla="*/ 165100 w 551"/>
              <a:gd name="T1" fmla="*/ 419100 h 288"/>
              <a:gd name="T2" fmla="*/ 785813 w 551"/>
              <a:gd name="T3" fmla="*/ 342900 h 288"/>
              <a:gd name="T4" fmla="*/ 698500 w 551"/>
              <a:gd name="T5" fmla="*/ 38100 h 288"/>
              <a:gd name="T6" fmla="*/ 88900 w 551"/>
              <a:gd name="T7" fmla="*/ 114300 h 288"/>
              <a:gd name="T8" fmla="*/ 165100 w 551"/>
              <a:gd name="T9" fmla="*/ 419100 h 288"/>
              <a:gd name="T10" fmla="*/ 0 60000 65536"/>
              <a:gd name="T11" fmla="*/ 0 60000 65536"/>
              <a:gd name="T12" fmla="*/ 0 60000 65536"/>
              <a:gd name="T13" fmla="*/ 0 60000 65536"/>
              <a:gd name="T14" fmla="*/ 0 60000 65536"/>
              <a:gd name="T15" fmla="*/ 0 w 551"/>
              <a:gd name="T16" fmla="*/ 0 h 288"/>
              <a:gd name="T17" fmla="*/ 551 w 551"/>
              <a:gd name="T18" fmla="*/ 288 h 288"/>
            </a:gdLst>
            <a:ahLst/>
            <a:cxnLst>
              <a:cxn ang="T10">
                <a:pos x="T0" y="T1"/>
              </a:cxn>
              <a:cxn ang="T11">
                <a:pos x="T2" y="T3"/>
              </a:cxn>
              <a:cxn ang="T12">
                <a:pos x="T4" y="T5"/>
              </a:cxn>
              <a:cxn ang="T13">
                <a:pos x="T6" y="T7"/>
              </a:cxn>
              <a:cxn ang="T14">
                <a:pos x="T8" y="T9"/>
              </a:cxn>
            </a:cxnLst>
            <a:rect l="T15" t="T16" r="T17" b="T18"/>
            <a:pathLst>
              <a:path w="551" h="288">
                <a:moveTo>
                  <a:pt x="104" y="264"/>
                </a:moveTo>
                <a:cubicBezTo>
                  <a:pt x="177" y="288"/>
                  <a:pt x="439" y="256"/>
                  <a:pt x="495" y="216"/>
                </a:cubicBezTo>
                <a:cubicBezTo>
                  <a:pt x="551" y="176"/>
                  <a:pt x="513" y="48"/>
                  <a:pt x="440" y="24"/>
                </a:cubicBezTo>
                <a:cubicBezTo>
                  <a:pt x="367" y="0"/>
                  <a:pt x="112" y="32"/>
                  <a:pt x="56" y="72"/>
                </a:cubicBezTo>
                <a:cubicBezTo>
                  <a:pt x="0" y="112"/>
                  <a:pt x="24" y="240"/>
                  <a:pt x="104" y="264"/>
                </a:cubicBezTo>
                <a:close/>
              </a:path>
            </a:pathLst>
          </a:custGeom>
          <a:solidFill>
            <a:srgbClr val="3399FF"/>
          </a:solidFill>
          <a:ln w="12700">
            <a:solidFill>
              <a:schemeClr val="tx1"/>
            </a:solidFill>
            <a:round/>
            <a:headEnd/>
            <a:tailEnd type="none" w="lg" len="lg"/>
          </a:ln>
        </p:spPr>
        <p:txBody>
          <a:bodyPr wrap="none" anchor="ctr">
            <a:prstTxWarp prst="textNoShape">
              <a:avLst/>
            </a:prstTxWarp>
            <a:spAutoFit/>
          </a:bodyPr>
          <a:lstStyle/>
          <a:p>
            <a:endParaRPr lang="en-US"/>
          </a:p>
        </p:txBody>
      </p:sp>
      <p:grpSp>
        <p:nvGrpSpPr>
          <p:cNvPr id="17" name="Group 9"/>
          <p:cNvGrpSpPr>
            <a:grpSpLocks/>
          </p:cNvGrpSpPr>
          <p:nvPr/>
        </p:nvGrpSpPr>
        <p:grpSpPr bwMode="auto">
          <a:xfrm>
            <a:off x="4306433" y="2928481"/>
            <a:ext cx="525463" cy="1752600"/>
            <a:chOff x="597" y="864"/>
            <a:chExt cx="331" cy="1104"/>
          </a:xfrm>
        </p:grpSpPr>
        <p:sp>
          <p:nvSpPr>
            <p:cNvPr id="28" name="Rectangle 10"/>
            <p:cNvSpPr>
              <a:spLocks noChangeArrowheads="1"/>
            </p:cNvSpPr>
            <p:nvPr/>
          </p:nvSpPr>
          <p:spPr bwMode="auto">
            <a:xfrm>
              <a:off x="711" y="864"/>
              <a:ext cx="217" cy="250"/>
            </a:xfrm>
            <a:prstGeom prst="rect">
              <a:avLst/>
            </a:prstGeom>
            <a:noFill/>
            <a:ln w="12700">
              <a:noFill/>
              <a:miter lim="800000"/>
              <a:headEnd/>
              <a:tailEnd type="none" w="lg" len="lg"/>
            </a:ln>
          </p:spPr>
          <p:txBody>
            <a:bodyPr wrap="none">
              <a:prstTxWarp prst="textNoShape">
                <a:avLst/>
              </a:prstTxWarp>
              <a:spAutoFit/>
            </a:bodyPr>
            <a:lstStyle/>
            <a:p>
              <a:r>
                <a:rPr kumimoji="1" lang="en-US" sz="2000" b="1"/>
                <a:t>S</a:t>
              </a:r>
            </a:p>
          </p:txBody>
        </p:sp>
        <p:sp>
          <p:nvSpPr>
            <p:cNvPr id="32" name="Rectangle 14"/>
            <p:cNvSpPr>
              <a:spLocks noChangeArrowheads="1"/>
            </p:cNvSpPr>
            <p:nvPr/>
          </p:nvSpPr>
          <p:spPr bwMode="auto">
            <a:xfrm>
              <a:off x="597" y="1718"/>
              <a:ext cx="329" cy="250"/>
            </a:xfrm>
            <a:prstGeom prst="rect">
              <a:avLst/>
            </a:prstGeom>
            <a:noFill/>
            <a:ln w="12700">
              <a:noFill/>
              <a:miter lim="800000"/>
              <a:headEnd/>
              <a:tailEnd type="none" w="lg" len="lg"/>
            </a:ln>
          </p:spPr>
          <p:txBody>
            <a:bodyPr wrap="none">
              <a:prstTxWarp prst="textNoShape">
                <a:avLst/>
              </a:prstTxWarp>
              <a:spAutoFit/>
            </a:bodyPr>
            <a:lstStyle/>
            <a:p>
              <a:r>
                <a:rPr kumimoji="1" lang="en-US" sz="2000" b="1"/>
                <a:t>VP</a:t>
              </a:r>
            </a:p>
          </p:txBody>
        </p:sp>
      </p:grpSp>
      <p:sp>
        <p:nvSpPr>
          <p:cNvPr id="35" name="Rectangle 17"/>
          <p:cNvSpPr>
            <a:spLocks noChangeArrowheads="1"/>
          </p:cNvSpPr>
          <p:nvPr/>
        </p:nvSpPr>
        <p:spPr bwMode="auto">
          <a:xfrm>
            <a:off x="3815894" y="4970006"/>
            <a:ext cx="351378" cy="707886"/>
          </a:xfrm>
          <a:prstGeom prst="rect">
            <a:avLst/>
          </a:prstGeom>
          <a:noFill/>
          <a:ln w="12700">
            <a:noFill/>
            <a:miter lim="800000"/>
            <a:headEnd/>
            <a:tailEnd type="none" w="lg" len="lg"/>
          </a:ln>
        </p:spPr>
        <p:txBody>
          <a:bodyPr wrap="none">
            <a:prstTxWarp prst="textNoShape">
              <a:avLst/>
            </a:prstTxWarp>
            <a:spAutoFit/>
          </a:bodyPr>
          <a:lstStyle/>
          <a:p>
            <a:r>
              <a:rPr kumimoji="1" lang="en-US" sz="2000" b="1" dirty="0">
                <a:solidFill>
                  <a:schemeClr val="accent1"/>
                </a:solidFill>
              </a:rPr>
              <a:t>V</a:t>
            </a:r>
            <a:endParaRPr kumimoji="1" lang="en-US" sz="2000" b="1" dirty="0" smtClean="0">
              <a:solidFill>
                <a:schemeClr val="accent1"/>
              </a:solidFill>
            </a:endParaRPr>
          </a:p>
          <a:p>
            <a:endParaRPr kumimoji="1" lang="en-US" sz="2000" b="1" dirty="0"/>
          </a:p>
        </p:txBody>
      </p:sp>
      <p:sp>
        <p:nvSpPr>
          <p:cNvPr id="36" name="Rectangle 18"/>
          <p:cNvSpPr>
            <a:spLocks noChangeArrowheads="1"/>
          </p:cNvSpPr>
          <p:nvPr/>
        </p:nvSpPr>
        <p:spPr bwMode="auto">
          <a:xfrm>
            <a:off x="4585832" y="4954131"/>
            <a:ext cx="517525"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solidFill>
                  <a:schemeClr val="accent1"/>
                </a:solidFill>
              </a:rPr>
              <a:t>PP</a:t>
            </a:r>
          </a:p>
        </p:txBody>
      </p:sp>
      <p:sp>
        <p:nvSpPr>
          <p:cNvPr id="43" name="Freeform 25"/>
          <p:cNvSpPr>
            <a:spLocks/>
          </p:cNvSpPr>
          <p:nvPr/>
        </p:nvSpPr>
        <p:spPr bwMode="auto">
          <a:xfrm>
            <a:off x="4281032" y="4665206"/>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accent1"/>
            </a:solidFill>
            <a:round/>
            <a:headEnd/>
            <a:tailEnd type="none" w="lg" len="lg"/>
          </a:ln>
        </p:spPr>
        <p:txBody>
          <a:bodyPr wrap="none" anchor="ctr">
            <a:prstTxWarp prst="textNoShape">
              <a:avLst/>
            </a:prstTxWarp>
            <a:spAutoFit/>
          </a:bodyPr>
          <a:lstStyle/>
          <a:p>
            <a:endParaRPr lang="en-US"/>
          </a:p>
        </p:txBody>
      </p:sp>
      <p:sp>
        <p:nvSpPr>
          <p:cNvPr id="46" name="Rectangle 45"/>
          <p:cNvSpPr/>
          <p:nvPr/>
        </p:nvSpPr>
        <p:spPr>
          <a:xfrm>
            <a:off x="3821622" y="3516868"/>
            <a:ext cx="597978" cy="369332"/>
          </a:xfrm>
          <a:prstGeom prst="rect">
            <a:avLst/>
          </a:prstGeom>
        </p:spPr>
        <p:txBody>
          <a:bodyPr wrap="none">
            <a:spAutoFit/>
          </a:bodyPr>
          <a:lstStyle/>
          <a:p>
            <a:r>
              <a:rPr kumimoji="1" lang="en-US" b="1" dirty="0" smtClean="0"/>
              <a:t>time             </a:t>
            </a:r>
            <a:endParaRPr kumimoji="1" lang="en-US" b="1" dirty="0"/>
          </a:p>
        </p:txBody>
      </p:sp>
      <p:sp>
        <p:nvSpPr>
          <p:cNvPr id="33" name="Rectangle 32"/>
          <p:cNvSpPr/>
          <p:nvPr/>
        </p:nvSpPr>
        <p:spPr>
          <a:xfrm>
            <a:off x="3708455" y="6260068"/>
            <a:ext cx="1927293" cy="369332"/>
          </a:xfrm>
          <a:prstGeom prst="rect">
            <a:avLst/>
          </a:prstGeom>
        </p:spPr>
        <p:txBody>
          <a:bodyPr wrap="none">
            <a:spAutoFit/>
          </a:bodyPr>
          <a:lstStyle/>
          <a:p>
            <a:r>
              <a:rPr kumimoji="1" lang="en-US" b="1" dirty="0" smtClean="0"/>
              <a:t>flies like an arrow</a:t>
            </a:r>
            <a:endParaRPr kumimoji="1" lang="en-US" b="1" dirty="0"/>
          </a:p>
        </p:txBody>
      </p:sp>
      <p:graphicFrame>
        <p:nvGraphicFramePr>
          <p:cNvPr id="844802" name="Object 2"/>
          <p:cNvGraphicFramePr>
            <a:graphicFrameLocks noChangeAspect="1"/>
          </p:cNvGraphicFramePr>
          <p:nvPr/>
        </p:nvGraphicFramePr>
        <p:xfrm>
          <a:off x="911225" y="1752600"/>
          <a:ext cx="7593013" cy="762000"/>
        </p:xfrm>
        <a:graphic>
          <a:graphicData uri="http://schemas.openxmlformats.org/presentationml/2006/ole">
            <p:oleObj spid="_x0000_s844802" name="Equation" r:id="rId3" imgW="3911600" imgH="393700" progId="Equation.3">
              <p:embed/>
            </p:oleObj>
          </a:graphicData>
        </a:graphic>
      </p:graphicFrame>
      <p:sp>
        <p:nvSpPr>
          <p:cNvPr id="38" name="Rectangle 37"/>
          <p:cNvSpPr/>
          <p:nvPr/>
        </p:nvSpPr>
        <p:spPr>
          <a:xfrm>
            <a:off x="4563608" y="1752600"/>
            <a:ext cx="4199392" cy="304800"/>
          </a:xfrm>
          <a:prstGeom prst="rect">
            <a:avLst/>
          </a:prstGeom>
          <a:solidFill>
            <a:srgbClr val="00A7FF">
              <a:alpha val="19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819400" y="1752600"/>
            <a:ext cx="1668008" cy="304800"/>
          </a:xfrm>
          <a:prstGeom prst="rect">
            <a:avLst/>
          </a:prstGeom>
          <a:solidFill>
            <a:srgbClr val="FF00FF">
              <a:alpha val="19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79375" y="3035300"/>
            <a:ext cx="7845426" cy="2398713"/>
            <a:chOff x="50" y="1912"/>
            <a:chExt cx="4942" cy="1511"/>
          </a:xfrm>
        </p:grpSpPr>
        <p:sp>
          <p:nvSpPr>
            <p:cNvPr id="25630" name="Freeform 39"/>
            <p:cNvSpPr>
              <a:spLocks/>
            </p:cNvSpPr>
            <p:nvPr/>
          </p:nvSpPr>
          <p:spPr bwMode="auto">
            <a:xfrm>
              <a:off x="50" y="1912"/>
              <a:ext cx="1720" cy="1511"/>
            </a:xfrm>
            <a:custGeom>
              <a:avLst/>
              <a:gdLst>
                <a:gd name="T0" fmla="*/ 531 w 1720"/>
                <a:gd name="T1" fmla="*/ 8 h 1511"/>
                <a:gd name="T2" fmla="*/ 78 w 1720"/>
                <a:gd name="T3" fmla="*/ 248 h 1511"/>
                <a:gd name="T4" fmla="*/ 126 w 1720"/>
                <a:gd name="T5" fmla="*/ 776 h 1511"/>
                <a:gd name="T6" fmla="*/ 835 w 1720"/>
                <a:gd name="T7" fmla="*/ 1455 h 1511"/>
                <a:gd name="T8" fmla="*/ 1710 w 1720"/>
                <a:gd name="T9" fmla="*/ 1112 h 1511"/>
                <a:gd name="T10" fmla="*/ 894 w 1720"/>
                <a:gd name="T11" fmla="*/ 296 h 1511"/>
                <a:gd name="T12" fmla="*/ 531 w 1720"/>
                <a:gd name="T13" fmla="*/ 8 h 1511"/>
                <a:gd name="T14" fmla="*/ 0 60000 65536"/>
                <a:gd name="T15" fmla="*/ 0 60000 65536"/>
                <a:gd name="T16" fmla="*/ 0 60000 65536"/>
                <a:gd name="T17" fmla="*/ 0 60000 65536"/>
                <a:gd name="T18" fmla="*/ 0 60000 65536"/>
                <a:gd name="T19" fmla="*/ 0 60000 65536"/>
                <a:gd name="T20" fmla="*/ 0 60000 65536"/>
                <a:gd name="T21" fmla="*/ 0 w 1720"/>
                <a:gd name="T22" fmla="*/ 0 h 1511"/>
                <a:gd name="T23" fmla="*/ 1720 w 1720"/>
                <a:gd name="T24" fmla="*/ 1511 h 15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1511">
                  <a:moveTo>
                    <a:pt x="531" y="8"/>
                  </a:moveTo>
                  <a:cubicBezTo>
                    <a:pt x="395" y="0"/>
                    <a:pt x="145" y="120"/>
                    <a:pt x="78" y="248"/>
                  </a:cubicBezTo>
                  <a:cubicBezTo>
                    <a:pt x="11" y="376"/>
                    <a:pt x="0" y="575"/>
                    <a:pt x="126" y="776"/>
                  </a:cubicBezTo>
                  <a:cubicBezTo>
                    <a:pt x="252" y="977"/>
                    <a:pt x="571" y="1399"/>
                    <a:pt x="835" y="1455"/>
                  </a:cubicBezTo>
                  <a:cubicBezTo>
                    <a:pt x="1099" y="1511"/>
                    <a:pt x="1700" y="1305"/>
                    <a:pt x="1710" y="1112"/>
                  </a:cubicBezTo>
                  <a:cubicBezTo>
                    <a:pt x="1720" y="919"/>
                    <a:pt x="1090" y="480"/>
                    <a:pt x="894" y="296"/>
                  </a:cubicBezTo>
                  <a:cubicBezTo>
                    <a:pt x="698" y="112"/>
                    <a:pt x="667" y="16"/>
                    <a:pt x="531" y="8"/>
                  </a:cubicBezTo>
                  <a:close/>
                </a:path>
              </a:pathLst>
            </a:custGeom>
            <a:solidFill>
              <a:srgbClr val="3399FF"/>
            </a:solid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25631" name="Text Box 41"/>
            <p:cNvSpPr txBox="1">
              <a:spLocks noChangeArrowheads="1"/>
            </p:cNvSpPr>
            <p:nvPr/>
          </p:nvSpPr>
          <p:spPr bwMode="auto">
            <a:xfrm>
              <a:off x="1785" y="2544"/>
              <a:ext cx="3207" cy="288"/>
            </a:xfrm>
            <a:prstGeom prst="rect">
              <a:avLst/>
            </a:prstGeom>
            <a:noFill/>
            <a:ln w="12700">
              <a:noFill/>
              <a:miter lim="800000"/>
              <a:headEnd/>
              <a:tailEnd type="none" w="lg" len="lg"/>
            </a:ln>
          </p:spPr>
          <p:txBody>
            <a:bodyPr wrap="none">
              <a:prstTxWarp prst="textNoShape">
                <a:avLst/>
              </a:prstTxWarp>
              <a:spAutoFit/>
            </a:bodyPr>
            <a:lstStyle/>
            <a:p>
              <a:pPr algn="l"/>
              <a:r>
                <a:rPr lang="en-US" sz="2400" dirty="0">
                  <a:solidFill>
                    <a:srgbClr val="3399FF"/>
                  </a:solidFill>
                  <a:sym typeface="Symbol" charset="2"/>
                </a:rPr>
                <a:t></a:t>
              </a:r>
              <a:r>
                <a:rPr lang="en-US" sz="2400" baseline="-25000" dirty="0">
                  <a:solidFill>
                    <a:srgbClr val="3399FF"/>
                  </a:solidFill>
                </a:rPr>
                <a:t>VP</a:t>
              </a:r>
              <a:r>
                <a:rPr lang="en-US" sz="2400" dirty="0">
                  <a:solidFill>
                    <a:srgbClr val="3399FF"/>
                  </a:solidFill>
                </a:rPr>
                <a:t>(1,5) = </a:t>
              </a:r>
              <a:r>
                <a:rPr lang="en-US" sz="2400" dirty="0" err="1"/>
                <a:t>p(</a:t>
              </a:r>
              <a:r>
                <a:rPr lang="en-US" sz="2400" dirty="0" err="1">
                  <a:solidFill>
                    <a:srgbClr val="3399FF"/>
                  </a:solidFill>
                </a:rPr>
                <a:t>flies</a:t>
              </a:r>
              <a:r>
                <a:rPr lang="en-US" sz="2400" dirty="0">
                  <a:solidFill>
                    <a:srgbClr val="3399FF"/>
                  </a:solidFill>
                </a:rPr>
                <a:t> like an arrow | </a:t>
              </a:r>
              <a:r>
                <a:rPr lang="en-US" sz="2400" dirty="0">
                  <a:solidFill>
                    <a:srgbClr val="FF00FF"/>
                  </a:solidFill>
                </a:rPr>
                <a:t>VP</a:t>
              </a:r>
              <a:r>
                <a:rPr lang="en-US" sz="2400" dirty="0"/>
                <a:t>)</a:t>
              </a:r>
            </a:p>
          </p:txBody>
        </p:sp>
      </p:grpSp>
      <p:grpSp>
        <p:nvGrpSpPr>
          <p:cNvPr id="3" name="Group 45"/>
          <p:cNvGrpSpPr>
            <a:grpSpLocks/>
          </p:cNvGrpSpPr>
          <p:nvPr/>
        </p:nvGrpSpPr>
        <p:grpSpPr bwMode="auto">
          <a:xfrm>
            <a:off x="331788" y="1560513"/>
            <a:ext cx="6291262" cy="2147887"/>
            <a:chOff x="321" y="983"/>
            <a:chExt cx="3963" cy="1353"/>
          </a:xfrm>
        </p:grpSpPr>
        <p:sp>
          <p:nvSpPr>
            <p:cNvPr id="25628" name="Freeform 40"/>
            <p:cNvSpPr>
              <a:spLocks/>
            </p:cNvSpPr>
            <p:nvPr/>
          </p:nvSpPr>
          <p:spPr bwMode="auto">
            <a:xfrm>
              <a:off x="321" y="983"/>
              <a:ext cx="1119" cy="1353"/>
            </a:xfrm>
            <a:custGeom>
              <a:avLst/>
              <a:gdLst>
                <a:gd name="T0" fmla="*/ 783 w 1119"/>
                <a:gd name="T1" fmla="*/ 1225 h 1353"/>
                <a:gd name="T2" fmla="*/ 1119 w 1119"/>
                <a:gd name="T3" fmla="*/ 1177 h 1353"/>
                <a:gd name="T4" fmla="*/ 783 w 1119"/>
                <a:gd name="T5" fmla="*/ 169 h 1353"/>
                <a:gd name="T6" fmla="*/ 310 w 1119"/>
                <a:gd name="T7" fmla="*/ 162 h 1353"/>
                <a:gd name="T8" fmla="*/ 15 w 1119"/>
                <a:gd name="T9" fmla="*/ 649 h 1353"/>
                <a:gd name="T10" fmla="*/ 399 w 1119"/>
                <a:gd name="T11" fmla="*/ 937 h 1353"/>
                <a:gd name="T12" fmla="*/ 783 w 1119"/>
                <a:gd name="T13" fmla="*/ 1225 h 1353"/>
                <a:gd name="T14" fmla="*/ 0 60000 65536"/>
                <a:gd name="T15" fmla="*/ 0 60000 65536"/>
                <a:gd name="T16" fmla="*/ 0 60000 65536"/>
                <a:gd name="T17" fmla="*/ 0 60000 65536"/>
                <a:gd name="T18" fmla="*/ 0 60000 65536"/>
                <a:gd name="T19" fmla="*/ 0 60000 65536"/>
                <a:gd name="T20" fmla="*/ 0 60000 65536"/>
                <a:gd name="T21" fmla="*/ 0 w 1119"/>
                <a:gd name="T22" fmla="*/ 0 h 1353"/>
                <a:gd name="T23" fmla="*/ 1119 w 1119"/>
                <a:gd name="T24" fmla="*/ 1353 h 13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353">
                  <a:moveTo>
                    <a:pt x="783" y="1225"/>
                  </a:moveTo>
                  <a:cubicBezTo>
                    <a:pt x="903" y="1265"/>
                    <a:pt x="1119" y="1353"/>
                    <a:pt x="1119" y="1177"/>
                  </a:cubicBezTo>
                  <a:cubicBezTo>
                    <a:pt x="1119" y="1001"/>
                    <a:pt x="918" y="338"/>
                    <a:pt x="783" y="169"/>
                  </a:cubicBezTo>
                  <a:cubicBezTo>
                    <a:pt x="648" y="0"/>
                    <a:pt x="438" y="82"/>
                    <a:pt x="310" y="162"/>
                  </a:cubicBezTo>
                  <a:cubicBezTo>
                    <a:pt x="182" y="242"/>
                    <a:pt x="0" y="520"/>
                    <a:pt x="15" y="649"/>
                  </a:cubicBezTo>
                  <a:cubicBezTo>
                    <a:pt x="30" y="778"/>
                    <a:pt x="271" y="841"/>
                    <a:pt x="399" y="937"/>
                  </a:cubicBezTo>
                  <a:cubicBezTo>
                    <a:pt x="527" y="1033"/>
                    <a:pt x="663" y="1185"/>
                    <a:pt x="783" y="1225"/>
                  </a:cubicBezTo>
                  <a:close/>
                </a:path>
              </a:pathLst>
            </a:custGeom>
            <a:solidFill>
              <a:srgbClr val="FF00FF"/>
            </a:solid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25629" name="Text Box 42"/>
            <p:cNvSpPr txBox="1">
              <a:spLocks noChangeArrowheads="1"/>
            </p:cNvSpPr>
            <p:nvPr/>
          </p:nvSpPr>
          <p:spPr bwMode="auto">
            <a:xfrm>
              <a:off x="1488" y="1472"/>
              <a:ext cx="2796" cy="288"/>
            </a:xfrm>
            <a:prstGeom prst="rect">
              <a:avLst/>
            </a:prstGeom>
            <a:noFill/>
            <a:ln w="12700">
              <a:noFill/>
              <a:miter lim="800000"/>
              <a:headEnd/>
              <a:tailEnd type="none" w="lg" len="lg"/>
            </a:ln>
          </p:spPr>
          <p:txBody>
            <a:bodyPr wrap="none">
              <a:prstTxWarp prst="textNoShape">
                <a:avLst/>
              </a:prstTxWarp>
              <a:spAutoFit/>
            </a:bodyPr>
            <a:lstStyle/>
            <a:p>
              <a:pPr algn="l"/>
              <a:r>
                <a:rPr lang="en-US" sz="2400">
                  <a:solidFill>
                    <a:srgbClr val="FF00FF"/>
                  </a:solidFill>
                  <a:sym typeface="Symbol" charset="2"/>
                </a:rPr>
                <a:t></a:t>
              </a:r>
              <a:r>
                <a:rPr lang="en-US" sz="2400" baseline="-25000">
                  <a:solidFill>
                    <a:srgbClr val="FF00FF"/>
                  </a:solidFill>
                </a:rPr>
                <a:t>VP</a:t>
              </a:r>
              <a:r>
                <a:rPr lang="en-US" sz="2400">
                  <a:solidFill>
                    <a:srgbClr val="FF00FF"/>
                  </a:solidFill>
                </a:rPr>
                <a:t>(1,5) = </a:t>
              </a:r>
              <a:r>
                <a:rPr lang="en-US" sz="2400"/>
                <a:t>p(</a:t>
              </a:r>
              <a:r>
                <a:rPr lang="en-US" sz="2400">
                  <a:solidFill>
                    <a:srgbClr val="FF00FF"/>
                  </a:solidFill>
                </a:rPr>
                <a:t>time VP today | </a:t>
              </a:r>
              <a:r>
                <a:rPr lang="en-US" sz="2400"/>
                <a:t>S)</a:t>
              </a:r>
            </a:p>
          </p:txBody>
        </p:sp>
      </p:grpSp>
      <p:sp>
        <p:nvSpPr>
          <p:cNvPr id="25606" name="Rectangle 2"/>
          <p:cNvSpPr>
            <a:spLocks noGrp="1" noChangeArrowheads="1"/>
          </p:cNvSpPr>
          <p:nvPr>
            <p:ph type="title"/>
          </p:nvPr>
        </p:nvSpPr>
        <p:spPr>
          <a:xfrm>
            <a:off x="406400" y="53975"/>
            <a:ext cx="8509000" cy="1143000"/>
          </a:xfrm>
        </p:spPr>
        <p:txBody>
          <a:bodyPr/>
          <a:lstStyle/>
          <a:p>
            <a:r>
              <a:rPr lang="en-US"/>
              <a:t>Inside &amp; Outside Probabilities </a:t>
            </a:r>
          </a:p>
        </p:txBody>
      </p:sp>
      <p:grpSp>
        <p:nvGrpSpPr>
          <p:cNvPr id="4" name="Group 48"/>
          <p:cNvGrpSpPr>
            <a:grpSpLocks/>
          </p:cNvGrpSpPr>
          <p:nvPr/>
        </p:nvGrpSpPr>
        <p:grpSpPr bwMode="auto">
          <a:xfrm>
            <a:off x="452438" y="1371600"/>
            <a:ext cx="1677987" cy="2057400"/>
            <a:chOff x="397" y="864"/>
            <a:chExt cx="1057" cy="1296"/>
          </a:xfrm>
        </p:grpSpPr>
        <p:sp>
          <p:nvSpPr>
            <p:cNvPr id="25621" name="Rectangle 21"/>
            <p:cNvSpPr>
              <a:spLocks noChangeArrowheads="1"/>
            </p:cNvSpPr>
            <p:nvPr/>
          </p:nvSpPr>
          <p:spPr bwMode="auto">
            <a:xfrm>
              <a:off x="711" y="864"/>
              <a:ext cx="217" cy="250"/>
            </a:xfrm>
            <a:prstGeom prst="rect">
              <a:avLst/>
            </a:prstGeom>
            <a:noFill/>
            <a:ln w="12700">
              <a:noFill/>
              <a:miter lim="800000"/>
              <a:headEnd/>
              <a:tailEnd type="none" w="lg" len="lg"/>
            </a:ln>
          </p:spPr>
          <p:txBody>
            <a:bodyPr wrap="none">
              <a:prstTxWarp prst="textNoShape">
                <a:avLst/>
              </a:prstTxWarp>
              <a:spAutoFit/>
            </a:bodyPr>
            <a:lstStyle/>
            <a:p>
              <a:r>
                <a:rPr kumimoji="1" lang="en-US" sz="2000" b="1"/>
                <a:t>S</a:t>
              </a:r>
            </a:p>
          </p:txBody>
        </p:sp>
        <p:sp>
          <p:nvSpPr>
            <p:cNvPr id="25622" name="Rectangle 22"/>
            <p:cNvSpPr>
              <a:spLocks noChangeArrowheads="1"/>
            </p:cNvSpPr>
            <p:nvPr/>
          </p:nvSpPr>
          <p:spPr bwMode="auto">
            <a:xfrm>
              <a:off x="397" y="1248"/>
              <a:ext cx="478" cy="442"/>
            </a:xfrm>
            <a:prstGeom prst="rect">
              <a:avLst/>
            </a:prstGeom>
            <a:noFill/>
            <a:ln w="12700">
              <a:noFill/>
              <a:miter lim="800000"/>
              <a:headEnd/>
              <a:tailEnd type="none" w="lg" len="lg"/>
            </a:ln>
          </p:spPr>
          <p:txBody>
            <a:bodyPr wrap="none">
              <a:prstTxWarp prst="textNoShape">
                <a:avLst/>
              </a:prstTxWarp>
              <a:spAutoFit/>
            </a:bodyPr>
            <a:lstStyle/>
            <a:p>
              <a:r>
                <a:rPr kumimoji="1" lang="en-US" sz="2000" b="1"/>
                <a:t>NP</a:t>
              </a:r>
            </a:p>
            <a:p>
              <a:r>
                <a:rPr kumimoji="1" lang="en-US" sz="2000" b="1"/>
                <a:t>time</a:t>
              </a:r>
            </a:p>
          </p:txBody>
        </p:sp>
        <p:sp>
          <p:nvSpPr>
            <p:cNvPr id="25623" name="Rectangle 23"/>
            <p:cNvSpPr>
              <a:spLocks noChangeArrowheads="1"/>
            </p:cNvSpPr>
            <p:nvPr/>
          </p:nvSpPr>
          <p:spPr bwMode="auto">
            <a:xfrm>
              <a:off x="814" y="1258"/>
              <a:ext cx="329" cy="250"/>
            </a:xfrm>
            <a:prstGeom prst="rect">
              <a:avLst/>
            </a:prstGeom>
            <a:noFill/>
            <a:ln w="12700">
              <a:noFill/>
              <a:miter lim="800000"/>
              <a:headEnd/>
              <a:tailEnd type="none" w="lg" len="lg"/>
            </a:ln>
          </p:spPr>
          <p:txBody>
            <a:bodyPr wrap="none">
              <a:prstTxWarp prst="textNoShape">
                <a:avLst/>
              </a:prstTxWarp>
              <a:spAutoFit/>
            </a:bodyPr>
            <a:lstStyle/>
            <a:p>
              <a:r>
                <a:rPr kumimoji="1" lang="en-US" sz="2000" b="1"/>
                <a:t>VP</a:t>
              </a:r>
            </a:p>
          </p:txBody>
        </p:sp>
        <p:sp>
          <p:nvSpPr>
            <p:cNvPr id="25624" name="Freeform 33"/>
            <p:cNvSpPr>
              <a:spLocks/>
            </p:cNvSpPr>
            <p:nvPr/>
          </p:nvSpPr>
          <p:spPr bwMode="auto">
            <a:xfrm>
              <a:off x="663" y="1104"/>
              <a:ext cx="288" cy="192"/>
            </a:xfrm>
            <a:custGeom>
              <a:avLst/>
              <a:gdLst>
                <a:gd name="T0" fmla="*/ 0 w 288"/>
                <a:gd name="T1" fmla="*/ 192 h 192"/>
                <a:gd name="T2" fmla="*/ 144 w 288"/>
                <a:gd name="T3" fmla="*/ 0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25625" name="Rectangle 34"/>
            <p:cNvSpPr>
              <a:spLocks noChangeArrowheads="1"/>
            </p:cNvSpPr>
            <p:nvPr/>
          </p:nvSpPr>
          <p:spPr bwMode="auto">
            <a:xfrm>
              <a:off x="597" y="1718"/>
              <a:ext cx="329" cy="250"/>
            </a:xfrm>
            <a:prstGeom prst="rect">
              <a:avLst/>
            </a:prstGeom>
            <a:noFill/>
            <a:ln w="12700">
              <a:noFill/>
              <a:miter lim="800000"/>
              <a:headEnd/>
              <a:tailEnd type="none" w="lg" len="lg"/>
            </a:ln>
          </p:spPr>
          <p:txBody>
            <a:bodyPr wrap="none">
              <a:prstTxWarp prst="textNoShape">
                <a:avLst/>
              </a:prstTxWarp>
              <a:spAutoFit/>
            </a:bodyPr>
            <a:lstStyle/>
            <a:p>
              <a:r>
                <a:rPr kumimoji="1" lang="en-US" sz="2000" b="1"/>
                <a:t>VP</a:t>
              </a:r>
            </a:p>
          </p:txBody>
        </p:sp>
        <p:sp>
          <p:nvSpPr>
            <p:cNvPr id="25626" name="Freeform 35"/>
            <p:cNvSpPr>
              <a:spLocks/>
            </p:cNvSpPr>
            <p:nvPr/>
          </p:nvSpPr>
          <p:spPr bwMode="auto">
            <a:xfrm>
              <a:off x="830" y="1526"/>
              <a:ext cx="288" cy="192"/>
            </a:xfrm>
            <a:custGeom>
              <a:avLst/>
              <a:gdLst>
                <a:gd name="T0" fmla="*/ 0 w 288"/>
                <a:gd name="T1" fmla="*/ 192 h 192"/>
                <a:gd name="T2" fmla="*/ 144 w 288"/>
                <a:gd name="T3" fmla="*/ 0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25627" name="Rectangle 36"/>
            <p:cNvSpPr>
              <a:spLocks noChangeArrowheads="1"/>
            </p:cNvSpPr>
            <p:nvPr/>
          </p:nvSpPr>
          <p:spPr bwMode="auto">
            <a:xfrm>
              <a:off x="884" y="1718"/>
              <a:ext cx="570" cy="442"/>
            </a:xfrm>
            <a:prstGeom prst="rect">
              <a:avLst/>
            </a:prstGeom>
            <a:noFill/>
            <a:ln w="12700">
              <a:noFill/>
              <a:miter lim="800000"/>
              <a:headEnd/>
              <a:tailEnd type="none" w="lg" len="lg"/>
            </a:ln>
          </p:spPr>
          <p:txBody>
            <a:bodyPr wrap="none">
              <a:prstTxWarp prst="textNoShape">
                <a:avLst/>
              </a:prstTxWarp>
              <a:spAutoFit/>
            </a:bodyPr>
            <a:lstStyle/>
            <a:p>
              <a:r>
                <a:rPr kumimoji="1" lang="en-US" sz="2000" b="1"/>
                <a:t>NP</a:t>
              </a:r>
            </a:p>
            <a:p>
              <a:r>
                <a:rPr kumimoji="1" lang="en-US" sz="2000" b="1"/>
                <a:t>today</a:t>
              </a:r>
            </a:p>
          </p:txBody>
        </p:sp>
      </p:grpSp>
      <p:sp>
        <p:nvSpPr>
          <p:cNvPr id="25608" name="Rectangle 24"/>
          <p:cNvSpPr>
            <a:spLocks noChangeArrowheads="1"/>
          </p:cNvSpPr>
          <p:nvPr/>
        </p:nvSpPr>
        <p:spPr bwMode="auto">
          <a:xfrm>
            <a:off x="279400" y="3413125"/>
            <a:ext cx="71437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V</a:t>
            </a:r>
          </a:p>
          <a:p>
            <a:r>
              <a:rPr kumimoji="1" lang="en-US" sz="2000" b="1"/>
              <a:t>flies</a:t>
            </a:r>
          </a:p>
        </p:txBody>
      </p:sp>
      <p:sp>
        <p:nvSpPr>
          <p:cNvPr id="25609" name="Rectangle 25"/>
          <p:cNvSpPr>
            <a:spLocks noChangeArrowheads="1"/>
          </p:cNvSpPr>
          <p:nvPr/>
        </p:nvSpPr>
        <p:spPr bwMode="auto">
          <a:xfrm>
            <a:off x="1049338" y="3397250"/>
            <a:ext cx="517525"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PP</a:t>
            </a:r>
          </a:p>
        </p:txBody>
      </p:sp>
      <p:sp>
        <p:nvSpPr>
          <p:cNvPr id="25610" name="Rectangle 26"/>
          <p:cNvSpPr>
            <a:spLocks noChangeArrowheads="1"/>
          </p:cNvSpPr>
          <p:nvPr/>
        </p:nvSpPr>
        <p:spPr bwMode="auto">
          <a:xfrm>
            <a:off x="754063" y="3946525"/>
            <a:ext cx="639762"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P</a:t>
            </a:r>
          </a:p>
          <a:p>
            <a:r>
              <a:rPr kumimoji="1" lang="en-US" sz="2000" b="1"/>
              <a:t>like</a:t>
            </a:r>
          </a:p>
        </p:txBody>
      </p:sp>
      <p:sp>
        <p:nvSpPr>
          <p:cNvPr id="25611" name="Rectangle 27"/>
          <p:cNvSpPr>
            <a:spLocks noChangeArrowheads="1"/>
          </p:cNvSpPr>
          <p:nvPr/>
        </p:nvSpPr>
        <p:spPr bwMode="auto">
          <a:xfrm>
            <a:off x="1354138" y="3946525"/>
            <a:ext cx="546100" cy="396875"/>
          </a:xfrm>
          <a:prstGeom prst="rect">
            <a:avLst/>
          </a:prstGeom>
          <a:noFill/>
          <a:ln w="12700">
            <a:noFill/>
            <a:miter lim="800000"/>
            <a:headEnd/>
            <a:tailEnd type="none" w="lg" len="lg"/>
          </a:ln>
        </p:spPr>
        <p:txBody>
          <a:bodyPr wrap="none">
            <a:prstTxWarp prst="textNoShape">
              <a:avLst/>
            </a:prstTxWarp>
            <a:spAutoFit/>
          </a:bodyPr>
          <a:lstStyle/>
          <a:p>
            <a:r>
              <a:rPr kumimoji="1" lang="en-US" sz="2000" b="1"/>
              <a:t>NP</a:t>
            </a:r>
          </a:p>
        </p:txBody>
      </p:sp>
      <p:sp>
        <p:nvSpPr>
          <p:cNvPr id="25612" name="Rectangle 28"/>
          <p:cNvSpPr>
            <a:spLocks noChangeArrowheads="1"/>
          </p:cNvSpPr>
          <p:nvPr/>
        </p:nvSpPr>
        <p:spPr bwMode="auto">
          <a:xfrm>
            <a:off x="1082675" y="4556125"/>
            <a:ext cx="631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Det</a:t>
            </a:r>
          </a:p>
          <a:p>
            <a:r>
              <a:rPr kumimoji="1" lang="en-US" sz="2000" b="1"/>
              <a:t>an</a:t>
            </a:r>
          </a:p>
        </p:txBody>
      </p:sp>
      <p:sp>
        <p:nvSpPr>
          <p:cNvPr id="25613" name="Rectangle 29"/>
          <p:cNvSpPr>
            <a:spLocks noChangeArrowheads="1"/>
          </p:cNvSpPr>
          <p:nvPr/>
        </p:nvSpPr>
        <p:spPr bwMode="auto">
          <a:xfrm>
            <a:off x="1498600" y="4556125"/>
            <a:ext cx="1012825" cy="701675"/>
          </a:xfrm>
          <a:prstGeom prst="rect">
            <a:avLst/>
          </a:prstGeom>
          <a:noFill/>
          <a:ln w="12700">
            <a:noFill/>
            <a:miter lim="800000"/>
            <a:headEnd/>
            <a:tailEnd type="none" w="lg" len="lg"/>
          </a:ln>
        </p:spPr>
        <p:txBody>
          <a:bodyPr wrap="none">
            <a:prstTxWarp prst="textNoShape">
              <a:avLst/>
            </a:prstTxWarp>
            <a:spAutoFit/>
          </a:bodyPr>
          <a:lstStyle/>
          <a:p>
            <a:r>
              <a:rPr kumimoji="1" lang="en-US" sz="2000" b="1"/>
              <a:t>N   </a:t>
            </a:r>
          </a:p>
          <a:p>
            <a:r>
              <a:rPr kumimoji="1" lang="en-US" sz="2000" b="1"/>
              <a:t> arrow</a:t>
            </a:r>
          </a:p>
        </p:txBody>
      </p:sp>
      <p:sp>
        <p:nvSpPr>
          <p:cNvPr id="25614" name="Freeform 30"/>
          <p:cNvSpPr>
            <a:spLocks/>
          </p:cNvSpPr>
          <p:nvPr/>
        </p:nvSpPr>
        <p:spPr bwMode="auto">
          <a:xfrm>
            <a:off x="1354138" y="4327525"/>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25615" name="Freeform 31"/>
          <p:cNvSpPr>
            <a:spLocks/>
          </p:cNvSpPr>
          <p:nvPr/>
        </p:nvSpPr>
        <p:spPr bwMode="auto">
          <a:xfrm>
            <a:off x="1125538" y="3717925"/>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sp>
        <p:nvSpPr>
          <p:cNvPr id="25616" name="Freeform 32"/>
          <p:cNvSpPr>
            <a:spLocks/>
          </p:cNvSpPr>
          <p:nvPr/>
        </p:nvSpPr>
        <p:spPr bwMode="auto">
          <a:xfrm>
            <a:off x="744538" y="3108325"/>
            <a:ext cx="457200" cy="304800"/>
          </a:xfrm>
          <a:custGeom>
            <a:avLst/>
            <a:gdLst>
              <a:gd name="T0" fmla="*/ 0 w 288"/>
              <a:gd name="T1" fmla="*/ 304800 h 192"/>
              <a:gd name="T2" fmla="*/ 228600 w 288"/>
              <a:gd name="T3" fmla="*/ 0 h 192"/>
              <a:gd name="T4" fmla="*/ 457200 w 288"/>
              <a:gd name="T5" fmla="*/ 30480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144" y="0"/>
                </a:lnTo>
                <a:lnTo>
                  <a:pt x="288" y="192"/>
                </a:lnTo>
              </a:path>
            </a:pathLst>
          </a:custGeom>
          <a:noFill/>
          <a:ln w="12700">
            <a:solidFill>
              <a:schemeClr val="tx1"/>
            </a:solidFill>
            <a:round/>
            <a:headEnd/>
            <a:tailEnd type="none" w="lg" len="lg"/>
          </a:ln>
        </p:spPr>
        <p:txBody>
          <a:bodyPr wrap="none" anchor="ctr">
            <a:prstTxWarp prst="textNoShape">
              <a:avLst/>
            </a:prstTxWarp>
            <a:spAutoFit/>
          </a:bodyPr>
          <a:lstStyle/>
          <a:p>
            <a:endParaRPr lang="en-US"/>
          </a:p>
        </p:txBody>
      </p:sp>
      <p:grpSp>
        <p:nvGrpSpPr>
          <p:cNvPr id="5" name="Group 54"/>
          <p:cNvGrpSpPr>
            <a:grpSpLocks/>
          </p:cNvGrpSpPr>
          <p:nvPr/>
        </p:nvGrpSpPr>
        <p:grpSpPr bwMode="auto">
          <a:xfrm>
            <a:off x="76200" y="1676400"/>
            <a:ext cx="4114800" cy="4114800"/>
            <a:chOff x="48" y="1056"/>
            <a:chExt cx="2592" cy="2592"/>
          </a:xfrm>
        </p:grpSpPr>
        <p:sp>
          <p:nvSpPr>
            <p:cNvPr id="25619" name="Rectangle 52"/>
            <p:cNvSpPr>
              <a:spLocks noChangeArrowheads="1"/>
            </p:cNvSpPr>
            <p:nvPr/>
          </p:nvSpPr>
          <p:spPr bwMode="auto">
            <a:xfrm rot="643453">
              <a:off x="48" y="3360"/>
              <a:ext cx="1444" cy="288"/>
            </a:xfrm>
            <a:prstGeom prst="rect">
              <a:avLst/>
            </a:prstGeom>
            <a:noFill/>
            <a:ln w="12700">
              <a:noFill/>
              <a:miter lim="800000"/>
              <a:headEnd/>
              <a:tailEnd type="none" w="lg" len="lg"/>
            </a:ln>
          </p:spPr>
          <p:txBody>
            <a:bodyPr wrap="none">
              <a:prstTxWarp prst="textNoShape">
                <a:avLst/>
              </a:prstTxWarp>
              <a:spAutoFit/>
            </a:bodyPr>
            <a:lstStyle/>
            <a:p>
              <a:r>
                <a:rPr lang="en-US" sz="2400">
                  <a:solidFill>
                    <a:srgbClr val="3399FF"/>
                  </a:solidFill>
                  <a:latin typeface="Times New Roman MT Extra Bold" pitchFamily="18" charset="0"/>
                </a:rPr>
                <a:t>“inside” the VP</a:t>
              </a:r>
            </a:p>
          </p:txBody>
        </p:sp>
        <p:sp>
          <p:nvSpPr>
            <p:cNvPr id="25620" name="Rectangle 53"/>
            <p:cNvSpPr>
              <a:spLocks noChangeArrowheads="1"/>
            </p:cNvSpPr>
            <p:nvPr/>
          </p:nvSpPr>
          <p:spPr bwMode="auto">
            <a:xfrm rot="-793734">
              <a:off x="1088" y="1056"/>
              <a:ext cx="1552" cy="288"/>
            </a:xfrm>
            <a:prstGeom prst="rect">
              <a:avLst/>
            </a:prstGeom>
            <a:noFill/>
            <a:ln w="12700">
              <a:noFill/>
              <a:miter lim="800000"/>
              <a:headEnd/>
              <a:tailEnd type="none" w="lg" len="lg"/>
            </a:ln>
          </p:spPr>
          <p:txBody>
            <a:bodyPr wrap="none">
              <a:prstTxWarp prst="textNoShape">
                <a:avLst/>
              </a:prstTxWarp>
              <a:spAutoFit/>
            </a:bodyPr>
            <a:lstStyle/>
            <a:p>
              <a:r>
                <a:rPr lang="en-US" sz="2400">
                  <a:solidFill>
                    <a:srgbClr val="FF00FF"/>
                  </a:solidFill>
                  <a:latin typeface="Times New Roman MT Extra Bold" pitchFamily="18" charset="0"/>
                </a:rPr>
                <a:t>“outside” the VP</a:t>
              </a:r>
            </a:p>
          </p:txBody>
        </p:sp>
      </p:grpSp>
      <p:sp>
        <p:nvSpPr>
          <p:cNvPr id="33" name="TextBox 32"/>
          <p:cNvSpPr txBox="1"/>
          <p:nvPr/>
        </p:nvSpPr>
        <p:spPr>
          <a:xfrm>
            <a:off x="3352800" y="4854714"/>
            <a:ext cx="4973063" cy="707886"/>
          </a:xfrm>
          <a:prstGeom prst="rect">
            <a:avLst/>
          </a:prstGeom>
          <a:noFill/>
        </p:spPr>
        <p:txBody>
          <a:bodyPr wrap="square" rtlCol="0">
            <a:spAutoFit/>
          </a:bodyPr>
          <a:lstStyle/>
          <a:p>
            <a:r>
              <a:rPr lang="en-US" sz="2000" dirty="0" smtClean="0">
                <a:solidFill>
                  <a:srgbClr val="FF0000"/>
                </a:solidFill>
              </a:rPr>
              <a:t>The “inside” probabilities we can calculate using a CKY-style, bottom-up approach</a:t>
            </a:r>
            <a:endParaRPr lang="en-US" sz="2000" dirty="0">
              <a:solidFill>
                <a:srgbClr val="FF0000"/>
              </a:solidFill>
            </a:endParaRPr>
          </a:p>
        </p:txBody>
      </p:sp>
      <p:sp>
        <p:nvSpPr>
          <p:cNvPr id="34" name="TextBox 33"/>
          <p:cNvSpPr txBox="1"/>
          <p:nvPr/>
        </p:nvSpPr>
        <p:spPr>
          <a:xfrm>
            <a:off x="3200400" y="2819400"/>
            <a:ext cx="4973063" cy="1015663"/>
          </a:xfrm>
          <a:prstGeom prst="rect">
            <a:avLst/>
          </a:prstGeom>
          <a:noFill/>
        </p:spPr>
        <p:txBody>
          <a:bodyPr wrap="square" rtlCol="0">
            <a:spAutoFit/>
          </a:bodyPr>
          <a:lstStyle/>
          <a:p>
            <a:r>
              <a:rPr lang="en-US" sz="2000" dirty="0" smtClean="0">
                <a:solidFill>
                  <a:srgbClr val="FF0000"/>
                </a:solidFill>
              </a:rPr>
              <a:t>The “outside” probabilities we can calculate using top-down approach (after we have the “inside” probabilities</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 grammar induction</a:t>
            </a:r>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smtClean="0"/>
              <a:t>The good:</a:t>
            </a:r>
          </a:p>
          <a:p>
            <a:pPr lvl="1"/>
            <a:r>
              <a:rPr lang="en-US" dirty="0" smtClean="0"/>
              <a:t>We learn a grammar</a:t>
            </a:r>
          </a:p>
          <a:p>
            <a:pPr lvl="1"/>
            <a:r>
              <a:rPr lang="en-US" dirty="0" smtClean="0"/>
              <a:t>At each step we’re guaranteed to increase (or keep the same) the likelihood of the training data</a:t>
            </a:r>
          </a:p>
          <a:p>
            <a:r>
              <a:rPr lang="en-US" dirty="0" smtClean="0"/>
              <a:t>The bad</a:t>
            </a:r>
          </a:p>
          <a:p>
            <a:pPr lvl="1"/>
            <a:r>
              <a:rPr lang="en-US" dirty="0" smtClean="0"/>
              <a:t>Slow: O(m</a:t>
            </a:r>
            <a:r>
              <a:rPr lang="en-US" baseline="30000" dirty="0" smtClean="0"/>
              <a:t>3</a:t>
            </a:r>
            <a:r>
              <a:rPr lang="en-US" dirty="0" smtClean="0"/>
              <a:t>n</a:t>
            </a:r>
            <a:r>
              <a:rPr lang="en-US" baseline="30000" dirty="0" smtClean="0"/>
              <a:t>3</a:t>
            </a:r>
            <a:r>
              <a:rPr lang="en-US" dirty="0" smtClean="0"/>
              <a:t>), where </a:t>
            </a:r>
            <a:r>
              <a:rPr lang="en-US" dirty="0" err="1" smtClean="0"/>
              <a:t>m</a:t>
            </a:r>
            <a:r>
              <a:rPr lang="en-US" dirty="0" smtClean="0"/>
              <a:t> = sentence length and </a:t>
            </a:r>
            <a:r>
              <a:rPr lang="en-US" dirty="0" err="1" smtClean="0"/>
              <a:t>n</a:t>
            </a:r>
            <a:r>
              <a:rPr lang="en-US" dirty="0" smtClean="0"/>
              <a:t> = non-terminals in the grammar</a:t>
            </a:r>
          </a:p>
          <a:p>
            <a:pPr lvl="1"/>
            <a:r>
              <a:rPr lang="en-US" dirty="0" smtClean="0"/>
              <a:t>Lot’s of local maxima</a:t>
            </a:r>
          </a:p>
          <a:p>
            <a:pPr lvl="1"/>
            <a:r>
              <a:rPr lang="en-US" dirty="0" smtClean="0"/>
              <a:t>Often have to use more non-terminals in the grammar than are theoretically motivated (often ~3 times)</a:t>
            </a:r>
          </a:p>
          <a:p>
            <a:pPr lvl="1"/>
            <a:r>
              <a:rPr lang="en-US" dirty="0" smtClean="0"/>
              <a:t>Often non-terminals learned have no relation to traditional constituents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2" descr="TP_tmp"/>
          <p:cNvPicPr>
            <a:picLocks noChangeAspect="1" noChangeArrowheads="1"/>
          </p:cNvPicPr>
          <p:nvPr>
            <p:custDataLst>
              <p:tags r:id="rId1"/>
            </p:custDataLst>
          </p:nvPr>
        </p:nvPicPr>
        <p:blipFill>
          <a:blip r:embed="rId5"/>
          <a:srcRect/>
          <a:stretch>
            <a:fillRect/>
          </a:stretch>
        </p:blipFill>
        <p:spPr bwMode="auto">
          <a:xfrm>
            <a:off x="3660775" y="1901825"/>
            <a:ext cx="1419225" cy="963613"/>
          </a:xfrm>
          <a:prstGeom prst="rect">
            <a:avLst/>
          </a:prstGeom>
          <a:noFill/>
          <a:ln w="9525">
            <a:noFill/>
            <a:miter lim="800000"/>
            <a:headEnd/>
            <a:tailEnd/>
          </a:ln>
        </p:spPr>
      </p:pic>
      <p:sp>
        <p:nvSpPr>
          <p:cNvPr id="45059" name="Rectangle 3"/>
          <p:cNvSpPr>
            <a:spLocks noGrp="1" noChangeArrowheads="1"/>
          </p:cNvSpPr>
          <p:nvPr>
            <p:ph type="title"/>
          </p:nvPr>
        </p:nvSpPr>
        <p:spPr/>
        <p:txBody>
          <a:bodyPr/>
          <a:lstStyle/>
          <a:p>
            <a:pPr eaLnBrk="1" hangingPunct="1"/>
            <a:r>
              <a:rPr lang="en-US"/>
              <a:t>Refinement of the DT tag</a:t>
            </a:r>
          </a:p>
        </p:txBody>
      </p:sp>
      <p:sp>
        <p:nvSpPr>
          <p:cNvPr id="45060" name="Text Box 4"/>
          <p:cNvSpPr txBox="1">
            <a:spLocks noChangeArrowheads="1"/>
          </p:cNvSpPr>
          <p:nvPr/>
        </p:nvSpPr>
        <p:spPr bwMode="auto">
          <a:xfrm>
            <a:off x="3878263" y="1403350"/>
            <a:ext cx="977900" cy="519113"/>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a:t>
            </a:r>
          </a:p>
        </p:txBody>
      </p:sp>
      <p:grpSp>
        <p:nvGrpSpPr>
          <p:cNvPr id="2" name="Group 5"/>
          <p:cNvGrpSpPr>
            <a:grpSpLocks/>
          </p:cNvGrpSpPr>
          <p:nvPr/>
        </p:nvGrpSpPr>
        <p:grpSpPr bwMode="auto">
          <a:xfrm>
            <a:off x="1247775" y="1905000"/>
            <a:ext cx="6337300" cy="3943350"/>
            <a:chOff x="786" y="1200"/>
            <a:chExt cx="3992" cy="2484"/>
          </a:xfrm>
        </p:grpSpPr>
        <p:pic>
          <p:nvPicPr>
            <p:cNvPr id="45062" name="Picture 6" descr="TP_tmp"/>
            <p:cNvPicPr>
              <a:picLocks noChangeAspect="1" noChangeArrowheads="1"/>
            </p:cNvPicPr>
            <p:nvPr>
              <p:custDataLst>
                <p:tags r:id="rId2"/>
              </p:custDataLst>
            </p:nvPr>
          </p:nvPicPr>
          <p:blipFill>
            <a:blip r:embed="rId6"/>
            <a:srcRect/>
            <a:stretch>
              <a:fillRect/>
            </a:stretch>
          </p:blipFill>
          <p:spPr bwMode="auto">
            <a:xfrm>
              <a:off x="786" y="1200"/>
              <a:ext cx="3992" cy="2092"/>
            </a:xfrm>
            <a:prstGeom prst="rect">
              <a:avLst/>
            </a:prstGeom>
            <a:noFill/>
            <a:ln w="9525">
              <a:noFill/>
              <a:miter lim="800000"/>
              <a:headEnd/>
              <a:tailEnd/>
            </a:ln>
          </p:spPr>
        </p:pic>
        <p:sp>
          <p:nvSpPr>
            <p:cNvPr id="45063" name="Text Box 7"/>
            <p:cNvSpPr txBox="1">
              <a:spLocks noChangeArrowheads="1"/>
            </p:cNvSpPr>
            <p:nvPr/>
          </p:nvSpPr>
          <p:spPr bwMode="auto">
            <a:xfrm>
              <a:off x="894" y="3357"/>
              <a:ext cx="615" cy="327"/>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DT-1</a:t>
              </a:r>
            </a:p>
          </p:txBody>
        </p:sp>
        <p:sp>
          <p:nvSpPr>
            <p:cNvPr id="45064" name="Text Box 8"/>
            <p:cNvSpPr txBox="1">
              <a:spLocks noChangeArrowheads="1"/>
            </p:cNvSpPr>
            <p:nvPr/>
          </p:nvSpPr>
          <p:spPr bwMode="auto">
            <a:xfrm>
              <a:off x="1850" y="3353"/>
              <a:ext cx="615" cy="327"/>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DT-2</a:t>
              </a:r>
            </a:p>
          </p:txBody>
        </p:sp>
        <p:sp>
          <p:nvSpPr>
            <p:cNvPr id="45065" name="Text Box 9"/>
            <p:cNvSpPr txBox="1">
              <a:spLocks noChangeArrowheads="1"/>
            </p:cNvSpPr>
            <p:nvPr/>
          </p:nvSpPr>
          <p:spPr bwMode="auto">
            <a:xfrm>
              <a:off x="2868" y="3354"/>
              <a:ext cx="615" cy="327"/>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DT-3</a:t>
              </a:r>
            </a:p>
          </p:txBody>
        </p:sp>
        <p:sp>
          <p:nvSpPr>
            <p:cNvPr id="45066" name="Text Box 10"/>
            <p:cNvSpPr txBox="1">
              <a:spLocks noChangeArrowheads="1"/>
            </p:cNvSpPr>
            <p:nvPr/>
          </p:nvSpPr>
          <p:spPr bwMode="auto">
            <a:xfrm>
              <a:off x="3953" y="3357"/>
              <a:ext cx="615" cy="327"/>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DT-4</a:t>
              </a: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But…</a:t>
            </a:r>
            <a:endParaRPr lang="en-US" dirty="0"/>
          </a:p>
        </p:txBody>
      </p:sp>
      <p:sp>
        <p:nvSpPr>
          <p:cNvPr id="13" name="Content Placeholder 12"/>
          <p:cNvSpPr>
            <a:spLocks noGrp="1"/>
          </p:cNvSpPr>
          <p:nvPr>
            <p:ph sz="quarter" idx="1"/>
          </p:nvPr>
        </p:nvSpPr>
        <p:spPr/>
        <p:txBody>
          <a:bodyPr/>
          <a:lstStyle/>
          <a:p>
            <a:r>
              <a:rPr lang="en-US" dirty="0" smtClean="0"/>
              <a:t>If we bootstrap and start with a reasonable grammar, we can often obtain very interesting results</a:t>
            </a:r>
            <a:endParaRPr lang="en-US" dirty="0"/>
          </a:p>
        </p:txBody>
      </p:sp>
      <p:grpSp>
        <p:nvGrpSpPr>
          <p:cNvPr id="4" name="Group 12"/>
          <p:cNvGrpSpPr>
            <a:grpSpLocks/>
          </p:cNvGrpSpPr>
          <p:nvPr/>
        </p:nvGrpSpPr>
        <p:grpSpPr bwMode="auto">
          <a:xfrm>
            <a:off x="3455988" y="3722390"/>
            <a:ext cx="1706562" cy="2625725"/>
            <a:chOff x="922" y="2666"/>
            <a:chExt cx="1075" cy="1654"/>
          </a:xfrm>
        </p:grpSpPr>
        <p:grpSp>
          <p:nvGrpSpPr>
            <p:cNvPr id="5" name="Group 13"/>
            <p:cNvGrpSpPr>
              <a:grpSpLocks/>
            </p:cNvGrpSpPr>
            <p:nvPr/>
          </p:nvGrpSpPr>
          <p:grpSpPr bwMode="auto">
            <a:xfrm>
              <a:off x="922" y="2666"/>
              <a:ext cx="1075" cy="1405"/>
              <a:chOff x="929" y="2743"/>
              <a:chExt cx="1075" cy="1405"/>
            </a:xfrm>
          </p:grpSpPr>
          <p:grpSp>
            <p:nvGrpSpPr>
              <p:cNvPr id="7" name="Group 14"/>
              <p:cNvGrpSpPr>
                <a:grpSpLocks/>
              </p:cNvGrpSpPr>
              <p:nvPr/>
            </p:nvGrpSpPr>
            <p:grpSpPr bwMode="auto">
              <a:xfrm>
                <a:off x="935" y="2743"/>
                <a:ext cx="1029" cy="1405"/>
                <a:chOff x="712" y="2636"/>
                <a:chExt cx="1029" cy="1405"/>
              </a:xfrm>
            </p:grpSpPr>
            <p:sp>
              <p:nvSpPr>
                <p:cNvPr id="9"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0"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8"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6"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11" name="TextBox 10"/>
          <p:cNvSpPr txBox="1"/>
          <p:nvPr/>
        </p:nvSpPr>
        <p:spPr>
          <a:xfrm>
            <a:off x="3436938" y="2974975"/>
            <a:ext cx="2236788" cy="461665"/>
          </a:xfrm>
          <a:prstGeom prst="rect">
            <a:avLst/>
          </a:prstGeom>
          <a:noFill/>
        </p:spPr>
        <p:txBody>
          <a:bodyPr wrap="square" rtlCol="0">
            <a:spAutoFit/>
          </a:bodyPr>
          <a:lstStyle/>
          <a:p>
            <a:r>
              <a:rPr lang="en-US" sz="2400" dirty="0" smtClean="0">
                <a:solidFill>
                  <a:srgbClr val="0000FF"/>
                </a:solidFill>
              </a:rPr>
              <a:t>Penn Grammar</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62600" y="1600200"/>
            <a:ext cx="3352800" cy="4419600"/>
            <a:chOff x="3504" y="1008"/>
            <a:chExt cx="2112" cy="2784"/>
          </a:xfrm>
        </p:grpSpPr>
        <p:sp>
          <p:nvSpPr>
            <p:cNvPr id="44072" name="AutoShape 3"/>
            <p:cNvSpPr>
              <a:spLocks noChangeArrowheads="1"/>
            </p:cNvSpPr>
            <p:nvPr/>
          </p:nvSpPr>
          <p:spPr bwMode="auto">
            <a:xfrm flipV="1">
              <a:off x="3504" y="1440"/>
              <a:ext cx="2112" cy="480"/>
            </a:xfrm>
            <a:custGeom>
              <a:avLst/>
              <a:gdLst>
                <a:gd name="T0" fmla="*/ 156 w 21600"/>
                <a:gd name="T1" fmla="*/ 5 h 21600"/>
                <a:gd name="T2" fmla="*/ 103 w 21600"/>
                <a:gd name="T3" fmla="*/ 11 h 21600"/>
                <a:gd name="T4" fmla="*/ 51 w 21600"/>
                <a:gd name="T5" fmla="*/ 5 h 21600"/>
                <a:gd name="T6" fmla="*/ 103 w 21600"/>
                <a:gd name="T7" fmla="*/ 0 h 21600"/>
                <a:gd name="T8" fmla="*/ 0 60000 65536"/>
                <a:gd name="T9" fmla="*/ 0 60000 65536"/>
                <a:gd name="T10" fmla="*/ 0 60000 65536"/>
                <a:gd name="T11" fmla="*/ 0 60000 65536"/>
                <a:gd name="T12" fmla="*/ 7098 w 21600"/>
                <a:gd name="T13" fmla="*/ 7110 h 21600"/>
                <a:gd name="T14" fmla="*/ 14502 w 21600"/>
                <a:gd name="T15" fmla="*/ 14490 h 21600"/>
              </a:gdLst>
              <a:ahLst/>
              <a:cxnLst>
                <a:cxn ang="T8">
                  <a:pos x="T0" y="T1"/>
                </a:cxn>
                <a:cxn ang="T9">
                  <a:pos x="T2" y="T3"/>
                </a:cxn>
                <a:cxn ang="T10">
                  <a:pos x="T4" y="T5"/>
                </a:cxn>
                <a:cxn ang="T11">
                  <a:pos x="T6" y="T7"/>
                </a:cxn>
              </a:cxnLst>
              <a:rect l="T12" t="T13" r="T14" b="T15"/>
              <a:pathLst>
                <a:path w="21600" h="21600">
                  <a:moveTo>
                    <a:pt x="0" y="0"/>
                  </a:moveTo>
                  <a:lnTo>
                    <a:pt x="10589" y="21600"/>
                  </a:lnTo>
                  <a:lnTo>
                    <a:pt x="11011" y="21600"/>
                  </a:lnTo>
                  <a:lnTo>
                    <a:pt x="21600" y="0"/>
                  </a:lnTo>
                  <a:close/>
                </a:path>
              </a:pathLst>
            </a:custGeom>
            <a:solidFill>
              <a:srgbClr val="FF0000">
                <a:alpha val="50195"/>
              </a:srgbClr>
            </a:solidFill>
            <a:ln w="9525">
              <a:noFill/>
              <a:miter lim="800000"/>
              <a:headEnd/>
              <a:tailEnd/>
            </a:ln>
          </p:spPr>
          <p:txBody>
            <a:bodyPr wrap="none" anchor="ctr">
              <a:prstTxWarp prst="textNoShape">
                <a:avLst/>
              </a:prstTxWarp>
            </a:bodyPr>
            <a:lstStyle/>
            <a:p>
              <a:endParaRPr lang="en-US"/>
            </a:p>
          </p:txBody>
        </p:sp>
        <p:sp>
          <p:nvSpPr>
            <p:cNvPr id="44073" name="Text Box 4"/>
            <p:cNvSpPr txBox="1">
              <a:spLocks noChangeArrowheads="1"/>
            </p:cNvSpPr>
            <p:nvPr/>
          </p:nvSpPr>
          <p:spPr bwMode="auto">
            <a:xfrm>
              <a:off x="4032" y="1008"/>
              <a:ext cx="1000" cy="327"/>
            </a:xfrm>
            <a:prstGeom prst="rect">
              <a:avLst/>
            </a:prstGeom>
            <a:noFill/>
            <a:ln w="9525">
              <a:noFill/>
              <a:miter lim="800000"/>
              <a:headEnd/>
              <a:tailEnd/>
            </a:ln>
          </p:spPr>
          <p:txBody>
            <a:bodyPr wrap="none">
              <a:prstTxWarp prst="textNoShape">
                <a:avLst/>
              </a:prstTxWarp>
              <a:spAutoFit/>
            </a:bodyPr>
            <a:lstStyle/>
            <a:p>
              <a:r>
                <a:rPr lang="en-US" sz="2800" b="1">
                  <a:solidFill>
                    <a:srgbClr val="FF0000"/>
                  </a:solidFill>
                </a:rPr>
                <a:t>Forward</a:t>
              </a:r>
            </a:p>
          </p:txBody>
        </p:sp>
        <p:sp>
          <p:nvSpPr>
            <p:cNvPr id="44074" name="Line 5"/>
            <p:cNvSpPr>
              <a:spLocks noChangeShapeType="1"/>
            </p:cNvSpPr>
            <p:nvPr/>
          </p:nvSpPr>
          <p:spPr bwMode="auto">
            <a:xfrm>
              <a:off x="4560" y="1296"/>
              <a:ext cx="864" cy="384"/>
            </a:xfrm>
            <a:prstGeom prst="line">
              <a:avLst/>
            </a:prstGeom>
            <a:noFill/>
            <a:ln w="38100">
              <a:solidFill>
                <a:srgbClr val="FF0000"/>
              </a:solidFill>
              <a:round/>
              <a:headEnd/>
              <a:tailEnd type="triangle" w="lg" len="lg"/>
            </a:ln>
          </p:spPr>
          <p:txBody>
            <a:bodyPr>
              <a:prstTxWarp prst="textNoShape">
                <a:avLst/>
              </a:prstTxWarp>
            </a:bodyPr>
            <a:lstStyle/>
            <a:p>
              <a:endParaRPr lang="en-US"/>
            </a:p>
          </p:txBody>
        </p:sp>
        <p:sp>
          <p:nvSpPr>
            <p:cNvPr id="44075" name="Line 6"/>
            <p:cNvSpPr>
              <a:spLocks noChangeShapeType="1"/>
            </p:cNvSpPr>
            <p:nvPr/>
          </p:nvSpPr>
          <p:spPr bwMode="auto">
            <a:xfrm flipH="1">
              <a:off x="3648" y="1296"/>
              <a:ext cx="864" cy="384"/>
            </a:xfrm>
            <a:prstGeom prst="line">
              <a:avLst/>
            </a:prstGeom>
            <a:noFill/>
            <a:ln w="38100">
              <a:solidFill>
                <a:srgbClr val="FF0000"/>
              </a:solidFill>
              <a:round/>
              <a:headEnd/>
              <a:tailEnd type="triangle" w="lg" len="lg"/>
            </a:ln>
          </p:spPr>
          <p:txBody>
            <a:bodyPr>
              <a:prstTxWarp prst="textNoShape">
                <a:avLst/>
              </a:prstTxWarp>
            </a:bodyPr>
            <a:lstStyle/>
            <a:p>
              <a:endParaRPr lang="en-US"/>
            </a:p>
          </p:txBody>
        </p:sp>
        <p:sp>
          <p:nvSpPr>
            <p:cNvPr id="44076" name="Rectangle 7"/>
            <p:cNvSpPr>
              <a:spLocks noChangeArrowheads="1"/>
            </p:cNvSpPr>
            <p:nvPr/>
          </p:nvSpPr>
          <p:spPr bwMode="auto">
            <a:xfrm>
              <a:off x="3504" y="1920"/>
              <a:ext cx="2112" cy="672"/>
            </a:xfrm>
            <a:prstGeom prst="rect">
              <a:avLst/>
            </a:prstGeom>
            <a:solidFill>
              <a:srgbClr val="FF0000">
                <a:alpha val="50195"/>
              </a:srgbClr>
            </a:solidFill>
            <a:ln w="9525">
              <a:noFill/>
              <a:miter lim="800000"/>
              <a:headEnd/>
              <a:tailEnd/>
            </a:ln>
          </p:spPr>
          <p:txBody>
            <a:bodyPr wrap="none" anchor="ctr">
              <a:prstTxWarp prst="textNoShape">
                <a:avLst/>
              </a:prstTxWarp>
            </a:bodyPr>
            <a:lstStyle/>
            <a:p>
              <a:endParaRPr lang="en-US"/>
            </a:p>
          </p:txBody>
        </p:sp>
        <p:sp>
          <p:nvSpPr>
            <p:cNvPr id="44077" name="Rectangle 8"/>
            <p:cNvSpPr>
              <a:spLocks noChangeArrowheads="1"/>
            </p:cNvSpPr>
            <p:nvPr/>
          </p:nvSpPr>
          <p:spPr bwMode="auto">
            <a:xfrm>
              <a:off x="3504" y="2592"/>
              <a:ext cx="480" cy="1200"/>
            </a:xfrm>
            <a:prstGeom prst="rect">
              <a:avLst/>
            </a:prstGeom>
            <a:solidFill>
              <a:srgbClr val="FF0000">
                <a:alpha val="50195"/>
              </a:srgbClr>
            </a:solidFill>
            <a:ln w="9525">
              <a:noFill/>
              <a:miter lim="800000"/>
              <a:headEnd/>
              <a:tailEnd/>
            </a:ln>
          </p:spPr>
          <p:txBody>
            <a:bodyPr wrap="none" anchor="ctr">
              <a:prstTxWarp prst="textNoShape">
                <a:avLst/>
              </a:prstTxWarp>
            </a:bodyPr>
            <a:lstStyle/>
            <a:p>
              <a:endParaRPr lang="en-US"/>
            </a:p>
          </p:txBody>
        </p:sp>
        <p:sp>
          <p:nvSpPr>
            <p:cNvPr id="44078" name="Rectangle 9"/>
            <p:cNvSpPr>
              <a:spLocks noChangeArrowheads="1"/>
            </p:cNvSpPr>
            <p:nvPr/>
          </p:nvSpPr>
          <p:spPr bwMode="auto">
            <a:xfrm>
              <a:off x="5136" y="2592"/>
              <a:ext cx="480" cy="816"/>
            </a:xfrm>
            <a:prstGeom prst="rect">
              <a:avLst/>
            </a:prstGeom>
            <a:solidFill>
              <a:srgbClr val="FF0000">
                <a:alpha val="50195"/>
              </a:srgbClr>
            </a:solidFill>
            <a:ln w="9525">
              <a:noFill/>
              <a:miter lim="800000"/>
              <a:headEnd/>
              <a:tailEnd/>
            </a:ln>
          </p:spPr>
          <p:txBody>
            <a:bodyPr wrap="none" anchor="ctr">
              <a:prstTxWarp prst="textNoShape">
                <a:avLst/>
              </a:prstTxWarp>
            </a:bodyPr>
            <a:lstStyle/>
            <a:p>
              <a:endParaRPr lang="en-US"/>
            </a:p>
          </p:txBody>
        </p:sp>
      </p:grpSp>
      <p:sp>
        <p:nvSpPr>
          <p:cNvPr id="44035" name="Rectangle 10"/>
          <p:cNvSpPr>
            <a:spLocks noGrp="1" noChangeArrowheads="1"/>
          </p:cNvSpPr>
          <p:nvPr>
            <p:ph type="title"/>
          </p:nvPr>
        </p:nvSpPr>
        <p:spPr/>
        <p:txBody>
          <a:bodyPr/>
          <a:lstStyle/>
          <a:p>
            <a:pPr eaLnBrk="1" hangingPunct="1"/>
            <a:r>
              <a:rPr lang="en-US"/>
              <a:t>Learning Latent Annotations</a:t>
            </a:r>
          </a:p>
        </p:txBody>
      </p:sp>
      <p:sp>
        <p:nvSpPr>
          <p:cNvPr id="44036" name="Rectangle 11"/>
          <p:cNvSpPr>
            <a:spLocks noGrp="1" noChangeArrowheads="1"/>
          </p:cNvSpPr>
          <p:nvPr>
            <p:ph type="body" idx="1"/>
          </p:nvPr>
        </p:nvSpPr>
        <p:spPr>
          <a:xfrm>
            <a:off x="381000" y="1727200"/>
            <a:ext cx="8458200" cy="711200"/>
          </a:xfrm>
        </p:spPr>
        <p:txBody>
          <a:bodyPr>
            <a:normAutofit fontScale="85000" lnSpcReduction="20000"/>
          </a:bodyPr>
          <a:lstStyle/>
          <a:p>
            <a:pPr eaLnBrk="1" hangingPunct="1">
              <a:lnSpc>
                <a:spcPct val="90000"/>
              </a:lnSpc>
              <a:buFont typeface="Wingdings" pitchFamily="-106" charset="2"/>
              <a:buNone/>
            </a:pPr>
            <a:r>
              <a:rPr lang="en-US" sz="2800"/>
              <a:t>EM algorithm:</a:t>
            </a:r>
          </a:p>
          <a:p>
            <a:pPr eaLnBrk="1" hangingPunct="1">
              <a:lnSpc>
                <a:spcPct val="90000"/>
              </a:lnSpc>
              <a:buFont typeface="Wingdings" pitchFamily="-106" charset="2"/>
              <a:buNone/>
            </a:pPr>
            <a:r>
              <a:rPr lang="en-US" sz="2800"/>
              <a:t>	</a:t>
            </a:r>
          </a:p>
          <a:p>
            <a:pPr eaLnBrk="1" hangingPunct="1">
              <a:lnSpc>
                <a:spcPct val="90000"/>
              </a:lnSpc>
              <a:buFont typeface="Wingdings" pitchFamily="-106" charset="2"/>
              <a:buNone/>
            </a:pPr>
            <a:endParaRPr lang="en-US" sz="2800"/>
          </a:p>
        </p:txBody>
      </p:sp>
      <p:pic>
        <p:nvPicPr>
          <p:cNvPr id="44037" name="Picture 12" descr="TP_tmp"/>
          <p:cNvPicPr>
            <a:picLocks noChangeAspect="1" noChangeArrowheads="1"/>
          </p:cNvPicPr>
          <p:nvPr>
            <p:custDataLst>
              <p:tags r:id="rId1"/>
            </p:custDataLst>
          </p:nvPr>
        </p:nvPicPr>
        <p:blipFill>
          <a:blip r:embed="rId4"/>
          <a:srcRect/>
          <a:stretch>
            <a:fillRect/>
          </a:stretch>
        </p:blipFill>
        <p:spPr bwMode="auto">
          <a:xfrm>
            <a:off x="396875" y="3622675"/>
            <a:ext cx="3954463" cy="1825625"/>
          </a:xfrm>
          <a:prstGeom prst="rect">
            <a:avLst/>
          </a:prstGeom>
          <a:noFill/>
          <a:ln w="9525">
            <a:noFill/>
            <a:miter lim="800000"/>
            <a:headEnd/>
            <a:tailEnd/>
          </a:ln>
        </p:spPr>
      </p:pic>
      <p:grpSp>
        <p:nvGrpSpPr>
          <p:cNvPr id="3" name="Group 13"/>
          <p:cNvGrpSpPr>
            <a:grpSpLocks/>
          </p:cNvGrpSpPr>
          <p:nvPr/>
        </p:nvGrpSpPr>
        <p:grpSpPr bwMode="auto">
          <a:xfrm>
            <a:off x="5715000" y="2590800"/>
            <a:ext cx="3048000" cy="3429000"/>
            <a:chOff x="3600" y="1632"/>
            <a:chExt cx="1920" cy="2160"/>
          </a:xfrm>
        </p:grpSpPr>
        <p:sp>
          <p:nvSpPr>
            <p:cNvPr id="44047" name="Oval 14"/>
            <p:cNvSpPr>
              <a:spLocks noChangeArrowheads="1"/>
            </p:cNvSpPr>
            <p:nvPr/>
          </p:nvSpPr>
          <p:spPr bwMode="auto">
            <a:xfrm>
              <a:off x="4368" y="1632"/>
              <a:ext cx="345" cy="345"/>
            </a:xfrm>
            <a:prstGeom prst="ellipse">
              <a:avLst/>
            </a:prstGeom>
            <a:noFill/>
            <a:ln w="19050">
              <a:solidFill>
                <a:schemeClr val="tx1"/>
              </a:solidFill>
              <a:round/>
              <a:headEnd/>
              <a:tailEnd/>
            </a:ln>
          </p:spPr>
          <p:txBody>
            <a:bodyPr wrap="none" anchor="ctr">
              <a:prstTxWarp prst="textNoShape">
                <a:avLst/>
              </a:prstTxWarp>
            </a:bodyPr>
            <a:lstStyle/>
            <a:p>
              <a:pPr algn="ctr"/>
              <a:r>
                <a:rPr lang="en-US" sz="2800" i="1">
                  <a:latin typeface="Times New Roman" pitchFamily="-106" charset="0"/>
                </a:rPr>
                <a:t>X</a:t>
              </a:r>
              <a:r>
                <a:rPr lang="en-US" sz="2400" b="1" baseline="-25000">
                  <a:latin typeface="Times New Roman" pitchFamily="-106" charset="0"/>
                </a:rPr>
                <a:t>1</a:t>
              </a:r>
            </a:p>
          </p:txBody>
        </p:sp>
        <p:sp>
          <p:nvSpPr>
            <p:cNvPr id="44048" name="Oval 15"/>
            <p:cNvSpPr>
              <a:spLocks noChangeArrowheads="1"/>
            </p:cNvSpPr>
            <p:nvPr/>
          </p:nvSpPr>
          <p:spPr bwMode="auto">
            <a:xfrm>
              <a:off x="3600" y="2208"/>
              <a:ext cx="345" cy="345"/>
            </a:xfrm>
            <a:prstGeom prst="ellipse">
              <a:avLst/>
            </a:prstGeom>
            <a:noFill/>
            <a:ln w="19050">
              <a:solidFill>
                <a:schemeClr val="tx1"/>
              </a:solidFill>
              <a:round/>
              <a:headEnd/>
              <a:tailEnd/>
            </a:ln>
          </p:spPr>
          <p:txBody>
            <a:bodyPr wrap="none" anchor="ctr">
              <a:prstTxWarp prst="textNoShape">
                <a:avLst/>
              </a:prstTxWarp>
            </a:bodyPr>
            <a:lstStyle/>
            <a:p>
              <a:pPr algn="ctr"/>
              <a:r>
                <a:rPr lang="en-US" sz="2800" i="1">
                  <a:latin typeface="Times New Roman" pitchFamily="-106" charset="0"/>
                </a:rPr>
                <a:t>X</a:t>
              </a:r>
              <a:r>
                <a:rPr lang="en-US" sz="2400" b="1" baseline="-25000">
                  <a:latin typeface="Times New Roman" pitchFamily="-106" charset="0"/>
                </a:rPr>
                <a:t>2</a:t>
              </a:r>
            </a:p>
          </p:txBody>
        </p:sp>
        <p:sp>
          <p:nvSpPr>
            <p:cNvPr id="44049" name="Oval 16"/>
            <p:cNvSpPr>
              <a:spLocks noChangeArrowheads="1"/>
            </p:cNvSpPr>
            <p:nvPr/>
          </p:nvSpPr>
          <p:spPr bwMode="auto">
            <a:xfrm>
              <a:off x="5175" y="2160"/>
              <a:ext cx="345" cy="345"/>
            </a:xfrm>
            <a:prstGeom prst="ellipse">
              <a:avLst/>
            </a:prstGeom>
            <a:noFill/>
            <a:ln w="19050">
              <a:solidFill>
                <a:schemeClr val="tx1"/>
              </a:solidFill>
              <a:round/>
              <a:headEnd/>
              <a:tailEnd/>
            </a:ln>
          </p:spPr>
          <p:txBody>
            <a:bodyPr wrap="none" anchor="ctr">
              <a:prstTxWarp prst="textNoShape">
                <a:avLst/>
              </a:prstTxWarp>
            </a:bodyPr>
            <a:lstStyle/>
            <a:p>
              <a:pPr algn="ctr"/>
              <a:r>
                <a:rPr lang="en-US" sz="2800" i="1">
                  <a:latin typeface="Times New Roman" pitchFamily="-106" charset="0"/>
                </a:rPr>
                <a:t>X</a:t>
              </a:r>
              <a:r>
                <a:rPr lang="en-US" sz="2400" b="1" baseline="-25000">
                  <a:latin typeface="Times New Roman" pitchFamily="-106" charset="0"/>
                </a:rPr>
                <a:t>7</a:t>
              </a:r>
            </a:p>
          </p:txBody>
        </p:sp>
        <p:sp>
          <p:nvSpPr>
            <p:cNvPr id="44050" name="Oval 17"/>
            <p:cNvSpPr>
              <a:spLocks noChangeArrowheads="1"/>
            </p:cNvSpPr>
            <p:nvPr/>
          </p:nvSpPr>
          <p:spPr bwMode="auto">
            <a:xfrm>
              <a:off x="4368" y="2208"/>
              <a:ext cx="345" cy="345"/>
            </a:xfrm>
            <a:prstGeom prst="ellipse">
              <a:avLst/>
            </a:prstGeom>
            <a:noFill/>
            <a:ln w="19050">
              <a:solidFill>
                <a:schemeClr val="tx1"/>
              </a:solidFill>
              <a:round/>
              <a:headEnd/>
              <a:tailEnd/>
            </a:ln>
          </p:spPr>
          <p:txBody>
            <a:bodyPr wrap="none" anchor="ctr">
              <a:prstTxWarp prst="textNoShape">
                <a:avLst/>
              </a:prstTxWarp>
            </a:bodyPr>
            <a:lstStyle/>
            <a:p>
              <a:pPr algn="ctr"/>
              <a:r>
                <a:rPr lang="en-US" sz="2800" i="1">
                  <a:latin typeface="Times New Roman" pitchFamily="-106" charset="0"/>
                </a:rPr>
                <a:t>X</a:t>
              </a:r>
              <a:r>
                <a:rPr lang="en-US" sz="2400" b="1" baseline="-25000">
                  <a:latin typeface="Times New Roman" pitchFamily="-106" charset="0"/>
                </a:rPr>
                <a:t>4</a:t>
              </a:r>
            </a:p>
          </p:txBody>
        </p:sp>
        <p:sp>
          <p:nvSpPr>
            <p:cNvPr id="44051" name="Oval 18"/>
            <p:cNvSpPr>
              <a:spLocks noChangeArrowheads="1"/>
            </p:cNvSpPr>
            <p:nvPr/>
          </p:nvSpPr>
          <p:spPr bwMode="auto">
            <a:xfrm>
              <a:off x="4128" y="2688"/>
              <a:ext cx="345" cy="345"/>
            </a:xfrm>
            <a:prstGeom prst="ellipse">
              <a:avLst/>
            </a:prstGeom>
            <a:noFill/>
            <a:ln w="19050">
              <a:solidFill>
                <a:schemeClr val="tx1"/>
              </a:solidFill>
              <a:round/>
              <a:headEnd/>
              <a:tailEnd/>
            </a:ln>
          </p:spPr>
          <p:txBody>
            <a:bodyPr wrap="none" anchor="ctr">
              <a:prstTxWarp prst="textNoShape">
                <a:avLst/>
              </a:prstTxWarp>
            </a:bodyPr>
            <a:lstStyle/>
            <a:p>
              <a:pPr algn="ctr"/>
              <a:r>
                <a:rPr lang="en-US" sz="2800" i="1">
                  <a:latin typeface="Times New Roman" pitchFamily="-106" charset="0"/>
                </a:rPr>
                <a:t>X</a:t>
              </a:r>
              <a:r>
                <a:rPr lang="en-US" sz="2400" b="1" baseline="-25000">
                  <a:latin typeface="Times New Roman" pitchFamily="-106" charset="0"/>
                </a:rPr>
                <a:t>5</a:t>
              </a:r>
            </a:p>
          </p:txBody>
        </p:sp>
        <p:sp>
          <p:nvSpPr>
            <p:cNvPr id="44052" name="Oval 19"/>
            <p:cNvSpPr>
              <a:spLocks noChangeArrowheads="1"/>
            </p:cNvSpPr>
            <p:nvPr/>
          </p:nvSpPr>
          <p:spPr bwMode="auto">
            <a:xfrm>
              <a:off x="4656" y="2688"/>
              <a:ext cx="345" cy="345"/>
            </a:xfrm>
            <a:prstGeom prst="ellipse">
              <a:avLst/>
            </a:prstGeom>
            <a:noFill/>
            <a:ln w="19050">
              <a:solidFill>
                <a:schemeClr val="tx1"/>
              </a:solidFill>
              <a:round/>
              <a:headEnd/>
              <a:tailEnd/>
            </a:ln>
          </p:spPr>
          <p:txBody>
            <a:bodyPr wrap="none" anchor="ctr">
              <a:prstTxWarp prst="textNoShape">
                <a:avLst/>
              </a:prstTxWarp>
            </a:bodyPr>
            <a:lstStyle/>
            <a:p>
              <a:pPr algn="ctr"/>
              <a:r>
                <a:rPr lang="en-US" sz="2800" i="1">
                  <a:latin typeface="Times New Roman" pitchFamily="-106" charset="0"/>
                </a:rPr>
                <a:t>X</a:t>
              </a:r>
              <a:r>
                <a:rPr lang="en-US" sz="2400" b="1" baseline="-25000">
                  <a:latin typeface="Times New Roman" pitchFamily="-106" charset="0"/>
                </a:rPr>
                <a:t>6</a:t>
              </a:r>
            </a:p>
          </p:txBody>
        </p:sp>
        <p:sp>
          <p:nvSpPr>
            <p:cNvPr id="44053" name="Oval 20"/>
            <p:cNvSpPr>
              <a:spLocks noChangeArrowheads="1"/>
            </p:cNvSpPr>
            <p:nvPr/>
          </p:nvSpPr>
          <p:spPr bwMode="auto">
            <a:xfrm>
              <a:off x="3600" y="2688"/>
              <a:ext cx="345" cy="345"/>
            </a:xfrm>
            <a:prstGeom prst="ellipse">
              <a:avLst/>
            </a:prstGeom>
            <a:noFill/>
            <a:ln w="19050">
              <a:solidFill>
                <a:schemeClr val="tx1"/>
              </a:solidFill>
              <a:round/>
              <a:headEnd/>
              <a:tailEnd/>
            </a:ln>
          </p:spPr>
          <p:txBody>
            <a:bodyPr wrap="none" anchor="ctr">
              <a:prstTxWarp prst="textNoShape">
                <a:avLst/>
              </a:prstTxWarp>
            </a:bodyPr>
            <a:lstStyle/>
            <a:p>
              <a:pPr algn="ctr"/>
              <a:r>
                <a:rPr lang="en-US" sz="2800" i="1">
                  <a:latin typeface="Times New Roman" pitchFamily="-106" charset="0"/>
                </a:rPr>
                <a:t>X</a:t>
              </a:r>
              <a:r>
                <a:rPr lang="en-US" sz="2400" b="1" baseline="-25000">
                  <a:latin typeface="Times New Roman" pitchFamily="-106" charset="0"/>
                </a:rPr>
                <a:t>3</a:t>
              </a:r>
            </a:p>
          </p:txBody>
        </p:sp>
        <p:sp>
          <p:nvSpPr>
            <p:cNvPr id="44054" name="Oval 21"/>
            <p:cNvSpPr>
              <a:spLocks noChangeArrowheads="1"/>
            </p:cNvSpPr>
            <p:nvPr/>
          </p:nvSpPr>
          <p:spPr bwMode="auto">
            <a:xfrm>
              <a:off x="3600" y="3168"/>
              <a:ext cx="345" cy="345"/>
            </a:xfrm>
            <a:prstGeom prst="ellipse">
              <a:avLst/>
            </a:prstGeom>
            <a:solidFill>
              <a:schemeClr val="tx1">
                <a:alpha val="50195"/>
              </a:schemeClr>
            </a:solidFill>
            <a:ln w="19050">
              <a:solidFill>
                <a:schemeClr val="tx1"/>
              </a:solidFill>
              <a:round/>
              <a:headEnd/>
              <a:tailEnd/>
            </a:ln>
          </p:spPr>
          <p:txBody>
            <a:bodyPr wrap="none" anchor="ctr">
              <a:prstTxWarp prst="textNoShape">
                <a:avLst/>
              </a:prstTxWarp>
            </a:bodyPr>
            <a:lstStyle/>
            <a:p>
              <a:pPr algn="ctr"/>
              <a:endParaRPr lang="en-US" sz="2800">
                <a:latin typeface="Times New Roman" pitchFamily="-106" charset="0"/>
              </a:endParaRPr>
            </a:p>
          </p:txBody>
        </p:sp>
        <p:sp>
          <p:nvSpPr>
            <p:cNvPr id="44055" name="Oval 22"/>
            <p:cNvSpPr>
              <a:spLocks noChangeArrowheads="1"/>
            </p:cNvSpPr>
            <p:nvPr/>
          </p:nvSpPr>
          <p:spPr bwMode="auto">
            <a:xfrm>
              <a:off x="4128" y="3168"/>
              <a:ext cx="345" cy="345"/>
            </a:xfrm>
            <a:prstGeom prst="ellipse">
              <a:avLst/>
            </a:prstGeom>
            <a:solidFill>
              <a:schemeClr val="tx1">
                <a:alpha val="50195"/>
              </a:schemeClr>
            </a:solidFill>
            <a:ln w="19050">
              <a:solidFill>
                <a:schemeClr val="tx1"/>
              </a:solidFill>
              <a:round/>
              <a:headEnd/>
              <a:tailEnd/>
            </a:ln>
          </p:spPr>
          <p:txBody>
            <a:bodyPr wrap="none" anchor="ctr">
              <a:prstTxWarp prst="textNoShape">
                <a:avLst/>
              </a:prstTxWarp>
            </a:bodyPr>
            <a:lstStyle/>
            <a:p>
              <a:pPr algn="ctr"/>
              <a:endParaRPr lang="en-US" sz="2800">
                <a:latin typeface="Times New Roman" pitchFamily="-106" charset="0"/>
              </a:endParaRPr>
            </a:p>
          </p:txBody>
        </p:sp>
        <p:sp>
          <p:nvSpPr>
            <p:cNvPr id="44056" name="Oval 23"/>
            <p:cNvSpPr>
              <a:spLocks noChangeArrowheads="1"/>
            </p:cNvSpPr>
            <p:nvPr/>
          </p:nvSpPr>
          <p:spPr bwMode="auto">
            <a:xfrm>
              <a:off x="4656" y="3168"/>
              <a:ext cx="345" cy="345"/>
            </a:xfrm>
            <a:prstGeom prst="ellipse">
              <a:avLst/>
            </a:prstGeom>
            <a:solidFill>
              <a:schemeClr val="tx1">
                <a:alpha val="50195"/>
              </a:schemeClr>
            </a:solidFill>
            <a:ln w="19050">
              <a:solidFill>
                <a:schemeClr val="tx1"/>
              </a:solidFill>
              <a:round/>
              <a:headEnd/>
              <a:tailEnd/>
            </a:ln>
          </p:spPr>
          <p:txBody>
            <a:bodyPr wrap="none" anchor="ctr">
              <a:prstTxWarp prst="textNoShape">
                <a:avLst/>
              </a:prstTxWarp>
            </a:bodyPr>
            <a:lstStyle/>
            <a:p>
              <a:pPr algn="ctr"/>
              <a:endParaRPr lang="en-US" sz="2800">
                <a:latin typeface="Times New Roman" pitchFamily="-106" charset="0"/>
              </a:endParaRPr>
            </a:p>
          </p:txBody>
        </p:sp>
        <p:sp>
          <p:nvSpPr>
            <p:cNvPr id="44057" name="Oval 24"/>
            <p:cNvSpPr>
              <a:spLocks noChangeArrowheads="1"/>
            </p:cNvSpPr>
            <p:nvPr/>
          </p:nvSpPr>
          <p:spPr bwMode="auto">
            <a:xfrm>
              <a:off x="5175" y="2688"/>
              <a:ext cx="345" cy="345"/>
            </a:xfrm>
            <a:prstGeom prst="ellipse">
              <a:avLst/>
            </a:prstGeom>
            <a:solidFill>
              <a:schemeClr val="tx1">
                <a:alpha val="50195"/>
              </a:schemeClr>
            </a:solidFill>
            <a:ln w="19050">
              <a:solidFill>
                <a:schemeClr val="tx1"/>
              </a:solidFill>
              <a:round/>
              <a:headEnd/>
              <a:tailEnd/>
            </a:ln>
          </p:spPr>
          <p:txBody>
            <a:bodyPr wrap="none" anchor="ctr">
              <a:prstTxWarp prst="textNoShape">
                <a:avLst/>
              </a:prstTxWarp>
            </a:bodyPr>
            <a:lstStyle/>
            <a:p>
              <a:pPr algn="ctr"/>
              <a:endParaRPr lang="en-US" sz="2800">
                <a:latin typeface="Times New Roman" pitchFamily="-106" charset="0"/>
              </a:endParaRPr>
            </a:p>
          </p:txBody>
        </p:sp>
        <p:cxnSp>
          <p:nvCxnSpPr>
            <p:cNvPr id="44058" name="AutoShape 25"/>
            <p:cNvCxnSpPr>
              <a:cxnSpLocks noChangeShapeType="1"/>
              <a:stCxn id="44055" idx="0"/>
              <a:endCxn id="44051" idx="4"/>
            </p:cNvCxnSpPr>
            <p:nvPr/>
          </p:nvCxnSpPr>
          <p:spPr bwMode="auto">
            <a:xfrm flipV="1">
              <a:off x="4301" y="3033"/>
              <a:ext cx="0" cy="135"/>
            </a:xfrm>
            <a:prstGeom prst="straightConnector1">
              <a:avLst/>
            </a:prstGeom>
            <a:noFill/>
            <a:ln w="19050">
              <a:solidFill>
                <a:schemeClr val="tx1"/>
              </a:solidFill>
              <a:round/>
              <a:headEnd type="triangle" w="med" len="med"/>
              <a:tailEnd/>
            </a:ln>
          </p:spPr>
        </p:cxnSp>
        <p:cxnSp>
          <p:nvCxnSpPr>
            <p:cNvPr id="44059" name="AutoShape 26"/>
            <p:cNvCxnSpPr>
              <a:cxnSpLocks noChangeShapeType="1"/>
              <a:stCxn id="44056" idx="0"/>
              <a:endCxn id="44052" idx="4"/>
            </p:cNvCxnSpPr>
            <p:nvPr/>
          </p:nvCxnSpPr>
          <p:spPr bwMode="auto">
            <a:xfrm flipV="1">
              <a:off x="4829" y="3033"/>
              <a:ext cx="0" cy="135"/>
            </a:xfrm>
            <a:prstGeom prst="straightConnector1">
              <a:avLst/>
            </a:prstGeom>
            <a:noFill/>
            <a:ln w="19050">
              <a:solidFill>
                <a:schemeClr val="tx1"/>
              </a:solidFill>
              <a:round/>
              <a:headEnd type="triangle" w="med" len="med"/>
              <a:tailEnd/>
            </a:ln>
          </p:spPr>
        </p:cxnSp>
        <p:cxnSp>
          <p:nvCxnSpPr>
            <p:cNvPr id="44060" name="AutoShape 27"/>
            <p:cNvCxnSpPr>
              <a:cxnSpLocks noChangeShapeType="1"/>
              <a:stCxn id="44052" idx="0"/>
              <a:endCxn id="44050" idx="4"/>
            </p:cNvCxnSpPr>
            <p:nvPr/>
          </p:nvCxnSpPr>
          <p:spPr bwMode="auto">
            <a:xfrm flipH="1" flipV="1">
              <a:off x="4541" y="2553"/>
              <a:ext cx="288" cy="135"/>
            </a:xfrm>
            <a:prstGeom prst="straightConnector1">
              <a:avLst/>
            </a:prstGeom>
            <a:noFill/>
            <a:ln w="19050">
              <a:solidFill>
                <a:schemeClr val="tx1"/>
              </a:solidFill>
              <a:round/>
              <a:headEnd type="triangle" w="med" len="med"/>
              <a:tailEnd/>
            </a:ln>
          </p:spPr>
        </p:cxnSp>
        <p:cxnSp>
          <p:nvCxnSpPr>
            <p:cNvPr id="44061" name="AutoShape 28"/>
            <p:cNvCxnSpPr>
              <a:cxnSpLocks noChangeShapeType="1"/>
              <a:stCxn id="44051" idx="0"/>
              <a:endCxn id="44050" idx="4"/>
            </p:cNvCxnSpPr>
            <p:nvPr/>
          </p:nvCxnSpPr>
          <p:spPr bwMode="auto">
            <a:xfrm flipV="1">
              <a:off x="4301" y="2553"/>
              <a:ext cx="240" cy="135"/>
            </a:xfrm>
            <a:prstGeom prst="straightConnector1">
              <a:avLst/>
            </a:prstGeom>
            <a:noFill/>
            <a:ln w="19050">
              <a:solidFill>
                <a:schemeClr val="tx1"/>
              </a:solidFill>
              <a:round/>
              <a:headEnd type="triangle" w="med" len="med"/>
              <a:tailEnd/>
            </a:ln>
          </p:spPr>
        </p:cxnSp>
        <p:cxnSp>
          <p:nvCxnSpPr>
            <p:cNvPr id="44062" name="AutoShape 29"/>
            <p:cNvCxnSpPr>
              <a:cxnSpLocks noChangeShapeType="1"/>
              <a:stCxn id="44053" idx="0"/>
              <a:endCxn id="44048" idx="4"/>
            </p:cNvCxnSpPr>
            <p:nvPr/>
          </p:nvCxnSpPr>
          <p:spPr bwMode="auto">
            <a:xfrm flipV="1">
              <a:off x="3773" y="2553"/>
              <a:ext cx="0" cy="135"/>
            </a:xfrm>
            <a:prstGeom prst="straightConnector1">
              <a:avLst/>
            </a:prstGeom>
            <a:noFill/>
            <a:ln w="19050">
              <a:solidFill>
                <a:schemeClr val="tx1"/>
              </a:solidFill>
              <a:round/>
              <a:headEnd type="triangle" w="med" len="med"/>
              <a:tailEnd/>
            </a:ln>
          </p:spPr>
        </p:cxnSp>
        <p:cxnSp>
          <p:nvCxnSpPr>
            <p:cNvPr id="44063" name="AutoShape 30"/>
            <p:cNvCxnSpPr>
              <a:cxnSpLocks noChangeShapeType="1"/>
              <a:stCxn id="44054" idx="0"/>
              <a:endCxn id="44053" idx="4"/>
            </p:cNvCxnSpPr>
            <p:nvPr/>
          </p:nvCxnSpPr>
          <p:spPr bwMode="auto">
            <a:xfrm flipV="1">
              <a:off x="3773" y="3033"/>
              <a:ext cx="0" cy="135"/>
            </a:xfrm>
            <a:prstGeom prst="straightConnector1">
              <a:avLst/>
            </a:prstGeom>
            <a:noFill/>
            <a:ln w="19050">
              <a:solidFill>
                <a:schemeClr val="tx1"/>
              </a:solidFill>
              <a:round/>
              <a:headEnd type="triangle" w="med" len="med"/>
              <a:tailEnd/>
            </a:ln>
          </p:spPr>
        </p:cxnSp>
        <p:cxnSp>
          <p:nvCxnSpPr>
            <p:cNvPr id="44064" name="AutoShape 31"/>
            <p:cNvCxnSpPr>
              <a:cxnSpLocks noChangeShapeType="1"/>
              <a:stCxn id="44048" idx="0"/>
              <a:endCxn id="44047" idx="4"/>
            </p:cNvCxnSpPr>
            <p:nvPr/>
          </p:nvCxnSpPr>
          <p:spPr bwMode="auto">
            <a:xfrm flipV="1">
              <a:off x="3773" y="1977"/>
              <a:ext cx="768" cy="231"/>
            </a:xfrm>
            <a:prstGeom prst="straightConnector1">
              <a:avLst/>
            </a:prstGeom>
            <a:noFill/>
            <a:ln w="19050">
              <a:solidFill>
                <a:schemeClr val="tx1"/>
              </a:solidFill>
              <a:round/>
              <a:headEnd type="triangle" w="med" len="med"/>
              <a:tailEnd/>
            </a:ln>
          </p:spPr>
        </p:cxnSp>
        <p:cxnSp>
          <p:nvCxnSpPr>
            <p:cNvPr id="44065" name="AutoShape 32"/>
            <p:cNvCxnSpPr>
              <a:cxnSpLocks noChangeShapeType="1"/>
              <a:stCxn id="44057" idx="0"/>
              <a:endCxn id="44049" idx="4"/>
            </p:cNvCxnSpPr>
            <p:nvPr/>
          </p:nvCxnSpPr>
          <p:spPr bwMode="auto">
            <a:xfrm flipV="1">
              <a:off x="5348" y="2505"/>
              <a:ext cx="0" cy="183"/>
            </a:xfrm>
            <a:prstGeom prst="straightConnector1">
              <a:avLst/>
            </a:prstGeom>
            <a:noFill/>
            <a:ln w="19050">
              <a:solidFill>
                <a:schemeClr val="tx1"/>
              </a:solidFill>
              <a:round/>
              <a:headEnd type="triangle" w="med" len="med"/>
              <a:tailEnd/>
            </a:ln>
          </p:spPr>
        </p:cxnSp>
        <p:cxnSp>
          <p:nvCxnSpPr>
            <p:cNvPr id="44066" name="AutoShape 33"/>
            <p:cNvCxnSpPr>
              <a:cxnSpLocks noChangeShapeType="1"/>
              <a:stCxn id="44047" idx="4"/>
              <a:endCxn id="44049" idx="0"/>
            </p:cNvCxnSpPr>
            <p:nvPr/>
          </p:nvCxnSpPr>
          <p:spPr bwMode="auto">
            <a:xfrm>
              <a:off x="4541" y="1977"/>
              <a:ext cx="807" cy="183"/>
            </a:xfrm>
            <a:prstGeom prst="straightConnector1">
              <a:avLst/>
            </a:prstGeom>
            <a:noFill/>
            <a:ln w="19050">
              <a:solidFill>
                <a:schemeClr val="tx1"/>
              </a:solidFill>
              <a:round/>
              <a:headEnd/>
              <a:tailEnd type="triangle" w="med" len="med"/>
            </a:ln>
          </p:spPr>
        </p:cxnSp>
        <p:cxnSp>
          <p:nvCxnSpPr>
            <p:cNvPr id="44067" name="AutoShape 34"/>
            <p:cNvCxnSpPr>
              <a:cxnSpLocks noChangeShapeType="1"/>
              <a:stCxn id="44050" idx="0"/>
              <a:endCxn id="44047" idx="4"/>
            </p:cNvCxnSpPr>
            <p:nvPr/>
          </p:nvCxnSpPr>
          <p:spPr bwMode="auto">
            <a:xfrm flipV="1">
              <a:off x="4541" y="1977"/>
              <a:ext cx="0" cy="231"/>
            </a:xfrm>
            <a:prstGeom prst="straightConnector1">
              <a:avLst/>
            </a:prstGeom>
            <a:noFill/>
            <a:ln w="19050">
              <a:solidFill>
                <a:schemeClr val="tx1"/>
              </a:solidFill>
              <a:round/>
              <a:headEnd type="triangle" w="med" len="med"/>
              <a:tailEnd/>
            </a:ln>
          </p:spPr>
        </p:cxnSp>
        <p:sp>
          <p:nvSpPr>
            <p:cNvPr id="44068" name="Text Box 35"/>
            <p:cNvSpPr txBox="1">
              <a:spLocks noChangeArrowheads="1"/>
            </p:cNvSpPr>
            <p:nvPr/>
          </p:nvSpPr>
          <p:spPr bwMode="auto">
            <a:xfrm>
              <a:off x="3600" y="3504"/>
              <a:ext cx="350" cy="288"/>
            </a:xfrm>
            <a:prstGeom prst="rect">
              <a:avLst/>
            </a:prstGeom>
            <a:noFill/>
            <a:ln w="19050">
              <a:noFill/>
              <a:miter lim="800000"/>
              <a:headEnd/>
              <a:tailEnd/>
            </a:ln>
          </p:spPr>
          <p:txBody>
            <a:bodyPr wrap="none">
              <a:prstTxWarp prst="textNoShape">
                <a:avLst/>
              </a:prstTxWarp>
              <a:spAutoFit/>
            </a:bodyPr>
            <a:lstStyle/>
            <a:p>
              <a:r>
                <a:rPr lang="en-US" sz="2400" b="1" i="1">
                  <a:latin typeface="Times New Roman" pitchFamily="-106" charset="0"/>
                </a:rPr>
                <a:t>He</a:t>
              </a:r>
            </a:p>
          </p:txBody>
        </p:sp>
        <p:sp>
          <p:nvSpPr>
            <p:cNvPr id="44069" name="Text Box 36"/>
            <p:cNvSpPr txBox="1">
              <a:spLocks noChangeArrowheads="1"/>
            </p:cNvSpPr>
            <p:nvPr/>
          </p:nvSpPr>
          <p:spPr bwMode="auto">
            <a:xfrm>
              <a:off x="4097" y="3504"/>
              <a:ext cx="415" cy="288"/>
            </a:xfrm>
            <a:prstGeom prst="rect">
              <a:avLst/>
            </a:prstGeom>
            <a:noFill/>
            <a:ln w="19050">
              <a:noFill/>
              <a:miter lim="800000"/>
              <a:headEnd/>
              <a:tailEnd/>
            </a:ln>
          </p:spPr>
          <p:txBody>
            <a:bodyPr wrap="none">
              <a:prstTxWarp prst="textNoShape">
                <a:avLst/>
              </a:prstTxWarp>
              <a:spAutoFit/>
            </a:bodyPr>
            <a:lstStyle/>
            <a:p>
              <a:r>
                <a:rPr lang="en-US" sz="2400" b="1" i="1">
                  <a:latin typeface="Times New Roman" pitchFamily="-106" charset="0"/>
                </a:rPr>
                <a:t>was</a:t>
              </a:r>
            </a:p>
          </p:txBody>
        </p:sp>
        <p:sp>
          <p:nvSpPr>
            <p:cNvPr id="44070" name="Text Box 37"/>
            <p:cNvSpPr txBox="1">
              <a:spLocks noChangeArrowheads="1"/>
            </p:cNvSpPr>
            <p:nvPr/>
          </p:nvSpPr>
          <p:spPr bwMode="auto">
            <a:xfrm>
              <a:off x="4608" y="3504"/>
              <a:ext cx="500" cy="288"/>
            </a:xfrm>
            <a:prstGeom prst="rect">
              <a:avLst/>
            </a:prstGeom>
            <a:noFill/>
            <a:ln w="19050">
              <a:noFill/>
              <a:miter lim="800000"/>
              <a:headEnd/>
              <a:tailEnd/>
            </a:ln>
          </p:spPr>
          <p:txBody>
            <a:bodyPr wrap="none">
              <a:prstTxWarp prst="textNoShape">
                <a:avLst/>
              </a:prstTxWarp>
              <a:spAutoFit/>
            </a:bodyPr>
            <a:lstStyle/>
            <a:p>
              <a:r>
                <a:rPr lang="en-US" sz="2400" b="1" i="1">
                  <a:latin typeface="Times New Roman" pitchFamily="-106" charset="0"/>
                </a:rPr>
                <a:t>right</a:t>
              </a:r>
            </a:p>
          </p:txBody>
        </p:sp>
        <p:sp>
          <p:nvSpPr>
            <p:cNvPr id="44071" name="Text Box 38"/>
            <p:cNvSpPr txBox="1">
              <a:spLocks noChangeArrowheads="1"/>
            </p:cNvSpPr>
            <p:nvPr/>
          </p:nvSpPr>
          <p:spPr bwMode="auto">
            <a:xfrm>
              <a:off x="5280" y="3072"/>
              <a:ext cx="164" cy="288"/>
            </a:xfrm>
            <a:prstGeom prst="rect">
              <a:avLst/>
            </a:prstGeom>
            <a:noFill/>
            <a:ln w="19050">
              <a:noFill/>
              <a:miter lim="800000"/>
              <a:headEnd/>
              <a:tailEnd/>
            </a:ln>
          </p:spPr>
          <p:txBody>
            <a:bodyPr wrap="none">
              <a:prstTxWarp prst="textNoShape">
                <a:avLst/>
              </a:prstTxWarp>
              <a:spAutoFit/>
            </a:bodyPr>
            <a:lstStyle/>
            <a:p>
              <a:r>
                <a:rPr lang="en-US" sz="2400" b="1" i="1">
                  <a:latin typeface="Times New Roman" pitchFamily="-106" charset="0"/>
                </a:rPr>
                <a:t>.</a:t>
              </a:r>
            </a:p>
          </p:txBody>
        </p:sp>
      </p:grpSp>
      <p:sp>
        <p:nvSpPr>
          <p:cNvPr id="1846311" name="AutoShape 39"/>
          <p:cNvSpPr>
            <a:spLocks noChangeArrowheads="1"/>
          </p:cNvSpPr>
          <p:nvPr/>
        </p:nvSpPr>
        <p:spPr bwMode="auto">
          <a:xfrm rot="-5400000">
            <a:off x="4800601" y="4194175"/>
            <a:ext cx="381000" cy="657225"/>
          </a:xfrm>
          <a:prstGeom prst="downArrow">
            <a:avLst>
              <a:gd name="adj1" fmla="val 50000"/>
              <a:gd name="adj2" fmla="val 43125"/>
            </a:avLst>
          </a:prstGeom>
          <a:solidFill>
            <a:srgbClr val="3333CC"/>
          </a:solidFill>
          <a:ln w="9525">
            <a:solidFill>
              <a:schemeClr val="tx1"/>
            </a:solidFill>
            <a:miter lim="800000"/>
            <a:headEnd/>
            <a:tailEnd/>
          </a:ln>
        </p:spPr>
        <p:txBody>
          <a:bodyPr wrap="none" anchor="ctr">
            <a:prstTxWarp prst="textNoShape">
              <a:avLst/>
            </a:prstTxWarp>
          </a:bodyPr>
          <a:lstStyle/>
          <a:p>
            <a:endParaRPr lang="en-US"/>
          </a:p>
        </p:txBody>
      </p:sp>
      <p:sp>
        <p:nvSpPr>
          <p:cNvPr id="1846312" name="Rectangle 40"/>
          <p:cNvSpPr>
            <a:spLocks noChangeArrowheads="1"/>
          </p:cNvSpPr>
          <p:nvPr/>
        </p:nvSpPr>
        <p:spPr bwMode="auto">
          <a:xfrm>
            <a:off x="228600" y="2209800"/>
            <a:ext cx="4545013" cy="1223963"/>
          </a:xfrm>
          <a:prstGeom prst="rect">
            <a:avLst/>
          </a:prstGeom>
          <a:noFill/>
          <a:ln w="9525">
            <a:noFill/>
            <a:miter lim="800000"/>
            <a:headEnd/>
            <a:tailEnd/>
          </a:ln>
        </p:spPr>
        <p:txBody>
          <a:bodyPr wrap="none">
            <a:prstTxWarp prst="textNoShape">
              <a:avLst/>
            </a:prstTxWarp>
            <a:spAutoFit/>
          </a:bodyPr>
          <a:lstStyle/>
          <a:p>
            <a:pPr lvl="1">
              <a:lnSpc>
                <a:spcPct val="90000"/>
              </a:lnSpc>
              <a:spcBef>
                <a:spcPct val="20000"/>
              </a:spcBef>
              <a:buFont typeface="Wingdings" pitchFamily="-106" charset="2"/>
              <a:buChar char="§"/>
            </a:pPr>
            <a:r>
              <a:rPr lang="en-US" sz="2400"/>
              <a:t> Brackets are known</a:t>
            </a:r>
          </a:p>
          <a:p>
            <a:pPr lvl="1">
              <a:lnSpc>
                <a:spcPct val="90000"/>
              </a:lnSpc>
              <a:spcBef>
                <a:spcPct val="20000"/>
              </a:spcBef>
              <a:buFont typeface="Wingdings" pitchFamily="-106" charset="2"/>
              <a:buChar char="§"/>
            </a:pPr>
            <a:r>
              <a:rPr lang="en-US" sz="2400"/>
              <a:t> Base categories are known</a:t>
            </a:r>
          </a:p>
          <a:p>
            <a:pPr lvl="1">
              <a:lnSpc>
                <a:spcPct val="90000"/>
              </a:lnSpc>
              <a:spcBef>
                <a:spcPct val="20000"/>
              </a:spcBef>
              <a:buFont typeface="Wingdings" pitchFamily="-106" charset="2"/>
              <a:buChar char="§"/>
            </a:pPr>
            <a:r>
              <a:rPr lang="en-US" sz="2400"/>
              <a:t> Only induce subcategories</a:t>
            </a:r>
          </a:p>
        </p:txBody>
      </p:sp>
      <p:grpSp>
        <p:nvGrpSpPr>
          <p:cNvPr id="4" name="Group 42"/>
          <p:cNvGrpSpPr>
            <a:grpSpLocks/>
          </p:cNvGrpSpPr>
          <p:nvPr/>
        </p:nvGrpSpPr>
        <p:grpSpPr bwMode="auto">
          <a:xfrm>
            <a:off x="6286500" y="3276600"/>
            <a:ext cx="1866900" cy="3338513"/>
            <a:chOff x="3960" y="2064"/>
            <a:chExt cx="1176" cy="2103"/>
          </a:xfrm>
        </p:grpSpPr>
        <p:sp>
          <p:nvSpPr>
            <p:cNvPr id="44043" name="Rectangle 43"/>
            <p:cNvSpPr>
              <a:spLocks noChangeArrowheads="1"/>
            </p:cNvSpPr>
            <p:nvPr/>
          </p:nvSpPr>
          <p:spPr bwMode="auto">
            <a:xfrm>
              <a:off x="3984" y="2592"/>
              <a:ext cx="1152" cy="1200"/>
            </a:xfrm>
            <a:prstGeom prst="rect">
              <a:avLst/>
            </a:prstGeom>
            <a:solidFill>
              <a:srgbClr val="0000FF">
                <a:alpha val="50195"/>
              </a:srgbClr>
            </a:solidFill>
            <a:ln w="9525">
              <a:noFill/>
              <a:miter lim="800000"/>
              <a:headEnd/>
              <a:tailEnd/>
            </a:ln>
          </p:spPr>
          <p:txBody>
            <a:bodyPr wrap="none" anchor="ctr">
              <a:prstTxWarp prst="textNoShape">
                <a:avLst/>
              </a:prstTxWarp>
            </a:bodyPr>
            <a:lstStyle/>
            <a:p>
              <a:endParaRPr lang="en-US"/>
            </a:p>
          </p:txBody>
        </p:sp>
        <p:sp>
          <p:nvSpPr>
            <p:cNvPr id="44044" name="AutoShape 44"/>
            <p:cNvSpPr>
              <a:spLocks noChangeArrowheads="1"/>
            </p:cNvSpPr>
            <p:nvPr/>
          </p:nvSpPr>
          <p:spPr bwMode="auto">
            <a:xfrm>
              <a:off x="3984" y="2064"/>
              <a:ext cx="1152" cy="528"/>
            </a:xfrm>
            <a:prstGeom prst="triangle">
              <a:avLst>
                <a:gd name="adj" fmla="val 47917"/>
              </a:avLst>
            </a:prstGeom>
            <a:solidFill>
              <a:srgbClr val="0000FF">
                <a:alpha val="50195"/>
              </a:srgbClr>
            </a:solidFill>
            <a:ln w="9525">
              <a:noFill/>
              <a:miter lim="800000"/>
              <a:headEnd/>
              <a:tailEnd/>
            </a:ln>
          </p:spPr>
          <p:txBody>
            <a:bodyPr wrap="none" anchor="ctr">
              <a:prstTxWarp prst="textNoShape">
                <a:avLst/>
              </a:prstTxWarp>
            </a:bodyPr>
            <a:lstStyle/>
            <a:p>
              <a:endParaRPr lang="en-US"/>
            </a:p>
          </p:txBody>
        </p:sp>
        <p:sp>
          <p:nvSpPr>
            <p:cNvPr id="44045" name="Text Box 45"/>
            <p:cNvSpPr txBox="1">
              <a:spLocks noChangeArrowheads="1"/>
            </p:cNvSpPr>
            <p:nvPr/>
          </p:nvSpPr>
          <p:spPr bwMode="auto">
            <a:xfrm>
              <a:off x="3960" y="3840"/>
              <a:ext cx="1176" cy="327"/>
            </a:xfrm>
            <a:prstGeom prst="rect">
              <a:avLst/>
            </a:prstGeom>
            <a:noFill/>
            <a:ln w="9525">
              <a:noFill/>
              <a:miter lim="800000"/>
              <a:headEnd/>
              <a:tailEnd/>
            </a:ln>
          </p:spPr>
          <p:txBody>
            <a:bodyPr wrap="none">
              <a:prstTxWarp prst="textNoShape">
                <a:avLst/>
              </a:prstTxWarp>
              <a:spAutoFit/>
            </a:bodyPr>
            <a:lstStyle/>
            <a:p>
              <a:r>
                <a:rPr lang="en-US" sz="2800" b="1">
                  <a:solidFill>
                    <a:srgbClr val="0000FF"/>
                  </a:solidFill>
                </a:rPr>
                <a:t>Backward</a:t>
              </a:r>
            </a:p>
          </p:txBody>
        </p:sp>
        <p:sp>
          <p:nvSpPr>
            <p:cNvPr id="44046" name="Line 46"/>
            <p:cNvSpPr>
              <a:spLocks noChangeShapeType="1"/>
            </p:cNvSpPr>
            <p:nvPr/>
          </p:nvSpPr>
          <p:spPr bwMode="auto">
            <a:xfrm flipH="1" flipV="1">
              <a:off x="4560" y="2679"/>
              <a:ext cx="0" cy="1161"/>
            </a:xfrm>
            <a:prstGeom prst="line">
              <a:avLst/>
            </a:prstGeom>
            <a:noFill/>
            <a:ln w="38100">
              <a:solidFill>
                <a:srgbClr val="000080"/>
              </a:solidFill>
              <a:round/>
              <a:headEnd/>
              <a:tailEnd type="triangle" w="lg" len="lg"/>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63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6311"/>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3"/>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311" grpId="0" animBg="1"/>
      <p:bldP spid="1846312" grpId="0" autoUpdateAnimBg="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2" descr="TP_tmp"/>
          <p:cNvPicPr>
            <a:picLocks noChangeAspect="1" noChangeArrowheads="1"/>
          </p:cNvPicPr>
          <p:nvPr>
            <p:custDataLst>
              <p:tags r:id="rId1"/>
            </p:custDataLst>
          </p:nvPr>
        </p:nvPicPr>
        <p:blipFill>
          <a:blip r:embed="rId6"/>
          <a:srcRect/>
          <a:stretch>
            <a:fillRect/>
          </a:stretch>
        </p:blipFill>
        <p:spPr bwMode="auto">
          <a:xfrm>
            <a:off x="3663950" y="1898650"/>
            <a:ext cx="1419225" cy="963613"/>
          </a:xfrm>
          <a:prstGeom prst="rect">
            <a:avLst/>
          </a:prstGeom>
          <a:noFill/>
          <a:ln w="9525">
            <a:noFill/>
            <a:miter lim="800000"/>
            <a:headEnd/>
            <a:tailEnd/>
          </a:ln>
        </p:spPr>
      </p:pic>
      <p:grpSp>
        <p:nvGrpSpPr>
          <p:cNvPr id="2" name="Group 3"/>
          <p:cNvGrpSpPr>
            <a:grpSpLocks/>
          </p:cNvGrpSpPr>
          <p:nvPr/>
        </p:nvGrpSpPr>
        <p:grpSpPr bwMode="auto">
          <a:xfrm>
            <a:off x="609600" y="1905000"/>
            <a:ext cx="7696200" cy="3581400"/>
            <a:chOff x="384" y="1200"/>
            <a:chExt cx="4848" cy="2256"/>
          </a:xfrm>
        </p:grpSpPr>
        <p:pic>
          <p:nvPicPr>
            <p:cNvPr id="46086" name="Picture 4" descr="TP_tmp"/>
            <p:cNvPicPr>
              <a:picLocks noChangeAspect="1" noChangeArrowheads="1"/>
            </p:cNvPicPr>
            <p:nvPr>
              <p:custDataLst>
                <p:tags r:id="rId3"/>
              </p:custDataLst>
            </p:nvPr>
          </p:nvPicPr>
          <p:blipFill>
            <a:blip r:embed="rId7"/>
            <a:srcRect/>
            <a:stretch>
              <a:fillRect/>
            </a:stretch>
          </p:blipFill>
          <p:spPr bwMode="auto">
            <a:xfrm>
              <a:off x="816" y="1200"/>
              <a:ext cx="3992" cy="2076"/>
            </a:xfrm>
            <a:prstGeom prst="rect">
              <a:avLst/>
            </a:prstGeom>
            <a:noFill/>
            <a:ln w="19050">
              <a:noFill/>
              <a:miter lim="800000"/>
              <a:headEnd/>
              <a:tailEnd/>
            </a:ln>
          </p:spPr>
        </p:pic>
        <p:sp>
          <p:nvSpPr>
            <p:cNvPr id="46087" name="Rectangle 5"/>
            <p:cNvSpPr>
              <a:spLocks noChangeArrowheads="1"/>
            </p:cNvSpPr>
            <p:nvPr/>
          </p:nvSpPr>
          <p:spPr bwMode="auto">
            <a:xfrm>
              <a:off x="384" y="2592"/>
              <a:ext cx="4848" cy="864"/>
            </a:xfrm>
            <a:prstGeom prst="rect">
              <a:avLst/>
            </a:prstGeom>
            <a:solidFill>
              <a:srgbClr val="FFFFFF"/>
            </a:solidFill>
            <a:ln w="19050">
              <a:noFill/>
              <a:miter lim="800000"/>
              <a:headEnd/>
              <a:tailEnd/>
            </a:ln>
          </p:spPr>
          <p:txBody>
            <a:bodyPr wrap="none" anchor="ctr">
              <a:prstTxWarp prst="textNoShape">
                <a:avLst/>
              </a:prstTxWarp>
            </a:bodyPr>
            <a:lstStyle/>
            <a:p>
              <a:endParaRPr lang="en-US"/>
            </a:p>
          </p:txBody>
        </p:sp>
      </p:grpSp>
      <p:pic>
        <p:nvPicPr>
          <p:cNvPr id="1850374" name="Picture 6" descr="TP_tmp"/>
          <p:cNvPicPr>
            <a:picLocks noChangeAspect="1" noChangeArrowheads="1"/>
          </p:cNvPicPr>
          <p:nvPr>
            <p:custDataLst>
              <p:tags r:id="rId2"/>
            </p:custDataLst>
          </p:nvPr>
        </p:nvPicPr>
        <p:blipFill>
          <a:blip r:embed="rId8"/>
          <a:srcRect/>
          <a:stretch>
            <a:fillRect/>
          </a:stretch>
        </p:blipFill>
        <p:spPr bwMode="auto">
          <a:xfrm>
            <a:off x="1295400" y="1905000"/>
            <a:ext cx="6337300" cy="3295650"/>
          </a:xfrm>
          <a:prstGeom prst="rect">
            <a:avLst/>
          </a:prstGeom>
          <a:noFill/>
          <a:ln w="9525">
            <a:noFill/>
            <a:miter lim="800000"/>
            <a:headEnd/>
            <a:tailEnd/>
          </a:ln>
        </p:spPr>
      </p:pic>
      <p:sp>
        <p:nvSpPr>
          <p:cNvPr id="46085" name="Rectangle 7"/>
          <p:cNvSpPr>
            <a:spLocks noGrp="1" noChangeArrowheads="1"/>
          </p:cNvSpPr>
          <p:nvPr>
            <p:ph type="title"/>
          </p:nvPr>
        </p:nvSpPr>
        <p:spPr>
          <a:xfrm>
            <a:off x="838200" y="76200"/>
            <a:ext cx="7446963" cy="914400"/>
          </a:xfrm>
        </p:spPr>
        <p:txBody>
          <a:bodyPr/>
          <a:lstStyle/>
          <a:p>
            <a:pPr eaLnBrk="1" hangingPunct="1"/>
            <a:r>
              <a:rPr lang="en-US" sz="3800"/>
              <a:t>Hierarchical refinement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50374"/>
                                        </p:tgtEl>
                                        <p:attrNameLst>
                                          <p:attrName>style.visibility</p:attrName>
                                        </p:attrNameLst>
                                      </p:cBhvr>
                                      <p:to>
                                        <p:strVal val="visible"/>
                                      </p:to>
                                    </p:set>
                                    <p:animEffect transition="in" filter="wipe(up)">
                                      <p:cBhvr>
                                        <p:cTn id="12" dur="500"/>
                                        <p:tgtEl>
                                          <p:spTgt spid="1850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76200"/>
            <a:ext cx="8315325" cy="914400"/>
          </a:xfrm>
        </p:spPr>
        <p:txBody>
          <a:bodyPr/>
          <a:lstStyle/>
          <a:p>
            <a:pPr eaLnBrk="1" hangingPunct="1"/>
            <a:r>
              <a:rPr lang="en-US"/>
              <a:t>Hierarchical Estimation Results</a:t>
            </a:r>
          </a:p>
        </p:txBody>
      </p:sp>
      <p:graphicFrame>
        <p:nvGraphicFramePr>
          <p:cNvPr id="11266" name="Object 2"/>
          <p:cNvGraphicFramePr>
            <a:graphicFrameLocks noChangeAspect="1"/>
          </p:cNvGraphicFramePr>
          <p:nvPr/>
        </p:nvGraphicFramePr>
        <p:xfrm>
          <a:off x="533400" y="1676400"/>
          <a:ext cx="7769225" cy="4724400"/>
        </p:xfrm>
        <a:graphic>
          <a:graphicData uri="http://schemas.openxmlformats.org/presentationml/2006/ole">
            <p:oleObj spid="_x0000_s733186" name="Chart" r:id="rId4" imgW="7950200" imgH="4343400" progId="Excel.Sheet.8">
              <p:embed/>
            </p:oleObj>
          </a:graphicData>
        </a:graphic>
      </p:graphicFrame>
      <p:graphicFrame>
        <p:nvGraphicFramePr>
          <p:cNvPr id="445444" name="Group 4"/>
          <p:cNvGraphicFramePr>
            <a:graphicFrameLocks noGrp="1"/>
          </p:cNvGraphicFramePr>
          <p:nvPr/>
        </p:nvGraphicFramePr>
        <p:xfrm>
          <a:off x="5029200" y="5414963"/>
          <a:ext cx="4008438" cy="1371600"/>
        </p:xfrm>
        <a:graphic>
          <a:graphicData uri="http://schemas.openxmlformats.org/drawingml/2006/table">
            <a:tbl>
              <a:tblPr/>
              <a:tblGrid>
                <a:gridCol w="3048000"/>
                <a:gridCol w="960438"/>
              </a:tblGrid>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1" u="none" strike="noStrike" cap="none" normalizeH="0" baseline="0">
                          <a:ln>
                            <a:noFill/>
                          </a:ln>
                          <a:solidFill>
                            <a:schemeClr val="accent2"/>
                          </a:solidFill>
                          <a:effectLst/>
                          <a:latin typeface="Arial" pitchFamily="-106" charset="0"/>
                        </a:rPr>
                        <a:t>Model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1" u="none" strike="noStrike" cap="none" normalizeH="0" baseline="0">
                          <a:ln>
                            <a:noFill/>
                          </a:ln>
                          <a:solidFill>
                            <a:schemeClr val="accent2"/>
                          </a:solidFill>
                          <a:effectLst/>
                          <a:latin typeface="Arial" pitchFamily="-106" charset="0"/>
                        </a:rPr>
                        <a:t>F1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0" u="none" strike="noStrike" cap="none" normalizeH="0" baseline="0">
                          <a:ln>
                            <a:noFill/>
                          </a:ln>
                          <a:solidFill>
                            <a:schemeClr val="tx1"/>
                          </a:solidFill>
                          <a:effectLst/>
                          <a:latin typeface="Arial" pitchFamily="-106" charset="0"/>
                        </a:rPr>
                        <a:t>Flat Training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0" u="none" strike="noStrike" cap="none" normalizeH="0" baseline="0">
                          <a:ln>
                            <a:noFill/>
                          </a:ln>
                          <a:solidFill>
                            <a:schemeClr val="tx1"/>
                          </a:solidFill>
                          <a:effectLst/>
                          <a:latin typeface="Arial" pitchFamily="-106" charset="0"/>
                        </a:rPr>
                        <a:t>87.3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0" u="none" strike="noStrike" cap="none" normalizeH="0" baseline="0">
                          <a:ln>
                            <a:noFill/>
                          </a:ln>
                          <a:solidFill>
                            <a:schemeClr val="accent2"/>
                          </a:solidFill>
                          <a:effectLst/>
                          <a:latin typeface="Arial" pitchFamily="-106" charset="0"/>
                        </a:rPr>
                        <a:t>Hierarchical Training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0" u="none" strike="noStrike" cap="none" normalizeH="0" baseline="0">
                          <a:ln>
                            <a:noFill/>
                          </a:ln>
                          <a:solidFill>
                            <a:schemeClr val="accent2"/>
                          </a:solidFill>
                          <a:effectLst/>
                          <a:latin typeface="Arial" pitchFamily="-106" charset="0"/>
                        </a:rPr>
                        <a:t>88.4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152400"/>
            <a:ext cx="7180263" cy="914400"/>
          </a:xfrm>
        </p:spPr>
        <p:txBody>
          <a:bodyPr/>
          <a:lstStyle/>
          <a:p>
            <a:pPr eaLnBrk="1" hangingPunct="1"/>
            <a:r>
              <a:rPr lang="en-US"/>
              <a:t>Refinement of the , tag</a:t>
            </a:r>
          </a:p>
        </p:txBody>
      </p:sp>
      <p:sp>
        <p:nvSpPr>
          <p:cNvPr id="47107" name="Rectangle 3"/>
          <p:cNvSpPr>
            <a:spLocks noGrp="1" noChangeArrowheads="1"/>
          </p:cNvSpPr>
          <p:nvPr>
            <p:ph idx="1"/>
          </p:nvPr>
        </p:nvSpPr>
        <p:spPr/>
        <p:txBody>
          <a:bodyPr/>
          <a:lstStyle/>
          <a:p>
            <a:pPr eaLnBrk="1" hangingPunct="1">
              <a:spcBef>
                <a:spcPct val="50000"/>
              </a:spcBef>
            </a:pPr>
            <a:r>
              <a:rPr lang="en-US"/>
              <a:t>Splitting all categories equally is wasteful:</a:t>
            </a:r>
          </a:p>
          <a:p>
            <a:pPr eaLnBrk="1" hangingPunct="1"/>
            <a:endParaRPr lang="en-US"/>
          </a:p>
        </p:txBody>
      </p:sp>
      <p:pic>
        <p:nvPicPr>
          <p:cNvPr id="38916" name="Picture 4"/>
          <p:cNvPicPr>
            <a:picLocks noChangeAspect="1" noChangeArrowheads="1"/>
          </p:cNvPicPr>
          <p:nvPr/>
        </p:nvPicPr>
        <p:blipFill>
          <a:blip r:embed="rId3"/>
          <a:srcRect/>
          <a:stretch>
            <a:fillRect/>
          </a:stretch>
        </p:blipFill>
        <p:spPr bwMode="auto">
          <a:xfrm>
            <a:off x="1949450" y="2609850"/>
            <a:ext cx="4927600" cy="3440113"/>
          </a:xfrm>
          <a:prstGeom prst="rect">
            <a:avLst/>
          </a:prstGeom>
          <a:noFill/>
          <a:ln w="1905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914400" y="152400"/>
            <a:ext cx="7178675" cy="914400"/>
          </a:xfrm>
          <a:prstGeom prst="rect">
            <a:avLst/>
          </a:prstGeom>
          <a:noFill/>
          <a:ln w="9525">
            <a:noFill/>
            <a:miter lim="800000"/>
            <a:headEnd/>
            <a:tailEnd/>
          </a:ln>
        </p:spPr>
        <p:txBody>
          <a:bodyPr anchor="ctr">
            <a:prstTxWarp prst="textNoShape">
              <a:avLst/>
            </a:prstTxWarp>
          </a:bodyPr>
          <a:lstStyle/>
          <a:p>
            <a:pPr algn="ctr"/>
            <a:r>
              <a:rPr lang="en-US" sz="4000"/>
              <a:t>Adaptive Splitting</a:t>
            </a:r>
          </a:p>
        </p:txBody>
      </p:sp>
      <p:sp>
        <p:nvSpPr>
          <p:cNvPr id="48131" name="Rectangle 3"/>
          <p:cNvSpPr>
            <a:spLocks noChangeArrowheads="1"/>
          </p:cNvSpPr>
          <p:nvPr/>
        </p:nvSpPr>
        <p:spPr bwMode="auto">
          <a:xfrm>
            <a:off x="685800" y="1489075"/>
            <a:ext cx="7983538" cy="4368800"/>
          </a:xfrm>
          <a:prstGeom prst="rect">
            <a:avLst/>
          </a:prstGeom>
          <a:noFill/>
          <a:ln w="9525">
            <a:noFill/>
            <a:miter lim="800000"/>
            <a:headEnd/>
            <a:tailEnd/>
          </a:ln>
        </p:spPr>
        <p:txBody>
          <a:bodyPr>
            <a:prstTxWarp prst="textNoShape">
              <a:avLst/>
            </a:prstTxWarp>
          </a:bodyPr>
          <a:lstStyle/>
          <a:p>
            <a:pPr marL="342900" indent="-342900">
              <a:spcBef>
                <a:spcPct val="20000"/>
              </a:spcBef>
              <a:buFont typeface="Wingdings" pitchFamily="-106" charset="2"/>
              <a:buChar char="§"/>
            </a:pPr>
            <a:r>
              <a:rPr lang="en-US" sz="2800"/>
              <a:t>Want to split complex categories more</a:t>
            </a:r>
          </a:p>
          <a:p>
            <a:pPr marL="342900" indent="-342900">
              <a:spcBef>
                <a:spcPct val="20000"/>
              </a:spcBef>
              <a:buFont typeface="Wingdings" pitchFamily="-106" charset="2"/>
              <a:buChar char="§"/>
            </a:pPr>
            <a:r>
              <a:rPr lang="en-US" sz="2800"/>
              <a:t>Idea: split everything, roll back splits which were least useful</a:t>
            </a:r>
          </a:p>
        </p:txBody>
      </p:sp>
      <p:pic>
        <p:nvPicPr>
          <p:cNvPr id="48132" name="Picture 4" descr="TP_tmp"/>
          <p:cNvPicPr>
            <a:picLocks noChangeAspect="1" noChangeArrowheads="1"/>
          </p:cNvPicPr>
          <p:nvPr>
            <p:custDataLst>
              <p:tags r:id="rId1"/>
            </p:custDataLst>
          </p:nvPr>
        </p:nvPicPr>
        <p:blipFill>
          <a:blip r:embed="rId4"/>
          <a:srcRect/>
          <a:stretch>
            <a:fillRect/>
          </a:stretch>
        </p:blipFill>
        <p:spPr bwMode="auto">
          <a:xfrm>
            <a:off x="2870200" y="2901950"/>
            <a:ext cx="6261100" cy="349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t>Adaptive Splitting Results</a:t>
            </a:r>
          </a:p>
        </p:txBody>
      </p:sp>
      <p:graphicFrame>
        <p:nvGraphicFramePr>
          <p:cNvPr id="12290" name="Object 3"/>
          <p:cNvGraphicFramePr>
            <a:graphicFrameLocks/>
          </p:cNvGraphicFramePr>
          <p:nvPr/>
        </p:nvGraphicFramePr>
        <p:xfrm>
          <a:off x="609600" y="1447800"/>
          <a:ext cx="8355013" cy="5132388"/>
        </p:xfrm>
        <a:graphic>
          <a:graphicData uri="http://schemas.openxmlformats.org/presentationml/2006/ole">
            <p:oleObj spid="_x0000_s739330" name="Chart" r:id="rId4" imgW="11882134" imgH="7297544" progId="Excel.Sheet.8">
              <p:embed/>
            </p:oleObj>
          </a:graphicData>
        </a:graphic>
      </p:graphicFrame>
      <p:graphicFrame>
        <p:nvGraphicFramePr>
          <p:cNvPr id="459780" name="Group 4"/>
          <p:cNvGraphicFramePr>
            <a:graphicFrameLocks noGrp="1"/>
          </p:cNvGraphicFramePr>
          <p:nvPr/>
        </p:nvGraphicFramePr>
        <p:xfrm>
          <a:off x="5410200" y="5410200"/>
          <a:ext cx="3627438" cy="1371600"/>
        </p:xfrm>
        <a:graphic>
          <a:graphicData uri="http://schemas.openxmlformats.org/drawingml/2006/table">
            <a:tbl>
              <a:tblPr/>
              <a:tblGrid>
                <a:gridCol w="2743200"/>
                <a:gridCol w="884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1" u="none" strike="noStrike" cap="none" normalizeH="0" baseline="0">
                          <a:ln>
                            <a:noFill/>
                          </a:ln>
                          <a:solidFill>
                            <a:srgbClr val="3333CC"/>
                          </a:solidFill>
                          <a:effectLst/>
                          <a:latin typeface="Arial" pitchFamily="-106" charset="0"/>
                        </a:rPr>
                        <a:t>Model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1" u="none" strike="noStrike" cap="none" normalizeH="0" baseline="0">
                          <a:ln>
                            <a:noFill/>
                          </a:ln>
                          <a:solidFill>
                            <a:srgbClr val="3333CC"/>
                          </a:solidFill>
                          <a:effectLst/>
                          <a:latin typeface="Arial" pitchFamily="-106" charset="0"/>
                        </a:rPr>
                        <a:t>F1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0" u="none" strike="noStrike" cap="none" normalizeH="0" baseline="0">
                          <a:ln>
                            <a:noFill/>
                          </a:ln>
                          <a:solidFill>
                            <a:schemeClr val="tx1"/>
                          </a:solidFill>
                          <a:effectLst/>
                          <a:latin typeface="Arial" pitchFamily="-106" charset="0"/>
                        </a:rPr>
                        <a:t>Previous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0" u="none" strike="noStrike" cap="none" normalizeH="0" baseline="0">
                          <a:ln>
                            <a:noFill/>
                          </a:ln>
                          <a:solidFill>
                            <a:schemeClr val="tx1"/>
                          </a:solidFill>
                          <a:effectLst/>
                          <a:latin typeface="Arial" pitchFamily="-106" charset="0"/>
                        </a:rPr>
                        <a:t>88.4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0" u="none" strike="noStrike" cap="none" normalizeH="0" baseline="0">
                          <a:ln>
                            <a:noFill/>
                          </a:ln>
                          <a:solidFill>
                            <a:schemeClr val="accent2"/>
                          </a:solidFill>
                          <a:effectLst/>
                          <a:latin typeface="Arial" pitchFamily="-106" charset="0"/>
                        </a:rPr>
                        <a:t>With 50% Merging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0" u="none" strike="noStrike" cap="none" normalizeH="0" baseline="0">
                          <a:ln>
                            <a:noFill/>
                          </a:ln>
                          <a:solidFill>
                            <a:schemeClr val="accent2"/>
                          </a:solidFill>
                          <a:effectLst/>
                          <a:latin typeface="Arial" pitchFamily="-106" charset="0"/>
                        </a:rPr>
                        <a:t>89.5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r>
            </a:tbl>
          </a:graphicData>
        </a:graphic>
      </p:graphicFrame>
      <p:grpSp>
        <p:nvGrpSpPr>
          <p:cNvPr id="2" name="Group 18"/>
          <p:cNvGrpSpPr>
            <a:grpSpLocks/>
          </p:cNvGrpSpPr>
          <p:nvPr/>
        </p:nvGrpSpPr>
        <p:grpSpPr bwMode="auto">
          <a:xfrm>
            <a:off x="1408113" y="2362200"/>
            <a:ext cx="6288087" cy="2971800"/>
            <a:chOff x="1058" y="1620"/>
            <a:chExt cx="3577" cy="1553"/>
          </a:xfrm>
        </p:grpSpPr>
        <p:cxnSp>
          <p:nvCxnSpPr>
            <p:cNvPr id="12307" name="AutoShape 19"/>
            <p:cNvCxnSpPr>
              <a:cxnSpLocks noChangeShapeType="1"/>
            </p:cNvCxnSpPr>
            <p:nvPr/>
          </p:nvCxnSpPr>
          <p:spPr bwMode="auto">
            <a:xfrm flipH="1" flipV="1">
              <a:off x="1058" y="3168"/>
              <a:ext cx="185" cy="5"/>
            </a:xfrm>
            <a:prstGeom prst="straightConnector1">
              <a:avLst/>
            </a:prstGeom>
            <a:noFill/>
            <a:ln w="19050">
              <a:solidFill>
                <a:schemeClr val="tx1"/>
              </a:solidFill>
              <a:round/>
              <a:headEnd type="triangle" w="med" len="med"/>
              <a:tailEnd type="triangle" w="med" len="med"/>
            </a:ln>
          </p:spPr>
        </p:cxnSp>
        <p:sp>
          <p:nvSpPr>
            <p:cNvPr id="12308" name="Line 20"/>
            <p:cNvSpPr>
              <a:spLocks noChangeShapeType="1"/>
            </p:cNvSpPr>
            <p:nvPr/>
          </p:nvSpPr>
          <p:spPr bwMode="auto">
            <a:xfrm>
              <a:off x="1560" y="1782"/>
              <a:ext cx="1017" cy="0"/>
            </a:xfrm>
            <a:prstGeom prst="line">
              <a:avLst/>
            </a:prstGeom>
            <a:noFill/>
            <a:ln w="19050">
              <a:solidFill>
                <a:schemeClr val="tx1"/>
              </a:solidFill>
              <a:round/>
              <a:headEnd type="triangle" w="med" len="med"/>
              <a:tailEnd type="triangle" w="med" len="med"/>
            </a:ln>
          </p:spPr>
          <p:txBody>
            <a:bodyPr>
              <a:prstTxWarp prst="textNoShape">
                <a:avLst/>
              </a:prstTxWarp>
            </a:bodyPr>
            <a:lstStyle/>
            <a:p>
              <a:endParaRPr lang="en-US"/>
            </a:p>
          </p:txBody>
        </p:sp>
        <p:sp>
          <p:nvSpPr>
            <p:cNvPr id="12309" name="Line 21"/>
            <p:cNvSpPr>
              <a:spLocks noChangeShapeType="1"/>
            </p:cNvSpPr>
            <p:nvPr/>
          </p:nvSpPr>
          <p:spPr bwMode="auto">
            <a:xfrm flipV="1">
              <a:off x="1296" y="2214"/>
              <a:ext cx="345" cy="3"/>
            </a:xfrm>
            <a:prstGeom prst="line">
              <a:avLst/>
            </a:prstGeom>
            <a:noFill/>
            <a:ln w="19050">
              <a:solidFill>
                <a:schemeClr val="tx1"/>
              </a:solidFill>
              <a:round/>
              <a:headEnd type="triangle" w="med" len="med"/>
              <a:tailEnd type="triangle" w="med" len="med"/>
            </a:ln>
          </p:spPr>
          <p:txBody>
            <a:bodyPr>
              <a:prstTxWarp prst="textNoShape">
                <a:avLst/>
              </a:prstTxWarp>
            </a:bodyPr>
            <a:lstStyle/>
            <a:p>
              <a:endParaRPr lang="en-US"/>
            </a:p>
          </p:txBody>
        </p:sp>
        <p:sp>
          <p:nvSpPr>
            <p:cNvPr id="12310" name="Line 22"/>
            <p:cNvSpPr>
              <a:spLocks noChangeShapeType="1"/>
            </p:cNvSpPr>
            <p:nvPr/>
          </p:nvSpPr>
          <p:spPr bwMode="auto">
            <a:xfrm>
              <a:off x="1986" y="1620"/>
              <a:ext cx="2649" cy="0"/>
            </a:xfrm>
            <a:prstGeom prst="line">
              <a:avLst/>
            </a:prstGeom>
            <a:noFill/>
            <a:ln w="19050">
              <a:solidFill>
                <a:schemeClr val="tx1"/>
              </a:solidFill>
              <a:round/>
              <a:headEnd type="triangle" w="med" len="med"/>
              <a:tailEnd type="triangle" w="med" len="me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59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304800" y="1525588"/>
          <a:ext cx="8483600" cy="4948237"/>
        </p:xfrm>
        <a:graphic>
          <a:graphicData uri="http://schemas.openxmlformats.org/presentationml/2006/ole">
            <p:oleObj spid="_x0000_s741378" name="Chart" r:id="rId4" imgW="7467600" imgH="4356100" progId="Excel.Sheet.8">
              <p:embed/>
            </p:oleObj>
          </a:graphicData>
        </a:graphic>
      </p:graphicFrame>
      <p:sp>
        <p:nvSpPr>
          <p:cNvPr id="13315" name="Rectangle 3"/>
          <p:cNvSpPr>
            <a:spLocks noChangeArrowheads="1"/>
          </p:cNvSpPr>
          <p:nvPr/>
        </p:nvSpPr>
        <p:spPr bwMode="auto">
          <a:xfrm>
            <a:off x="898525" y="152400"/>
            <a:ext cx="7864475" cy="914400"/>
          </a:xfrm>
          <a:prstGeom prst="rect">
            <a:avLst/>
          </a:prstGeom>
          <a:noFill/>
          <a:ln w="9525">
            <a:noFill/>
            <a:miter lim="800000"/>
            <a:headEnd/>
            <a:tailEnd/>
          </a:ln>
        </p:spPr>
        <p:txBody>
          <a:bodyPr anchor="ctr">
            <a:prstTxWarp prst="textNoShape">
              <a:avLst/>
            </a:prstTxWarp>
          </a:bodyPr>
          <a:lstStyle/>
          <a:p>
            <a:r>
              <a:rPr lang="en-US" sz="3800"/>
              <a:t>Number of Phrasal Subcategories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974725" y="152400"/>
            <a:ext cx="7864475" cy="914400"/>
          </a:xfrm>
          <a:prstGeom prst="rect">
            <a:avLst/>
          </a:prstGeom>
          <a:noFill/>
          <a:ln w="9525">
            <a:noFill/>
            <a:miter lim="800000"/>
            <a:headEnd/>
            <a:tailEnd/>
          </a:ln>
        </p:spPr>
        <p:txBody>
          <a:bodyPr anchor="ctr">
            <a:prstTxWarp prst="textNoShape">
              <a:avLst/>
            </a:prstTxWarp>
          </a:bodyPr>
          <a:lstStyle/>
          <a:p>
            <a:r>
              <a:rPr lang="en-US" sz="3800"/>
              <a:t>Number of Lexical Subcategories</a:t>
            </a:r>
          </a:p>
        </p:txBody>
      </p:sp>
      <p:graphicFrame>
        <p:nvGraphicFramePr>
          <p:cNvPr id="14338" name="Object 3"/>
          <p:cNvGraphicFramePr>
            <a:graphicFrameLocks noChangeAspect="1"/>
          </p:cNvGraphicFramePr>
          <p:nvPr/>
        </p:nvGraphicFramePr>
        <p:xfrm>
          <a:off x="304800" y="1524000"/>
          <a:ext cx="8474075" cy="4937125"/>
        </p:xfrm>
        <a:graphic>
          <a:graphicData uri="http://schemas.openxmlformats.org/presentationml/2006/ole">
            <p:oleObj spid="_x0000_s743426" name="Chart" r:id="rId4" imgW="7366000" imgH="4699000" progId="Excel.Sheet.8">
              <p:embed/>
            </p:oleObj>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143000" y="152400"/>
            <a:ext cx="7180263" cy="914400"/>
          </a:xfrm>
        </p:spPr>
        <p:txBody>
          <a:bodyPr/>
          <a:lstStyle/>
          <a:p>
            <a:pPr eaLnBrk="1" hangingPunct="1"/>
            <a:r>
              <a:rPr lang="en-US"/>
              <a:t>Final Results (Accuracy)</a:t>
            </a:r>
          </a:p>
        </p:txBody>
      </p:sp>
      <p:graphicFrame>
        <p:nvGraphicFramePr>
          <p:cNvPr id="531459" name="Group 3"/>
          <p:cNvGraphicFramePr>
            <a:graphicFrameLocks noGrp="1"/>
          </p:cNvGraphicFramePr>
          <p:nvPr/>
        </p:nvGraphicFramePr>
        <p:xfrm>
          <a:off x="609600" y="1816100"/>
          <a:ext cx="7797800" cy="3911600"/>
        </p:xfrm>
        <a:graphic>
          <a:graphicData uri="http://schemas.openxmlformats.org/drawingml/2006/table">
            <a:tbl>
              <a:tblPr/>
              <a:tblGrid>
                <a:gridCol w="482600"/>
                <a:gridCol w="4114800"/>
                <a:gridCol w="1663700"/>
                <a:gridCol w="1536700"/>
              </a:tblGrid>
              <a:tr h="8128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endParaRPr kumimoji="0" lang="en-US" sz="2000" b="0" i="0" u="none" strike="noStrike" cap="none" normalizeH="0" baseline="0">
                        <a:ln>
                          <a:noFill/>
                        </a:ln>
                        <a:solidFill>
                          <a:schemeClr val="tx1"/>
                        </a:solidFill>
                        <a:effectLst/>
                        <a:latin typeface="Arial" pitchFamily="-106"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endParaRPr kumimoji="0" lang="en-US" sz="2000" b="0" i="0" u="none" strike="noStrike" cap="none" normalizeH="0" baseline="0">
                        <a:ln>
                          <a:noFill/>
                        </a:ln>
                        <a:solidFill>
                          <a:schemeClr val="tx1"/>
                        </a:solidFill>
                        <a:effectLst/>
                        <a:latin typeface="Arial" pitchFamily="-106" charset="0"/>
                      </a:endParaRP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 40 words</a:t>
                      </a:r>
                    </a:p>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F1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all </a:t>
                      </a:r>
                    </a:p>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F1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7200">
                <a:tc row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1" i="0" u="none" strike="noStrike" cap="none" normalizeH="0" baseline="0">
                          <a:ln>
                            <a:noFill/>
                          </a:ln>
                          <a:solidFill>
                            <a:schemeClr val="tx1"/>
                          </a:solidFill>
                          <a:effectLst/>
                          <a:latin typeface="Arial" pitchFamily="-106" charset="0"/>
                        </a:rPr>
                        <a:t>ENG</a:t>
                      </a:r>
                      <a:endParaRPr kumimoji="0" lang="en-US" sz="2000" b="0" i="0" u="none" strike="noStrike" cap="none" normalizeH="0" baseline="0">
                        <a:ln>
                          <a:noFill/>
                        </a:ln>
                        <a:solidFill>
                          <a:schemeClr val="tx1"/>
                        </a:solidFill>
                        <a:effectLst/>
                        <a:latin typeface="Arial" pitchFamily="-106" charset="0"/>
                      </a:endParaRPr>
                    </a:p>
                  </a:txBody>
                  <a:tcPr vert="eaVert"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Charniak&amp;Johnson ‘05 (generative)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90.1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89.6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1" i="0" u="none" strike="noStrike" cap="none" normalizeH="0" baseline="0">
                          <a:ln>
                            <a:noFill/>
                          </a:ln>
                          <a:solidFill>
                            <a:srgbClr val="0000FF"/>
                          </a:solidFill>
                          <a:effectLst/>
                          <a:latin typeface="Arial" pitchFamily="-106" charset="0"/>
                        </a:rPr>
                        <a:t>Split / Merge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1" i="0" u="none" strike="noStrike" cap="none" normalizeH="0" baseline="0">
                          <a:ln>
                            <a:noFill/>
                          </a:ln>
                          <a:solidFill>
                            <a:srgbClr val="0000FF"/>
                          </a:solidFill>
                          <a:effectLst/>
                          <a:latin typeface="Arial" pitchFamily="-106" charset="0"/>
                        </a:rPr>
                        <a:t>90.6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1" i="0" u="none" strike="noStrike" cap="none" normalizeH="0" baseline="0">
                          <a:ln>
                            <a:noFill/>
                          </a:ln>
                          <a:solidFill>
                            <a:srgbClr val="0000FF"/>
                          </a:solidFill>
                          <a:effectLst/>
                          <a:latin typeface="Arial" pitchFamily="-106" charset="0"/>
                        </a:rPr>
                        <a:t>90.1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endParaRPr kumimoji="0" lang="en-US" sz="400" b="0" i="0" u="none" strike="noStrike" cap="none" normalizeH="0" baseline="0">
                        <a:ln>
                          <a:noFill/>
                        </a:ln>
                        <a:solidFill>
                          <a:schemeClr val="tx1"/>
                        </a:solidFill>
                        <a:effectLst/>
                        <a:latin typeface="Arial" pitchFamily="-106"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endParaRPr kumimoji="0" lang="en-US" sz="400" b="0" i="0" u="none" strike="noStrike" cap="none" normalizeH="0" baseline="0">
                        <a:ln>
                          <a:noFill/>
                        </a:ln>
                        <a:solidFill>
                          <a:schemeClr val="tx1"/>
                        </a:solidFill>
                        <a:effectLst/>
                        <a:latin typeface="Arial" pitchFamily="-106"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endParaRPr kumimoji="0" lang="en-US" sz="400" b="0" i="0" u="none" strike="noStrike" cap="none" normalizeH="0" baseline="0">
                        <a:ln>
                          <a:noFill/>
                        </a:ln>
                        <a:solidFill>
                          <a:schemeClr val="tx1"/>
                        </a:solidFill>
                        <a:effectLst/>
                        <a:latin typeface="Arial" pitchFamily="-106"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endParaRPr kumimoji="0" lang="en-US" sz="400" b="0" i="0" u="none" strike="noStrike" cap="none" normalizeH="0" baseline="0">
                        <a:ln>
                          <a:noFill/>
                        </a:ln>
                        <a:solidFill>
                          <a:schemeClr val="tx1"/>
                        </a:solidFill>
                        <a:effectLst/>
                        <a:latin typeface="Arial" pitchFamily="-106"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4025">
                <a:tc row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1" i="0" u="none" strike="noStrike" cap="none" normalizeH="0" baseline="0">
                          <a:ln>
                            <a:noFill/>
                          </a:ln>
                          <a:solidFill>
                            <a:schemeClr val="tx1"/>
                          </a:solidFill>
                          <a:effectLst/>
                          <a:latin typeface="Arial" pitchFamily="-106" charset="0"/>
                        </a:rPr>
                        <a:t>GER</a:t>
                      </a:r>
                      <a:endParaRPr kumimoji="0" lang="en-US" sz="2000" b="0" i="0" u="none" strike="noStrike" cap="none" normalizeH="0" baseline="0">
                        <a:ln>
                          <a:noFill/>
                        </a:ln>
                        <a:solidFill>
                          <a:schemeClr val="tx1"/>
                        </a:solidFill>
                        <a:effectLst/>
                        <a:latin typeface="Arial" pitchFamily="-106" charset="0"/>
                      </a:endParaRPr>
                    </a:p>
                  </a:txBody>
                  <a:tcPr vert="eaVert"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Dubey ‘05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76.3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1" i="0" u="none" strike="noStrike" cap="none" normalizeH="0" baseline="0">
                          <a:ln>
                            <a:noFill/>
                          </a:ln>
                          <a:solidFill>
                            <a:srgbClr val="0000FF"/>
                          </a:solidFill>
                          <a:effectLst/>
                          <a:latin typeface="Arial" pitchFamily="-106" charset="0"/>
                        </a:rPr>
                        <a:t>Split / Merge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1" i="0" u="none" strike="noStrike" cap="none" normalizeH="0" baseline="0">
                          <a:ln>
                            <a:noFill/>
                          </a:ln>
                          <a:solidFill>
                            <a:srgbClr val="0000FF"/>
                          </a:solidFill>
                          <a:effectLst/>
                          <a:latin typeface="Arial" pitchFamily="-106" charset="0"/>
                        </a:rPr>
                        <a:t>80.8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1" i="0" u="none" strike="noStrike" cap="none" normalizeH="0" baseline="0">
                          <a:ln>
                            <a:noFill/>
                          </a:ln>
                          <a:solidFill>
                            <a:srgbClr val="0000FF"/>
                          </a:solidFill>
                          <a:effectLst/>
                          <a:latin typeface="Arial" pitchFamily="-106" charset="0"/>
                        </a:rPr>
                        <a:t>80.1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endParaRPr kumimoji="0" lang="en-US" sz="400" b="0" i="0" u="none" strike="noStrike" cap="none" normalizeH="0" baseline="0">
                        <a:ln>
                          <a:noFill/>
                        </a:ln>
                        <a:solidFill>
                          <a:schemeClr val="tx1"/>
                        </a:solidFill>
                        <a:effectLst/>
                        <a:latin typeface="Arial" pitchFamily="-106"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endParaRPr kumimoji="0" lang="en-US" sz="400" b="0" i="0" u="none" strike="noStrike" cap="none" normalizeH="0" baseline="0">
                        <a:ln>
                          <a:noFill/>
                        </a:ln>
                        <a:solidFill>
                          <a:schemeClr val="tx1"/>
                        </a:solidFill>
                        <a:effectLst/>
                        <a:latin typeface="Arial" pitchFamily="-106"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endParaRPr kumimoji="0" lang="en-US" sz="400" b="0" i="0" u="none" strike="noStrike" cap="none" normalizeH="0" baseline="0">
                        <a:ln>
                          <a:noFill/>
                        </a:ln>
                        <a:solidFill>
                          <a:schemeClr val="tx1"/>
                        </a:solidFill>
                        <a:effectLst/>
                        <a:latin typeface="Arial" pitchFamily="-106"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endParaRPr kumimoji="0" lang="en-US" sz="400" b="0" i="0" u="none" strike="noStrike" cap="none" normalizeH="0" baseline="0">
                        <a:ln>
                          <a:noFill/>
                        </a:ln>
                        <a:solidFill>
                          <a:schemeClr val="tx1"/>
                        </a:solidFill>
                        <a:effectLst/>
                        <a:latin typeface="Arial" pitchFamily="-106"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66725">
                <a:tc row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1" i="0" u="none" strike="noStrike" cap="none" normalizeH="0" baseline="0">
                          <a:ln>
                            <a:noFill/>
                          </a:ln>
                          <a:solidFill>
                            <a:schemeClr val="tx1"/>
                          </a:solidFill>
                          <a:effectLst/>
                          <a:latin typeface="Arial" pitchFamily="-106" charset="0"/>
                        </a:rPr>
                        <a:t>CHN</a:t>
                      </a:r>
                      <a:endParaRPr kumimoji="0" lang="en-US" sz="2000" b="0" i="0" u="none" strike="noStrike" cap="none" normalizeH="0" baseline="0">
                        <a:ln>
                          <a:noFill/>
                        </a:ln>
                        <a:solidFill>
                          <a:schemeClr val="tx1"/>
                        </a:solidFill>
                        <a:effectLst/>
                        <a:latin typeface="Arial" pitchFamily="-106" charset="0"/>
                      </a:endParaRPr>
                    </a:p>
                  </a:txBody>
                  <a:tcPr vert="eaVert"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Chiang et al. ‘02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80.0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0" i="0" u="none" strike="noStrike" cap="none" normalizeH="0" baseline="0">
                          <a:ln>
                            <a:noFill/>
                          </a:ln>
                          <a:solidFill>
                            <a:schemeClr val="tx1"/>
                          </a:solidFill>
                          <a:effectLst/>
                          <a:latin typeface="Arial" pitchFamily="-106" charset="0"/>
                        </a:rPr>
                        <a:t>76.6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1" i="0" u="none" strike="noStrike" cap="none" normalizeH="0" baseline="0">
                          <a:ln>
                            <a:noFill/>
                          </a:ln>
                          <a:solidFill>
                            <a:srgbClr val="0000FF"/>
                          </a:solidFill>
                          <a:effectLst/>
                          <a:latin typeface="Arial" pitchFamily="-106" charset="0"/>
                        </a:rPr>
                        <a:t>Split / Merge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1" i="0" u="none" strike="noStrike" cap="none" normalizeH="0" baseline="0">
                          <a:ln>
                            <a:noFill/>
                          </a:ln>
                          <a:solidFill>
                            <a:srgbClr val="0000FF"/>
                          </a:solidFill>
                          <a:effectLst/>
                          <a:latin typeface="Arial" pitchFamily="-106" charset="0"/>
                        </a:rPr>
                        <a:t>86.3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000" b="1" i="0" u="none" strike="noStrike" cap="none" normalizeH="0" baseline="0">
                          <a:ln>
                            <a:noFill/>
                          </a:ln>
                          <a:solidFill>
                            <a:srgbClr val="0000FF"/>
                          </a:solidFill>
                          <a:effectLst/>
                          <a:latin typeface="Arial" pitchFamily="-106" charset="0"/>
                        </a:rPr>
                        <a:t>83.4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58" name="TextBox 3"/>
          <p:cNvSpPr txBox="1">
            <a:spLocks noChangeArrowheads="1"/>
          </p:cNvSpPr>
          <p:nvPr/>
        </p:nvSpPr>
        <p:spPr bwMode="auto">
          <a:xfrm>
            <a:off x="612775" y="6184900"/>
            <a:ext cx="7943850" cy="373063"/>
          </a:xfrm>
          <a:prstGeom prst="rect">
            <a:avLst/>
          </a:prstGeom>
          <a:noFill/>
          <a:ln w="9525">
            <a:noFill/>
            <a:miter lim="800000"/>
            <a:headEnd/>
            <a:tailEnd/>
          </a:ln>
        </p:spPr>
        <p:txBody>
          <a:bodyPr lIns="64291" tIns="32146" rIns="64291" bIns="32146">
            <a:prstTxWarp prst="textNoShape">
              <a:avLst/>
            </a:prstTxWarp>
            <a:spAutoFit/>
          </a:bodyPr>
          <a:lstStyle/>
          <a:p>
            <a:r>
              <a:rPr lang="en-US" sz="2000"/>
              <a:t>Still higher numbers from reranking / self-training methods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066800" y="152400"/>
            <a:ext cx="7178675" cy="914400"/>
          </a:xfrm>
          <a:prstGeom prst="rect">
            <a:avLst/>
          </a:prstGeom>
          <a:noFill/>
          <a:ln w="9525">
            <a:noFill/>
            <a:miter lim="800000"/>
            <a:headEnd/>
            <a:tailEnd/>
          </a:ln>
        </p:spPr>
        <p:txBody>
          <a:bodyPr anchor="ctr">
            <a:prstTxWarp prst="textNoShape">
              <a:avLst/>
            </a:prstTxWarp>
          </a:bodyPr>
          <a:lstStyle/>
          <a:p>
            <a:pPr algn="ctr"/>
            <a:r>
              <a:rPr lang="en-US" sz="4000"/>
              <a:t>Learned Splits</a:t>
            </a:r>
          </a:p>
        </p:txBody>
      </p:sp>
      <p:sp>
        <p:nvSpPr>
          <p:cNvPr id="49155" name="Rectangle 3"/>
          <p:cNvSpPr>
            <a:spLocks noChangeArrowheads="1"/>
          </p:cNvSpPr>
          <p:nvPr/>
        </p:nvSpPr>
        <p:spPr bwMode="auto">
          <a:xfrm>
            <a:off x="685800" y="1447800"/>
            <a:ext cx="7983538" cy="4368800"/>
          </a:xfrm>
          <a:prstGeom prst="rect">
            <a:avLst/>
          </a:prstGeom>
          <a:noFill/>
          <a:ln w="9525">
            <a:noFill/>
            <a:miter lim="800000"/>
            <a:headEnd/>
            <a:tailEnd/>
          </a:ln>
        </p:spPr>
        <p:txBody>
          <a:bodyPr>
            <a:prstTxWarp prst="textNoShape">
              <a:avLst/>
            </a:prstTxWarp>
          </a:bodyPr>
          <a:lstStyle/>
          <a:p>
            <a:pPr marL="342900" indent="-342900">
              <a:spcBef>
                <a:spcPct val="20000"/>
              </a:spcBef>
              <a:buFont typeface="Wingdings" pitchFamily="-106" charset="2"/>
              <a:buChar char="§"/>
            </a:pPr>
            <a:r>
              <a:rPr lang="en-US" sz="2400"/>
              <a:t>Proper Nouns (NNP):</a:t>
            </a:r>
          </a:p>
          <a:p>
            <a:pPr marL="742950" lvl="1" indent="-285750">
              <a:spcBef>
                <a:spcPct val="20000"/>
              </a:spcBef>
              <a:buFont typeface="Wingdings" pitchFamily="-106" charset="2"/>
              <a:buChar char="§"/>
            </a:pPr>
            <a:endParaRPr lang="en-US" sz="2400"/>
          </a:p>
          <a:p>
            <a:pPr marL="742950" lvl="1" indent="-285750">
              <a:spcBef>
                <a:spcPct val="20000"/>
              </a:spcBef>
              <a:buFont typeface="Wingdings" pitchFamily="-106" charset="2"/>
              <a:buChar char="§"/>
            </a:pPr>
            <a:endParaRPr lang="en-US" sz="2400"/>
          </a:p>
          <a:p>
            <a:pPr marL="742950" lvl="1" indent="-285750">
              <a:spcBef>
                <a:spcPct val="20000"/>
              </a:spcBef>
              <a:buFont typeface="Wingdings" pitchFamily="-106" charset="2"/>
              <a:buChar char="§"/>
            </a:pPr>
            <a:endParaRPr lang="en-US" sz="2800"/>
          </a:p>
          <a:p>
            <a:pPr marL="742950" lvl="1" indent="-285750">
              <a:spcBef>
                <a:spcPct val="20000"/>
              </a:spcBef>
              <a:buFont typeface="Wingdings" pitchFamily="-106" charset="2"/>
              <a:buChar char="§"/>
            </a:pPr>
            <a:endParaRPr lang="en-US" sz="2400"/>
          </a:p>
          <a:p>
            <a:pPr marL="342900" indent="-342900">
              <a:spcBef>
                <a:spcPct val="20000"/>
              </a:spcBef>
              <a:buFont typeface="Wingdings" pitchFamily="-106" charset="2"/>
              <a:buChar char="§"/>
            </a:pPr>
            <a:endParaRPr lang="en-US" sz="2000"/>
          </a:p>
          <a:p>
            <a:pPr marL="342900" indent="-342900">
              <a:spcBef>
                <a:spcPct val="20000"/>
              </a:spcBef>
              <a:buFont typeface="Wingdings" pitchFamily="-106" charset="2"/>
              <a:buChar char="§"/>
            </a:pPr>
            <a:endParaRPr lang="en-US" sz="2800"/>
          </a:p>
          <a:p>
            <a:pPr marL="342900" indent="-342900">
              <a:spcBef>
                <a:spcPct val="20000"/>
              </a:spcBef>
              <a:buFont typeface="Wingdings" pitchFamily="-106" charset="2"/>
              <a:buChar char="§"/>
            </a:pPr>
            <a:r>
              <a:rPr lang="en-US" sz="2400"/>
              <a:t>Personal pronouns (PRP):</a:t>
            </a:r>
          </a:p>
          <a:p>
            <a:pPr marL="342900" indent="-342900">
              <a:spcBef>
                <a:spcPct val="20000"/>
              </a:spcBef>
              <a:buFont typeface="Wingdings" pitchFamily="-106" charset="2"/>
              <a:buChar char="§"/>
            </a:pPr>
            <a:endParaRPr lang="en-US" sz="2000"/>
          </a:p>
        </p:txBody>
      </p:sp>
      <p:graphicFrame>
        <p:nvGraphicFramePr>
          <p:cNvPr id="1864708" name="Group 4"/>
          <p:cNvGraphicFramePr>
            <a:graphicFrameLocks noGrp="1"/>
          </p:cNvGraphicFramePr>
          <p:nvPr/>
        </p:nvGraphicFramePr>
        <p:xfrm>
          <a:off x="1517650" y="1968500"/>
          <a:ext cx="5835650" cy="2560320"/>
        </p:xfrm>
        <a:graphic>
          <a:graphicData uri="http://schemas.openxmlformats.org/drawingml/2006/table">
            <a:tbl>
              <a:tblPr/>
              <a:tblGrid>
                <a:gridCol w="1458913"/>
                <a:gridCol w="1458912"/>
                <a:gridCol w="1539875"/>
                <a:gridCol w="1377950"/>
              </a:tblGrid>
              <a:tr h="4111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NNP-14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Oct.</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Nov.</a:t>
                      </a:r>
                    </a:p>
                  </a:txBody>
                  <a:tcPr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Sept.</a:t>
                      </a: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NNP-12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John</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Robert</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James</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J.</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E.</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L.</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Bush</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Noriega</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Peters</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NNP-15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New</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San</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Wall</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York</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Francisco</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Street</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64738" name="Group 34"/>
          <p:cNvGraphicFramePr>
            <a:graphicFrameLocks noGrp="1"/>
          </p:cNvGraphicFramePr>
          <p:nvPr/>
        </p:nvGraphicFramePr>
        <p:xfrm>
          <a:off x="1517650" y="5124450"/>
          <a:ext cx="5835650" cy="1280160"/>
        </p:xfrm>
        <a:graphic>
          <a:graphicData uri="http://schemas.openxmlformats.org/drawingml/2006/table">
            <a:tbl>
              <a:tblPr/>
              <a:tblGrid>
                <a:gridCol w="1458913"/>
                <a:gridCol w="1458912"/>
                <a:gridCol w="1539875"/>
                <a:gridCol w="1377950"/>
              </a:tblGrid>
              <a:tr h="387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PRP-0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It</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He</a:t>
                      </a:r>
                    </a:p>
                  </a:txBody>
                  <a:tcPr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I</a:t>
                      </a: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3889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PRP-1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it</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he</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they</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PRP-2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it</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them</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him</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t>Finding Word Alignments</a:t>
            </a:r>
          </a:p>
        </p:txBody>
      </p:sp>
      <p:sp>
        <p:nvSpPr>
          <p:cNvPr id="225283" name="Text Box 3"/>
          <p:cNvSpPr txBox="1">
            <a:spLocks noChangeArrowheads="1"/>
          </p:cNvSpPr>
          <p:nvPr/>
        </p:nvSpPr>
        <p:spPr bwMode="auto">
          <a:xfrm>
            <a:off x="1371600" y="2057400"/>
            <a:ext cx="6082465" cy="1569660"/>
          </a:xfrm>
          <a:prstGeom prst="rect">
            <a:avLst/>
          </a:prstGeom>
          <a:noFill/>
          <a:ln w="9525">
            <a:noFill/>
            <a:miter lim="800000"/>
            <a:headEnd/>
            <a:tailEnd/>
          </a:ln>
          <a:effectLst/>
        </p:spPr>
        <p:txBody>
          <a:bodyPr wrap="none">
            <a:prstTxWarp prst="textNoShape">
              <a:avLst/>
            </a:prstTxWarp>
            <a:spAutoFit/>
          </a:bodyPr>
          <a:lstStyle/>
          <a:p>
            <a:pPr algn="l"/>
            <a:r>
              <a:rPr lang="en-US" sz="2400" dirty="0">
                <a:solidFill>
                  <a:srgbClr val="008000"/>
                </a:solidFill>
                <a:latin typeface="Times New Roman" charset="0"/>
              </a:rPr>
              <a:t>… la </a:t>
            </a:r>
            <a:r>
              <a:rPr lang="en-US" sz="2400" dirty="0" err="1">
                <a:solidFill>
                  <a:srgbClr val="008000"/>
                </a:solidFill>
                <a:latin typeface="Times New Roman" charset="0"/>
              </a:rPr>
              <a:t>maison</a:t>
            </a:r>
            <a:r>
              <a:rPr lang="en-US" sz="2400" dirty="0">
                <a:solidFill>
                  <a:srgbClr val="008000"/>
                </a:solidFill>
                <a:latin typeface="Times New Roman" charset="0"/>
              </a:rPr>
              <a:t> … la </a:t>
            </a:r>
            <a:r>
              <a:rPr lang="en-US" sz="2400" dirty="0" err="1">
                <a:solidFill>
                  <a:srgbClr val="008000"/>
                </a:solidFill>
                <a:latin typeface="Times New Roman" charset="0"/>
              </a:rPr>
              <a:t>maison</a:t>
            </a:r>
            <a:r>
              <a:rPr lang="en-US" sz="2400" dirty="0">
                <a:solidFill>
                  <a:srgbClr val="008000"/>
                </a:solidFill>
                <a:latin typeface="Times New Roman" charset="0"/>
              </a:rPr>
              <a:t> </a:t>
            </a:r>
            <a:r>
              <a:rPr lang="en-US" sz="2400" dirty="0" err="1">
                <a:solidFill>
                  <a:srgbClr val="008000"/>
                </a:solidFill>
                <a:latin typeface="Times New Roman" charset="0"/>
              </a:rPr>
              <a:t>bleue</a:t>
            </a:r>
            <a:r>
              <a:rPr lang="en-US" sz="2400" dirty="0">
                <a:solidFill>
                  <a:srgbClr val="008000"/>
                </a:solidFill>
                <a:latin typeface="Times New Roman" charset="0"/>
              </a:rPr>
              <a:t> … la fleur …</a:t>
            </a:r>
          </a:p>
          <a:p>
            <a:pPr algn="l"/>
            <a:endParaRPr lang="en-US" sz="2400" dirty="0">
              <a:latin typeface="Times New Roman" charset="0"/>
            </a:endParaRPr>
          </a:p>
          <a:p>
            <a:pPr algn="l"/>
            <a:endParaRPr lang="en-US" sz="2400" dirty="0">
              <a:latin typeface="Times New Roman" charset="0"/>
            </a:endParaRPr>
          </a:p>
          <a:p>
            <a:pPr algn="l"/>
            <a:r>
              <a:rPr lang="en-US" sz="2400" dirty="0">
                <a:solidFill>
                  <a:srgbClr val="0000FF"/>
                </a:solidFill>
                <a:latin typeface="Times New Roman" charset="0"/>
              </a:rPr>
              <a:t>… the house … the blue house … the flower …</a:t>
            </a:r>
          </a:p>
        </p:txBody>
      </p:sp>
      <p:sp>
        <p:nvSpPr>
          <p:cNvPr id="23" name="TextBox 22"/>
          <p:cNvSpPr txBox="1"/>
          <p:nvPr/>
        </p:nvSpPr>
        <p:spPr>
          <a:xfrm>
            <a:off x="457200" y="4004608"/>
            <a:ext cx="8305800" cy="1323439"/>
          </a:xfrm>
          <a:prstGeom prst="rect">
            <a:avLst/>
          </a:prstGeom>
          <a:noFill/>
        </p:spPr>
        <p:txBody>
          <a:bodyPr wrap="square" rtlCol="0">
            <a:spAutoFit/>
          </a:bodyPr>
          <a:lstStyle/>
          <a:p>
            <a:pPr>
              <a:buFont typeface="Arial"/>
              <a:buChar char="•"/>
            </a:pPr>
            <a:r>
              <a:rPr lang="en-US" sz="2000" dirty="0" smtClean="0"/>
              <a:t> In machine translation, we train from pairs of translated sentences</a:t>
            </a:r>
          </a:p>
          <a:p>
            <a:pPr>
              <a:buFont typeface="Arial"/>
              <a:buChar char="•"/>
            </a:pPr>
            <a:r>
              <a:rPr lang="en-US" sz="2000" dirty="0" smtClean="0"/>
              <a:t> Often useful to know how the words align in the sentences</a:t>
            </a:r>
          </a:p>
          <a:p>
            <a:pPr>
              <a:buFont typeface="Arial"/>
              <a:buChar char="•"/>
            </a:pPr>
            <a:r>
              <a:rPr lang="en-US" sz="2000" dirty="0" smtClean="0"/>
              <a:t> Use EM!</a:t>
            </a:r>
          </a:p>
          <a:p>
            <a:pPr lvl="1">
              <a:buFont typeface="Arial"/>
              <a:buChar char="•"/>
            </a:pPr>
            <a:r>
              <a:rPr lang="en-US" sz="2000" dirty="0" smtClean="0"/>
              <a:t> learn a model of </a:t>
            </a:r>
            <a:r>
              <a:rPr lang="en-US" sz="2000" dirty="0" err="1" smtClean="0"/>
              <a:t>P(</a:t>
            </a:r>
            <a:r>
              <a:rPr lang="en-US" sz="2000" dirty="0" err="1" smtClean="0">
                <a:solidFill>
                  <a:srgbClr val="008000"/>
                </a:solidFill>
              </a:rPr>
              <a:t>french</a:t>
            </a:r>
            <a:r>
              <a:rPr lang="en-US" sz="2000" dirty="0" smtClean="0">
                <a:solidFill>
                  <a:srgbClr val="008000"/>
                </a:solidFill>
              </a:rPr>
              <a:t>-word</a:t>
            </a:r>
            <a:r>
              <a:rPr lang="en-US" sz="2000" dirty="0" smtClean="0"/>
              <a:t> | </a:t>
            </a:r>
            <a:r>
              <a:rPr lang="en-US" sz="2000" dirty="0" err="1" smtClean="0">
                <a:solidFill>
                  <a:srgbClr val="0000FF"/>
                </a:solidFill>
              </a:rPr>
              <a:t>english</a:t>
            </a:r>
            <a:r>
              <a:rPr lang="en-US" sz="2000" dirty="0" smtClean="0">
                <a:solidFill>
                  <a:srgbClr val="0000FF"/>
                </a:solidFill>
              </a:rPr>
              <a:t>-word</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t>Finding Word Alignments</a:t>
            </a:r>
          </a:p>
        </p:txBody>
      </p:sp>
      <p:sp>
        <p:nvSpPr>
          <p:cNvPr id="225284" name="Line 4"/>
          <p:cNvSpPr>
            <a:spLocks noChangeShapeType="1"/>
          </p:cNvSpPr>
          <p:nvPr/>
        </p:nvSpPr>
        <p:spPr bwMode="auto">
          <a:xfrm>
            <a:off x="1981200" y="2514600"/>
            <a:ext cx="762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85" name="Line 5"/>
          <p:cNvSpPr>
            <a:spLocks noChangeShapeType="1"/>
          </p:cNvSpPr>
          <p:nvPr/>
        </p:nvSpPr>
        <p:spPr bwMode="auto">
          <a:xfrm>
            <a:off x="1981200" y="2514600"/>
            <a:ext cx="6096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86" name="Line 6"/>
          <p:cNvSpPr>
            <a:spLocks noChangeShapeType="1"/>
          </p:cNvSpPr>
          <p:nvPr/>
        </p:nvSpPr>
        <p:spPr bwMode="auto">
          <a:xfrm flipH="1">
            <a:off x="2590800" y="2590800"/>
            <a:ext cx="762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87" name="Line 7"/>
          <p:cNvSpPr>
            <a:spLocks noChangeShapeType="1"/>
          </p:cNvSpPr>
          <p:nvPr/>
        </p:nvSpPr>
        <p:spPr bwMode="auto">
          <a:xfrm flipH="1">
            <a:off x="2057400" y="2590800"/>
            <a:ext cx="609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88" name="Line 8"/>
          <p:cNvSpPr>
            <a:spLocks noChangeShapeType="1"/>
          </p:cNvSpPr>
          <p:nvPr/>
        </p:nvSpPr>
        <p:spPr bwMode="auto">
          <a:xfrm>
            <a:off x="5943600" y="2514600"/>
            <a:ext cx="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89" name="Line 9"/>
          <p:cNvSpPr>
            <a:spLocks noChangeShapeType="1"/>
          </p:cNvSpPr>
          <p:nvPr/>
        </p:nvSpPr>
        <p:spPr bwMode="auto">
          <a:xfrm>
            <a:off x="5943600" y="2514600"/>
            <a:ext cx="6096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90" name="Line 10"/>
          <p:cNvSpPr>
            <a:spLocks noChangeShapeType="1"/>
          </p:cNvSpPr>
          <p:nvPr/>
        </p:nvSpPr>
        <p:spPr bwMode="auto">
          <a:xfrm flipH="1">
            <a:off x="6553200" y="2514600"/>
            <a:ext cx="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91" name="Line 11"/>
          <p:cNvSpPr>
            <a:spLocks noChangeShapeType="1"/>
          </p:cNvSpPr>
          <p:nvPr/>
        </p:nvSpPr>
        <p:spPr bwMode="auto">
          <a:xfrm flipH="1">
            <a:off x="5943600" y="2514600"/>
            <a:ext cx="6096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92" name="Line 12"/>
          <p:cNvSpPr>
            <a:spLocks noChangeShapeType="1"/>
          </p:cNvSpPr>
          <p:nvPr/>
        </p:nvSpPr>
        <p:spPr bwMode="auto">
          <a:xfrm>
            <a:off x="3581400" y="2514600"/>
            <a:ext cx="762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93" name="Line 13"/>
          <p:cNvSpPr>
            <a:spLocks noChangeShapeType="1"/>
          </p:cNvSpPr>
          <p:nvPr/>
        </p:nvSpPr>
        <p:spPr bwMode="auto">
          <a:xfrm>
            <a:off x="3581400" y="2514600"/>
            <a:ext cx="6096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94" name="Line 14"/>
          <p:cNvSpPr>
            <a:spLocks noChangeShapeType="1"/>
          </p:cNvSpPr>
          <p:nvPr/>
        </p:nvSpPr>
        <p:spPr bwMode="auto">
          <a:xfrm flipH="1">
            <a:off x="4191000" y="2590800"/>
            <a:ext cx="762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95" name="Line 15"/>
          <p:cNvSpPr>
            <a:spLocks noChangeShapeType="1"/>
          </p:cNvSpPr>
          <p:nvPr/>
        </p:nvSpPr>
        <p:spPr bwMode="auto">
          <a:xfrm flipH="1">
            <a:off x="3657600" y="2590800"/>
            <a:ext cx="609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96" name="Line 16"/>
          <p:cNvSpPr>
            <a:spLocks noChangeShapeType="1"/>
          </p:cNvSpPr>
          <p:nvPr/>
        </p:nvSpPr>
        <p:spPr bwMode="auto">
          <a:xfrm>
            <a:off x="3581400" y="2514600"/>
            <a:ext cx="12954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97" name="Line 17"/>
          <p:cNvSpPr>
            <a:spLocks noChangeShapeType="1"/>
          </p:cNvSpPr>
          <p:nvPr/>
        </p:nvSpPr>
        <p:spPr bwMode="auto">
          <a:xfrm flipV="1">
            <a:off x="4876800" y="2590800"/>
            <a:ext cx="1524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98" name="Line 18"/>
          <p:cNvSpPr>
            <a:spLocks noChangeShapeType="1"/>
          </p:cNvSpPr>
          <p:nvPr/>
        </p:nvSpPr>
        <p:spPr bwMode="auto">
          <a:xfrm flipH="1">
            <a:off x="4191000" y="2590800"/>
            <a:ext cx="8382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299" name="Line 19"/>
          <p:cNvSpPr>
            <a:spLocks noChangeShapeType="1"/>
          </p:cNvSpPr>
          <p:nvPr/>
        </p:nvSpPr>
        <p:spPr bwMode="auto">
          <a:xfrm flipH="1">
            <a:off x="3657600" y="2590800"/>
            <a:ext cx="1371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300" name="Line 20"/>
          <p:cNvSpPr>
            <a:spLocks noChangeShapeType="1"/>
          </p:cNvSpPr>
          <p:nvPr/>
        </p:nvSpPr>
        <p:spPr bwMode="auto">
          <a:xfrm>
            <a:off x="4267200" y="2590800"/>
            <a:ext cx="609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301" name="Text Box 21"/>
          <p:cNvSpPr txBox="1">
            <a:spLocks noChangeArrowheads="1"/>
          </p:cNvSpPr>
          <p:nvPr/>
        </p:nvSpPr>
        <p:spPr bwMode="auto">
          <a:xfrm>
            <a:off x="1057275" y="4840288"/>
            <a:ext cx="7083991" cy="1200328"/>
          </a:xfrm>
          <a:prstGeom prst="rect">
            <a:avLst/>
          </a:prstGeom>
          <a:noFill/>
          <a:ln w="9525">
            <a:noFill/>
            <a:miter lim="800000"/>
            <a:headEnd/>
            <a:tailEnd/>
          </a:ln>
          <a:effectLst/>
        </p:spPr>
        <p:txBody>
          <a:bodyPr wrap="none">
            <a:prstTxWarp prst="textNoShape">
              <a:avLst/>
            </a:prstTxWarp>
            <a:spAutoFit/>
          </a:bodyPr>
          <a:lstStyle/>
          <a:p>
            <a:r>
              <a:rPr lang="en-US" sz="2400" dirty="0"/>
              <a:t>All word alignments equally likely</a:t>
            </a:r>
          </a:p>
          <a:p>
            <a:endParaRPr lang="en-US" sz="2400" dirty="0"/>
          </a:p>
          <a:p>
            <a:r>
              <a:rPr lang="en-US" sz="2400" dirty="0"/>
              <a:t>All </a:t>
            </a:r>
            <a:r>
              <a:rPr lang="en-US" sz="2400" dirty="0" err="1"/>
              <a:t>P(</a:t>
            </a:r>
            <a:r>
              <a:rPr lang="en-US" sz="2400" dirty="0" err="1">
                <a:solidFill>
                  <a:srgbClr val="008000"/>
                </a:solidFill>
              </a:rPr>
              <a:t>french</a:t>
            </a:r>
            <a:r>
              <a:rPr lang="en-US" sz="2400" dirty="0">
                <a:solidFill>
                  <a:srgbClr val="008000"/>
                </a:solidFill>
              </a:rPr>
              <a:t>-word</a:t>
            </a:r>
            <a:r>
              <a:rPr lang="en-US" sz="2400" dirty="0"/>
              <a:t> | </a:t>
            </a:r>
            <a:r>
              <a:rPr lang="en-US" sz="2400" dirty="0" err="1">
                <a:solidFill>
                  <a:srgbClr val="0000FF"/>
                </a:solidFill>
              </a:rPr>
              <a:t>english</a:t>
            </a:r>
            <a:r>
              <a:rPr lang="en-US" sz="2400" dirty="0">
                <a:solidFill>
                  <a:srgbClr val="0000FF"/>
                </a:solidFill>
              </a:rPr>
              <a:t>-word</a:t>
            </a:r>
            <a:r>
              <a:rPr lang="en-US" sz="2400" dirty="0"/>
              <a:t>) equally likely</a:t>
            </a:r>
          </a:p>
        </p:txBody>
      </p:sp>
      <p:sp>
        <p:nvSpPr>
          <p:cNvPr id="22" name="Text Box 3"/>
          <p:cNvSpPr txBox="1">
            <a:spLocks noChangeArrowheads="1"/>
          </p:cNvSpPr>
          <p:nvPr/>
        </p:nvSpPr>
        <p:spPr bwMode="auto">
          <a:xfrm>
            <a:off x="1371600" y="2057400"/>
            <a:ext cx="6082465" cy="1569660"/>
          </a:xfrm>
          <a:prstGeom prst="rect">
            <a:avLst/>
          </a:prstGeom>
          <a:noFill/>
          <a:ln w="9525">
            <a:noFill/>
            <a:miter lim="800000"/>
            <a:headEnd/>
            <a:tailEnd/>
          </a:ln>
          <a:effectLst/>
        </p:spPr>
        <p:txBody>
          <a:bodyPr wrap="none">
            <a:prstTxWarp prst="textNoShape">
              <a:avLst/>
            </a:prstTxWarp>
            <a:spAutoFit/>
          </a:bodyPr>
          <a:lstStyle/>
          <a:p>
            <a:pPr algn="l"/>
            <a:r>
              <a:rPr lang="en-US" sz="2400" dirty="0">
                <a:solidFill>
                  <a:srgbClr val="008000"/>
                </a:solidFill>
                <a:latin typeface="Times New Roman" charset="0"/>
              </a:rPr>
              <a:t>… la </a:t>
            </a:r>
            <a:r>
              <a:rPr lang="en-US" sz="2400" dirty="0" err="1">
                <a:solidFill>
                  <a:srgbClr val="008000"/>
                </a:solidFill>
                <a:latin typeface="Times New Roman" charset="0"/>
              </a:rPr>
              <a:t>maison</a:t>
            </a:r>
            <a:r>
              <a:rPr lang="en-US" sz="2400" dirty="0">
                <a:solidFill>
                  <a:srgbClr val="008000"/>
                </a:solidFill>
                <a:latin typeface="Times New Roman" charset="0"/>
              </a:rPr>
              <a:t> … la </a:t>
            </a:r>
            <a:r>
              <a:rPr lang="en-US" sz="2400" dirty="0" err="1">
                <a:solidFill>
                  <a:srgbClr val="008000"/>
                </a:solidFill>
                <a:latin typeface="Times New Roman" charset="0"/>
              </a:rPr>
              <a:t>maison</a:t>
            </a:r>
            <a:r>
              <a:rPr lang="en-US" sz="2400" dirty="0">
                <a:solidFill>
                  <a:srgbClr val="008000"/>
                </a:solidFill>
                <a:latin typeface="Times New Roman" charset="0"/>
              </a:rPr>
              <a:t> </a:t>
            </a:r>
            <a:r>
              <a:rPr lang="en-US" sz="2400" dirty="0" err="1">
                <a:solidFill>
                  <a:srgbClr val="008000"/>
                </a:solidFill>
                <a:latin typeface="Times New Roman" charset="0"/>
              </a:rPr>
              <a:t>bleue</a:t>
            </a:r>
            <a:r>
              <a:rPr lang="en-US" sz="2400" dirty="0">
                <a:solidFill>
                  <a:srgbClr val="008000"/>
                </a:solidFill>
                <a:latin typeface="Times New Roman" charset="0"/>
              </a:rPr>
              <a:t> … la fleur …</a:t>
            </a:r>
          </a:p>
          <a:p>
            <a:pPr algn="l"/>
            <a:endParaRPr lang="en-US" sz="2400" dirty="0">
              <a:latin typeface="Times New Roman" charset="0"/>
            </a:endParaRPr>
          </a:p>
          <a:p>
            <a:pPr algn="l"/>
            <a:endParaRPr lang="en-US" sz="2400" dirty="0">
              <a:latin typeface="Times New Roman" charset="0"/>
            </a:endParaRPr>
          </a:p>
          <a:p>
            <a:pPr algn="l"/>
            <a:r>
              <a:rPr lang="en-US" sz="2400" dirty="0">
                <a:solidFill>
                  <a:srgbClr val="0000FF"/>
                </a:solidFill>
                <a:latin typeface="Times New Roman" charset="0"/>
              </a:rPr>
              <a:t>… the house … the blue house … the flower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t>Finding Word Alignments</a:t>
            </a:r>
          </a:p>
        </p:txBody>
      </p:sp>
      <p:sp>
        <p:nvSpPr>
          <p:cNvPr id="226308" name="Line 4"/>
          <p:cNvSpPr>
            <a:spLocks noChangeShapeType="1"/>
          </p:cNvSpPr>
          <p:nvPr/>
        </p:nvSpPr>
        <p:spPr bwMode="auto">
          <a:xfrm>
            <a:off x="1981200" y="2514600"/>
            <a:ext cx="76200" cy="685800"/>
          </a:xfrm>
          <a:prstGeom prst="line">
            <a:avLst/>
          </a:prstGeom>
          <a:noFill/>
          <a:ln w="57150">
            <a:solidFill>
              <a:srgbClr val="FF6600"/>
            </a:solidFill>
            <a:round/>
            <a:headEnd/>
            <a:tailEnd/>
          </a:ln>
          <a:effectLst/>
        </p:spPr>
        <p:txBody>
          <a:bodyPr>
            <a:prstTxWarp prst="textNoShape">
              <a:avLst/>
            </a:prstTxWarp>
          </a:bodyPr>
          <a:lstStyle/>
          <a:p>
            <a:endParaRPr lang="en-US"/>
          </a:p>
        </p:txBody>
      </p:sp>
      <p:sp>
        <p:nvSpPr>
          <p:cNvPr id="226309" name="Line 5"/>
          <p:cNvSpPr>
            <a:spLocks noChangeShapeType="1"/>
          </p:cNvSpPr>
          <p:nvPr/>
        </p:nvSpPr>
        <p:spPr bwMode="auto">
          <a:xfrm>
            <a:off x="1981200" y="2514600"/>
            <a:ext cx="6096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6310" name="Line 6"/>
          <p:cNvSpPr>
            <a:spLocks noChangeShapeType="1"/>
          </p:cNvSpPr>
          <p:nvPr/>
        </p:nvSpPr>
        <p:spPr bwMode="auto">
          <a:xfrm flipH="1">
            <a:off x="2590800" y="2590800"/>
            <a:ext cx="76200" cy="60960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226311" name="Line 7"/>
          <p:cNvSpPr>
            <a:spLocks noChangeShapeType="1"/>
          </p:cNvSpPr>
          <p:nvPr/>
        </p:nvSpPr>
        <p:spPr bwMode="auto">
          <a:xfrm flipH="1">
            <a:off x="2057400" y="2590800"/>
            <a:ext cx="609600" cy="609600"/>
          </a:xfrm>
          <a:prstGeom prst="line">
            <a:avLst/>
          </a:prstGeom>
          <a:noFill/>
          <a:ln w="57150">
            <a:solidFill>
              <a:srgbClr val="FF6600"/>
            </a:solidFill>
            <a:round/>
            <a:headEnd/>
            <a:tailEnd/>
          </a:ln>
          <a:effectLst/>
        </p:spPr>
        <p:txBody>
          <a:bodyPr>
            <a:prstTxWarp prst="textNoShape">
              <a:avLst/>
            </a:prstTxWarp>
          </a:bodyPr>
          <a:lstStyle/>
          <a:p>
            <a:endParaRPr lang="en-US"/>
          </a:p>
        </p:txBody>
      </p:sp>
      <p:sp>
        <p:nvSpPr>
          <p:cNvPr id="226312" name="Line 8"/>
          <p:cNvSpPr>
            <a:spLocks noChangeShapeType="1"/>
          </p:cNvSpPr>
          <p:nvPr/>
        </p:nvSpPr>
        <p:spPr bwMode="auto">
          <a:xfrm>
            <a:off x="5943600" y="2514600"/>
            <a:ext cx="0" cy="685800"/>
          </a:xfrm>
          <a:prstGeom prst="line">
            <a:avLst/>
          </a:prstGeom>
          <a:noFill/>
          <a:ln w="57150">
            <a:solidFill>
              <a:srgbClr val="FF6600"/>
            </a:solidFill>
            <a:round/>
            <a:headEnd/>
            <a:tailEnd/>
          </a:ln>
          <a:effectLst/>
        </p:spPr>
        <p:txBody>
          <a:bodyPr>
            <a:prstTxWarp prst="textNoShape">
              <a:avLst/>
            </a:prstTxWarp>
          </a:bodyPr>
          <a:lstStyle/>
          <a:p>
            <a:endParaRPr lang="en-US"/>
          </a:p>
        </p:txBody>
      </p:sp>
      <p:sp>
        <p:nvSpPr>
          <p:cNvPr id="226313" name="Line 9"/>
          <p:cNvSpPr>
            <a:spLocks noChangeShapeType="1"/>
          </p:cNvSpPr>
          <p:nvPr/>
        </p:nvSpPr>
        <p:spPr bwMode="auto">
          <a:xfrm>
            <a:off x="5943600" y="2514600"/>
            <a:ext cx="6096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6314" name="Line 10"/>
          <p:cNvSpPr>
            <a:spLocks noChangeShapeType="1"/>
          </p:cNvSpPr>
          <p:nvPr/>
        </p:nvSpPr>
        <p:spPr bwMode="auto">
          <a:xfrm flipH="1">
            <a:off x="6553200" y="2514600"/>
            <a:ext cx="0" cy="68580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226315" name="Line 11"/>
          <p:cNvSpPr>
            <a:spLocks noChangeShapeType="1"/>
          </p:cNvSpPr>
          <p:nvPr/>
        </p:nvSpPr>
        <p:spPr bwMode="auto">
          <a:xfrm flipH="1">
            <a:off x="5943600" y="2514600"/>
            <a:ext cx="609600" cy="68580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226316" name="Line 12"/>
          <p:cNvSpPr>
            <a:spLocks noChangeShapeType="1"/>
          </p:cNvSpPr>
          <p:nvPr/>
        </p:nvSpPr>
        <p:spPr bwMode="auto">
          <a:xfrm>
            <a:off x="3581400" y="2514600"/>
            <a:ext cx="76200" cy="685800"/>
          </a:xfrm>
          <a:prstGeom prst="line">
            <a:avLst/>
          </a:prstGeom>
          <a:noFill/>
          <a:ln w="57150">
            <a:solidFill>
              <a:srgbClr val="FF6600"/>
            </a:solidFill>
            <a:round/>
            <a:headEnd/>
            <a:tailEnd/>
          </a:ln>
          <a:effectLst/>
        </p:spPr>
        <p:txBody>
          <a:bodyPr>
            <a:prstTxWarp prst="textNoShape">
              <a:avLst/>
            </a:prstTxWarp>
          </a:bodyPr>
          <a:lstStyle/>
          <a:p>
            <a:endParaRPr lang="en-US"/>
          </a:p>
        </p:txBody>
      </p:sp>
      <p:sp>
        <p:nvSpPr>
          <p:cNvPr id="226317" name="Line 13"/>
          <p:cNvSpPr>
            <a:spLocks noChangeShapeType="1"/>
          </p:cNvSpPr>
          <p:nvPr/>
        </p:nvSpPr>
        <p:spPr bwMode="auto">
          <a:xfrm>
            <a:off x="3581400" y="2514600"/>
            <a:ext cx="6096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6318" name="Line 14"/>
          <p:cNvSpPr>
            <a:spLocks noChangeShapeType="1"/>
          </p:cNvSpPr>
          <p:nvPr/>
        </p:nvSpPr>
        <p:spPr bwMode="auto">
          <a:xfrm flipH="1">
            <a:off x="4191000" y="2590800"/>
            <a:ext cx="762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6319" name="Line 15"/>
          <p:cNvSpPr>
            <a:spLocks noChangeShapeType="1"/>
          </p:cNvSpPr>
          <p:nvPr/>
        </p:nvSpPr>
        <p:spPr bwMode="auto">
          <a:xfrm flipH="1">
            <a:off x="3657600" y="2590800"/>
            <a:ext cx="609600" cy="609600"/>
          </a:xfrm>
          <a:prstGeom prst="line">
            <a:avLst/>
          </a:prstGeom>
          <a:noFill/>
          <a:ln w="57150">
            <a:solidFill>
              <a:srgbClr val="FF6600"/>
            </a:solidFill>
            <a:round/>
            <a:headEnd/>
            <a:tailEnd/>
          </a:ln>
          <a:effectLst/>
        </p:spPr>
        <p:txBody>
          <a:bodyPr>
            <a:prstTxWarp prst="textNoShape">
              <a:avLst/>
            </a:prstTxWarp>
          </a:bodyPr>
          <a:lstStyle/>
          <a:p>
            <a:endParaRPr lang="en-US"/>
          </a:p>
        </p:txBody>
      </p:sp>
      <p:sp>
        <p:nvSpPr>
          <p:cNvPr id="226320" name="Line 16"/>
          <p:cNvSpPr>
            <a:spLocks noChangeShapeType="1"/>
          </p:cNvSpPr>
          <p:nvPr/>
        </p:nvSpPr>
        <p:spPr bwMode="auto">
          <a:xfrm>
            <a:off x="3581400" y="2514600"/>
            <a:ext cx="12954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6321" name="Line 17"/>
          <p:cNvSpPr>
            <a:spLocks noChangeShapeType="1"/>
          </p:cNvSpPr>
          <p:nvPr/>
        </p:nvSpPr>
        <p:spPr bwMode="auto">
          <a:xfrm flipV="1">
            <a:off x="4876800" y="2590800"/>
            <a:ext cx="1524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6322" name="Line 18"/>
          <p:cNvSpPr>
            <a:spLocks noChangeShapeType="1"/>
          </p:cNvSpPr>
          <p:nvPr/>
        </p:nvSpPr>
        <p:spPr bwMode="auto">
          <a:xfrm flipH="1">
            <a:off x="4191000" y="2590800"/>
            <a:ext cx="8382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6323" name="Line 19"/>
          <p:cNvSpPr>
            <a:spLocks noChangeShapeType="1"/>
          </p:cNvSpPr>
          <p:nvPr/>
        </p:nvSpPr>
        <p:spPr bwMode="auto">
          <a:xfrm flipH="1">
            <a:off x="3657600" y="2590800"/>
            <a:ext cx="1371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6324" name="Line 20"/>
          <p:cNvSpPr>
            <a:spLocks noChangeShapeType="1"/>
          </p:cNvSpPr>
          <p:nvPr/>
        </p:nvSpPr>
        <p:spPr bwMode="auto">
          <a:xfrm>
            <a:off x="4267200" y="2590800"/>
            <a:ext cx="609600" cy="60960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226325" name="Text Box 21"/>
          <p:cNvSpPr txBox="1">
            <a:spLocks noChangeArrowheads="1"/>
          </p:cNvSpPr>
          <p:nvPr/>
        </p:nvSpPr>
        <p:spPr bwMode="auto">
          <a:xfrm>
            <a:off x="854075" y="4840288"/>
            <a:ext cx="7073872" cy="830997"/>
          </a:xfrm>
          <a:prstGeom prst="rect">
            <a:avLst/>
          </a:prstGeom>
          <a:noFill/>
          <a:ln w="9525">
            <a:noFill/>
            <a:miter lim="800000"/>
            <a:headEnd/>
            <a:tailEnd/>
          </a:ln>
          <a:effectLst/>
        </p:spPr>
        <p:txBody>
          <a:bodyPr wrap="none">
            <a:prstTxWarp prst="textNoShape">
              <a:avLst/>
            </a:prstTxWarp>
            <a:spAutoFit/>
          </a:bodyPr>
          <a:lstStyle/>
          <a:p>
            <a:r>
              <a:rPr lang="en-US" sz="2400" dirty="0"/>
              <a:t>“</a:t>
            </a:r>
            <a:r>
              <a:rPr lang="en-US" sz="2400" dirty="0">
                <a:solidFill>
                  <a:srgbClr val="008000"/>
                </a:solidFill>
              </a:rPr>
              <a:t>la</a:t>
            </a:r>
            <a:r>
              <a:rPr lang="en-US" sz="2400" dirty="0"/>
              <a:t>” and “</a:t>
            </a:r>
            <a:r>
              <a:rPr lang="en-US" sz="2400" dirty="0">
                <a:solidFill>
                  <a:srgbClr val="0000FF"/>
                </a:solidFill>
              </a:rPr>
              <a:t>the</a:t>
            </a:r>
            <a:r>
              <a:rPr lang="en-US" sz="2400" dirty="0"/>
              <a:t>” observed to co-occur frequently,</a:t>
            </a:r>
          </a:p>
          <a:p>
            <a:r>
              <a:rPr lang="en-US" sz="2400" dirty="0"/>
              <a:t>so </a:t>
            </a:r>
            <a:r>
              <a:rPr lang="en-US" sz="2400" dirty="0" err="1"/>
              <a:t>P(</a:t>
            </a:r>
            <a:r>
              <a:rPr lang="en-US" sz="2400" dirty="0" err="1">
                <a:solidFill>
                  <a:srgbClr val="008000"/>
                </a:solidFill>
              </a:rPr>
              <a:t>la</a:t>
            </a:r>
            <a:r>
              <a:rPr lang="en-US" sz="2400" dirty="0"/>
              <a:t> | </a:t>
            </a:r>
            <a:r>
              <a:rPr lang="en-US" sz="2400" dirty="0">
                <a:solidFill>
                  <a:srgbClr val="0000FF"/>
                </a:solidFill>
              </a:rPr>
              <a:t>the</a:t>
            </a:r>
            <a:r>
              <a:rPr lang="en-US" sz="2400" dirty="0"/>
              <a:t>) is increased.</a:t>
            </a:r>
          </a:p>
        </p:txBody>
      </p:sp>
      <p:sp>
        <p:nvSpPr>
          <p:cNvPr id="22" name="Text Box 3"/>
          <p:cNvSpPr txBox="1">
            <a:spLocks noChangeArrowheads="1"/>
          </p:cNvSpPr>
          <p:nvPr/>
        </p:nvSpPr>
        <p:spPr bwMode="auto">
          <a:xfrm>
            <a:off x="1371600" y="2057400"/>
            <a:ext cx="6082465" cy="1569660"/>
          </a:xfrm>
          <a:prstGeom prst="rect">
            <a:avLst/>
          </a:prstGeom>
          <a:noFill/>
          <a:ln w="9525">
            <a:noFill/>
            <a:miter lim="800000"/>
            <a:headEnd/>
            <a:tailEnd/>
          </a:ln>
          <a:effectLst/>
        </p:spPr>
        <p:txBody>
          <a:bodyPr wrap="none">
            <a:prstTxWarp prst="textNoShape">
              <a:avLst/>
            </a:prstTxWarp>
            <a:spAutoFit/>
          </a:bodyPr>
          <a:lstStyle/>
          <a:p>
            <a:pPr algn="l"/>
            <a:r>
              <a:rPr lang="en-US" sz="2400" dirty="0">
                <a:solidFill>
                  <a:srgbClr val="008000"/>
                </a:solidFill>
                <a:latin typeface="Times New Roman" charset="0"/>
              </a:rPr>
              <a:t>… la </a:t>
            </a:r>
            <a:r>
              <a:rPr lang="en-US" sz="2400" dirty="0" err="1">
                <a:solidFill>
                  <a:srgbClr val="008000"/>
                </a:solidFill>
                <a:latin typeface="Times New Roman" charset="0"/>
              </a:rPr>
              <a:t>maison</a:t>
            </a:r>
            <a:r>
              <a:rPr lang="en-US" sz="2400" dirty="0">
                <a:solidFill>
                  <a:srgbClr val="008000"/>
                </a:solidFill>
                <a:latin typeface="Times New Roman" charset="0"/>
              </a:rPr>
              <a:t> … la </a:t>
            </a:r>
            <a:r>
              <a:rPr lang="en-US" sz="2400" dirty="0" err="1">
                <a:solidFill>
                  <a:srgbClr val="008000"/>
                </a:solidFill>
                <a:latin typeface="Times New Roman" charset="0"/>
              </a:rPr>
              <a:t>maison</a:t>
            </a:r>
            <a:r>
              <a:rPr lang="en-US" sz="2400" dirty="0">
                <a:solidFill>
                  <a:srgbClr val="008000"/>
                </a:solidFill>
                <a:latin typeface="Times New Roman" charset="0"/>
              </a:rPr>
              <a:t> </a:t>
            </a:r>
            <a:r>
              <a:rPr lang="en-US" sz="2400" dirty="0" err="1">
                <a:solidFill>
                  <a:srgbClr val="008000"/>
                </a:solidFill>
                <a:latin typeface="Times New Roman" charset="0"/>
              </a:rPr>
              <a:t>bleue</a:t>
            </a:r>
            <a:r>
              <a:rPr lang="en-US" sz="2400" dirty="0">
                <a:solidFill>
                  <a:srgbClr val="008000"/>
                </a:solidFill>
                <a:latin typeface="Times New Roman" charset="0"/>
              </a:rPr>
              <a:t> … la fleur …</a:t>
            </a:r>
          </a:p>
          <a:p>
            <a:pPr algn="l"/>
            <a:endParaRPr lang="en-US" sz="2400" dirty="0">
              <a:latin typeface="Times New Roman" charset="0"/>
            </a:endParaRPr>
          </a:p>
          <a:p>
            <a:pPr algn="l"/>
            <a:endParaRPr lang="en-US" sz="2400" dirty="0">
              <a:latin typeface="Times New Roman" charset="0"/>
            </a:endParaRPr>
          </a:p>
          <a:p>
            <a:pPr algn="l"/>
            <a:r>
              <a:rPr lang="en-US" sz="2400" dirty="0">
                <a:solidFill>
                  <a:srgbClr val="0000FF"/>
                </a:solidFill>
                <a:latin typeface="Times New Roman" charset="0"/>
              </a:rPr>
              <a:t>… the house … the blue house … the flower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t>Finding Word Alignments</a:t>
            </a:r>
          </a:p>
        </p:txBody>
      </p:sp>
      <p:sp>
        <p:nvSpPr>
          <p:cNvPr id="227332" name="Line 4"/>
          <p:cNvSpPr>
            <a:spLocks noChangeShapeType="1"/>
          </p:cNvSpPr>
          <p:nvPr/>
        </p:nvSpPr>
        <p:spPr bwMode="auto">
          <a:xfrm>
            <a:off x="1981200" y="2514600"/>
            <a:ext cx="7620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7333" name="Line 5"/>
          <p:cNvSpPr>
            <a:spLocks noChangeShapeType="1"/>
          </p:cNvSpPr>
          <p:nvPr/>
        </p:nvSpPr>
        <p:spPr bwMode="auto">
          <a:xfrm flipH="1">
            <a:off x="2590800" y="2590800"/>
            <a:ext cx="76200" cy="609600"/>
          </a:xfrm>
          <a:prstGeom prst="line">
            <a:avLst/>
          </a:prstGeom>
          <a:noFill/>
          <a:ln w="57150">
            <a:solidFill>
              <a:srgbClr val="FF6600"/>
            </a:solidFill>
            <a:round/>
            <a:headEnd/>
            <a:tailEnd/>
          </a:ln>
          <a:effectLst/>
        </p:spPr>
        <p:txBody>
          <a:bodyPr>
            <a:prstTxWarp prst="textNoShape">
              <a:avLst/>
            </a:prstTxWarp>
          </a:bodyPr>
          <a:lstStyle/>
          <a:p>
            <a:endParaRPr lang="en-US"/>
          </a:p>
        </p:txBody>
      </p:sp>
      <p:sp>
        <p:nvSpPr>
          <p:cNvPr id="227334" name="Line 6"/>
          <p:cNvSpPr>
            <a:spLocks noChangeShapeType="1"/>
          </p:cNvSpPr>
          <p:nvPr/>
        </p:nvSpPr>
        <p:spPr bwMode="auto">
          <a:xfrm flipH="1">
            <a:off x="2057400" y="2590800"/>
            <a:ext cx="609600" cy="6096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227335" name="Line 7"/>
          <p:cNvSpPr>
            <a:spLocks noChangeShapeType="1"/>
          </p:cNvSpPr>
          <p:nvPr/>
        </p:nvSpPr>
        <p:spPr bwMode="auto">
          <a:xfrm>
            <a:off x="5943600" y="2514600"/>
            <a:ext cx="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7336" name="Line 8"/>
          <p:cNvSpPr>
            <a:spLocks noChangeShapeType="1"/>
          </p:cNvSpPr>
          <p:nvPr/>
        </p:nvSpPr>
        <p:spPr bwMode="auto">
          <a:xfrm flipH="1">
            <a:off x="6553200" y="2514600"/>
            <a:ext cx="0" cy="685800"/>
          </a:xfrm>
          <a:prstGeom prst="line">
            <a:avLst/>
          </a:prstGeom>
          <a:noFill/>
          <a:ln w="57150">
            <a:solidFill>
              <a:srgbClr val="FF6600"/>
            </a:solidFill>
            <a:round/>
            <a:headEnd/>
            <a:tailEnd/>
          </a:ln>
          <a:effectLst/>
        </p:spPr>
        <p:txBody>
          <a:bodyPr>
            <a:prstTxWarp prst="textNoShape">
              <a:avLst/>
            </a:prstTxWarp>
          </a:bodyPr>
          <a:lstStyle/>
          <a:p>
            <a:endParaRPr lang="en-US"/>
          </a:p>
        </p:txBody>
      </p:sp>
      <p:sp>
        <p:nvSpPr>
          <p:cNvPr id="227337" name="Line 9"/>
          <p:cNvSpPr>
            <a:spLocks noChangeShapeType="1"/>
          </p:cNvSpPr>
          <p:nvPr/>
        </p:nvSpPr>
        <p:spPr bwMode="auto">
          <a:xfrm flipH="1">
            <a:off x="5943600" y="2514600"/>
            <a:ext cx="609600" cy="68580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227338" name="Line 10"/>
          <p:cNvSpPr>
            <a:spLocks noChangeShapeType="1"/>
          </p:cNvSpPr>
          <p:nvPr/>
        </p:nvSpPr>
        <p:spPr bwMode="auto">
          <a:xfrm>
            <a:off x="3581400" y="2514600"/>
            <a:ext cx="7620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7339" name="Line 11"/>
          <p:cNvSpPr>
            <a:spLocks noChangeShapeType="1"/>
          </p:cNvSpPr>
          <p:nvPr/>
        </p:nvSpPr>
        <p:spPr bwMode="auto">
          <a:xfrm>
            <a:off x="3581400" y="2514600"/>
            <a:ext cx="6096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7340" name="Line 12"/>
          <p:cNvSpPr>
            <a:spLocks noChangeShapeType="1"/>
          </p:cNvSpPr>
          <p:nvPr/>
        </p:nvSpPr>
        <p:spPr bwMode="auto">
          <a:xfrm flipH="1">
            <a:off x="4191000" y="2590800"/>
            <a:ext cx="762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7341" name="Line 13"/>
          <p:cNvSpPr>
            <a:spLocks noChangeShapeType="1"/>
          </p:cNvSpPr>
          <p:nvPr/>
        </p:nvSpPr>
        <p:spPr bwMode="auto">
          <a:xfrm flipH="1">
            <a:off x="3657600" y="2590800"/>
            <a:ext cx="609600" cy="6096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227342" name="Line 14"/>
          <p:cNvSpPr>
            <a:spLocks noChangeShapeType="1"/>
          </p:cNvSpPr>
          <p:nvPr/>
        </p:nvSpPr>
        <p:spPr bwMode="auto">
          <a:xfrm>
            <a:off x="3581400" y="2514600"/>
            <a:ext cx="12954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7343" name="Line 15"/>
          <p:cNvSpPr>
            <a:spLocks noChangeShapeType="1"/>
          </p:cNvSpPr>
          <p:nvPr/>
        </p:nvSpPr>
        <p:spPr bwMode="auto">
          <a:xfrm flipV="1">
            <a:off x="4876800" y="2590800"/>
            <a:ext cx="1524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7344" name="Line 16"/>
          <p:cNvSpPr>
            <a:spLocks noChangeShapeType="1"/>
          </p:cNvSpPr>
          <p:nvPr/>
        </p:nvSpPr>
        <p:spPr bwMode="auto">
          <a:xfrm flipH="1">
            <a:off x="4191000" y="2590800"/>
            <a:ext cx="838200" cy="609600"/>
          </a:xfrm>
          <a:prstGeom prst="line">
            <a:avLst/>
          </a:prstGeom>
          <a:noFill/>
          <a:ln w="57150">
            <a:solidFill>
              <a:srgbClr val="FF6600"/>
            </a:solidFill>
            <a:round/>
            <a:headEnd/>
            <a:tailEnd/>
          </a:ln>
          <a:effectLst/>
        </p:spPr>
        <p:txBody>
          <a:bodyPr>
            <a:prstTxWarp prst="textNoShape">
              <a:avLst/>
            </a:prstTxWarp>
          </a:bodyPr>
          <a:lstStyle/>
          <a:p>
            <a:endParaRPr lang="en-US"/>
          </a:p>
        </p:txBody>
      </p:sp>
      <p:sp>
        <p:nvSpPr>
          <p:cNvPr id="227345" name="Line 17"/>
          <p:cNvSpPr>
            <a:spLocks noChangeShapeType="1"/>
          </p:cNvSpPr>
          <p:nvPr/>
        </p:nvSpPr>
        <p:spPr bwMode="auto">
          <a:xfrm flipH="1">
            <a:off x="3657600" y="2590800"/>
            <a:ext cx="1371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7346" name="Line 18"/>
          <p:cNvSpPr>
            <a:spLocks noChangeShapeType="1"/>
          </p:cNvSpPr>
          <p:nvPr/>
        </p:nvSpPr>
        <p:spPr bwMode="auto">
          <a:xfrm>
            <a:off x="4267200" y="2590800"/>
            <a:ext cx="609600" cy="609600"/>
          </a:xfrm>
          <a:prstGeom prst="line">
            <a:avLst/>
          </a:prstGeom>
          <a:noFill/>
          <a:ln w="57150">
            <a:solidFill>
              <a:srgbClr val="FF6600"/>
            </a:solidFill>
            <a:round/>
            <a:headEnd/>
            <a:tailEnd/>
          </a:ln>
          <a:effectLst/>
        </p:spPr>
        <p:txBody>
          <a:bodyPr>
            <a:prstTxWarp prst="textNoShape">
              <a:avLst/>
            </a:prstTxWarp>
          </a:bodyPr>
          <a:lstStyle/>
          <a:p>
            <a:endParaRPr lang="en-US"/>
          </a:p>
        </p:txBody>
      </p:sp>
      <p:sp>
        <p:nvSpPr>
          <p:cNvPr id="227347" name="Text Box 19"/>
          <p:cNvSpPr txBox="1">
            <a:spLocks noChangeArrowheads="1"/>
          </p:cNvSpPr>
          <p:nvPr/>
        </p:nvSpPr>
        <p:spPr bwMode="auto">
          <a:xfrm>
            <a:off x="730250" y="4419600"/>
            <a:ext cx="8166117" cy="1938992"/>
          </a:xfrm>
          <a:prstGeom prst="rect">
            <a:avLst/>
          </a:prstGeom>
          <a:noFill/>
          <a:ln w="9525">
            <a:noFill/>
            <a:miter lim="800000"/>
            <a:headEnd/>
            <a:tailEnd/>
          </a:ln>
          <a:effectLst/>
        </p:spPr>
        <p:txBody>
          <a:bodyPr wrap="none">
            <a:prstTxWarp prst="textNoShape">
              <a:avLst/>
            </a:prstTxWarp>
            <a:spAutoFit/>
          </a:bodyPr>
          <a:lstStyle/>
          <a:p>
            <a:r>
              <a:rPr lang="en-US" sz="2400" dirty="0"/>
              <a:t>“</a:t>
            </a:r>
            <a:r>
              <a:rPr lang="en-US" sz="2400" dirty="0">
                <a:solidFill>
                  <a:srgbClr val="0000FF"/>
                </a:solidFill>
              </a:rPr>
              <a:t>house</a:t>
            </a:r>
            <a:r>
              <a:rPr lang="en-US" sz="2400" dirty="0"/>
              <a:t>” co-occurs with both “</a:t>
            </a:r>
            <a:r>
              <a:rPr lang="en-US" sz="2400" dirty="0">
                <a:solidFill>
                  <a:srgbClr val="008000"/>
                </a:solidFill>
              </a:rPr>
              <a:t>la</a:t>
            </a:r>
            <a:r>
              <a:rPr lang="en-US" sz="2400" dirty="0"/>
              <a:t>” and “</a:t>
            </a:r>
            <a:r>
              <a:rPr lang="en-US" sz="2400" dirty="0" err="1">
                <a:solidFill>
                  <a:srgbClr val="008000"/>
                </a:solidFill>
              </a:rPr>
              <a:t>maison</a:t>
            </a:r>
            <a:r>
              <a:rPr lang="en-US" sz="2400" dirty="0"/>
              <a:t>”, but</a:t>
            </a:r>
          </a:p>
          <a:p>
            <a:r>
              <a:rPr lang="en-US" sz="2400" dirty="0" err="1"/>
              <a:t>P(</a:t>
            </a:r>
            <a:r>
              <a:rPr lang="en-US" sz="2400" dirty="0" err="1">
                <a:solidFill>
                  <a:srgbClr val="008000"/>
                </a:solidFill>
              </a:rPr>
              <a:t>maison</a:t>
            </a:r>
            <a:r>
              <a:rPr lang="en-US" sz="2400" dirty="0"/>
              <a:t> | </a:t>
            </a:r>
            <a:r>
              <a:rPr lang="en-US" sz="2400" dirty="0">
                <a:solidFill>
                  <a:srgbClr val="0000FF"/>
                </a:solidFill>
              </a:rPr>
              <a:t>house</a:t>
            </a:r>
            <a:r>
              <a:rPr lang="en-US" sz="2400" dirty="0"/>
              <a:t>) can be raised without limit,  to 1.0,</a:t>
            </a:r>
          </a:p>
          <a:p>
            <a:r>
              <a:rPr lang="en-US" sz="2400" dirty="0"/>
              <a:t>while </a:t>
            </a:r>
            <a:r>
              <a:rPr lang="en-US" sz="2400" dirty="0" err="1"/>
              <a:t>P(</a:t>
            </a:r>
            <a:r>
              <a:rPr lang="en-US" sz="2400" dirty="0" err="1">
                <a:solidFill>
                  <a:srgbClr val="008000"/>
                </a:solidFill>
              </a:rPr>
              <a:t>la</a:t>
            </a:r>
            <a:r>
              <a:rPr lang="en-US" sz="2400" dirty="0"/>
              <a:t> | </a:t>
            </a:r>
            <a:r>
              <a:rPr lang="en-US" sz="2400" dirty="0">
                <a:solidFill>
                  <a:srgbClr val="0000FF"/>
                </a:solidFill>
              </a:rPr>
              <a:t>house</a:t>
            </a:r>
            <a:r>
              <a:rPr lang="en-US" sz="2400" dirty="0"/>
              <a:t>) is limited because of “</a:t>
            </a:r>
            <a:r>
              <a:rPr lang="en-US" sz="2400" dirty="0">
                <a:solidFill>
                  <a:srgbClr val="0000FF"/>
                </a:solidFill>
              </a:rPr>
              <a:t>the</a:t>
            </a:r>
            <a:r>
              <a:rPr lang="en-US" sz="2400" dirty="0"/>
              <a:t>”</a:t>
            </a:r>
          </a:p>
          <a:p>
            <a:endParaRPr lang="en-US" sz="2400" dirty="0"/>
          </a:p>
          <a:p>
            <a:r>
              <a:rPr lang="en-US" sz="2400" dirty="0"/>
              <a:t>(pigeonhole principle)</a:t>
            </a:r>
          </a:p>
        </p:txBody>
      </p:sp>
      <p:sp>
        <p:nvSpPr>
          <p:cNvPr id="20" name="Text Box 3"/>
          <p:cNvSpPr txBox="1">
            <a:spLocks noChangeArrowheads="1"/>
          </p:cNvSpPr>
          <p:nvPr/>
        </p:nvSpPr>
        <p:spPr bwMode="auto">
          <a:xfrm>
            <a:off x="1371600" y="2057400"/>
            <a:ext cx="6082465" cy="1569660"/>
          </a:xfrm>
          <a:prstGeom prst="rect">
            <a:avLst/>
          </a:prstGeom>
          <a:noFill/>
          <a:ln w="9525">
            <a:noFill/>
            <a:miter lim="800000"/>
            <a:headEnd/>
            <a:tailEnd/>
          </a:ln>
          <a:effectLst/>
        </p:spPr>
        <p:txBody>
          <a:bodyPr wrap="none">
            <a:prstTxWarp prst="textNoShape">
              <a:avLst/>
            </a:prstTxWarp>
            <a:spAutoFit/>
          </a:bodyPr>
          <a:lstStyle/>
          <a:p>
            <a:pPr algn="l"/>
            <a:r>
              <a:rPr lang="en-US" sz="2400" dirty="0">
                <a:solidFill>
                  <a:srgbClr val="008000"/>
                </a:solidFill>
                <a:latin typeface="Times New Roman" charset="0"/>
              </a:rPr>
              <a:t>… la </a:t>
            </a:r>
            <a:r>
              <a:rPr lang="en-US" sz="2400" dirty="0" err="1">
                <a:solidFill>
                  <a:srgbClr val="008000"/>
                </a:solidFill>
                <a:latin typeface="Times New Roman" charset="0"/>
              </a:rPr>
              <a:t>maison</a:t>
            </a:r>
            <a:r>
              <a:rPr lang="en-US" sz="2400" dirty="0">
                <a:solidFill>
                  <a:srgbClr val="008000"/>
                </a:solidFill>
                <a:latin typeface="Times New Roman" charset="0"/>
              </a:rPr>
              <a:t> … la </a:t>
            </a:r>
            <a:r>
              <a:rPr lang="en-US" sz="2400" dirty="0" err="1">
                <a:solidFill>
                  <a:srgbClr val="008000"/>
                </a:solidFill>
                <a:latin typeface="Times New Roman" charset="0"/>
              </a:rPr>
              <a:t>maison</a:t>
            </a:r>
            <a:r>
              <a:rPr lang="en-US" sz="2400" dirty="0">
                <a:solidFill>
                  <a:srgbClr val="008000"/>
                </a:solidFill>
                <a:latin typeface="Times New Roman" charset="0"/>
              </a:rPr>
              <a:t> </a:t>
            </a:r>
            <a:r>
              <a:rPr lang="en-US" sz="2400" dirty="0" err="1">
                <a:solidFill>
                  <a:srgbClr val="008000"/>
                </a:solidFill>
                <a:latin typeface="Times New Roman" charset="0"/>
              </a:rPr>
              <a:t>bleue</a:t>
            </a:r>
            <a:r>
              <a:rPr lang="en-US" sz="2400" dirty="0">
                <a:solidFill>
                  <a:srgbClr val="008000"/>
                </a:solidFill>
                <a:latin typeface="Times New Roman" charset="0"/>
              </a:rPr>
              <a:t> … la fleur …</a:t>
            </a:r>
          </a:p>
          <a:p>
            <a:pPr algn="l"/>
            <a:endParaRPr lang="en-US" sz="2400" dirty="0">
              <a:latin typeface="Times New Roman" charset="0"/>
            </a:endParaRPr>
          </a:p>
          <a:p>
            <a:pPr algn="l"/>
            <a:endParaRPr lang="en-US" sz="2400" dirty="0">
              <a:latin typeface="Times New Roman" charset="0"/>
            </a:endParaRPr>
          </a:p>
          <a:p>
            <a:pPr algn="l"/>
            <a:r>
              <a:rPr lang="en-US" sz="2400" dirty="0">
                <a:solidFill>
                  <a:srgbClr val="0000FF"/>
                </a:solidFill>
                <a:latin typeface="Times New Roman" charset="0"/>
              </a:rPr>
              <a:t>… the house … the blue house … the flower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t>Finding Word Alignments</a:t>
            </a:r>
          </a:p>
        </p:txBody>
      </p:sp>
      <p:sp>
        <p:nvSpPr>
          <p:cNvPr id="228356" name="Line 4"/>
          <p:cNvSpPr>
            <a:spLocks noChangeShapeType="1"/>
          </p:cNvSpPr>
          <p:nvPr/>
        </p:nvSpPr>
        <p:spPr bwMode="auto">
          <a:xfrm>
            <a:off x="1981200" y="2514600"/>
            <a:ext cx="7620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8357" name="Line 5"/>
          <p:cNvSpPr>
            <a:spLocks noChangeShapeType="1"/>
          </p:cNvSpPr>
          <p:nvPr/>
        </p:nvSpPr>
        <p:spPr bwMode="auto">
          <a:xfrm flipH="1">
            <a:off x="2590800" y="2590800"/>
            <a:ext cx="76200" cy="6096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8358" name="Line 6"/>
          <p:cNvSpPr>
            <a:spLocks noChangeShapeType="1"/>
          </p:cNvSpPr>
          <p:nvPr/>
        </p:nvSpPr>
        <p:spPr bwMode="auto">
          <a:xfrm>
            <a:off x="5943600" y="2514600"/>
            <a:ext cx="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8359" name="Line 7"/>
          <p:cNvSpPr>
            <a:spLocks noChangeShapeType="1"/>
          </p:cNvSpPr>
          <p:nvPr/>
        </p:nvSpPr>
        <p:spPr bwMode="auto">
          <a:xfrm flipH="1">
            <a:off x="6553200" y="2514600"/>
            <a:ext cx="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8360" name="Line 8"/>
          <p:cNvSpPr>
            <a:spLocks noChangeShapeType="1"/>
          </p:cNvSpPr>
          <p:nvPr/>
        </p:nvSpPr>
        <p:spPr bwMode="auto">
          <a:xfrm flipH="1">
            <a:off x="5943600" y="2514600"/>
            <a:ext cx="609600" cy="68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8361" name="Line 9"/>
          <p:cNvSpPr>
            <a:spLocks noChangeShapeType="1"/>
          </p:cNvSpPr>
          <p:nvPr/>
        </p:nvSpPr>
        <p:spPr bwMode="auto">
          <a:xfrm>
            <a:off x="3581400" y="2514600"/>
            <a:ext cx="7620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8362" name="Line 10"/>
          <p:cNvSpPr>
            <a:spLocks noChangeShapeType="1"/>
          </p:cNvSpPr>
          <p:nvPr/>
        </p:nvSpPr>
        <p:spPr bwMode="auto">
          <a:xfrm>
            <a:off x="3581400" y="2514600"/>
            <a:ext cx="609600" cy="685800"/>
          </a:xfrm>
          <a:prstGeom prst="line">
            <a:avLst/>
          </a:prstGeom>
          <a:noFill/>
          <a:ln w="6350">
            <a:solidFill>
              <a:schemeClr val="tx1"/>
            </a:solidFill>
            <a:round/>
            <a:headEnd/>
            <a:tailEnd/>
          </a:ln>
          <a:effectLst/>
        </p:spPr>
        <p:txBody>
          <a:bodyPr>
            <a:prstTxWarp prst="textNoShape">
              <a:avLst/>
            </a:prstTxWarp>
          </a:bodyPr>
          <a:lstStyle/>
          <a:p>
            <a:endParaRPr lang="en-US"/>
          </a:p>
        </p:txBody>
      </p:sp>
      <p:sp>
        <p:nvSpPr>
          <p:cNvPr id="228363" name="Line 11"/>
          <p:cNvSpPr>
            <a:spLocks noChangeShapeType="1"/>
          </p:cNvSpPr>
          <p:nvPr/>
        </p:nvSpPr>
        <p:spPr bwMode="auto">
          <a:xfrm flipH="1">
            <a:off x="3657600" y="2590800"/>
            <a:ext cx="609600" cy="6096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228364" name="Line 12"/>
          <p:cNvSpPr>
            <a:spLocks noChangeShapeType="1"/>
          </p:cNvSpPr>
          <p:nvPr/>
        </p:nvSpPr>
        <p:spPr bwMode="auto">
          <a:xfrm>
            <a:off x="3581400" y="2514600"/>
            <a:ext cx="1295400" cy="685800"/>
          </a:xfrm>
          <a:prstGeom prst="line">
            <a:avLst/>
          </a:prstGeom>
          <a:noFill/>
          <a:ln w="6350">
            <a:solidFill>
              <a:schemeClr val="tx1"/>
            </a:solidFill>
            <a:round/>
            <a:headEnd/>
            <a:tailEnd/>
          </a:ln>
          <a:effectLst/>
        </p:spPr>
        <p:txBody>
          <a:bodyPr>
            <a:prstTxWarp prst="textNoShape">
              <a:avLst/>
            </a:prstTxWarp>
          </a:bodyPr>
          <a:lstStyle/>
          <a:p>
            <a:endParaRPr lang="en-US"/>
          </a:p>
        </p:txBody>
      </p:sp>
      <p:sp>
        <p:nvSpPr>
          <p:cNvPr id="228365" name="Line 13"/>
          <p:cNvSpPr>
            <a:spLocks noChangeShapeType="1"/>
          </p:cNvSpPr>
          <p:nvPr/>
        </p:nvSpPr>
        <p:spPr bwMode="auto">
          <a:xfrm flipV="1">
            <a:off x="4876800" y="2590800"/>
            <a:ext cx="1524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8366" name="Line 14"/>
          <p:cNvSpPr>
            <a:spLocks noChangeShapeType="1"/>
          </p:cNvSpPr>
          <p:nvPr/>
        </p:nvSpPr>
        <p:spPr bwMode="auto">
          <a:xfrm flipH="1">
            <a:off x="4191000" y="2590800"/>
            <a:ext cx="838200" cy="6096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8367" name="Line 15"/>
          <p:cNvSpPr>
            <a:spLocks noChangeShapeType="1"/>
          </p:cNvSpPr>
          <p:nvPr/>
        </p:nvSpPr>
        <p:spPr bwMode="auto">
          <a:xfrm>
            <a:off x="4267200" y="2590800"/>
            <a:ext cx="609600" cy="6096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8368" name="Text Box 16"/>
          <p:cNvSpPr txBox="1">
            <a:spLocks noChangeArrowheads="1"/>
          </p:cNvSpPr>
          <p:nvPr/>
        </p:nvSpPr>
        <p:spPr bwMode="auto">
          <a:xfrm>
            <a:off x="1641475" y="4840288"/>
            <a:ext cx="4948238" cy="457200"/>
          </a:xfrm>
          <a:prstGeom prst="rect">
            <a:avLst/>
          </a:prstGeom>
          <a:noFill/>
          <a:ln w="9525">
            <a:noFill/>
            <a:miter lim="800000"/>
            <a:headEnd/>
            <a:tailEnd/>
          </a:ln>
          <a:effectLst/>
        </p:spPr>
        <p:txBody>
          <a:bodyPr wrap="none">
            <a:prstTxWarp prst="textNoShape">
              <a:avLst/>
            </a:prstTxWarp>
            <a:spAutoFit/>
          </a:bodyPr>
          <a:lstStyle/>
          <a:p>
            <a:r>
              <a:rPr lang="en-US" sz="2400"/>
              <a:t>settling down after another iteration</a:t>
            </a:r>
          </a:p>
        </p:txBody>
      </p:sp>
      <p:sp>
        <p:nvSpPr>
          <p:cNvPr id="17" name="Text Box 3"/>
          <p:cNvSpPr txBox="1">
            <a:spLocks noChangeArrowheads="1"/>
          </p:cNvSpPr>
          <p:nvPr/>
        </p:nvSpPr>
        <p:spPr bwMode="auto">
          <a:xfrm>
            <a:off x="1371600" y="2057400"/>
            <a:ext cx="6082465" cy="1569660"/>
          </a:xfrm>
          <a:prstGeom prst="rect">
            <a:avLst/>
          </a:prstGeom>
          <a:noFill/>
          <a:ln w="9525">
            <a:noFill/>
            <a:miter lim="800000"/>
            <a:headEnd/>
            <a:tailEnd/>
          </a:ln>
          <a:effectLst/>
        </p:spPr>
        <p:txBody>
          <a:bodyPr wrap="none">
            <a:prstTxWarp prst="textNoShape">
              <a:avLst/>
            </a:prstTxWarp>
            <a:spAutoFit/>
          </a:bodyPr>
          <a:lstStyle/>
          <a:p>
            <a:pPr algn="l"/>
            <a:r>
              <a:rPr lang="en-US" sz="2400" dirty="0">
                <a:solidFill>
                  <a:srgbClr val="008000"/>
                </a:solidFill>
                <a:latin typeface="Times New Roman" charset="0"/>
              </a:rPr>
              <a:t>… la </a:t>
            </a:r>
            <a:r>
              <a:rPr lang="en-US" sz="2400" dirty="0" err="1">
                <a:solidFill>
                  <a:srgbClr val="008000"/>
                </a:solidFill>
                <a:latin typeface="Times New Roman" charset="0"/>
              </a:rPr>
              <a:t>maison</a:t>
            </a:r>
            <a:r>
              <a:rPr lang="en-US" sz="2400" dirty="0">
                <a:solidFill>
                  <a:srgbClr val="008000"/>
                </a:solidFill>
                <a:latin typeface="Times New Roman" charset="0"/>
              </a:rPr>
              <a:t> … la </a:t>
            </a:r>
            <a:r>
              <a:rPr lang="en-US" sz="2400" dirty="0" err="1">
                <a:solidFill>
                  <a:srgbClr val="008000"/>
                </a:solidFill>
                <a:latin typeface="Times New Roman" charset="0"/>
              </a:rPr>
              <a:t>maison</a:t>
            </a:r>
            <a:r>
              <a:rPr lang="en-US" sz="2400" dirty="0">
                <a:solidFill>
                  <a:srgbClr val="008000"/>
                </a:solidFill>
                <a:latin typeface="Times New Roman" charset="0"/>
              </a:rPr>
              <a:t> </a:t>
            </a:r>
            <a:r>
              <a:rPr lang="en-US" sz="2400" dirty="0" err="1">
                <a:solidFill>
                  <a:srgbClr val="008000"/>
                </a:solidFill>
                <a:latin typeface="Times New Roman" charset="0"/>
              </a:rPr>
              <a:t>bleue</a:t>
            </a:r>
            <a:r>
              <a:rPr lang="en-US" sz="2400" dirty="0">
                <a:solidFill>
                  <a:srgbClr val="008000"/>
                </a:solidFill>
                <a:latin typeface="Times New Roman" charset="0"/>
              </a:rPr>
              <a:t> … la fleur …</a:t>
            </a:r>
          </a:p>
          <a:p>
            <a:pPr algn="l"/>
            <a:endParaRPr lang="en-US" sz="2400" dirty="0">
              <a:latin typeface="Times New Roman" charset="0"/>
            </a:endParaRPr>
          </a:p>
          <a:p>
            <a:pPr algn="l"/>
            <a:endParaRPr lang="en-US" sz="2400" dirty="0">
              <a:latin typeface="Times New Roman" charset="0"/>
            </a:endParaRPr>
          </a:p>
          <a:p>
            <a:pPr algn="l"/>
            <a:r>
              <a:rPr lang="en-US" sz="2400" dirty="0">
                <a:solidFill>
                  <a:srgbClr val="0000FF"/>
                </a:solidFill>
                <a:latin typeface="Times New Roman" charset="0"/>
              </a:rPr>
              <a:t>… the house … the blue house … the flower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t>Finding Word Alignments</a:t>
            </a:r>
          </a:p>
        </p:txBody>
      </p:sp>
      <p:sp>
        <p:nvSpPr>
          <p:cNvPr id="229380" name="Line 4"/>
          <p:cNvSpPr>
            <a:spLocks noChangeShapeType="1"/>
          </p:cNvSpPr>
          <p:nvPr/>
        </p:nvSpPr>
        <p:spPr bwMode="auto">
          <a:xfrm>
            <a:off x="1981200" y="2514600"/>
            <a:ext cx="7620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9381" name="Line 5"/>
          <p:cNvSpPr>
            <a:spLocks noChangeShapeType="1"/>
          </p:cNvSpPr>
          <p:nvPr/>
        </p:nvSpPr>
        <p:spPr bwMode="auto">
          <a:xfrm flipH="1">
            <a:off x="2590800" y="2590800"/>
            <a:ext cx="76200" cy="6096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9382" name="Line 6"/>
          <p:cNvSpPr>
            <a:spLocks noChangeShapeType="1"/>
          </p:cNvSpPr>
          <p:nvPr/>
        </p:nvSpPr>
        <p:spPr bwMode="auto">
          <a:xfrm>
            <a:off x="5943600" y="2514600"/>
            <a:ext cx="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9383" name="Line 7"/>
          <p:cNvSpPr>
            <a:spLocks noChangeShapeType="1"/>
          </p:cNvSpPr>
          <p:nvPr/>
        </p:nvSpPr>
        <p:spPr bwMode="auto">
          <a:xfrm flipH="1">
            <a:off x="6553200" y="2514600"/>
            <a:ext cx="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9384" name="Line 8"/>
          <p:cNvSpPr>
            <a:spLocks noChangeShapeType="1"/>
          </p:cNvSpPr>
          <p:nvPr/>
        </p:nvSpPr>
        <p:spPr bwMode="auto">
          <a:xfrm>
            <a:off x="3581400" y="2514600"/>
            <a:ext cx="7620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9385" name="Line 9"/>
          <p:cNvSpPr>
            <a:spLocks noChangeShapeType="1"/>
          </p:cNvSpPr>
          <p:nvPr/>
        </p:nvSpPr>
        <p:spPr bwMode="auto">
          <a:xfrm flipH="1">
            <a:off x="4191000" y="2590800"/>
            <a:ext cx="838200" cy="6096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9386" name="Line 10"/>
          <p:cNvSpPr>
            <a:spLocks noChangeShapeType="1"/>
          </p:cNvSpPr>
          <p:nvPr/>
        </p:nvSpPr>
        <p:spPr bwMode="auto">
          <a:xfrm>
            <a:off x="4267200" y="2590800"/>
            <a:ext cx="609600" cy="6096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29387" name="Text Box 11"/>
          <p:cNvSpPr txBox="1">
            <a:spLocks noChangeArrowheads="1"/>
          </p:cNvSpPr>
          <p:nvPr/>
        </p:nvSpPr>
        <p:spPr bwMode="auto">
          <a:xfrm>
            <a:off x="601663" y="3810000"/>
            <a:ext cx="7807325" cy="2709863"/>
          </a:xfrm>
          <a:prstGeom prst="rect">
            <a:avLst/>
          </a:prstGeom>
          <a:noFill/>
          <a:ln w="9525">
            <a:noFill/>
            <a:miter lim="800000"/>
            <a:headEnd/>
            <a:tailEnd/>
          </a:ln>
          <a:effectLst/>
        </p:spPr>
        <p:txBody>
          <a:bodyPr wrap="none">
            <a:prstTxWarp prst="textNoShape">
              <a:avLst/>
            </a:prstTxWarp>
            <a:spAutoFit/>
          </a:bodyPr>
          <a:lstStyle/>
          <a:p>
            <a:pPr algn="l"/>
            <a:r>
              <a:rPr lang="en-US" sz="2400" b="1"/>
              <a:t>Inherent hidden structure revealed by EM training!</a:t>
            </a:r>
          </a:p>
          <a:p>
            <a:pPr algn="l"/>
            <a:r>
              <a:rPr lang="en-US" sz="2400"/>
              <a:t>For details, see </a:t>
            </a:r>
          </a:p>
          <a:p>
            <a:pPr algn="l"/>
            <a:r>
              <a:rPr lang="en-US" sz="2400"/>
              <a:t>    - “A Statistical MT Tutorial Workbook” (Knight, 1999).</a:t>
            </a:r>
          </a:p>
          <a:p>
            <a:pPr algn="l"/>
            <a:r>
              <a:rPr lang="en-US" sz="2800"/>
              <a:t>           </a:t>
            </a:r>
            <a:r>
              <a:rPr lang="en-US" sz="2000"/>
              <a:t>- 37 easy sections, final section promises a free beer.</a:t>
            </a:r>
          </a:p>
          <a:p>
            <a:pPr algn="l"/>
            <a:r>
              <a:rPr lang="en-US" sz="2400"/>
              <a:t>    - “The Mathematics of Statistical Machine Translation”</a:t>
            </a:r>
          </a:p>
          <a:p>
            <a:pPr algn="l"/>
            <a:r>
              <a:rPr lang="en-US" sz="2400"/>
              <a:t>        (Brown et al, 1993)</a:t>
            </a:r>
          </a:p>
          <a:p>
            <a:pPr algn="l"/>
            <a:r>
              <a:rPr lang="en-US" sz="2400"/>
              <a:t>    - Software:  GIZA++</a:t>
            </a:r>
            <a:endParaRPr lang="en-US" sz="3200"/>
          </a:p>
        </p:txBody>
      </p:sp>
      <p:sp>
        <p:nvSpPr>
          <p:cNvPr id="12" name="Text Box 3"/>
          <p:cNvSpPr txBox="1">
            <a:spLocks noChangeArrowheads="1"/>
          </p:cNvSpPr>
          <p:nvPr/>
        </p:nvSpPr>
        <p:spPr bwMode="auto">
          <a:xfrm>
            <a:off x="1371600" y="2057400"/>
            <a:ext cx="6082465" cy="1569660"/>
          </a:xfrm>
          <a:prstGeom prst="rect">
            <a:avLst/>
          </a:prstGeom>
          <a:noFill/>
          <a:ln w="9525">
            <a:noFill/>
            <a:miter lim="800000"/>
            <a:headEnd/>
            <a:tailEnd/>
          </a:ln>
          <a:effectLst/>
        </p:spPr>
        <p:txBody>
          <a:bodyPr wrap="none">
            <a:prstTxWarp prst="textNoShape">
              <a:avLst/>
            </a:prstTxWarp>
            <a:spAutoFit/>
          </a:bodyPr>
          <a:lstStyle/>
          <a:p>
            <a:pPr algn="l"/>
            <a:r>
              <a:rPr lang="en-US" sz="2400" dirty="0">
                <a:solidFill>
                  <a:srgbClr val="008000"/>
                </a:solidFill>
                <a:latin typeface="Times New Roman" charset="0"/>
              </a:rPr>
              <a:t>… la </a:t>
            </a:r>
            <a:r>
              <a:rPr lang="en-US" sz="2400" dirty="0" err="1">
                <a:solidFill>
                  <a:srgbClr val="008000"/>
                </a:solidFill>
                <a:latin typeface="Times New Roman" charset="0"/>
              </a:rPr>
              <a:t>maison</a:t>
            </a:r>
            <a:r>
              <a:rPr lang="en-US" sz="2400" dirty="0">
                <a:solidFill>
                  <a:srgbClr val="008000"/>
                </a:solidFill>
                <a:latin typeface="Times New Roman" charset="0"/>
              </a:rPr>
              <a:t> … la </a:t>
            </a:r>
            <a:r>
              <a:rPr lang="en-US" sz="2400" dirty="0" err="1">
                <a:solidFill>
                  <a:srgbClr val="008000"/>
                </a:solidFill>
                <a:latin typeface="Times New Roman" charset="0"/>
              </a:rPr>
              <a:t>maison</a:t>
            </a:r>
            <a:r>
              <a:rPr lang="en-US" sz="2400" dirty="0">
                <a:solidFill>
                  <a:srgbClr val="008000"/>
                </a:solidFill>
                <a:latin typeface="Times New Roman" charset="0"/>
              </a:rPr>
              <a:t> </a:t>
            </a:r>
            <a:r>
              <a:rPr lang="en-US" sz="2400" dirty="0" err="1">
                <a:solidFill>
                  <a:srgbClr val="008000"/>
                </a:solidFill>
                <a:latin typeface="Times New Roman" charset="0"/>
              </a:rPr>
              <a:t>bleue</a:t>
            </a:r>
            <a:r>
              <a:rPr lang="en-US" sz="2400" dirty="0">
                <a:solidFill>
                  <a:srgbClr val="008000"/>
                </a:solidFill>
                <a:latin typeface="Times New Roman" charset="0"/>
              </a:rPr>
              <a:t> … la fleur …</a:t>
            </a:r>
          </a:p>
          <a:p>
            <a:pPr algn="l"/>
            <a:endParaRPr lang="en-US" sz="2400" dirty="0">
              <a:latin typeface="Times New Roman" charset="0"/>
            </a:endParaRPr>
          </a:p>
          <a:p>
            <a:pPr algn="l"/>
            <a:endParaRPr lang="en-US" sz="2400" dirty="0">
              <a:latin typeface="Times New Roman" charset="0"/>
            </a:endParaRPr>
          </a:p>
          <a:p>
            <a:pPr algn="l"/>
            <a:r>
              <a:rPr lang="en-US" sz="2400" dirty="0">
                <a:solidFill>
                  <a:srgbClr val="0000FF"/>
                </a:solidFill>
                <a:latin typeface="Times New Roman" charset="0"/>
              </a:rPr>
              <a:t>… the house … the blue house … the flower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t>Statistical Machine Translation</a:t>
            </a:r>
          </a:p>
        </p:txBody>
      </p:sp>
      <p:sp>
        <p:nvSpPr>
          <p:cNvPr id="230404" name="Line 4"/>
          <p:cNvSpPr>
            <a:spLocks noChangeShapeType="1"/>
          </p:cNvSpPr>
          <p:nvPr/>
        </p:nvSpPr>
        <p:spPr bwMode="auto">
          <a:xfrm>
            <a:off x="1981200" y="2514600"/>
            <a:ext cx="7620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30405" name="Line 5"/>
          <p:cNvSpPr>
            <a:spLocks noChangeShapeType="1"/>
          </p:cNvSpPr>
          <p:nvPr/>
        </p:nvSpPr>
        <p:spPr bwMode="auto">
          <a:xfrm flipH="1">
            <a:off x="2590800" y="2590800"/>
            <a:ext cx="76200" cy="6096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30406" name="Line 6"/>
          <p:cNvSpPr>
            <a:spLocks noChangeShapeType="1"/>
          </p:cNvSpPr>
          <p:nvPr/>
        </p:nvSpPr>
        <p:spPr bwMode="auto">
          <a:xfrm>
            <a:off x="5943600" y="2514600"/>
            <a:ext cx="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30407" name="Line 7"/>
          <p:cNvSpPr>
            <a:spLocks noChangeShapeType="1"/>
          </p:cNvSpPr>
          <p:nvPr/>
        </p:nvSpPr>
        <p:spPr bwMode="auto">
          <a:xfrm flipH="1">
            <a:off x="6553200" y="2514600"/>
            <a:ext cx="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30408" name="Line 8"/>
          <p:cNvSpPr>
            <a:spLocks noChangeShapeType="1"/>
          </p:cNvSpPr>
          <p:nvPr/>
        </p:nvSpPr>
        <p:spPr bwMode="auto">
          <a:xfrm>
            <a:off x="3581400" y="2514600"/>
            <a:ext cx="76200" cy="6858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30409" name="Line 9"/>
          <p:cNvSpPr>
            <a:spLocks noChangeShapeType="1"/>
          </p:cNvSpPr>
          <p:nvPr/>
        </p:nvSpPr>
        <p:spPr bwMode="auto">
          <a:xfrm flipH="1">
            <a:off x="4191000" y="2590800"/>
            <a:ext cx="838200" cy="6096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30410" name="Line 10"/>
          <p:cNvSpPr>
            <a:spLocks noChangeShapeType="1"/>
          </p:cNvSpPr>
          <p:nvPr/>
        </p:nvSpPr>
        <p:spPr bwMode="auto">
          <a:xfrm>
            <a:off x="4267200" y="2590800"/>
            <a:ext cx="609600" cy="609600"/>
          </a:xfrm>
          <a:prstGeom prst="line">
            <a:avLst/>
          </a:prstGeom>
          <a:noFill/>
          <a:ln w="76200">
            <a:solidFill>
              <a:srgbClr val="FF0000"/>
            </a:solidFill>
            <a:round/>
            <a:headEnd/>
            <a:tailEnd/>
          </a:ln>
          <a:effectLst/>
        </p:spPr>
        <p:txBody>
          <a:bodyPr>
            <a:prstTxWarp prst="textNoShape">
              <a:avLst/>
            </a:prstTxWarp>
          </a:bodyPr>
          <a:lstStyle/>
          <a:p>
            <a:endParaRPr lang="en-US"/>
          </a:p>
        </p:txBody>
      </p:sp>
      <p:sp>
        <p:nvSpPr>
          <p:cNvPr id="230411" name="Text Box 11"/>
          <p:cNvSpPr txBox="1">
            <a:spLocks noChangeArrowheads="1"/>
          </p:cNvSpPr>
          <p:nvPr/>
        </p:nvSpPr>
        <p:spPr bwMode="auto">
          <a:xfrm>
            <a:off x="2514600" y="4114800"/>
            <a:ext cx="3683000" cy="1562100"/>
          </a:xfrm>
          <a:prstGeom prst="rect">
            <a:avLst/>
          </a:prstGeom>
          <a:noFill/>
          <a:ln w="9525">
            <a:solidFill>
              <a:schemeClr val="tx1"/>
            </a:solidFill>
            <a:miter lim="800000"/>
            <a:headEnd/>
            <a:tailEnd/>
          </a:ln>
          <a:effectLst/>
        </p:spPr>
        <p:txBody>
          <a:bodyPr wrap="none">
            <a:prstTxWarp prst="textNoShape">
              <a:avLst/>
            </a:prstTxWarp>
            <a:spAutoFit/>
          </a:bodyPr>
          <a:lstStyle/>
          <a:p>
            <a:pPr algn="l"/>
            <a:r>
              <a:rPr lang="en-US" sz="2400">
                <a:latin typeface="Times New Roman" charset="0"/>
              </a:rPr>
              <a:t>P(maison | house ) = 0.411</a:t>
            </a:r>
          </a:p>
          <a:p>
            <a:pPr algn="l"/>
            <a:r>
              <a:rPr lang="en-US" sz="2400">
                <a:latin typeface="Times New Roman" charset="0"/>
              </a:rPr>
              <a:t>P(maison | building) = 0.027</a:t>
            </a:r>
          </a:p>
          <a:p>
            <a:pPr algn="l"/>
            <a:r>
              <a:rPr lang="en-US" sz="2400">
                <a:latin typeface="Times New Roman" charset="0"/>
              </a:rPr>
              <a:t>P(maison | manson) = 0.020</a:t>
            </a:r>
          </a:p>
          <a:p>
            <a:pPr algn="l"/>
            <a:r>
              <a:rPr lang="en-US" sz="2400">
                <a:latin typeface="Times New Roman" charset="0"/>
              </a:rPr>
              <a:t>…</a:t>
            </a:r>
            <a:endParaRPr lang="en-US">
              <a:latin typeface="Times New Roman" charset="0"/>
            </a:endParaRPr>
          </a:p>
        </p:txBody>
      </p:sp>
      <p:sp>
        <p:nvSpPr>
          <p:cNvPr id="230412" name="AutoShape 12"/>
          <p:cNvSpPr>
            <a:spLocks/>
          </p:cNvSpPr>
          <p:nvPr/>
        </p:nvSpPr>
        <p:spPr bwMode="auto">
          <a:xfrm rot="-5400000">
            <a:off x="4267200" y="457200"/>
            <a:ext cx="304800" cy="6705600"/>
          </a:xfrm>
          <a:prstGeom prst="leftBrace">
            <a:avLst>
              <a:gd name="adj1" fmla="val 183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30420" name="Text Box 20"/>
          <p:cNvSpPr txBox="1">
            <a:spLocks noChangeArrowheads="1"/>
          </p:cNvSpPr>
          <p:nvPr/>
        </p:nvSpPr>
        <p:spPr bwMode="auto">
          <a:xfrm>
            <a:off x="1524000" y="1371600"/>
            <a:ext cx="6021388" cy="457200"/>
          </a:xfrm>
          <a:prstGeom prst="rect">
            <a:avLst/>
          </a:prstGeom>
          <a:noFill/>
          <a:ln w="9525">
            <a:noFill/>
            <a:miter lim="800000"/>
            <a:headEnd/>
            <a:tailEnd/>
          </a:ln>
          <a:effectLst/>
        </p:spPr>
        <p:txBody>
          <a:bodyPr>
            <a:prstTxWarp prst="textNoShape">
              <a:avLst/>
            </a:prstTxWarp>
            <a:spAutoFit/>
          </a:bodyPr>
          <a:lstStyle/>
          <a:p>
            <a:pPr algn="l"/>
            <a:endParaRPr lang="en-US" sz="2400">
              <a:latin typeface="Times New Roman" charset="0"/>
            </a:endParaRPr>
          </a:p>
        </p:txBody>
      </p:sp>
      <p:sp>
        <p:nvSpPr>
          <p:cNvPr id="230421" name="Text Box 21"/>
          <p:cNvSpPr txBox="1">
            <a:spLocks noChangeArrowheads="1"/>
          </p:cNvSpPr>
          <p:nvPr/>
        </p:nvSpPr>
        <p:spPr bwMode="auto">
          <a:xfrm>
            <a:off x="1371600" y="6019800"/>
            <a:ext cx="6381750" cy="519113"/>
          </a:xfrm>
          <a:prstGeom prst="rect">
            <a:avLst/>
          </a:prstGeom>
          <a:noFill/>
          <a:ln w="9525">
            <a:noFill/>
            <a:miter lim="800000"/>
            <a:headEnd/>
            <a:tailEnd/>
          </a:ln>
          <a:effectLst/>
        </p:spPr>
        <p:txBody>
          <a:bodyPr wrap="none">
            <a:prstTxWarp prst="textNoShape">
              <a:avLst/>
            </a:prstTxWarp>
            <a:spAutoFit/>
          </a:bodyPr>
          <a:lstStyle/>
          <a:p>
            <a:pPr algn="l"/>
            <a:r>
              <a:rPr lang="en-US" sz="2800"/>
              <a:t>Estimating the model from training data</a:t>
            </a:r>
          </a:p>
        </p:txBody>
      </p:sp>
      <p:sp>
        <p:nvSpPr>
          <p:cNvPr id="15" name="Text Box 3"/>
          <p:cNvSpPr txBox="1">
            <a:spLocks noChangeArrowheads="1"/>
          </p:cNvSpPr>
          <p:nvPr/>
        </p:nvSpPr>
        <p:spPr bwMode="auto">
          <a:xfrm>
            <a:off x="1371600" y="2057400"/>
            <a:ext cx="6082465" cy="1569660"/>
          </a:xfrm>
          <a:prstGeom prst="rect">
            <a:avLst/>
          </a:prstGeom>
          <a:noFill/>
          <a:ln w="9525">
            <a:noFill/>
            <a:miter lim="800000"/>
            <a:headEnd/>
            <a:tailEnd/>
          </a:ln>
          <a:effectLst/>
        </p:spPr>
        <p:txBody>
          <a:bodyPr wrap="none">
            <a:prstTxWarp prst="textNoShape">
              <a:avLst/>
            </a:prstTxWarp>
            <a:spAutoFit/>
          </a:bodyPr>
          <a:lstStyle/>
          <a:p>
            <a:pPr algn="l"/>
            <a:r>
              <a:rPr lang="en-US" sz="2400" dirty="0">
                <a:solidFill>
                  <a:srgbClr val="008000"/>
                </a:solidFill>
                <a:latin typeface="Times New Roman" charset="0"/>
              </a:rPr>
              <a:t>… la </a:t>
            </a:r>
            <a:r>
              <a:rPr lang="en-US" sz="2400" dirty="0" err="1">
                <a:solidFill>
                  <a:srgbClr val="008000"/>
                </a:solidFill>
                <a:latin typeface="Times New Roman" charset="0"/>
              </a:rPr>
              <a:t>maison</a:t>
            </a:r>
            <a:r>
              <a:rPr lang="en-US" sz="2400" dirty="0">
                <a:solidFill>
                  <a:srgbClr val="008000"/>
                </a:solidFill>
                <a:latin typeface="Times New Roman" charset="0"/>
              </a:rPr>
              <a:t> … la </a:t>
            </a:r>
            <a:r>
              <a:rPr lang="en-US" sz="2400" dirty="0" err="1">
                <a:solidFill>
                  <a:srgbClr val="008000"/>
                </a:solidFill>
                <a:latin typeface="Times New Roman" charset="0"/>
              </a:rPr>
              <a:t>maison</a:t>
            </a:r>
            <a:r>
              <a:rPr lang="en-US" sz="2400" dirty="0">
                <a:solidFill>
                  <a:srgbClr val="008000"/>
                </a:solidFill>
                <a:latin typeface="Times New Roman" charset="0"/>
              </a:rPr>
              <a:t> </a:t>
            </a:r>
            <a:r>
              <a:rPr lang="en-US" sz="2400" dirty="0" err="1">
                <a:solidFill>
                  <a:srgbClr val="008000"/>
                </a:solidFill>
                <a:latin typeface="Times New Roman" charset="0"/>
              </a:rPr>
              <a:t>bleue</a:t>
            </a:r>
            <a:r>
              <a:rPr lang="en-US" sz="2400" dirty="0">
                <a:solidFill>
                  <a:srgbClr val="008000"/>
                </a:solidFill>
                <a:latin typeface="Times New Roman" charset="0"/>
              </a:rPr>
              <a:t> … la fleur …</a:t>
            </a:r>
          </a:p>
          <a:p>
            <a:pPr algn="l"/>
            <a:endParaRPr lang="en-US" sz="2400" dirty="0">
              <a:latin typeface="Times New Roman" charset="0"/>
            </a:endParaRPr>
          </a:p>
          <a:p>
            <a:pPr algn="l"/>
            <a:endParaRPr lang="en-US" sz="2400" dirty="0">
              <a:latin typeface="Times New Roman" charset="0"/>
            </a:endParaRPr>
          </a:p>
          <a:p>
            <a:pPr algn="l"/>
            <a:r>
              <a:rPr lang="en-US" sz="2400" dirty="0">
                <a:solidFill>
                  <a:srgbClr val="0000FF"/>
                </a:solidFill>
                <a:latin typeface="Times New Roman" charset="0"/>
              </a:rPr>
              <a:t>… the house … the blue house … the flower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a:t>
            </a:r>
            <a:r>
              <a:rPr lang="en-US" dirty="0" smtClean="0"/>
              <a:t>summary</a:t>
            </a:r>
            <a:endParaRPr lang="en-US" dirty="0"/>
          </a:p>
        </p:txBody>
      </p:sp>
      <p:sp>
        <p:nvSpPr>
          <p:cNvPr id="3" name="Content Placeholder 2"/>
          <p:cNvSpPr>
            <a:spLocks noGrp="1"/>
          </p:cNvSpPr>
          <p:nvPr>
            <p:ph sz="quarter" idx="1"/>
          </p:nvPr>
        </p:nvSpPr>
        <p:spPr/>
        <p:txBody>
          <a:bodyPr/>
          <a:lstStyle/>
          <a:p>
            <a:r>
              <a:rPr lang="en-US" dirty="0" smtClean="0"/>
              <a:t>EM is a popular technique in NLP</a:t>
            </a:r>
          </a:p>
          <a:p>
            <a:r>
              <a:rPr lang="en-US" dirty="0" smtClean="0"/>
              <a:t>EM is useful when we have lots of unlabeled data</a:t>
            </a:r>
          </a:p>
          <a:p>
            <a:pPr lvl="1"/>
            <a:r>
              <a:rPr lang="en-US" dirty="0" smtClean="0"/>
              <a:t>we may have some labeled data</a:t>
            </a:r>
          </a:p>
          <a:p>
            <a:pPr lvl="1"/>
            <a:r>
              <a:rPr lang="en-US" dirty="0" smtClean="0"/>
              <a:t>or partially labeled data</a:t>
            </a:r>
          </a:p>
          <a:p>
            <a:r>
              <a:rPr lang="en-US" dirty="0" smtClean="0"/>
              <a:t>Broad range of application</a:t>
            </a:r>
            <a:r>
              <a:rPr lang="en-US" dirty="0" smtClean="0"/>
              <a:t>s</a:t>
            </a:r>
          </a:p>
          <a:p>
            <a:r>
              <a:rPr lang="en-US" dirty="0" smtClean="0"/>
              <a:t>Can be hard to get it right, though…</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t>Discriminative Parse Reranking</a:t>
            </a:r>
          </a:p>
        </p:txBody>
      </p:sp>
      <p:grpSp>
        <p:nvGrpSpPr>
          <p:cNvPr id="7" name="Group 12"/>
          <p:cNvGrpSpPr>
            <a:grpSpLocks/>
          </p:cNvGrpSpPr>
          <p:nvPr/>
        </p:nvGrpSpPr>
        <p:grpSpPr bwMode="auto">
          <a:xfrm>
            <a:off x="612648" y="3052465"/>
            <a:ext cx="1706562" cy="2625725"/>
            <a:chOff x="922" y="2666"/>
            <a:chExt cx="1075" cy="1654"/>
          </a:xfrm>
        </p:grpSpPr>
        <p:grpSp>
          <p:nvGrpSpPr>
            <p:cNvPr id="9" name="Group 13"/>
            <p:cNvGrpSpPr>
              <a:grpSpLocks/>
            </p:cNvGrpSpPr>
            <p:nvPr/>
          </p:nvGrpSpPr>
          <p:grpSpPr bwMode="auto">
            <a:xfrm>
              <a:off x="922" y="2666"/>
              <a:ext cx="1075" cy="1405"/>
              <a:chOff x="929" y="2743"/>
              <a:chExt cx="1075" cy="1405"/>
            </a:xfrm>
          </p:grpSpPr>
          <p:grpSp>
            <p:nvGrpSpPr>
              <p:cNvPr id="11" name="Group 14"/>
              <p:cNvGrpSpPr>
                <a:grpSpLocks/>
              </p:cNvGrpSpPr>
              <p:nvPr/>
            </p:nvGrpSpPr>
            <p:grpSpPr bwMode="auto">
              <a:xfrm>
                <a:off x="935" y="2743"/>
                <a:ext cx="1029" cy="1405"/>
                <a:chOff x="712" y="2636"/>
                <a:chExt cx="1029" cy="1405"/>
              </a:xfrm>
            </p:grpSpPr>
            <p:sp>
              <p:nvSpPr>
                <p:cNvPr id="13"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4"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12"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10"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15" name="TextBox 14"/>
          <p:cNvSpPr txBox="1"/>
          <p:nvPr/>
        </p:nvSpPr>
        <p:spPr>
          <a:xfrm>
            <a:off x="692022" y="2305050"/>
            <a:ext cx="2236788" cy="461665"/>
          </a:xfrm>
          <a:prstGeom prst="rect">
            <a:avLst/>
          </a:prstGeom>
          <a:noFill/>
        </p:spPr>
        <p:txBody>
          <a:bodyPr wrap="square" rtlCol="0">
            <a:spAutoFit/>
          </a:bodyPr>
          <a:lstStyle/>
          <a:p>
            <a:r>
              <a:rPr lang="en-US" sz="2400" dirty="0" smtClean="0">
                <a:solidFill>
                  <a:srgbClr val="0000FF"/>
                </a:solidFill>
              </a:rPr>
              <a:t>Grammar</a:t>
            </a:r>
            <a:endParaRPr lang="en-US" sz="2400" dirty="0">
              <a:solidFill>
                <a:srgbClr val="0000FF"/>
              </a:solidFill>
            </a:endParaRPr>
          </a:p>
        </p:txBody>
      </p:sp>
      <p:sp>
        <p:nvSpPr>
          <p:cNvPr id="16" name="Right Arrow 15"/>
          <p:cNvSpPr/>
          <p:nvPr/>
        </p:nvSpPr>
        <p:spPr>
          <a:xfrm>
            <a:off x="2743200" y="3733800"/>
            <a:ext cx="1143000" cy="76200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928810" y="3886200"/>
            <a:ext cx="1566990" cy="369332"/>
          </a:xfrm>
          <a:prstGeom prst="rect">
            <a:avLst/>
          </a:prstGeom>
          <a:noFill/>
        </p:spPr>
        <p:txBody>
          <a:bodyPr wrap="square" rtlCol="0">
            <a:spAutoFit/>
          </a:bodyPr>
          <a:lstStyle/>
          <a:p>
            <a:r>
              <a:rPr lang="en-US" dirty="0" smtClean="0">
                <a:solidFill>
                  <a:srgbClr val="008000"/>
                </a:solidFill>
              </a:rPr>
              <a:t>CKY</a:t>
            </a:r>
            <a:endParaRPr lang="en-US" dirty="0">
              <a:solidFill>
                <a:srgbClr val="008000"/>
              </a:solidFill>
            </a:endParaRPr>
          </a:p>
        </p:txBody>
      </p:sp>
      <p:sp>
        <p:nvSpPr>
          <p:cNvPr id="18" name="TextBox 17"/>
          <p:cNvSpPr txBox="1"/>
          <p:nvPr/>
        </p:nvSpPr>
        <p:spPr>
          <a:xfrm>
            <a:off x="4114800" y="3657600"/>
            <a:ext cx="2590800" cy="461665"/>
          </a:xfrm>
          <a:prstGeom prst="rect">
            <a:avLst/>
          </a:prstGeom>
          <a:noFill/>
        </p:spPr>
        <p:txBody>
          <a:bodyPr wrap="square" rtlCol="0">
            <a:spAutoFit/>
          </a:bodyPr>
          <a:lstStyle/>
          <a:p>
            <a:r>
              <a:rPr lang="en-US" sz="2400" dirty="0" smtClean="0">
                <a:solidFill>
                  <a:srgbClr val="0000FF"/>
                </a:solidFill>
              </a:rPr>
              <a:t>best parse</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t>Discriminative Parse Reranking</a:t>
            </a:r>
          </a:p>
        </p:txBody>
      </p:sp>
      <p:grpSp>
        <p:nvGrpSpPr>
          <p:cNvPr id="2" name="Group 12"/>
          <p:cNvGrpSpPr>
            <a:grpSpLocks/>
          </p:cNvGrpSpPr>
          <p:nvPr/>
        </p:nvGrpSpPr>
        <p:grpSpPr bwMode="auto">
          <a:xfrm>
            <a:off x="612648" y="3052465"/>
            <a:ext cx="1706562" cy="2625725"/>
            <a:chOff x="922" y="2666"/>
            <a:chExt cx="1075" cy="1654"/>
          </a:xfrm>
        </p:grpSpPr>
        <p:grpSp>
          <p:nvGrpSpPr>
            <p:cNvPr id="3" name="Group 13"/>
            <p:cNvGrpSpPr>
              <a:grpSpLocks/>
            </p:cNvGrpSpPr>
            <p:nvPr/>
          </p:nvGrpSpPr>
          <p:grpSpPr bwMode="auto">
            <a:xfrm>
              <a:off x="922" y="2666"/>
              <a:ext cx="1075" cy="1405"/>
              <a:chOff x="929" y="2743"/>
              <a:chExt cx="1075" cy="1405"/>
            </a:xfrm>
          </p:grpSpPr>
          <p:grpSp>
            <p:nvGrpSpPr>
              <p:cNvPr id="4" name="Group 14"/>
              <p:cNvGrpSpPr>
                <a:grpSpLocks/>
              </p:cNvGrpSpPr>
              <p:nvPr/>
            </p:nvGrpSpPr>
            <p:grpSpPr bwMode="auto">
              <a:xfrm>
                <a:off x="935" y="2743"/>
                <a:ext cx="1029" cy="1405"/>
                <a:chOff x="712" y="2636"/>
                <a:chExt cx="1029" cy="1405"/>
              </a:xfrm>
            </p:grpSpPr>
            <p:sp>
              <p:nvSpPr>
                <p:cNvPr id="13" name="Text Box 15"/>
                <p:cNvSpPr txBox="1">
                  <a:spLocks noChangeArrowheads="1"/>
                </p:cNvSpPr>
                <p:nvPr/>
              </p:nvSpPr>
              <p:spPr bwMode="auto">
                <a:xfrm>
                  <a:off x="712" y="2636"/>
                  <a:ext cx="805"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dirty="0">
                      <a:solidFill>
                        <a:srgbClr val="000000"/>
                      </a:solidFill>
                      <a:latin typeface="Times New Roman" charset="0"/>
                    </a:rPr>
                    <a:t>S →</a:t>
                  </a:r>
                  <a:r>
                    <a:rPr lang="en-US" sz="1000" dirty="0">
                      <a:solidFill>
                        <a:srgbClr val="000000"/>
                      </a:solidFill>
                      <a:latin typeface="Times New Roman" charset="0"/>
                    </a:rPr>
                    <a:t> </a:t>
                  </a:r>
                  <a:r>
                    <a:rPr lang="en-US" sz="1400" dirty="0">
                      <a:solidFill>
                        <a:srgbClr val="000000"/>
                      </a:solidFill>
                      <a:latin typeface="Times New Roman" charset="0"/>
                    </a:rPr>
                    <a:t>NP VP</a:t>
                  </a:r>
                </a:p>
                <a:p>
                  <a:r>
                    <a:rPr lang="en-US" sz="1400" dirty="0">
                      <a:solidFill>
                        <a:srgbClr val="000000"/>
                      </a:solidFill>
                      <a:latin typeface="Times New Roman" charset="0"/>
                    </a:rPr>
                    <a:t>S → VP</a:t>
                  </a:r>
                </a:p>
                <a:p>
                  <a:r>
                    <a:rPr lang="en-US" sz="1400" dirty="0">
                      <a:solidFill>
                        <a:srgbClr val="000000"/>
                      </a:solidFill>
                      <a:latin typeface="Times New Roman" charset="0"/>
                    </a:rPr>
                    <a:t>NP → </a:t>
                  </a:r>
                  <a:r>
                    <a:rPr lang="en-US" sz="1400" dirty="0" err="1">
                      <a:solidFill>
                        <a:srgbClr val="000000"/>
                      </a:solidFill>
                      <a:latin typeface="Times New Roman" charset="0"/>
                    </a:rPr>
                    <a:t>Det</a:t>
                  </a:r>
                  <a:r>
                    <a:rPr lang="en-US" sz="1400" dirty="0">
                      <a:solidFill>
                        <a:srgbClr val="000000"/>
                      </a:solidFill>
                      <a:latin typeface="Times New Roman" charset="0"/>
                    </a:rPr>
                    <a:t> A N</a:t>
                  </a:r>
                </a:p>
                <a:p>
                  <a:r>
                    <a:rPr lang="en-US" sz="1400" dirty="0">
                      <a:solidFill>
                        <a:srgbClr val="000000"/>
                      </a:solidFill>
                      <a:latin typeface="Times New Roman" charset="0"/>
                    </a:rPr>
                    <a:t>NP → NP PP</a:t>
                  </a:r>
                </a:p>
                <a:p>
                  <a:r>
                    <a:rPr lang="en-US" sz="1400" dirty="0">
                      <a:solidFill>
                        <a:srgbClr val="000000"/>
                      </a:solidFill>
                      <a:latin typeface="Times New Roman" charset="0"/>
                    </a:rPr>
                    <a:t>NP → </a:t>
                  </a:r>
                  <a:r>
                    <a:rPr lang="en-US" sz="1400" dirty="0" err="1">
                      <a:solidFill>
                        <a:srgbClr val="000000"/>
                      </a:solidFill>
                      <a:latin typeface="Times New Roman" charset="0"/>
                    </a:rPr>
                    <a:t>PropN</a:t>
                  </a:r>
                  <a:endParaRPr lang="en-US" sz="1400" dirty="0">
                    <a:solidFill>
                      <a:srgbClr val="000000"/>
                    </a:solidFill>
                    <a:latin typeface="Times New Roman" charset="0"/>
                  </a:endParaRPr>
                </a:p>
                <a:p>
                  <a:r>
                    <a:rPr lang="pt-BR" sz="1400" dirty="0">
                      <a:solidFill>
                        <a:srgbClr val="000000"/>
                      </a:solidFill>
                      <a:latin typeface="Times New Roman" charset="0"/>
                    </a:rPr>
                    <a:t>A → ε</a:t>
                  </a:r>
                </a:p>
                <a:p>
                  <a:r>
                    <a:rPr lang="pt-BR" sz="1400" dirty="0">
                      <a:solidFill>
                        <a:srgbClr val="000000"/>
                      </a:solidFill>
                      <a:latin typeface="Times New Roman" charset="0"/>
                    </a:rPr>
                    <a:t>A → Adj A</a:t>
                  </a:r>
                  <a:endParaRPr lang="en-US" sz="1400" dirty="0">
                    <a:solidFill>
                      <a:srgbClr val="000000"/>
                    </a:solidFill>
                    <a:latin typeface="Times New Roman" charset="0"/>
                  </a:endParaRPr>
                </a:p>
                <a:p>
                  <a:r>
                    <a:rPr lang="en-US" sz="1400" dirty="0">
                      <a:solidFill>
                        <a:srgbClr val="000000"/>
                      </a:solidFill>
                      <a:latin typeface="Times New Roman" charset="0"/>
                    </a:rPr>
                    <a:t>PP → Prep NP</a:t>
                  </a:r>
                </a:p>
                <a:p>
                  <a:r>
                    <a:rPr lang="en-US" sz="1400" dirty="0">
                      <a:solidFill>
                        <a:srgbClr val="000000"/>
                      </a:solidFill>
                      <a:latin typeface="Times New Roman" charset="0"/>
                    </a:rPr>
                    <a:t>VP → V NP</a:t>
                  </a:r>
                </a:p>
                <a:p>
                  <a:r>
                    <a:rPr lang="en-US" sz="1400" dirty="0">
                      <a:solidFill>
                        <a:srgbClr val="000000"/>
                      </a:solidFill>
                      <a:latin typeface="Times New Roman" charset="0"/>
                    </a:rPr>
                    <a:t>VP → VP PP</a:t>
                  </a:r>
                </a:p>
              </p:txBody>
            </p:sp>
            <p:sp>
              <p:nvSpPr>
                <p:cNvPr id="14" name="Text Box 16"/>
                <p:cNvSpPr txBox="1">
                  <a:spLocks noChangeArrowheads="1"/>
                </p:cNvSpPr>
                <p:nvPr/>
              </p:nvSpPr>
              <p:spPr bwMode="auto">
                <a:xfrm>
                  <a:off x="1487" y="2643"/>
                  <a:ext cx="254" cy="1398"/>
                </a:xfrm>
                <a:prstGeom prst="rect">
                  <a:avLst/>
                </a:prstGeom>
                <a:noFill/>
                <a:ln w="12700">
                  <a:noFill/>
                  <a:miter lim="800000"/>
                  <a:headEnd/>
                  <a:tailEnd/>
                </a:ln>
              </p:spPr>
              <p:txBody>
                <a:bodyPr wrap="none" lIns="90000" tIns="46800" rIns="90000" bIns="46800">
                  <a:prstTxWarp prst="textNoShape">
                    <a:avLst/>
                  </a:prstTxWarp>
                  <a:spAutoFit/>
                </a:bodyPr>
                <a:lstStyle/>
                <a:p>
                  <a:r>
                    <a:rPr lang="en-US" sz="1400">
                      <a:solidFill>
                        <a:srgbClr val="000000"/>
                      </a:solidFill>
                      <a:latin typeface="Times New Roman" charset="0"/>
                    </a:rPr>
                    <a:t>0.9</a:t>
                  </a:r>
                </a:p>
                <a:p>
                  <a:r>
                    <a:rPr lang="en-US" sz="1400">
                      <a:solidFill>
                        <a:srgbClr val="000000"/>
                      </a:solidFill>
                      <a:latin typeface="Times New Roman" charset="0"/>
                    </a:rPr>
                    <a:t>0.1</a:t>
                  </a:r>
                </a:p>
                <a:p>
                  <a:r>
                    <a:rPr lang="en-US" sz="1400">
                      <a:solidFill>
                        <a:srgbClr val="000000"/>
                      </a:solidFill>
                      <a:latin typeface="Times New Roman" charset="0"/>
                    </a:rPr>
                    <a:t>0.5</a:t>
                  </a:r>
                </a:p>
                <a:p>
                  <a:r>
                    <a:rPr lang="en-US" sz="1400">
                      <a:solidFill>
                        <a:srgbClr val="000000"/>
                      </a:solidFill>
                      <a:latin typeface="Times New Roman" charset="0"/>
                    </a:rPr>
                    <a:t>0.3</a:t>
                  </a:r>
                </a:p>
                <a:p>
                  <a:r>
                    <a:rPr lang="en-US" sz="1400">
                      <a:solidFill>
                        <a:srgbClr val="000000"/>
                      </a:solidFill>
                      <a:latin typeface="Times New Roman" charset="0"/>
                    </a:rPr>
                    <a:t>0.2</a:t>
                  </a:r>
                </a:p>
                <a:p>
                  <a:r>
                    <a:rPr lang="en-US" sz="1400">
                      <a:solidFill>
                        <a:srgbClr val="000000"/>
                      </a:solidFill>
                      <a:latin typeface="Times New Roman" charset="0"/>
                    </a:rPr>
                    <a:t>0.6</a:t>
                  </a:r>
                </a:p>
                <a:p>
                  <a:r>
                    <a:rPr lang="en-US" sz="1400">
                      <a:solidFill>
                        <a:srgbClr val="000000"/>
                      </a:solidFill>
                      <a:latin typeface="Times New Roman" charset="0"/>
                    </a:rPr>
                    <a:t>0.4</a:t>
                  </a:r>
                </a:p>
                <a:p>
                  <a:r>
                    <a:rPr lang="en-US" sz="1400">
                      <a:solidFill>
                        <a:srgbClr val="000000"/>
                      </a:solidFill>
                      <a:latin typeface="Times New Roman" charset="0"/>
                    </a:rPr>
                    <a:t>1.0</a:t>
                  </a:r>
                </a:p>
                <a:p>
                  <a:r>
                    <a:rPr lang="en-US" sz="1400">
                      <a:solidFill>
                        <a:srgbClr val="000000"/>
                      </a:solidFill>
                      <a:latin typeface="Times New Roman" charset="0"/>
                    </a:rPr>
                    <a:t>0.7</a:t>
                  </a:r>
                </a:p>
                <a:p>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12" name="Rectangle 17"/>
              <p:cNvSpPr>
                <a:spLocks noChangeArrowheads="1"/>
              </p:cNvSpPr>
              <p:nvPr/>
            </p:nvSpPr>
            <p:spPr bwMode="auto">
              <a:xfrm>
                <a:off x="929" y="2757"/>
                <a:ext cx="1075" cy="1390"/>
              </a:xfrm>
              <a:prstGeom prst="rect">
                <a:avLst/>
              </a:prstGeom>
              <a:noFill/>
              <a:ln w="28575">
                <a:solidFill>
                  <a:schemeClr val="tx1"/>
                </a:solidFill>
                <a:miter lim="800000"/>
                <a:headEnd/>
                <a:tailEnd/>
              </a:ln>
            </p:spPr>
            <p:txBody>
              <a:bodyPr wrap="none" lIns="90000" tIns="46800" rIns="90000" bIns="46800" anchor="ctr">
                <a:prstTxWarp prst="textNoShape">
                  <a:avLst/>
                </a:prstTxWarp>
                <a:spAutoFit/>
              </a:bodyPr>
              <a:lstStyle/>
              <a:p>
                <a:endParaRPr lang="en-US" sz="2000" b="1">
                  <a:solidFill>
                    <a:srgbClr val="000000"/>
                  </a:solidFill>
                  <a:latin typeface="Times New Roman" charset="0"/>
                </a:endParaRPr>
              </a:p>
            </p:txBody>
          </p:sp>
        </p:grpSp>
        <p:sp>
          <p:nvSpPr>
            <p:cNvPr id="10" name="Text Box 18"/>
            <p:cNvSpPr txBox="1">
              <a:spLocks noChangeArrowheads="1"/>
            </p:cNvSpPr>
            <p:nvPr/>
          </p:nvSpPr>
          <p:spPr bwMode="auto">
            <a:xfrm>
              <a:off x="1171" y="4070"/>
              <a:ext cx="602" cy="2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a:solidFill>
                    <a:srgbClr val="000000"/>
                  </a:solidFill>
                  <a:latin typeface="Times New Roman" charset="0"/>
                </a:rPr>
                <a:t>English</a:t>
              </a:r>
            </a:p>
          </p:txBody>
        </p:sp>
      </p:grpSp>
      <p:sp>
        <p:nvSpPr>
          <p:cNvPr id="15" name="TextBox 14"/>
          <p:cNvSpPr txBox="1"/>
          <p:nvPr/>
        </p:nvSpPr>
        <p:spPr>
          <a:xfrm>
            <a:off x="692022" y="2305050"/>
            <a:ext cx="2236788" cy="461665"/>
          </a:xfrm>
          <a:prstGeom prst="rect">
            <a:avLst/>
          </a:prstGeom>
          <a:noFill/>
        </p:spPr>
        <p:txBody>
          <a:bodyPr wrap="square" rtlCol="0">
            <a:spAutoFit/>
          </a:bodyPr>
          <a:lstStyle/>
          <a:p>
            <a:r>
              <a:rPr lang="en-US" sz="2400" dirty="0" smtClean="0">
                <a:solidFill>
                  <a:srgbClr val="0000FF"/>
                </a:solidFill>
              </a:rPr>
              <a:t>Grammar</a:t>
            </a:r>
            <a:endParaRPr lang="en-US" sz="2400" dirty="0">
              <a:solidFill>
                <a:srgbClr val="0000FF"/>
              </a:solidFill>
            </a:endParaRPr>
          </a:p>
        </p:txBody>
      </p:sp>
      <p:sp>
        <p:nvSpPr>
          <p:cNvPr id="16" name="Right Arrow 15"/>
          <p:cNvSpPr/>
          <p:nvPr/>
        </p:nvSpPr>
        <p:spPr>
          <a:xfrm>
            <a:off x="2743200" y="3733800"/>
            <a:ext cx="1143000" cy="76200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928810" y="3886200"/>
            <a:ext cx="1566990" cy="369332"/>
          </a:xfrm>
          <a:prstGeom prst="rect">
            <a:avLst/>
          </a:prstGeom>
          <a:noFill/>
        </p:spPr>
        <p:txBody>
          <a:bodyPr wrap="square" rtlCol="0">
            <a:spAutoFit/>
          </a:bodyPr>
          <a:lstStyle/>
          <a:p>
            <a:r>
              <a:rPr lang="en-US" dirty="0" smtClean="0">
                <a:solidFill>
                  <a:srgbClr val="008000"/>
                </a:solidFill>
              </a:rPr>
              <a:t>CKY</a:t>
            </a:r>
            <a:endParaRPr lang="en-US" dirty="0">
              <a:solidFill>
                <a:srgbClr val="008000"/>
              </a:solidFill>
            </a:endParaRPr>
          </a:p>
        </p:txBody>
      </p:sp>
      <p:sp>
        <p:nvSpPr>
          <p:cNvPr id="18" name="TextBox 17"/>
          <p:cNvSpPr txBox="1"/>
          <p:nvPr/>
        </p:nvSpPr>
        <p:spPr>
          <a:xfrm>
            <a:off x="4114800" y="2305050"/>
            <a:ext cx="2590800" cy="2308324"/>
          </a:xfrm>
          <a:prstGeom prst="rect">
            <a:avLst/>
          </a:prstGeom>
          <a:noFill/>
        </p:spPr>
        <p:txBody>
          <a:bodyPr wrap="square" rtlCol="0">
            <a:spAutoFit/>
          </a:bodyPr>
          <a:lstStyle/>
          <a:p>
            <a:r>
              <a:rPr lang="en-US" sz="2400" dirty="0" smtClean="0">
                <a:solidFill>
                  <a:srgbClr val="0000FF"/>
                </a:solidFill>
              </a:rPr>
              <a:t>best parse</a:t>
            </a:r>
          </a:p>
          <a:p>
            <a:r>
              <a:rPr lang="en-US" sz="2400" dirty="0" smtClean="0">
                <a:solidFill>
                  <a:srgbClr val="0000FF"/>
                </a:solidFill>
              </a:rPr>
              <a:t>2</a:t>
            </a:r>
            <a:r>
              <a:rPr lang="en-US" sz="2400" baseline="30000" dirty="0" smtClean="0">
                <a:solidFill>
                  <a:srgbClr val="0000FF"/>
                </a:solidFill>
              </a:rPr>
              <a:t>nd</a:t>
            </a:r>
            <a:r>
              <a:rPr lang="en-US" sz="2400" dirty="0" smtClean="0">
                <a:solidFill>
                  <a:srgbClr val="0000FF"/>
                </a:solidFill>
              </a:rPr>
              <a:t> best parse</a:t>
            </a:r>
          </a:p>
          <a:p>
            <a:r>
              <a:rPr lang="en-US" sz="2400" dirty="0" smtClean="0">
                <a:solidFill>
                  <a:srgbClr val="0000FF"/>
                </a:solidFill>
              </a:rPr>
              <a:t>3</a:t>
            </a:r>
            <a:r>
              <a:rPr lang="en-US" sz="2400" baseline="30000" dirty="0" smtClean="0">
                <a:solidFill>
                  <a:srgbClr val="0000FF"/>
                </a:solidFill>
              </a:rPr>
              <a:t>rd</a:t>
            </a:r>
            <a:r>
              <a:rPr lang="en-US" sz="2400" dirty="0" smtClean="0">
                <a:solidFill>
                  <a:srgbClr val="0000FF"/>
                </a:solidFill>
              </a:rPr>
              <a:t> best parse</a:t>
            </a:r>
          </a:p>
          <a:p>
            <a:r>
              <a:rPr lang="en-US" sz="2400" dirty="0" smtClean="0">
                <a:solidFill>
                  <a:srgbClr val="0000FF"/>
                </a:solidFill>
              </a:rPr>
              <a:t>4</a:t>
            </a:r>
            <a:r>
              <a:rPr lang="en-US" sz="2400" baseline="30000" dirty="0" smtClean="0">
                <a:solidFill>
                  <a:srgbClr val="0000FF"/>
                </a:solidFill>
              </a:rPr>
              <a:t>th</a:t>
            </a:r>
            <a:r>
              <a:rPr lang="en-US" sz="2400" dirty="0" smtClean="0">
                <a:solidFill>
                  <a:srgbClr val="0000FF"/>
                </a:solidFill>
              </a:rPr>
              <a:t> best parse</a:t>
            </a:r>
          </a:p>
          <a:p>
            <a:r>
              <a:rPr lang="en-US" sz="2400" dirty="0" smtClean="0">
                <a:solidFill>
                  <a:srgbClr val="0000FF"/>
                </a:solidFill>
              </a:rPr>
              <a:t>5</a:t>
            </a:r>
            <a:r>
              <a:rPr lang="en-US" sz="2400" baseline="30000" dirty="0" smtClean="0">
                <a:solidFill>
                  <a:srgbClr val="0000FF"/>
                </a:solidFill>
              </a:rPr>
              <a:t>th</a:t>
            </a:r>
            <a:r>
              <a:rPr lang="en-US" sz="2400" dirty="0" smtClean="0">
                <a:solidFill>
                  <a:srgbClr val="0000FF"/>
                </a:solidFill>
              </a:rPr>
              <a:t> best parse</a:t>
            </a:r>
          </a:p>
          <a:p>
            <a:r>
              <a:rPr lang="en-US" sz="2400" dirty="0" smtClean="0">
                <a:solidFill>
                  <a:srgbClr val="0000FF"/>
                </a:solidFill>
              </a:rPr>
              <a:t>….</a:t>
            </a:r>
            <a:endParaRPr lang="en-US" sz="2400" dirty="0">
              <a:solidFill>
                <a:srgbClr val="0000FF"/>
              </a:solidFill>
            </a:endParaRPr>
          </a:p>
        </p:txBody>
      </p:sp>
      <p:sp>
        <p:nvSpPr>
          <p:cNvPr id="19" name="TextBox 18"/>
          <p:cNvSpPr txBox="1"/>
          <p:nvPr/>
        </p:nvSpPr>
        <p:spPr>
          <a:xfrm>
            <a:off x="3886200" y="5271790"/>
            <a:ext cx="3886200" cy="830997"/>
          </a:xfrm>
          <a:prstGeom prst="rect">
            <a:avLst/>
          </a:prstGeom>
          <a:noFill/>
        </p:spPr>
        <p:txBody>
          <a:bodyPr wrap="square" rtlCol="0">
            <a:spAutoFit/>
          </a:bodyPr>
          <a:lstStyle/>
          <a:p>
            <a:r>
              <a:rPr lang="en-US" sz="2400" dirty="0" smtClean="0">
                <a:solidFill>
                  <a:srgbClr val="FF0000"/>
                </a:solidFill>
              </a:rPr>
              <a:t>How could we do this?</a:t>
            </a:r>
          </a:p>
          <a:p>
            <a:r>
              <a:rPr lang="en-US" sz="2400" dirty="0" smtClean="0">
                <a:solidFill>
                  <a:srgbClr val="FF0000"/>
                </a:solidFill>
              </a:rPr>
              <a:t>How might this help us?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685800" y="1438275"/>
            <a:ext cx="7983538" cy="4368800"/>
          </a:xfrm>
        </p:spPr>
        <p:txBody>
          <a:bodyPr/>
          <a:lstStyle/>
          <a:p>
            <a:pPr eaLnBrk="1" hangingPunct="1"/>
            <a:r>
              <a:rPr lang="en-US" sz="2400">
                <a:solidFill>
                  <a:schemeClr val="tx1"/>
                </a:solidFill>
              </a:rPr>
              <a:t>Relative adverbs (RBR):</a:t>
            </a:r>
          </a:p>
          <a:p>
            <a:pPr eaLnBrk="1" hangingPunct="1"/>
            <a:endParaRPr lang="en-US" sz="2400">
              <a:solidFill>
                <a:schemeClr val="tx1"/>
              </a:solidFill>
            </a:endParaRPr>
          </a:p>
          <a:p>
            <a:pPr eaLnBrk="1" hangingPunct="1"/>
            <a:endParaRPr lang="en-US" sz="2800">
              <a:solidFill>
                <a:schemeClr val="tx1"/>
              </a:solidFill>
            </a:endParaRPr>
          </a:p>
          <a:p>
            <a:pPr eaLnBrk="1" hangingPunct="1"/>
            <a:endParaRPr lang="en-US" sz="2800">
              <a:solidFill>
                <a:schemeClr val="tx1"/>
              </a:solidFill>
            </a:endParaRPr>
          </a:p>
          <a:p>
            <a:pPr eaLnBrk="1" hangingPunct="1"/>
            <a:r>
              <a:rPr lang="en-US" sz="2400">
                <a:solidFill>
                  <a:schemeClr val="tx1"/>
                </a:solidFill>
              </a:rPr>
              <a:t>Cardinal Numbers (CD):</a:t>
            </a:r>
          </a:p>
          <a:p>
            <a:pPr lvl="1" eaLnBrk="1" hangingPunct="1"/>
            <a:endParaRPr lang="en-US" sz="2400"/>
          </a:p>
        </p:txBody>
      </p:sp>
      <p:graphicFrame>
        <p:nvGraphicFramePr>
          <p:cNvPr id="1866755" name="Group 3"/>
          <p:cNvGraphicFramePr>
            <a:graphicFrameLocks noGrp="1"/>
          </p:cNvGraphicFramePr>
          <p:nvPr/>
        </p:nvGraphicFramePr>
        <p:xfrm>
          <a:off x="1524000" y="1949450"/>
          <a:ext cx="5835650" cy="1280160"/>
        </p:xfrm>
        <a:graphic>
          <a:graphicData uri="http://schemas.openxmlformats.org/drawingml/2006/table">
            <a:tbl>
              <a:tblPr/>
              <a:tblGrid>
                <a:gridCol w="1458913"/>
                <a:gridCol w="1458912"/>
                <a:gridCol w="1458913"/>
                <a:gridCol w="1458912"/>
              </a:tblGrid>
              <a:tr h="3651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RBR-0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further</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lower</a:t>
                      </a:r>
                    </a:p>
                  </a:txBody>
                  <a:tcPr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higher</a:t>
                      </a: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RBR-1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more</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less</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More</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RBR-2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earlier</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Earlier</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later</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66773" name="Group 21"/>
          <p:cNvGraphicFramePr>
            <a:graphicFrameLocks noGrp="1"/>
          </p:cNvGraphicFramePr>
          <p:nvPr/>
        </p:nvGraphicFramePr>
        <p:xfrm>
          <a:off x="1517650" y="3848100"/>
          <a:ext cx="5835650" cy="2560320"/>
        </p:xfrm>
        <a:graphic>
          <a:graphicData uri="http://schemas.openxmlformats.org/drawingml/2006/table">
            <a:tbl>
              <a:tblPr/>
              <a:tblGrid>
                <a:gridCol w="1458913"/>
                <a:gridCol w="1458912"/>
                <a:gridCol w="1539875"/>
                <a:gridCol w="1377950"/>
              </a:tblGrid>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CD-7</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one</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two</a:t>
                      </a:r>
                    </a:p>
                  </a:txBody>
                  <a:tcPr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Three</a:t>
                      </a: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1989</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1990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1988</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CD-11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million</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billion</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trillion</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50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100</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30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31</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78</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58</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34</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7" name="Rectangle 51"/>
          <p:cNvSpPr>
            <a:spLocks noChangeArrowheads="1"/>
          </p:cNvSpPr>
          <p:nvPr/>
        </p:nvSpPr>
        <p:spPr bwMode="auto">
          <a:xfrm>
            <a:off x="1066800" y="152400"/>
            <a:ext cx="7178675" cy="914400"/>
          </a:xfrm>
          <a:prstGeom prst="rect">
            <a:avLst/>
          </a:prstGeom>
          <a:noFill/>
          <a:ln w="9525">
            <a:noFill/>
            <a:miter lim="800000"/>
            <a:headEnd/>
            <a:tailEnd/>
          </a:ln>
        </p:spPr>
        <p:txBody>
          <a:bodyPr anchor="ctr">
            <a:prstTxWarp prst="textNoShape">
              <a:avLst/>
            </a:prstTxWarp>
          </a:bodyPr>
          <a:lstStyle/>
          <a:p>
            <a:pPr algn="ctr"/>
            <a:r>
              <a:rPr lang="en-US" sz="4000"/>
              <a:t>Learned Splits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a:t>Parse </a:t>
            </a:r>
            <a:r>
              <a:rPr lang="en-US" dirty="0" err="1"/>
              <a:t>Reranking</a:t>
            </a:r>
            <a:endParaRPr lang="en-US" dirty="0"/>
          </a:p>
        </p:txBody>
      </p:sp>
      <p:sp>
        <p:nvSpPr>
          <p:cNvPr id="68612" name="Oval 4"/>
          <p:cNvSpPr>
            <a:spLocks noChangeArrowheads="1"/>
          </p:cNvSpPr>
          <p:nvPr/>
        </p:nvSpPr>
        <p:spPr bwMode="auto">
          <a:xfrm>
            <a:off x="533400" y="2057400"/>
            <a:ext cx="1600200" cy="565150"/>
          </a:xfrm>
          <a:prstGeom prst="ellipse">
            <a:avLst/>
          </a:prstGeom>
          <a:solidFill>
            <a:srgbClr val="FFFF00"/>
          </a:solidFill>
          <a:ln w="12700">
            <a:solidFill>
              <a:schemeClr val="tx1"/>
            </a:solidFill>
            <a:round/>
            <a:headEnd/>
            <a:tailEnd/>
          </a:ln>
        </p:spPr>
        <p:txBody>
          <a:bodyPr lIns="90000" tIns="46800" rIns="90000" bIns="46800">
            <a:prstTxWarp prst="textNoShape">
              <a:avLst/>
            </a:prstTxWarp>
            <a:spAutoFit/>
          </a:bodyPr>
          <a:lstStyle/>
          <a:p>
            <a:r>
              <a:rPr lang="en-US" sz="2000" b="1">
                <a:latin typeface="Times New Roman" charset="0"/>
              </a:rPr>
              <a:t>sentence</a:t>
            </a:r>
          </a:p>
        </p:txBody>
      </p:sp>
      <p:sp>
        <p:nvSpPr>
          <p:cNvPr id="8" name="Oval 7"/>
          <p:cNvSpPr>
            <a:spLocks noChangeArrowheads="1"/>
          </p:cNvSpPr>
          <p:nvPr/>
        </p:nvSpPr>
        <p:spPr bwMode="auto">
          <a:xfrm>
            <a:off x="5638800" y="1828800"/>
            <a:ext cx="2209800" cy="998538"/>
          </a:xfrm>
          <a:prstGeom prst="ellipse">
            <a:avLst/>
          </a:prstGeom>
          <a:solidFill>
            <a:srgbClr val="FFFF00"/>
          </a:solidFill>
          <a:ln w="12700">
            <a:solidFill>
              <a:schemeClr val="tx1"/>
            </a:solidFill>
            <a:round/>
            <a:headEnd/>
            <a:tailEnd/>
          </a:ln>
        </p:spPr>
        <p:txBody>
          <a:bodyPr lIns="90000" tIns="46800" rIns="90000" bIns="46800">
            <a:prstTxWarp prst="textNoShape">
              <a:avLst/>
            </a:prstTxWarp>
            <a:spAutoFit/>
          </a:bodyPr>
          <a:lstStyle/>
          <a:p>
            <a:r>
              <a:rPr lang="en-US" sz="2000" b="1">
                <a:latin typeface="Times New Roman" charset="0"/>
              </a:rPr>
              <a:t>     N-Best Parse Trees</a:t>
            </a:r>
          </a:p>
        </p:txBody>
      </p:sp>
      <p:sp>
        <p:nvSpPr>
          <p:cNvPr id="9" name="Rectangle 8"/>
          <p:cNvSpPr>
            <a:spLocks noChangeArrowheads="1"/>
          </p:cNvSpPr>
          <p:nvPr/>
        </p:nvSpPr>
        <p:spPr bwMode="auto">
          <a:xfrm>
            <a:off x="2819400" y="1828800"/>
            <a:ext cx="1981200" cy="990600"/>
          </a:xfrm>
          <a:prstGeom prst="rect">
            <a:avLst/>
          </a:prstGeom>
          <a:solidFill>
            <a:srgbClr val="A7D971"/>
          </a:solidFill>
          <a:ln w="12700">
            <a:solidFill>
              <a:schemeClr val="tx1"/>
            </a:solidFill>
            <a:round/>
            <a:headEnd/>
            <a:tailEnd/>
          </a:ln>
        </p:spPr>
        <p:txBody>
          <a:bodyPr lIns="90000" tIns="46800" rIns="90000" bIns="46800">
            <a:prstTxWarp prst="textNoShape">
              <a:avLst/>
            </a:prstTxWarp>
          </a:bodyPr>
          <a:lstStyle/>
          <a:p>
            <a:endParaRPr lang="en-US" sz="2000" b="1">
              <a:latin typeface="Times New Roman" charset="0"/>
            </a:endParaRPr>
          </a:p>
          <a:p>
            <a:r>
              <a:rPr lang="en-US" sz="2000" b="1">
                <a:latin typeface="Times New Roman" charset="0"/>
              </a:rPr>
              <a:t>   PCFG Parser  </a:t>
            </a:r>
          </a:p>
        </p:txBody>
      </p:sp>
      <p:sp>
        <p:nvSpPr>
          <p:cNvPr id="10" name="Rectangle 9"/>
          <p:cNvSpPr>
            <a:spLocks noChangeArrowheads="1"/>
          </p:cNvSpPr>
          <p:nvPr/>
        </p:nvSpPr>
        <p:spPr bwMode="auto">
          <a:xfrm>
            <a:off x="5791200" y="3352800"/>
            <a:ext cx="1981200" cy="990600"/>
          </a:xfrm>
          <a:prstGeom prst="rect">
            <a:avLst/>
          </a:prstGeom>
          <a:solidFill>
            <a:srgbClr val="A7D971"/>
          </a:solidFill>
          <a:ln w="12700">
            <a:solidFill>
              <a:schemeClr val="tx1"/>
            </a:solidFill>
            <a:round/>
            <a:headEnd/>
            <a:tailEnd/>
          </a:ln>
        </p:spPr>
        <p:txBody>
          <a:bodyPr lIns="90000" tIns="46800" rIns="90000" bIns="46800">
            <a:prstTxWarp prst="textNoShape">
              <a:avLst/>
            </a:prstTxWarp>
          </a:bodyPr>
          <a:lstStyle/>
          <a:p>
            <a:r>
              <a:rPr lang="en-US" sz="2000" b="1">
                <a:latin typeface="Times New Roman" charset="0"/>
              </a:rPr>
              <a:t>      Parse Tree</a:t>
            </a:r>
          </a:p>
          <a:p>
            <a:r>
              <a:rPr lang="en-US" sz="2000" b="1">
                <a:latin typeface="Times New Roman" charset="0"/>
              </a:rPr>
              <a:t>        Feature</a:t>
            </a:r>
          </a:p>
          <a:p>
            <a:r>
              <a:rPr lang="en-US" sz="2000" b="1">
                <a:latin typeface="Times New Roman" charset="0"/>
              </a:rPr>
              <a:t>     Extractor  </a:t>
            </a:r>
          </a:p>
        </p:txBody>
      </p:sp>
      <p:sp>
        <p:nvSpPr>
          <p:cNvPr id="11" name="Oval 10"/>
          <p:cNvSpPr>
            <a:spLocks noChangeArrowheads="1"/>
          </p:cNvSpPr>
          <p:nvPr/>
        </p:nvSpPr>
        <p:spPr bwMode="auto">
          <a:xfrm>
            <a:off x="5715000" y="4876800"/>
            <a:ext cx="2209800" cy="998538"/>
          </a:xfrm>
          <a:prstGeom prst="ellipse">
            <a:avLst/>
          </a:prstGeom>
          <a:solidFill>
            <a:srgbClr val="FFFF00"/>
          </a:solidFill>
          <a:ln w="12700">
            <a:solidFill>
              <a:schemeClr val="tx1"/>
            </a:solidFill>
            <a:round/>
            <a:headEnd/>
            <a:tailEnd/>
          </a:ln>
        </p:spPr>
        <p:txBody>
          <a:bodyPr lIns="90000" tIns="46800" rIns="90000" bIns="46800">
            <a:prstTxWarp prst="textNoShape">
              <a:avLst/>
            </a:prstTxWarp>
            <a:spAutoFit/>
          </a:bodyPr>
          <a:lstStyle/>
          <a:p>
            <a:r>
              <a:rPr lang="en-US" sz="2000" b="1">
                <a:latin typeface="Times New Roman" charset="0"/>
              </a:rPr>
              <a:t> Parse Tree Descriptions</a:t>
            </a:r>
          </a:p>
        </p:txBody>
      </p:sp>
      <p:sp>
        <p:nvSpPr>
          <p:cNvPr id="12" name="Rectangle 11"/>
          <p:cNvSpPr>
            <a:spLocks noChangeArrowheads="1"/>
          </p:cNvSpPr>
          <p:nvPr/>
        </p:nvSpPr>
        <p:spPr bwMode="auto">
          <a:xfrm>
            <a:off x="3048000" y="4953000"/>
            <a:ext cx="1981200" cy="990600"/>
          </a:xfrm>
          <a:prstGeom prst="rect">
            <a:avLst/>
          </a:prstGeom>
          <a:solidFill>
            <a:srgbClr val="A7D971"/>
          </a:solidFill>
          <a:ln w="12700">
            <a:solidFill>
              <a:schemeClr val="tx1"/>
            </a:solidFill>
            <a:round/>
            <a:headEnd/>
            <a:tailEnd/>
          </a:ln>
        </p:spPr>
        <p:txBody>
          <a:bodyPr lIns="90000" tIns="46800" rIns="90000" bIns="46800">
            <a:prstTxWarp prst="textNoShape">
              <a:avLst/>
            </a:prstTxWarp>
          </a:bodyPr>
          <a:lstStyle/>
          <a:p>
            <a:r>
              <a:rPr lang="en-US" sz="2000" b="1">
                <a:latin typeface="Times New Roman" charset="0"/>
              </a:rPr>
              <a:t>  Discriminative </a:t>
            </a:r>
          </a:p>
          <a:p>
            <a:r>
              <a:rPr lang="en-US" sz="2000" b="1">
                <a:latin typeface="Times New Roman" charset="0"/>
              </a:rPr>
              <a:t>     Parse Tree</a:t>
            </a:r>
          </a:p>
          <a:p>
            <a:r>
              <a:rPr lang="en-US" sz="2000" b="1">
                <a:latin typeface="Times New Roman" charset="0"/>
              </a:rPr>
              <a:t>      Classifier</a:t>
            </a:r>
          </a:p>
        </p:txBody>
      </p:sp>
      <p:sp>
        <p:nvSpPr>
          <p:cNvPr id="13" name="Oval 12"/>
          <p:cNvSpPr>
            <a:spLocks noChangeArrowheads="1"/>
          </p:cNvSpPr>
          <p:nvPr/>
        </p:nvSpPr>
        <p:spPr bwMode="auto">
          <a:xfrm>
            <a:off x="381000" y="4953000"/>
            <a:ext cx="1981200" cy="998538"/>
          </a:xfrm>
          <a:prstGeom prst="ellipse">
            <a:avLst/>
          </a:prstGeom>
          <a:solidFill>
            <a:srgbClr val="FFFF00"/>
          </a:solidFill>
          <a:ln w="12700">
            <a:solidFill>
              <a:schemeClr val="tx1"/>
            </a:solidFill>
            <a:round/>
            <a:headEnd/>
            <a:tailEnd/>
          </a:ln>
        </p:spPr>
        <p:txBody>
          <a:bodyPr lIns="90000" tIns="46800" rIns="90000" bIns="46800">
            <a:prstTxWarp prst="textNoShape">
              <a:avLst/>
            </a:prstTxWarp>
            <a:spAutoFit/>
          </a:bodyPr>
          <a:lstStyle/>
          <a:p>
            <a:r>
              <a:rPr lang="en-US" sz="2000" b="1">
                <a:latin typeface="Times New Roman" charset="0"/>
              </a:rPr>
              <a:t>      Best           Parse Tree</a:t>
            </a:r>
          </a:p>
        </p:txBody>
      </p:sp>
      <p:sp>
        <p:nvSpPr>
          <p:cNvPr id="14" name="Right Arrow 13"/>
          <p:cNvSpPr>
            <a:spLocks noChangeArrowheads="1"/>
          </p:cNvSpPr>
          <p:nvPr/>
        </p:nvSpPr>
        <p:spPr bwMode="auto">
          <a:xfrm>
            <a:off x="2133600" y="2286000"/>
            <a:ext cx="685800" cy="152400"/>
          </a:xfrm>
          <a:prstGeom prst="rightArrow">
            <a:avLst>
              <a:gd name="adj1" fmla="val 50000"/>
              <a:gd name="adj2" fmla="val 50000"/>
            </a:avLst>
          </a:prstGeom>
          <a:solidFill>
            <a:srgbClr val="0070C0"/>
          </a:solidFill>
          <a:ln w="1270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18" name="Right Arrow 17"/>
          <p:cNvSpPr>
            <a:spLocks noChangeArrowheads="1"/>
          </p:cNvSpPr>
          <p:nvPr/>
        </p:nvSpPr>
        <p:spPr bwMode="auto">
          <a:xfrm>
            <a:off x="4800600" y="2209800"/>
            <a:ext cx="838200" cy="152400"/>
          </a:xfrm>
          <a:prstGeom prst="rightArrow">
            <a:avLst>
              <a:gd name="adj1" fmla="val 50000"/>
              <a:gd name="adj2" fmla="val 50009"/>
            </a:avLst>
          </a:prstGeom>
          <a:solidFill>
            <a:srgbClr val="0070C0"/>
          </a:solidFill>
          <a:ln w="1270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20" name="Down Arrow 19"/>
          <p:cNvSpPr>
            <a:spLocks noChangeArrowheads="1"/>
          </p:cNvSpPr>
          <p:nvPr/>
        </p:nvSpPr>
        <p:spPr bwMode="auto">
          <a:xfrm>
            <a:off x="6629400" y="2819400"/>
            <a:ext cx="152400" cy="533400"/>
          </a:xfrm>
          <a:prstGeom prst="downArrow">
            <a:avLst>
              <a:gd name="adj1" fmla="val 50000"/>
              <a:gd name="adj2" fmla="val 50005"/>
            </a:avLst>
          </a:prstGeom>
          <a:solidFill>
            <a:srgbClr val="0070C0"/>
          </a:solidFill>
          <a:ln w="1270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21" name="Down Arrow 20"/>
          <p:cNvSpPr>
            <a:spLocks noChangeArrowheads="1"/>
          </p:cNvSpPr>
          <p:nvPr/>
        </p:nvSpPr>
        <p:spPr bwMode="auto">
          <a:xfrm>
            <a:off x="6705600" y="4343400"/>
            <a:ext cx="152400" cy="533400"/>
          </a:xfrm>
          <a:prstGeom prst="downArrow">
            <a:avLst>
              <a:gd name="adj1" fmla="val 50000"/>
              <a:gd name="adj2" fmla="val 50005"/>
            </a:avLst>
          </a:prstGeom>
          <a:solidFill>
            <a:srgbClr val="0070C0"/>
          </a:solidFill>
          <a:ln w="1270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24" name="Right Arrow 23"/>
          <p:cNvSpPr>
            <a:spLocks noChangeArrowheads="1"/>
          </p:cNvSpPr>
          <p:nvPr/>
        </p:nvSpPr>
        <p:spPr bwMode="auto">
          <a:xfrm rot="10800000">
            <a:off x="5029200" y="5334000"/>
            <a:ext cx="685800" cy="152400"/>
          </a:xfrm>
          <a:prstGeom prst="rightArrow">
            <a:avLst>
              <a:gd name="adj1" fmla="val 50000"/>
              <a:gd name="adj2" fmla="val 50000"/>
            </a:avLst>
          </a:prstGeom>
          <a:solidFill>
            <a:srgbClr val="0070C0"/>
          </a:solidFill>
          <a:ln w="1270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
        <p:nvSpPr>
          <p:cNvPr id="25" name="Right Arrow 24"/>
          <p:cNvSpPr>
            <a:spLocks noChangeArrowheads="1"/>
          </p:cNvSpPr>
          <p:nvPr/>
        </p:nvSpPr>
        <p:spPr bwMode="auto">
          <a:xfrm rot="10800000">
            <a:off x="2362200" y="5334000"/>
            <a:ext cx="685800" cy="152400"/>
          </a:xfrm>
          <a:prstGeom prst="rightArrow">
            <a:avLst>
              <a:gd name="adj1" fmla="val 50000"/>
              <a:gd name="adj2" fmla="val 50000"/>
            </a:avLst>
          </a:prstGeom>
          <a:solidFill>
            <a:srgbClr val="0070C0"/>
          </a:solidFill>
          <a:ln w="12700">
            <a:solidFill>
              <a:schemeClr val="tx1"/>
            </a:solidFill>
            <a:round/>
            <a:headEnd/>
            <a:tailEnd/>
          </a:ln>
        </p:spPr>
        <p:txBody>
          <a:bodyPr wrap="none" lIns="90000" tIns="46800" rIns="90000" bIns="46800">
            <a:prstTxWarp prst="textNoShape">
              <a:avLst/>
            </a:prstTxWarp>
            <a:spAutoFit/>
          </a:bodyPr>
          <a:lstStyle/>
          <a:p>
            <a:endParaRPr lang="en-US" sz="2000" b="1">
              <a:latin typeface="Times New Roman"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t>Sample Parse Tree Features</a:t>
            </a:r>
          </a:p>
        </p:txBody>
      </p:sp>
      <p:sp>
        <p:nvSpPr>
          <p:cNvPr id="69635" name="Content Placeholder 2"/>
          <p:cNvSpPr>
            <a:spLocks noGrp="1"/>
          </p:cNvSpPr>
          <p:nvPr>
            <p:ph idx="1"/>
          </p:nvPr>
        </p:nvSpPr>
        <p:spPr>
          <a:xfrm>
            <a:off x="457200" y="1712912"/>
            <a:ext cx="8229600" cy="4687888"/>
          </a:xfrm>
        </p:spPr>
        <p:txBody>
          <a:bodyPr>
            <a:normAutofit lnSpcReduction="10000"/>
          </a:bodyPr>
          <a:lstStyle/>
          <a:p>
            <a:r>
              <a:rPr lang="en-US" dirty="0"/>
              <a:t>Probability of the parse from the PCFG.</a:t>
            </a:r>
          </a:p>
          <a:p>
            <a:r>
              <a:rPr lang="en-US" dirty="0"/>
              <a:t>The number of parallel conjuncts.</a:t>
            </a:r>
          </a:p>
          <a:p>
            <a:pPr lvl="1"/>
            <a:r>
              <a:rPr lang="en-US" dirty="0"/>
              <a:t>“the bird in the tree and the squirrel on the ground”</a:t>
            </a:r>
          </a:p>
          <a:p>
            <a:pPr lvl="1"/>
            <a:r>
              <a:rPr lang="en-US" dirty="0"/>
              <a:t>“the bird and the squirrel in the tree”</a:t>
            </a:r>
          </a:p>
          <a:p>
            <a:r>
              <a:rPr lang="en-US" dirty="0"/>
              <a:t>The degree to which the parse tree is right branching.</a:t>
            </a:r>
          </a:p>
          <a:p>
            <a:pPr lvl="1"/>
            <a:r>
              <a:rPr lang="en-US" dirty="0"/>
              <a:t>English parses tend to be right branching (cf. parse of “Book the flight through Houston”)</a:t>
            </a:r>
          </a:p>
          <a:p>
            <a:r>
              <a:rPr lang="en-US" dirty="0"/>
              <a:t>Frequency of various tree fragments, i.e. specific combinations of 2 or 3 rules.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t>2-Stage Reranking Approach</a:t>
            </a:r>
          </a:p>
        </p:txBody>
      </p:sp>
      <p:sp>
        <p:nvSpPr>
          <p:cNvPr id="67587" name="Content Placeholder 2"/>
          <p:cNvSpPr>
            <a:spLocks noGrp="1"/>
          </p:cNvSpPr>
          <p:nvPr>
            <p:ph idx="1"/>
          </p:nvPr>
        </p:nvSpPr>
        <p:spPr/>
        <p:txBody>
          <a:bodyPr/>
          <a:lstStyle/>
          <a:p>
            <a:r>
              <a:rPr lang="en-US"/>
              <a:t>Adapt the PCFG parser to produce an </a:t>
            </a:r>
            <a:r>
              <a:rPr lang="en-US" b="1" i="1">
                <a:solidFill>
                  <a:srgbClr val="FF0000"/>
                </a:solidFill>
              </a:rPr>
              <a:t>N-best list</a:t>
            </a:r>
            <a:r>
              <a:rPr lang="en-US" b="1"/>
              <a:t> </a:t>
            </a:r>
            <a:r>
              <a:rPr lang="en-US"/>
              <a:t>of the most probable parses in addition to the most-likely one.</a:t>
            </a:r>
          </a:p>
          <a:p>
            <a:r>
              <a:rPr lang="en-US"/>
              <a:t>Extract from each of these parses, a set of global features that help determine if it is a good parse tree.</a:t>
            </a:r>
          </a:p>
          <a:p>
            <a:r>
              <a:rPr lang="en-US"/>
              <a:t>Train a discriminative classifier (e.g. logistic regression) using the best parse in each N-best list as positive and others as negative.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t>Evaluation of Reranking</a:t>
            </a:r>
          </a:p>
        </p:txBody>
      </p:sp>
      <p:sp>
        <p:nvSpPr>
          <p:cNvPr id="70659" name="Content Placeholder 2"/>
          <p:cNvSpPr>
            <a:spLocks noGrp="1"/>
          </p:cNvSpPr>
          <p:nvPr>
            <p:ph idx="1"/>
          </p:nvPr>
        </p:nvSpPr>
        <p:spPr/>
        <p:txBody>
          <a:bodyPr/>
          <a:lstStyle/>
          <a:p>
            <a:r>
              <a:rPr lang="en-US" dirty="0" err="1"/>
              <a:t>Reranking</a:t>
            </a:r>
            <a:r>
              <a:rPr lang="en-US" dirty="0"/>
              <a:t> is limited by </a:t>
            </a:r>
            <a:r>
              <a:rPr lang="en-US" b="1" i="1" dirty="0">
                <a:solidFill>
                  <a:srgbClr val="FF0000"/>
                </a:solidFill>
              </a:rPr>
              <a:t>oracle accuracy</a:t>
            </a:r>
            <a:r>
              <a:rPr lang="en-US" dirty="0"/>
              <a:t>, i.e. the accuracy that results when an omniscient oracle picks the best parse from the N-best list. </a:t>
            </a:r>
          </a:p>
          <a:p>
            <a:r>
              <a:rPr lang="en-US" dirty="0"/>
              <a:t>Typical current oracle accuracy is around F</a:t>
            </a:r>
            <a:r>
              <a:rPr lang="en-US" baseline="-25000" dirty="0"/>
              <a:t>1</a:t>
            </a:r>
            <a:r>
              <a:rPr lang="en-US" dirty="0"/>
              <a:t>=97% </a:t>
            </a:r>
          </a:p>
          <a:p>
            <a:r>
              <a:rPr lang="en-US" dirty="0" err="1"/>
              <a:t>Reranking</a:t>
            </a:r>
            <a:r>
              <a:rPr lang="en-US" dirty="0"/>
              <a:t> can generally improve test accuracy of current PCFG models a percentage point or </a:t>
            </a:r>
            <a:r>
              <a:rPr lang="en-US" dirty="0" smtClean="0"/>
              <a:t>two</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t>Other Discriminative Parsing</a:t>
            </a:r>
          </a:p>
        </p:txBody>
      </p:sp>
      <p:sp>
        <p:nvSpPr>
          <p:cNvPr id="71683" name="Content Placeholder 2"/>
          <p:cNvSpPr>
            <a:spLocks noGrp="1"/>
          </p:cNvSpPr>
          <p:nvPr>
            <p:ph idx="1"/>
          </p:nvPr>
        </p:nvSpPr>
        <p:spPr/>
        <p:txBody>
          <a:bodyPr/>
          <a:lstStyle/>
          <a:p>
            <a:r>
              <a:rPr lang="en-US" dirty="0"/>
              <a:t>There are also parsing models that move from generative </a:t>
            </a:r>
            <a:r>
              <a:rPr lang="en-US" dirty="0" err="1"/>
              <a:t>PCFGs</a:t>
            </a:r>
            <a:r>
              <a:rPr lang="en-US" dirty="0"/>
              <a:t> to a fully discriminative model, e.g. </a:t>
            </a:r>
            <a:r>
              <a:rPr lang="en-US" b="1" i="1" dirty="0">
                <a:solidFill>
                  <a:srgbClr val="FF0000"/>
                </a:solidFill>
              </a:rPr>
              <a:t>max margin parsing</a:t>
            </a:r>
            <a:r>
              <a:rPr lang="en-US" dirty="0"/>
              <a:t> (</a:t>
            </a:r>
            <a:r>
              <a:rPr lang="en-US" dirty="0" err="1"/>
              <a:t>Taskar</a:t>
            </a:r>
            <a:r>
              <a:rPr lang="en-US" dirty="0"/>
              <a:t> </a:t>
            </a:r>
            <a:r>
              <a:rPr lang="en-US" i="1" dirty="0"/>
              <a:t>et al</a:t>
            </a:r>
            <a:r>
              <a:rPr lang="en-US" dirty="0"/>
              <a:t>., 2004). </a:t>
            </a:r>
          </a:p>
          <a:p>
            <a:r>
              <a:rPr lang="en-US" dirty="0"/>
              <a:t>There is also a recent model that efficiently </a:t>
            </a:r>
            <a:r>
              <a:rPr lang="en-US" dirty="0" err="1"/>
              <a:t>reranks</a:t>
            </a:r>
            <a:r>
              <a:rPr lang="en-US" dirty="0"/>
              <a:t> all of the parses in the complete (compactly-encoded) parse forest, avoiding the need to generate an N-best list (</a:t>
            </a:r>
            <a:r>
              <a:rPr lang="en-US" b="1" i="1" dirty="0">
                <a:solidFill>
                  <a:srgbClr val="FF0000"/>
                </a:solidFill>
              </a:rPr>
              <a:t>forest </a:t>
            </a:r>
            <a:r>
              <a:rPr lang="en-US" b="1" i="1" dirty="0" err="1">
                <a:solidFill>
                  <a:srgbClr val="FF0000"/>
                </a:solidFill>
              </a:rPr>
              <a:t>reranking</a:t>
            </a:r>
            <a:r>
              <a:rPr lang="en-US" dirty="0"/>
              <a:t>, Huang, 2008).</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t>Human Parsing</a:t>
            </a:r>
          </a:p>
        </p:txBody>
      </p:sp>
      <p:sp>
        <p:nvSpPr>
          <p:cNvPr id="72707" name="Content Placeholder 2"/>
          <p:cNvSpPr>
            <a:spLocks noGrp="1"/>
          </p:cNvSpPr>
          <p:nvPr>
            <p:ph idx="1"/>
          </p:nvPr>
        </p:nvSpPr>
        <p:spPr/>
        <p:txBody>
          <a:bodyPr>
            <a:normAutofit/>
          </a:bodyPr>
          <a:lstStyle/>
          <a:p>
            <a:r>
              <a:rPr lang="en-US" sz="2800" dirty="0" smtClean="0"/>
              <a:t>How do </a:t>
            </a:r>
            <a:r>
              <a:rPr lang="en-US" sz="2800" dirty="0" smtClean="0"/>
              <a:t>humans do it?</a:t>
            </a:r>
          </a:p>
          <a:p>
            <a:endParaRPr lang="en-US" sz="2800" dirty="0" smtClean="0"/>
          </a:p>
          <a:p>
            <a:r>
              <a:rPr lang="en-US" sz="2800" dirty="0" smtClean="0"/>
              <a:t>How might you try and figure it out computationally/experimentally?</a:t>
            </a:r>
            <a:endParaRPr lang="en-US" sz="2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parsing</a:t>
            </a:r>
            <a:endParaRPr lang="en-US" dirty="0"/>
          </a:p>
        </p:txBody>
      </p:sp>
      <p:sp>
        <p:nvSpPr>
          <p:cNvPr id="3" name="Content Placeholder 2"/>
          <p:cNvSpPr>
            <a:spLocks noGrp="1"/>
          </p:cNvSpPr>
          <p:nvPr>
            <p:ph sz="quarter" idx="1"/>
          </p:nvPr>
        </p:nvSpPr>
        <p:spPr>
          <a:xfrm>
            <a:off x="612648" y="1600200"/>
            <a:ext cx="8153400" cy="1371600"/>
          </a:xfrm>
        </p:spPr>
        <p:txBody>
          <a:bodyPr/>
          <a:lstStyle/>
          <a:p>
            <a:r>
              <a:rPr lang="en-US" dirty="0" smtClean="0"/>
              <a:t>Read these sentences</a:t>
            </a:r>
          </a:p>
          <a:p>
            <a:r>
              <a:rPr lang="en-US" dirty="0" smtClean="0"/>
              <a:t>Which one was fastest/slowest?</a:t>
            </a:r>
            <a:endParaRPr lang="en-US" dirty="0"/>
          </a:p>
        </p:txBody>
      </p:sp>
      <p:sp>
        <p:nvSpPr>
          <p:cNvPr id="4" name="Rectangle 3"/>
          <p:cNvSpPr/>
          <p:nvPr/>
        </p:nvSpPr>
        <p:spPr>
          <a:xfrm>
            <a:off x="612648" y="3733800"/>
            <a:ext cx="7616952" cy="2677656"/>
          </a:xfrm>
          <a:prstGeom prst="rect">
            <a:avLst/>
          </a:prstGeom>
        </p:spPr>
        <p:txBody>
          <a:bodyPr wrap="square">
            <a:spAutoFit/>
          </a:bodyPr>
          <a:lstStyle/>
          <a:p>
            <a:pPr lvl="1"/>
            <a:r>
              <a:rPr lang="en-US" sz="2400" dirty="0" smtClean="0"/>
              <a:t>John </a:t>
            </a:r>
            <a:r>
              <a:rPr lang="en-US" sz="2400" dirty="0" smtClean="0"/>
              <a:t>put the dog in the pen with a lock</a:t>
            </a:r>
            <a:r>
              <a:rPr lang="en-US" sz="2400" dirty="0" smtClean="0"/>
              <a:t>.</a:t>
            </a:r>
          </a:p>
          <a:p>
            <a:pPr lvl="1"/>
            <a:endParaRPr lang="en-US" sz="2400" dirty="0" smtClean="0"/>
          </a:p>
          <a:p>
            <a:pPr lvl="1"/>
            <a:endParaRPr lang="en-US" sz="2400" dirty="0" smtClean="0"/>
          </a:p>
          <a:p>
            <a:pPr lvl="1"/>
            <a:r>
              <a:rPr lang="en-US" sz="2400" dirty="0" smtClean="0"/>
              <a:t>John carried </a:t>
            </a:r>
            <a:r>
              <a:rPr lang="en-US" sz="2400" dirty="0" smtClean="0"/>
              <a:t>the dog in the pen with a bone in the car.</a:t>
            </a:r>
            <a:endParaRPr lang="en-US" sz="2400" dirty="0" smtClean="0"/>
          </a:p>
          <a:p>
            <a:pPr lvl="1"/>
            <a:endParaRPr lang="en-US" sz="2400" dirty="0" smtClean="0"/>
          </a:p>
          <a:p>
            <a:pPr lvl="1"/>
            <a:endParaRPr lang="en-US" sz="2400" dirty="0" smtClean="0"/>
          </a:p>
          <a:p>
            <a:pPr lvl="1"/>
            <a:r>
              <a:rPr lang="en-US" sz="2400" dirty="0" smtClean="0"/>
              <a:t>John </a:t>
            </a:r>
            <a:r>
              <a:rPr lang="en-US" sz="2400" dirty="0" smtClean="0"/>
              <a:t>liked the dog in the pen with a bone.</a:t>
            </a:r>
            <a:endParaRPr lang="en-US" sz="2400" dirty="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t>Human Parsing</a:t>
            </a:r>
          </a:p>
        </p:txBody>
      </p:sp>
      <p:sp>
        <p:nvSpPr>
          <p:cNvPr id="72707" name="Content Placeholder 2"/>
          <p:cNvSpPr>
            <a:spLocks noGrp="1"/>
          </p:cNvSpPr>
          <p:nvPr>
            <p:ph idx="1"/>
          </p:nvPr>
        </p:nvSpPr>
        <p:spPr/>
        <p:txBody>
          <a:bodyPr>
            <a:normAutofit fontScale="92500" lnSpcReduction="20000"/>
          </a:bodyPr>
          <a:lstStyle/>
          <a:p>
            <a:r>
              <a:rPr lang="en-US" sz="2800" dirty="0"/>
              <a:t>Computational parsers can be used to predict human reading time as measured by tracking the time taken to read each word in a sentence.</a:t>
            </a:r>
          </a:p>
          <a:p>
            <a:r>
              <a:rPr lang="en-US" sz="2800" dirty="0"/>
              <a:t>Psycholinguistic studies show that words that are more probable given the preceding lexical and syntactic context are read faster.</a:t>
            </a:r>
          </a:p>
          <a:p>
            <a:pPr lvl="1"/>
            <a:r>
              <a:rPr lang="en-US" sz="2400" dirty="0"/>
              <a:t>John put the dog in the pen with a </a:t>
            </a:r>
            <a:r>
              <a:rPr lang="en-US" sz="2400" dirty="0">
                <a:solidFill>
                  <a:srgbClr val="FF0000"/>
                </a:solidFill>
              </a:rPr>
              <a:t>lock</a:t>
            </a:r>
            <a:r>
              <a:rPr lang="en-US" sz="2400" dirty="0"/>
              <a:t>.</a:t>
            </a:r>
          </a:p>
          <a:p>
            <a:pPr lvl="1"/>
            <a:r>
              <a:rPr lang="en-US" sz="2400" dirty="0"/>
              <a:t>John</a:t>
            </a:r>
            <a:r>
              <a:rPr lang="en-US" sz="2400" dirty="0" smtClean="0"/>
              <a:t> </a:t>
            </a:r>
            <a:r>
              <a:rPr lang="en-US" sz="2400" dirty="0" smtClean="0"/>
              <a:t>carried</a:t>
            </a:r>
            <a:r>
              <a:rPr lang="en-US" sz="2400" dirty="0" smtClean="0"/>
              <a:t> </a:t>
            </a:r>
            <a:r>
              <a:rPr lang="en-US" sz="2400" dirty="0"/>
              <a:t>the dog in the pen with a </a:t>
            </a:r>
            <a:r>
              <a:rPr lang="en-US" sz="2400" dirty="0">
                <a:solidFill>
                  <a:srgbClr val="FF0000"/>
                </a:solidFill>
              </a:rPr>
              <a:t>bone</a:t>
            </a:r>
            <a:r>
              <a:rPr lang="en-US" sz="2400" dirty="0"/>
              <a:t> in the car.</a:t>
            </a:r>
          </a:p>
          <a:p>
            <a:pPr lvl="1"/>
            <a:r>
              <a:rPr lang="en-US" sz="2400" dirty="0"/>
              <a:t>John liked the dog in the pen with a </a:t>
            </a:r>
            <a:r>
              <a:rPr lang="en-US" sz="2400" dirty="0">
                <a:solidFill>
                  <a:srgbClr val="FF0000"/>
                </a:solidFill>
              </a:rPr>
              <a:t>bone</a:t>
            </a:r>
            <a:r>
              <a:rPr lang="en-US" sz="2400" dirty="0"/>
              <a:t>.</a:t>
            </a:r>
          </a:p>
          <a:p>
            <a:r>
              <a:rPr lang="en-US" sz="2800" dirty="0"/>
              <a:t>Modeling these effects requires an </a:t>
            </a:r>
            <a:r>
              <a:rPr lang="en-US" sz="2800" b="1" i="1" dirty="0">
                <a:solidFill>
                  <a:srgbClr val="FF0000"/>
                </a:solidFill>
              </a:rPr>
              <a:t>incremental </a:t>
            </a:r>
            <a:r>
              <a:rPr lang="en-US" sz="2800" dirty="0"/>
              <a:t>statistical parser that incorporates one word at a time into a continuously growing parse tree.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t>Human Parsing</a:t>
            </a:r>
          </a:p>
        </p:txBody>
      </p:sp>
      <p:sp>
        <p:nvSpPr>
          <p:cNvPr id="72707" name="Content Placeholder 2"/>
          <p:cNvSpPr>
            <a:spLocks noGrp="1"/>
          </p:cNvSpPr>
          <p:nvPr>
            <p:ph idx="1"/>
          </p:nvPr>
        </p:nvSpPr>
        <p:spPr/>
        <p:txBody>
          <a:bodyPr>
            <a:normAutofit fontScale="92500" lnSpcReduction="20000"/>
          </a:bodyPr>
          <a:lstStyle/>
          <a:p>
            <a:r>
              <a:rPr lang="en-US" sz="2800" dirty="0"/>
              <a:t>Computational parsers can be used to predict human reading time as measured by tracking the time taken to read each word in a sentence.</a:t>
            </a:r>
          </a:p>
          <a:p>
            <a:r>
              <a:rPr lang="en-US" sz="2800" dirty="0"/>
              <a:t>Psycholinguistic studies show that words that are more probable given the preceding lexical and syntactic context are read faster.</a:t>
            </a:r>
          </a:p>
          <a:p>
            <a:pPr lvl="1"/>
            <a:r>
              <a:rPr lang="en-US" sz="2400" dirty="0"/>
              <a:t>John put the dog in the pen with a </a:t>
            </a:r>
            <a:r>
              <a:rPr lang="en-US" sz="2400" dirty="0">
                <a:solidFill>
                  <a:srgbClr val="FF0000"/>
                </a:solidFill>
              </a:rPr>
              <a:t>lock</a:t>
            </a:r>
            <a:r>
              <a:rPr lang="en-US" sz="2400" dirty="0"/>
              <a:t>.</a:t>
            </a:r>
          </a:p>
          <a:p>
            <a:pPr lvl="1"/>
            <a:r>
              <a:rPr lang="en-US" sz="2400" dirty="0"/>
              <a:t>John put the dog in the pen with a </a:t>
            </a:r>
            <a:r>
              <a:rPr lang="en-US" sz="2400" dirty="0">
                <a:solidFill>
                  <a:srgbClr val="FF0000"/>
                </a:solidFill>
              </a:rPr>
              <a:t>bone</a:t>
            </a:r>
            <a:r>
              <a:rPr lang="en-US" sz="2400" dirty="0"/>
              <a:t> in the car.</a:t>
            </a:r>
          </a:p>
          <a:p>
            <a:pPr lvl="1"/>
            <a:r>
              <a:rPr lang="en-US" sz="2400" dirty="0"/>
              <a:t>John liked the dog in the pen with a </a:t>
            </a:r>
            <a:r>
              <a:rPr lang="en-US" sz="2400" dirty="0">
                <a:solidFill>
                  <a:srgbClr val="FF0000"/>
                </a:solidFill>
              </a:rPr>
              <a:t>bone</a:t>
            </a:r>
            <a:r>
              <a:rPr lang="en-US" sz="2400" dirty="0"/>
              <a:t>.</a:t>
            </a:r>
          </a:p>
          <a:p>
            <a:r>
              <a:rPr lang="en-US" sz="2800" dirty="0"/>
              <a:t>Modeling these effects requires an </a:t>
            </a:r>
            <a:r>
              <a:rPr lang="en-US" sz="2800" b="1" i="1" dirty="0">
                <a:solidFill>
                  <a:srgbClr val="FF0000"/>
                </a:solidFill>
              </a:rPr>
              <a:t>incremental </a:t>
            </a:r>
            <a:r>
              <a:rPr lang="en-US" sz="2800" dirty="0"/>
              <a:t>statistical parser that incorporates one word at a time into a continuously growing parse tree.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t>Garden Path Sentences</a:t>
            </a:r>
          </a:p>
        </p:txBody>
      </p:sp>
      <p:sp>
        <p:nvSpPr>
          <p:cNvPr id="73731" name="Content Placeholder 2"/>
          <p:cNvSpPr>
            <a:spLocks noGrp="1"/>
          </p:cNvSpPr>
          <p:nvPr>
            <p:ph idx="1"/>
          </p:nvPr>
        </p:nvSpPr>
        <p:spPr>
          <a:xfrm>
            <a:off x="609600" y="1560512"/>
            <a:ext cx="7848600" cy="4687888"/>
          </a:xfrm>
        </p:spPr>
        <p:txBody>
          <a:bodyPr>
            <a:normAutofit fontScale="92500" lnSpcReduction="10000"/>
          </a:bodyPr>
          <a:lstStyle/>
          <a:p>
            <a:r>
              <a:rPr lang="en-US" sz="2800" dirty="0"/>
              <a:t>People are confused by sentences that seem to have a particular syntactic structure but then suddenly violate this structure, so the  listener is “lead down the garden path”.</a:t>
            </a:r>
          </a:p>
          <a:p>
            <a:pPr lvl="1"/>
            <a:r>
              <a:rPr lang="en-US" sz="2400" dirty="0"/>
              <a:t>The horse raced past the barn fell.</a:t>
            </a:r>
          </a:p>
          <a:p>
            <a:pPr lvl="2"/>
            <a:r>
              <a:rPr lang="en-US" sz="2000" dirty="0"/>
              <a:t>vs. The horse raced past the barn broke his leg.</a:t>
            </a:r>
          </a:p>
          <a:p>
            <a:pPr lvl="1"/>
            <a:r>
              <a:rPr lang="en-US" sz="2400" dirty="0"/>
              <a:t>The complex houses married students.</a:t>
            </a:r>
          </a:p>
          <a:p>
            <a:pPr lvl="1"/>
            <a:r>
              <a:rPr lang="en-US" sz="2400" dirty="0"/>
              <a:t>The old man the sea.</a:t>
            </a:r>
          </a:p>
          <a:p>
            <a:pPr lvl="1"/>
            <a:r>
              <a:rPr lang="en-US" sz="2400" dirty="0"/>
              <a:t>While Anna dressed the baby spit up on the bed.</a:t>
            </a:r>
          </a:p>
          <a:p>
            <a:r>
              <a:rPr lang="en-US" sz="2800" dirty="0"/>
              <a:t>Incremental computational parsers can try to predict and explain the problems encountered parsing such sentences.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step back: data</a:t>
            </a:r>
            <a:endParaRPr lang="en-US" dirty="0"/>
          </a:p>
        </p:txBody>
      </p:sp>
      <p:pic>
        <p:nvPicPr>
          <p:cNvPr id="4" name="Picture 3"/>
          <p:cNvPicPr>
            <a:picLocks noChangeAspect="1"/>
          </p:cNvPicPr>
          <p:nvPr/>
        </p:nvPicPr>
        <p:blipFill>
          <a:blip r:embed="rId2"/>
          <a:stretch>
            <a:fillRect/>
          </a:stretch>
        </p:blipFill>
        <p:spPr>
          <a:xfrm>
            <a:off x="685800" y="1600200"/>
            <a:ext cx="7391400" cy="4344701"/>
          </a:xfrm>
          <a:prstGeom prst="rect">
            <a:avLst/>
          </a:prstGeom>
        </p:spPr>
      </p:pic>
      <p:sp>
        <p:nvSpPr>
          <p:cNvPr id="5" name="Rectangle 4"/>
          <p:cNvSpPr/>
          <p:nvPr/>
        </p:nvSpPr>
        <p:spPr>
          <a:xfrm>
            <a:off x="911352" y="6107668"/>
            <a:ext cx="8080248" cy="369332"/>
          </a:xfrm>
          <a:prstGeom prst="rect">
            <a:avLst/>
          </a:prstGeom>
        </p:spPr>
        <p:txBody>
          <a:bodyPr wrap="square">
            <a:spAutoFit/>
          </a:bodyPr>
          <a:lstStyle/>
          <a:p>
            <a:r>
              <a:rPr lang="en-US" dirty="0" smtClean="0"/>
              <a:t>http://hijinksensue.com/2011/02/15/culturally-biased/</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latex"/>
  <p:tag name="SOURCE" val="\documentclass{article}\pagestyle{empty}&#10;\usepackage{times}&#10;%\usepackage[OT2,OT1]{fontenc}&#10;%\usepackage[dvips]{graphicx}&#10;%\usepackage[dvips]{color}&#10;%\usepackage{amsmath,amsthm,amsfonts,amssymb,subfigure}&#10;&#10;\usepackage{trees}&#10;\usepackage{tree-dvips}&#10;\usepackage{pstricks}&#10;\sisterskip=1.1ex&#10;\daughterskip=13ex&#10;&#10;\begin{document}&#10;&#10;\tree&#10;{\ntnode{z1}{&#10;  \begin{tabular}{|c|}\hline the (0.50) \\ a (0.24) \\ The (0.08) \\ \hline \end{tabular}&#10;}&#10;}&#10;\end{document}&#10;"/>
  <p:tag name="EXTERNALNAME" val="TP_tmp"/>
  <p:tag name="BLEND" val="0"/>
  <p:tag name="TRANSPARENT" val="0"/>
  <p:tag name="RESOLUTION" val="2400"/>
  <p:tag name="WORKAROUNDTRANSPARENCYBUG" val="0"/>
  <p:tag name="ALLOWFONTSUBSTITUTION" val="0"/>
  <p:tag name="BITMAPFORMAT" val="pngmono"/>
  <p:tag name="ORIGWIDTH" val="56"/>
  <p:tag name="PICTUREFILESIZE" val="14680"/>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latex"/>
  <p:tag name="SOURCE" val="\documentclass{article}\pagestyle{empty}&#10;\usepackage{times}&#10;%\usepackage[OT2,OT1]{fontenc}&#10;%\usepackage[dvips]{graphicx}&#10;%\usepackage[dvips]{color}&#10;%\usepackage{amsmath,amsthm,amsfonts,amssymb,subfigure}&#10;&#10;\usepackage{trees}&#10;\usepackage{tree-dvips}&#10;\usepackage{pstricks}&#10;\sisterskip=1.1ex&#10;\daughterskip=13ex&#10;&#10;\begin{document}&#10;&#10;\tree&#10;{\ntnode{z1}{&#10;\color{gray} { \begin{tabular}{|c|}\hline the (0.50) \\ a (0.24) \\ The (0.08) \\ \hline \end{tabular}}&#10;},&#10;    {\ntnode{z8}{&#10;    \begin{tabular}{|c|} \hline  a (0.61) \\ the (0.19) \\ an (0.11)\\ \hline \end{tabular}}},&#10;      {\ntnode{z4}{&#10;    \begin{tabular}{|c|} \hline  the (0.80) \\ The (0.15) \\a (0.01) \\ \hline \end{tabular}&#10;  }},&#10;      {\ntnode{z3}{&#10;    \begin{tabular}{|c|} \hline  this (0.39) \\ that (0.28) \\That (0.11) \\ \hline \end{tabular}&#10;    }},&#10;    {\ntnode{z7}{&#10;    \begin{tabular}{|c|} \hline  some (0.20) \\ all (0.19) \\ those (0.12)\\ \hline \end{tabular}&#10;    }}&#10;}&#10;&#10;\color{gray} {   \anodeconnect{z1}{z3}&#10;  \anodeconnect{z1}{z7}&#10;\anodeconnect{z1}{z4}&#10;  \anodeconnect{z1}{z8}}&#10;\end{document}&#10;"/>
  <p:tag name="EXTERNALNAME" val="TP_tmp"/>
  <p:tag name="BLEND" val="0"/>
  <p:tag name="TRANSPARENT" val="0"/>
  <p:tag name="RESOLUTION" val="2400"/>
  <p:tag name="WORKAROUNDTRANSPARENCYBUG" val="0"/>
  <p:tag name="ALLOWFONTSUBSTITUTION" val="0"/>
  <p:tag name="BITMAPFORMAT" val="png256"/>
  <p:tag name="ORIGWIDTH" val="250"/>
  <p:tag name="PICTUREFILESIZE" val="20498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latex"/>
  <p:tag name="SOURCE" val="\documentclass{article}\pagestyle{empty}&#10;\usepackage{times}&#10;%\usepackage[OT2,OT1]{fontenc}&#10;%\usepackage[dvips]{graphicx}&#10;%\usepackage[dvips]{color}&#10;%\usepackage{amsmath,amsthm,amsfonts,amssymb,subfigure}&#10;&#10;\usepackage{trees}&#10;\usepackage{tree-dvips}&#10;\usepackage{pstricks}&#10;\sisterskip=1.0ex&#10;%\daughterskip=ex&#10;&#10;\begin{document}&#10;&#10;  \tree &#10;%  {\ntnode{z1}{ROOT},&#10;    {\ntnode{z2}{S{\color{blue}{[$X_1$]}}},&#10;      {\ntnode{z3}{NP{\color{blue}{[$X_2$]}}},&#10;        {\ntnode{z4}{PRP{\color{blue}{[$X_3$]}}},&#10;          {\tnode{z5}{He},{\tnode{z21}{}}&#10;      }}},&#10;      {\ntnode{z6}{VP{\color{blue}{[$X_4$]}}},&#10;        {\ntnode{z7}{VBD{\color{blue}{[$X_5$]}}},&#10;          {\tnode{z8}{was},{\tnode{z22}{}}&#10;        }},&#10;      {\ntnode{z9}{ADJP{\color{blue}{[$X_6$]}}},&#10;%        {\ntnode{z10}{JJ},&#10;          {\tnode{z11}{right},{\tnode{z23}{}}&#10;      }}},&#10;    {\ntnode{z12}{.{\color{blue}{[$X_7$]}}},&#10;      {\ntnode{z13}{.},{\tnode{z24}{}}&#10;  }}}&#10;%  \nodeconnect{z1}{z2}&#10;    \nodeconnect{z2}{z3}&#10;    \nodeconnect{z2}{z6}&#10;    \nodeconnect{z2}{z12}&#10;  \nodeconnect{z3}{z4}&#10;    \nodeconnect{z4}{z5}&#10;    \nodeconnect{z6}{z7}&#10;      \nodeconnect{z7}{z8}&#10;  \nodeconnect{z6}{z9}&#10;%  \nodeconnect{z9}{z10}&#10;  \nodetriangle{z9}{z11}&#10;  \nodeconnect{z12}{z13}&#10;\end{document}&#10;"/>
  <p:tag name="EXTERNALNAME" val="TP_tmp"/>
  <p:tag name="BLEND" val="0"/>
  <p:tag name="TRANSPARENT" val="0"/>
  <p:tag name="RESOLUTION" val="2400"/>
  <p:tag name="WORKAROUNDTRANSPARENCYBUG" val="0"/>
  <p:tag name="ALLOWFONTSUBSTITUTION" val="0"/>
  <p:tag name="BITMAPFORMAT" val="png256"/>
  <p:tag name="ORIGWIDTH" val="156"/>
  <p:tag name="PICTUREFILESIZE" val="73666"/>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latex"/>
  <p:tag name="SOURCE" val="\documentclass{article}\pagestyle{empty}&#10;\usepackage{times}&#10;%\usepackage[OT2,OT1]{fontenc}&#10;%\usepackage[dvips]{graphicx}&#10;%\usepackage[dvips]{color}&#10;%\usepackage{amsmath,amsthm,amsfonts,amssymb,subfigure}&#10;&#10;\usepackage{trees}&#10;\usepackage{tree-dvips}&#10;\usepackage{pstricks}&#10;\sisterskip=1.1ex&#10;%\daughterskip=4ex&#10;&#10;\begin{document}&#10;&#10;\tree&#10;{\ntnode{z1}{&#10;  \begin{tabular}{|c|}\hline the (0.50) \\ a (0.24) \\ The (0.08) \\ \hline \end{tabular}&#10;}}&#10;&#10; \end{document}&#10;"/>
  <p:tag name="EXTERNALNAME" val="TP_tmp"/>
  <p:tag name="BLEND" val="0"/>
  <p:tag name="TRANSPARENT" val="0"/>
  <p:tag name="RESOLUTION" val="2400"/>
  <p:tag name="WORKAROUNDTRANSPARENCYBUG" val="0"/>
  <p:tag name="ALLOWFONTSUBSTITUTION" val="0"/>
  <p:tag name="BITMAPFORMAT" val="pngmono"/>
  <p:tag name="ORIGWIDTH" val="56"/>
  <p:tag name="PICTUREFILESIZE" val="14680"/>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latex"/>
  <p:tag name="SOURCE" val="\documentclass{article}\pagestyle{empty}&#10;\usepackage{times}&#10;%\usepackage[OT2,OT1]{fontenc}&#10;%\usepackage[dvips]{graphicx}&#10;%\usepackage[dvips]{color}&#10;%\usepackage{amsmath,amsthm,amsfonts,amssymb,subfigure}&#10;&#10;\usepackage{trees}&#10;\usepackage{tree-dvips}&#10;\usepackage{pstricks}&#10;\sisterskip=1.1ex&#10;%\daughterskip=4ex&#10;&#10;\begin{document}&#10;&#10;\tree&#10;{\ntnode{z1}{&#10;\color{gray}{      \begin{tabular}{|c|}\hline the (0.50) \\ a (0.24) \\ The (0.08) \\ \hline \end{tabular}}&#10;},&#10; {\ntnode{z10}{&#10;    \color{gray}{      \begin{tabular}{|c|} \hline the (0.54) \\ a (0.25) \\The (0.09) \\ \hline \end{tabular}}},&#10;    {\ntnode{z8}{&#10;    \begin{tabular}{|c|} \hline  a (0.61) \\ the (0.19) \\ an (0.11)\\ \hline \end{tabular}}},&#10;      {\ntnode{z4}{&#10;    \begin{tabular}{|c|} \hline  the (0.80) \\ The (0.15) \\a (0.01) \\ \hline \end{tabular}&#10;  }}},&#10;   {\ntnode{z2}{&#10;\color{gray}{      \begin{tabular}{|c|} \hline that (0.15)\\this (0.14) \\some (0.11) \\ \hline \end{tabular}}&#10;  },&#10;    {\ntnode{z3}{&#10;    \begin{tabular}{|c|} \hline  this (0.39) \\ that (0.28) \\That (0.11) \\ \hline \end{tabular}&#10;    }},&#10;    {\ntnode{z7}{&#10;    \begin{tabular}{|c|} \hline  some (0.20) \\ all (0.19) \\ those (0.12)\\ \hline \end{tabular}&#10;    }}}&#10;}&#10;&#10;\color{gray}{     \anodeconnect{z1}{z2}&#10;  \anodeconnect{z1}{z10}&#10;  \anodeconnect{z2}{z3}&#10;\anodeconnect{z2}{z3}&#10;  \anodeconnect{z2}{z7}&#10;\anodeconnect{z10}{z4}&#10;  \anodeconnect{z10}{z8}&#10;}&#10;\end{document}&#10;"/>
  <p:tag name="EXTERNALNAME" val="TP_tmp"/>
  <p:tag name="BLEND" val="0"/>
  <p:tag name="TRANSPARENT" val="0"/>
  <p:tag name="RESOLUTION" val="2400"/>
  <p:tag name="WORKAROUNDTRANSPARENCYBUG" val="0"/>
  <p:tag name="ALLOWFONTSUBSTITUTION" val="0"/>
  <p:tag name="BITMAPFORMAT" val="pngmono"/>
  <p:tag name="ORIGWIDTH" val="250"/>
  <p:tag name="PICTUREFILESIZE" val="132289"/>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latex"/>
  <p:tag name="SOURCE" val="\documentclass{article}\pagestyle{empty}&#10;\usepackage{times}&#10;%\usepackage[OT2,OT1]{fontenc}&#10;%\usepackage[dvips]{graphicx}&#10;%\usepackage[dvips]{color}&#10;%\usepackage{amsmath,amsthm,amsfonts,amssymb,subfigure}&#10;&#10;\usepackage{trees}&#10;\usepackage{tree-dvips}&#10;\usepackage{pstricks}&#10;\sisterskip=1.1ex&#10;%\daughterskip=4ex&#10;&#10;\begin{document}&#10;&#10;\tree&#10;{\ntnode{z1}{&#10;\color{gray}{&#10;  \begin{tabular}{|c|}\hline the (0.50) \\ a (0.24) \\ The (0.08) \\ \hline \end{tabular}}&#10;},&#10; {\ntnode{z10}{&#10;      \begin{tabular}{|c|} \hline the (0.54) \\ a (0.25) \\The (0.09) \\ \hline \end{tabular}},&#10;    {\ntnode{z8}{&#10;    \begin{tabular}{|c|} \hline  a (0.61) \\ the (0.19) \\ an (0.11)\\ \hline \end{tabular}}},&#10;      {\ntnode{z4}{&#10;    \begin{tabular}{|c|} \hline  the (0.80) \\ The (0.15) \\a (0.01) \\ \hline \end{tabular}&#10;  }}},&#10;   {\ntnode{z2}{&#10;  \begin{tabular}{|c|} \hline that (0.15)\\this (0.14) \\some (0.11) \\ \hline \end{tabular}&#10;  },&#10; {\ntnode{z3}{&#10;   \begin{tabular}{|c|} \hline  this (0.39) \\ that (0.28) \\That (0.11) \\ \hline \end{tabular}&#10;    }},&#10;    {\ntnode{z7}{&#10;    \begin{tabular}{|c|} \hline  some (0.20) \\ all (0.19) \\ those (0.12)\\ \hline \end{tabular}&#10;    }}}&#10;}&#10;\color{gray}{&#10; \anodeconnect{z1}{z2}&#10;  \anodeconnect{z1}{z10}&#10;}\color{white}{&#10;  \anodeconnect{z2}{z3}&#10;\anodeconnect{z2}{z3}&#10;  \anodeconnect{z2}{z7}&#10;\anodeconnect{z10}{z4}&#10;  \anodeconnect{z10}{z8}}&#10;\end{document}&#10;"/>
  <p:tag name="EXTERNALNAME" val="TP_tmp"/>
  <p:tag name="BLEND" val="0"/>
  <p:tag name="TRANSPARENT" val="0"/>
  <p:tag name="RESOLUTION" val="2400"/>
  <p:tag name="WORKAROUNDTRANSPARENCYBUG" val="0"/>
  <p:tag name="ALLOWFONTSUBSTITUTION" val="0"/>
  <p:tag name="BITMAPFORMAT" val="pngmono"/>
  <p:tag name="ORIGWIDTH" val="250"/>
  <p:tag name="PICTUREFILESIZE" val="128616"/>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latex"/>
  <p:tag name="SOURCE" val="\documentclass{article}\pagestyle{empty}&#10;\usepackage{times}&#10;%\usepackage[OT2,OT1]{fontenc}&#10;%\usepackage[dvips]{graphicx}&#10;%\usepackage[dvips]{color}&#10;%\usepackage{amsmath,amsthm,amsfonts,amssymb,subfigure}&#10;&#10;\usepackage{trees}&#10;\usepackage{tree-dvips}&#10;\usepackage{pstricks}&#10;\sisterskip=1.1ex&#10;%\daughterskip=4ex&#10;&#10;\begin{document}&#10;&#10;\tree&#10;{\ntnode{z1}{},&#10; {\ntnode{z10}{&#10;    \color{gray}{      \begin{tabular}{|c|} \hline the (0.54) \\ a (0.25) \\The (0.09) \\ \hline \end{tabular}}},&#10;    {\ntnode{z8}{&#10;\begin{tabular}{|c|} \hline  a (0.61) \\ the (0.19) \\ an (0.11)\\ \hline \end{tabular}}&#10;},&#10;      {\ntnode{z4}{&#10;\color{gray}{         \begin{tabular}{|c|} \hline  the (0.80) \\ The (0.15) \\ a(0.01) \\ \hline \end{tabular}}&#10;  },&#10;    {\ntnode{z13}{&#10;    \begin{tabular}{|c|} \hline the (0.96) \\ a (0.01) \\ The (0.01)\\ \hline \end{tabular}}},&#10;    {\ntnode{z14}{&#10;    \begin{tabular}{|c|} \hline The (0.93) \\ A (0.02) \\ No (0.01)\\ \hline \end{tabular}}}&#10;}},&#10;   {\ntnode{z2}{&#10;\color{white}{      \begin{tabular}{|c|} \hline that (0.15)\\this (0.14) \\some (0.11) \\ \hline \end{tabular}}&#10;  }}&#10;}&#10;&#10;\color{white}{     \anodeconnect{z1}{z2}}&#10;\color{gray}{       \anodeconnect{z1}{z10}&#10;\anodeconnect{z10}{z4}&#10;\anodeconnect{z10}{z8}&#10;  \anodeconnect{z4}{z13}&#10;  \anodeconnect{z4}{z14}&#10;}&#10;\end{document}&#10;"/>
  <p:tag name="EXTERNALNAME" val="TP_tmp"/>
  <p:tag name="BLEND" val="0"/>
  <p:tag name="TRANSPARENT" val="0"/>
  <p:tag name="RESOLUTION" val="2400"/>
  <p:tag name="WORKAROUNDTRANSPARENCYBUG" val="0"/>
  <p:tag name="ALLOWFONTSUBSTITUTION" val="0"/>
  <p:tag name="BITMAPFORMAT" val="pngmono"/>
  <p:tag name="ORIGWIDTH" val="247"/>
  <p:tag name="PICTUREFILESIZE" val="1011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5529</TotalTime>
  <Words>5443</Words>
  <Application>Microsoft Macintosh PowerPoint</Application>
  <PresentationFormat>On-screen Show (4:3)</PresentationFormat>
  <Paragraphs>1208</Paragraphs>
  <Slides>89</Slides>
  <Notes>32</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89</vt:i4>
      </vt:variant>
    </vt:vector>
  </HeadingPairs>
  <TitlesOfParts>
    <vt:vector size="93" baseType="lpstr">
      <vt:lpstr>Median</vt:lpstr>
      <vt:lpstr>Equation</vt:lpstr>
      <vt:lpstr>Microsoft Equation</vt:lpstr>
      <vt:lpstr>Chart</vt:lpstr>
      <vt:lpstr>What is the internet?</vt:lpstr>
      <vt:lpstr>Natural language learning: EM</vt:lpstr>
      <vt:lpstr>Admin</vt:lpstr>
      <vt:lpstr>Parsing other languages</vt:lpstr>
      <vt:lpstr>Learning good splits:  Latent Variable Grammars</vt:lpstr>
      <vt:lpstr>Refinement of the DT tag</vt:lpstr>
      <vt:lpstr>Slide 7</vt:lpstr>
      <vt:lpstr>Slide 8</vt:lpstr>
      <vt:lpstr>A step back: data</vt:lpstr>
      <vt:lpstr>Why do we need computers for dealing with natural text?</vt:lpstr>
      <vt:lpstr>Web is just the start…</vt:lpstr>
      <vt:lpstr>Corpora examples</vt:lpstr>
      <vt:lpstr>Corpora examples</vt:lpstr>
      <vt:lpstr>Corpora examples</vt:lpstr>
      <vt:lpstr>Corpora examples</vt:lpstr>
      <vt:lpstr>Problem</vt:lpstr>
      <vt:lpstr>Learning a grammar</vt:lpstr>
      <vt:lpstr>Parsing other data sources</vt:lpstr>
      <vt:lpstr>Idea 1</vt:lpstr>
      <vt:lpstr>Idea 1</vt:lpstr>
      <vt:lpstr>Parsing other data sources</vt:lpstr>
      <vt:lpstr>Idea 1</vt:lpstr>
      <vt:lpstr>Idea 2</vt:lpstr>
      <vt:lpstr>Idea 2</vt:lpstr>
      <vt:lpstr>Idea 3</vt:lpstr>
      <vt:lpstr>Idea 3: some things to think about</vt:lpstr>
      <vt:lpstr>Idea 3: some things to think about</vt:lpstr>
      <vt:lpstr>Idea 4</vt:lpstr>
      <vt:lpstr>Idea 4</vt:lpstr>
      <vt:lpstr>Idea 4</vt:lpstr>
      <vt:lpstr>Idea 4</vt:lpstr>
      <vt:lpstr>Idea 4</vt:lpstr>
      <vt:lpstr>A digression</vt:lpstr>
      <vt:lpstr>MLE</vt:lpstr>
      <vt:lpstr>MLE</vt:lpstr>
      <vt:lpstr>MLE example</vt:lpstr>
      <vt:lpstr>MLE Example</vt:lpstr>
      <vt:lpstr>Expectation Maximization (EM)</vt:lpstr>
      <vt:lpstr>EM is a general framework</vt:lpstr>
      <vt:lpstr>EM shows up all over the place</vt:lpstr>
      <vt:lpstr>E and M steps: creating a better model</vt:lpstr>
      <vt:lpstr>EM clustering</vt:lpstr>
      <vt:lpstr>EM clustering Model: mixture of Gaussians</vt:lpstr>
      <vt:lpstr>E and M steps: creating a better model</vt:lpstr>
      <vt:lpstr>Slide 45</vt:lpstr>
      <vt:lpstr>Slide 46</vt:lpstr>
      <vt:lpstr>EM for parsing (Inside-Outside algorithm) </vt:lpstr>
      <vt:lpstr>Expectation step</vt:lpstr>
      <vt:lpstr>Expectation step</vt:lpstr>
      <vt:lpstr>Expectation step</vt:lpstr>
      <vt:lpstr>Expectation step</vt:lpstr>
      <vt:lpstr>Expectation step</vt:lpstr>
      <vt:lpstr>Probabilistic CKY Parser</vt:lpstr>
      <vt:lpstr>Maximization step</vt:lpstr>
      <vt:lpstr>Maximization step</vt:lpstr>
      <vt:lpstr>Maximization step</vt:lpstr>
      <vt:lpstr>Maximization step</vt:lpstr>
      <vt:lpstr>Inside &amp; Outside Probabilities </vt:lpstr>
      <vt:lpstr>EM grammar induction</vt:lpstr>
      <vt:lpstr>But…</vt:lpstr>
      <vt:lpstr>Learning Latent Annotations</vt:lpstr>
      <vt:lpstr>Hierarchical refinement</vt:lpstr>
      <vt:lpstr>Hierarchical Estimation Results</vt:lpstr>
      <vt:lpstr>Refinement of the , tag</vt:lpstr>
      <vt:lpstr>Slide 65</vt:lpstr>
      <vt:lpstr>Adaptive Splitting Results</vt:lpstr>
      <vt:lpstr>Slide 67</vt:lpstr>
      <vt:lpstr>Slide 68</vt:lpstr>
      <vt:lpstr>Final Results (Accuracy)</vt:lpstr>
      <vt:lpstr>Finding Word Alignments</vt:lpstr>
      <vt:lpstr>Finding Word Alignments</vt:lpstr>
      <vt:lpstr>Finding Word Alignments</vt:lpstr>
      <vt:lpstr>Finding Word Alignments</vt:lpstr>
      <vt:lpstr>Finding Word Alignments</vt:lpstr>
      <vt:lpstr>Finding Word Alignments</vt:lpstr>
      <vt:lpstr>Statistical Machine Translation</vt:lpstr>
      <vt:lpstr>EM summary</vt:lpstr>
      <vt:lpstr>Discriminative Parse Reranking</vt:lpstr>
      <vt:lpstr>Discriminative Parse Reranking</vt:lpstr>
      <vt:lpstr>Parse Reranking</vt:lpstr>
      <vt:lpstr>Sample Parse Tree Features</vt:lpstr>
      <vt:lpstr>2-Stage Reranking Approach</vt:lpstr>
      <vt:lpstr>Evaluation of Reranking</vt:lpstr>
      <vt:lpstr>Other Discriminative Parsing</vt:lpstr>
      <vt:lpstr>Human Parsing</vt:lpstr>
      <vt:lpstr>Human parsing</vt:lpstr>
      <vt:lpstr>Human Parsing</vt:lpstr>
      <vt:lpstr>Human Parsing</vt:lpstr>
      <vt:lpstr>Garden Path Sentences</vt:lpstr>
    </vt:vector>
  </TitlesOfParts>
  <Company>Pomona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analysis</dc:title>
  <dc:creator>Dave Kauchak</dc:creator>
  <cp:lastModifiedBy>Dave Kauchak</cp:lastModifiedBy>
  <cp:revision>459</cp:revision>
  <dcterms:created xsi:type="dcterms:W3CDTF">2011-02-23T20:22:22Z</dcterms:created>
  <dcterms:modified xsi:type="dcterms:W3CDTF">2011-02-23T21:42:36Z</dcterms:modified>
</cp:coreProperties>
</file>