
<file path=[Content_Types].xml><?xml version="1.0" encoding="utf-8"?>
<Types xmlns="http://schemas.openxmlformats.org/package/2006/content-types">
  <Override PartName="/ppt/slideLayouts/slideLayout10.xml" ContentType="application/vnd.openxmlformats-officedocument.presentationml.slideLayout+xml"/>
  <Default Extension="rels" ContentType="application/vnd.openxmlformats-package.relationships+xml"/>
  <Override PartName="/ppt/slides/slide69.xml" ContentType="application/vnd.openxmlformats-officedocument.presentationml.slide+xml"/>
  <Override PartName="/ppt/slides/slide14.xml" ContentType="application/vnd.openxmlformats-officedocument.presentationml.slide+xml"/>
  <Override PartName="/ppt/slides/slide62.xml" ContentType="application/vnd.openxmlformats-officedocument.presentationml.slide+xml"/>
  <Default Extension="xml" ContentType="application/xml"/>
  <Override PartName="/ppt/slides/slide45.xml" ContentType="application/vnd.openxmlformats-officedocument.presentationml.slide+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slides/slide54.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slides/slide5.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68.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docProps/core.xml" ContentType="application/vnd.openxmlformats-package.core-properties+xml"/>
  <Override PartName="/ppt/slides/slide61.xml" ContentType="application/vnd.openxmlformats-officedocument.presentationml.slide+xml"/>
  <Override PartName="/ppt/slides/slide44.xml" ContentType="application/vnd.openxmlformats-officedocument.presentationml.slide+xml"/>
  <Override PartName="/ppt/handoutMasters/handoutMaster1.xml" ContentType="application/vnd.openxmlformats-officedocument.presentationml.handoutMaster+xml"/>
  <Override PartName="/ppt/slides/slide27.xml" ContentType="application/vnd.openxmlformats-officedocument.presentationml.slide+xml"/>
  <Override PartName="/ppt/slides/slide53.xml" ContentType="application/vnd.openxmlformats-officedocument.presentationml.slide+xml"/>
  <Default Extension="vml" ContentType="application/vnd.openxmlformats-officedocument.vmlDrawing"/>
  <Override PartName="/ppt/slides/slide20.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slideLayouts/slideLayout4.xml" ContentType="application/vnd.openxmlformats-officedocument.presentationml.slideLayout+xml"/>
  <Default Extension="png" ContentType="image/png"/>
  <Override PartName="/ppt/slides/slide67.xml" ContentType="application/vnd.openxmlformats-officedocument.presentationml.slide+xml"/>
  <Override PartName="/ppt/slides/slide12.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slides/slide43.xml" ContentType="application/vnd.openxmlformats-officedocument.presentationml.slide+xml"/>
  <Override PartName="/ppt/slides/slide59.xml" ContentType="application/vnd.openxmlformats-officedocument.presentationml.slide+xml"/>
  <Override PartName="/ppt/slides/slide26.xml" ContentType="application/vnd.openxmlformats-officedocument.presentationml.slide+xml"/>
  <Override PartName="/ppt/slides/slide52.xml" ContentType="application/vnd.openxmlformats-officedocument.presentationml.slide+xml"/>
  <Override PartName="/ppt/slides/slide35.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66.xml" ContentType="application/vnd.openxmlformats-officedocument.presentationml.slide+xml"/>
  <Override PartName="/ppt/slides/slide11.xml" ContentType="application/vnd.openxmlformats-officedocument.presentationml.slide+xml"/>
  <Override PartName="/ppt/slides/slide49.xml" ContentType="application/vnd.openxmlformats-officedocument.presentationml.slide+xml"/>
  <Override PartName="/ppt/notesSlides/notesSlide5.xml" ContentType="application/vnd.openxmlformats-officedocument.presentationml.notesSlide+xml"/>
  <Override PartName="/ppt/slides/slide42.xml" ContentType="application/vnd.openxmlformats-officedocument.presentationml.slide+xml"/>
  <Override PartName="/ppt/slides/slide58.xml" ContentType="application/vnd.openxmlformats-officedocument.presentationml.slide+xml"/>
  <Override PartName="/ppt/slides/slide25.xml" ContentType="application/vnd.openxmlformats-officedocument.presentationml.slide+xml"/>
  <Override PartName="/ppt/slides/slide51.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2.xml" ContentType="application/vnd.openxmlformats-officedocument.presentationml.slide+xml"/>
  <Override PartName="/ppt/slides/slide17.xml" ContentType="application/vnd.openxmlformats-officedocument.presentationml.slide+xml"/>
  <Override PartName="/ppt/slideLayouts/slideLayout2.xml" ContentType="application/vnd.openxmlformats-officedocument.presentationml.slideLayout+xml"/>
  <Override PartName="/ppt/slides/slide65.xml" ContentType="application/vnd.openxmlformats-officedocument.presentationml.slide+xml"/>
  <Override PartName="/ppt/slides/slide10.xml" ContentType="application/vnd.openxmlformats-officedocument.presentationml.slide+xml"/>
  <Default Extension="wmf" ContentType="image/x-wmf"/>
  <Override PartName="/ppt/slides/slide48.xml" ContentType="application/vnd.openxmlformats-officedocument.presentationml.slide+xml"/>
  <Override PartName="/docProps/app.xml" ContentType="application/vnd.openxmlformats-officedocument.extended-properties+xml"/>
  <Override PartName="/ppt/notesSlides/notesSlide4.xml" ContentType="application/vnd.openxmlformats-officedocument.presentationml.notesSlide+xml"/>
  <Override PartName="/ppt/slides/slide41.xml" ContentType="application/vnd.openxmlformats-officedocument.presentationml.slide+xml"/>
  <Override PartName="/ppt/slides/slide57.xml" ContentType="application/vnd.openxmlformats-officedocument.presentationml.slide+xml"/>
  <Override PartName="/ppt/theme/theme3.xml" ContentType="application/vnd.openxmlformats-officedocument.theme+xml"/>
  <Override PartName="/ppt/slides/slide24.xml" ContentType="application/vnd.openxmlformats-officedocument.presentationml.slide+xml"/>
  <Override PartName="/ppt/slides/slide50.xml" ContentType="application/vnd.openxmlformats-officedocument.presentationml.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Default Extension="jpeg" ContentType="image/jpeg"/>
  <Override PartName="/ppt/slides/slide64.xml" ContentType="application/vnd.openxmlformats-officedocument.presentationml.slide+xml"/>
  <Override PartName="/ppt/viewProps.xml" ContentType="application/vnd.openxmlformats-officedocument.presentationml.viewProps+xml"/>
  <Override PartName="/ppt/slides/slide47.xml" ContentType="application/vnd.openxmlformats-officedocument.presentationml.slide+xml"/>
  <Override PartName="/ppt/slides/slide73.xml" ContentType="application/vnd.openxmlformats-officedocument.presentationml.slide+xml"/>
  <Override PartName="/ppt/notesSlides/notesSlide3.xml" ContentType="application/vnd.openxmlformats-officedocument.presentationml.notesSlide+xml"/>
  <Override PartName="/ppt/slides/slide40.xml" ContentType="application/vnd.openxmlformats-officedocument.presentationml.slide+xml"/>
  <Override PartName="/ppt/slides/slide56.xml" ContentType="application/vnd.openxmlformats-officedocument.presentationml.slide+xml"/>
  <Override PartName="/ppt/theme/theme2.xml" ContentType="application/vnd.openxmlformats-officedocument.theme+xml"/>
  <Override PartName="/ppt/slides/slide23.xml" ContentType="application/vnd.openxmlformats-officedocument.presentationml.slide+xml"/>
  <Override PartName="/ppt/slides/slide39.xml" ContentType="application/vnd.openxmlformats-officedocument.presentationml.slide+xml"/>
  <Override PartName="/ppt/slideLayouts/slideLayout11.xml" ContentType="application/vnd.openxmlformats-officedocument.presentationml.slideLayout+xml"/>
  <Override PartName="/ppt/slides/slide7.xml" ContentType="application/vnd.openxmlformats-officedocument.presentationml.slide+xml"/>
  <Override PartName="/ppt/slides/slide71.xml" ContentType="application/vnd.openxmlformats-officedocument.presentationml.slide+xml"/>
  <Override PartName="/ppt/slides/slide32.xml" ContentType="application/vnd.openxmlformats-officedocument.presentationml.slide+xml"/>
  <Override PartName="/ppt/slideLayouts/slideLayout7.xml" ContentType="application/vnd.openxmlformats-officedocument.presentationml.slideLayout+xml"/>
  <Override PartName="/ppt/notesMasters/notesMaster1.xml" ContentType="application/vnd.openxmlformats-officedocument.presentationml.notesMaster+xml"/>
  <Override PartName="/ppt/slides/slide15.xml" ContentType="application/vnd.openxmlformats-officedocument.presentationml.slide+xml"/>
  <Override PartName="/ppt/slides/slide63.xml" ContentType="application/vnd.openxmlformats-officedocument.presentationml.slide+xml"/>
  <Default Extension="doc" ContentType="application/msword"/>
  <Override PartName="/ppt/slides/slide46.xml" ContentType="application/vnd.openxmlformats-officedocument.presentationml.slide+xml"/>
  <Override PartName="/ppt/slides/slide72.xml" ContentType="application/vnd.openxmlformats-officedocument.presentationml.slide+xml"/>
  <Override PartName="/ppt/notesSlides/notesSlide2.xml" ContentType="application/vnd.openxmlformats-officedocument.presentationml.notesSlide+xml"/>
  <Override PartName="/ppt/slides/slide29.xml" ContentType="application/vnd.openxmlformats-officedocument.presentationml.slide+xml"/>
  <Override PartName="/ppt/slides/slide55.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Default Extension="bin" ContentType="application/vnd.openxmlformats-officedocument.presentationml.printerSettings"/>
  <Override PartName="/ppt/slides/slide70.xml" ContentType="application/vnd.openxmlformats-officedocument.presentationml.slide+xml"/>
  <Override PartName="/ppt/slides/slide31.xml" ContentType="application/vnd.openxmlformats-officedocument.presentationml.slide+xml"/>
  <Override PartName="/ppt/slideLayouts/slideLayout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Lst>
  <p:notesMasterIdLst>
    <p:notesMasterId r:id="rId75"/>
  </p:notesMasterIdLst>
  <p:handoutMasterIdLst>
    <p:handoutMasterId r:id="rId76"/>
  </p:handoutMasterIdLst>
  <p:sldIdLst>
    <p:sldId id="553" r:id="rId2"/>
    <p:sldId id="256" r:id="rId3"/>
    <p:sldId id="552" r:id="rId4"/>
    <p:sldId id="462" r:id="rId5"/>
    <p:sldId id="482" r:id="rId6"/>
    <p:sldId id="483" r:id="rId7"/>
    <p:sldId id="466" r:id="rId8"/>
    <p:sldId id="467" r:id="rId9"/>
    <p:sldId id="468" r:id="rId10"/>
    <p:sldId id="495" r:id="rId11"/>
    <p:sldId id="492" r:id="rId12"/>
    <p:sldId id="496" r:id="rId13"/>
    <p:sldId id="493" r:id="rId14"/>
    <p:sldId id="497" r:id="rId15"/>
    <p:sldId id="498" r:id="rId16"/>
    <p:sldId id="494" r:id="rId17"/>
    <p:sldId id="499" r:id="rId18"/>
    <p:sldId id="484" r:id="rId19"/>
    <p:sldId id="470" r:id="rId20"/>
    <p:sldId id="500" r:id="rId21"/>
    <p:sldId id="505" r:id="rId22"/>
    <p:sldId id="486" r:id="rId23"/>
    <p:sldId id="502" r:id="rId24"/>
    <p:sldId id="503" r:id="rId25"/>
    <p:sldId id="501" r:id="rId26"/>
    <p:sldId id="504" r:id="rId27"/>
    <p:sldId id="508" r:id="rId28"/>
    <p:sldId id="506" r:id="rId29"/>
    <p:sldId id="509" r:id="rId30"/>
    <p:sldId id="512" r:id="rId31"/>
    <p:sldId id="513" r:id="rId32"/>
    <p:sldId id="514" r:id="rId33"/>
    <p:sldId id="510" r:id="rId34"/>
    <p:sldId id="511" r:id="rId35"/>
    <p:sldId id="515" r:id="rId36"/>
    <p:sldId id="485" r:id="rId37"/>
    <p:sldId id="479" r:id="rId38"/>
    <p:sldId id="487" r:id="rId39"/>
    <p:sldId id="488" r:id="rId40"/>
    <p:sldId id="517" r:id="rId41"/>
    <p:sldId id="518" r:id="rId42"/>
    <p:sldId id="489" r:id="rId43"/>
    <p:sldId id="519" r:id="rId44"/>
    <p:sldId id="520" r:id="rId45"/>
    <p:sldId id="522" r:id="rId46"/>
    <p:sldId id="523" r:id="rId47"/>
    <p:sldId id="521" r:id="rId48"/>
    <p:sldId id="507" r:id="rId49"/>
    <p:sldId id="469" r:id="rId50"/>
    <p:sldId id="525" r:id="rId51"/>
    <p:sldId id="524" r:id="rId52"/>
    <p:sldId id="526" r:id="rId53"/>
    <p:sldId id="534" r:id="rId54"/>
    <p:sldId id="527" r:id="rId55"/>
    <p:sldId id="528" r:id="rId56"/>
    <p:sldId id="529" r:id="rId57"/>
    <p:sldId id="532" r:id="rId58"/>
    <p:sldId id="533" r:id="rId59"/>
    <p:sldId id="535" r:id="rId60"/>
    <p:sldId id="536" r:id="rId61"/>
    <p:sldId id="550" r:id="rId62"/>
    <p:sldId id="551" r:id="rId63"/>
    <p:sldId id="538" r:id="rId64"/>
    <p:sldId id="540" r:id="rId65"/>
    <p:sldId id="546" r:id="rId66"/>
    <p:sldId id="547" r:id="rId67"/>
    <p:sldId id="548" r:id="rId68"/>
    <p:sldId id="541" r:id="rId69"/>
    <p:sldId id="542" r:id="rId70"/>
    <p:sldId id="549" r:id="rId71"/>
    <p:sldId id="543" r:id="rId72"/>
    <p:sldId id="544" r:id="rId73"/>
    <p:sldId id="463" r:id="rId7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4" frameSlides="1"/>
  <p:clrMru>
    <a:srgbClr val="FF553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105" d="100"/>
          <a:sy n="105" d="100"/>
        </p:scale>
        <p:origin x="-98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theme" Target="theme/theme1.xml"/><Relationship Id="rId81"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notesMaster" Target="notesMasters/notesMaster1.xml"/><Relationship Id="rId76" Type="http://schemas.openxmlformats.org/officeDocument/2006/relationships/handoutMaster" Target="handoutMasters/handoutMaster1.xml"/><Relationship Id="rId77" Type="http://schemas.openxmlformats.org/officeDocument/2006/relationships/printerSettings" Target="printerSettings/printerSettings1.bin"/><Relationship Id="rId78" Type="http://schemas.openxmlformats.org/officeDocument/2006/relationships/presProps" Target="presProps.xml"/><Relationship Id="rId79" Type="http://schemas.openxmlformats.org/officeDocument/2006/relationships/viewProps" Target="viewProp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C7DDFA7-5647-8B49-A308-9C4425027952}" type="datetimeFigureOut">
              <a:rPr lang="en-US" smtClean="0"/>
              <a:t>4/20/11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C7B0963-7B44-2D43-8F88-C271E929ED5E}"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C482E4-5923-6C4F-AD92-C7CEC602DCD1}" type="datetimeFigureOut">
              <a:rPr lang="en-US" smtClean="0"/>
              <a:pPr/>
              <a:t>4/18/11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936AC1-1689-AE4A-82A5-3982CB34310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A4C8BB-0826-004A-AA36-2D4293771FCD}"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r>
              <a:rPr lang="en-US" dirty="0" err="1" smtClean="0"/>
              <a:t>Brin</a:t>
            </a:r>
            <a:r>
              <a:rPr lang="en-US" dirty="0" smtClean="0"/>
              <a:t>, 1998</a:t>
            </a:r>
            <a:endParaRPr lang="en-US" dirty="0"/>
          </a:p>
        </p:txBody>
      </p:sp>
      <p:sp>
        <p:nvSpPr>
          <p:cNvPr id="4" name="Date Placeholder 3"/>
          <p:cNvSpPr>
            <a:spLocks noGrp="1"/>
          </p:cNvSpPr>
          <p:nvPr>
            <p:ph type="dt" idx="10"/>
          </p:nvPr>
        </p:nvSpPr>
        <p:spPr/>
        <p:txBody>
          <a:bodyPr/>
          <a:lstStyle/>
          <a:p>
            <a:fld id="{20CCF25C-DC76-A144-8645-571B495769EE}" type="datetime1">
              <a:rPr lang="en-US" smtClean="0"/>
              <a:pPr/>
              <a:t>4/18/11</a:t>
            </a:fld>
            <a:endParaRPr lang="en-US"/>
          </a:p>
        </p:txBody>
      </p:sp>
      <p:sp>
        <p:nvSpPr>
          <p:cNvPr id="5" name="Slide Number Placeholder 4"/>
          <p:cNvSpPr>
            <a:spLocks noGrp="1"/>
          </p:cNvSpPr>
          <p:nvPr>
            <p:ph type="sldNum" sz="quarter" idx="11"/>
          </p:nvPr>
        </p:nvSpPr>
        <p:spPr/>
        <p:txBody>
          <a:bodyPr/>
          <a:lstStyle/>
          <a:p>
            <a:fld id="{AF92FA22-2943-454B-9786-18FD9922E561}"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72467A32-4783-EB43-B773-14DAA78C6720}" type="slidenum">
              <a:rPr lang="en-US" altLang="en-US"/>
              <a:pPr/>
              <a:t>58</a:t>
            </a:fld>
            <a:endParaRPr lang="en-US" altLang="en-US"/>
          </a:p>
        </p:txBody>
      </p:sp>
      <p:sp>
        <p:nvSpPr>
          <p:cNvPr id="17410" name="Rectangle 2"/>
          <p:cNvSpPr>
            <a:spLocks noChangeArrowheads="1" noTextEdit="1"/>
          </p:cNvSpPr>
          <p:nvPr>
            <p:ph type="sldImg"/>
          </p:nvPr>
        </p:nvSpPr>
        <p:spPr>
          <a:ln cap="flat"/>
        </p:spPr>
      </p:sp>
      <p:sp>
        <p:nvSpPr>
          <p:cNvPr id="17411" name="Rectangle 3"/>
          <p:cNvSpPr>
            <a:spLocks noGrp="1" noChangeArrowheads="1"/>
          </p:cNvSpPr>
          <p:nvPr>
            <p:ph type="body" idx="1"/>
          </p:nvPr>
        </p:nvSpPr>
        <p:spPr>
          <a:ln/>
        </p:spPr>
        <p:txBody>
          <a:bodyPr lIns="95250" tIns="49212" rIns="95250" bIns="49212"/>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interesting</a:t>
            </a:r>
            <a:r>
              <a:rPr lang="en-US" baseline="0" dirty="0" smtClean="0"/>
              <a:t> features</a:t>
            </a:r>
          </a:p>
          <a:p>
            <a:pPr>
              <a:buFontTx/>
              <a:buChar char="-"/>
            </a:pPr>
            <a:r>
              <a:rPr lang="en-US" baseline="0" dirty="0" smtClean="0"/>
              <a:t>-- position in the document</a:t>
            </a:r>
          </a:p>
          <a:p>
            <a:pPr>
              <a:buFontTx/>
              <a:buChar char="-"/>
            </a:pPr>
            <a:r>
              <a:rPr lang="en-US" baseline="0" dirty="0" smtClean="0"/>
              <a:t>-- cue phrases (in summary, in conclusion)</a:t>
            </a:r>
          </a:p>
          <a:p>
            <a:pPr>
              <a:buFontTx/>
              <a:buChar char="-"/>
            </a:pPr>
            <a:r>
              <a:rPr lang="en-US" baseline="0" dirty="0" smtClean="0"/>
              <a:t>-- word </a:t>
            </a:r>
            <a:r>
              <a:rPr lang="en-US" baseline="0" dirty="0" err="1" smtClean="0"/>
              <a:t>informativeness</a:t>
            </a:r>
            <a:r>
              <a:rPr lang="en-US" baseline="0" dirty="0" smtClean="0"/>
              <a:t> (from our unsupervised approach)</a:t>
            </a:r>
          </a:p>
          <a:p>
            <a:pPr>
              <a:buFontTx/>
              <a:buChar char="-"/>
            </a:pPr>
            <a:r>
              <a:rPr lang="en-US" baseline="0" dirty="0" smtClean="0"/>
              <a:t>-- sentence length</a:t>
            </a:r>
          </a:p>
          <a:p>
            <a:pPr>
              <a:buFontTx/>
              <a:buChar char="-"/>
            </a:pPr>
            <a:r>
              <a:rPr lang="en-US" baseline="0" dirty="0" smtClean="0"/>
              <a:t> challenges</a:t>
            </a:r>
          </a:p>
          <a:p>
            <a:pPr>
              <a:buFontTx/>
              <a:buChar char="-"/>
            </a:pPr>
            <a:r>
              <a:rPr lang="en-US" baseline="0" dirty="0" smtClean="0"/>
              <a:t>-- our summaries might not be exact extracts: need to identify corresponding </a:t>
            </a:r>
            <a:r>
              <a:rPr lang="en-US" baseline="0" dirty="0" err="1" smtClean="0"/>
              <a:t>sentence(s</a:t>
            </a:r>
            <a:r>
              <a:rPr lang="en-US" baseline="0" dirty="0" smtClean="0"/>
              <a:t>) in the data</a:t>
            </a:r>
            <a:endParaRPr lang="en-US" dirty="0"/>
          </a:p>
        </p:txBody>
      </p:sp>
      <p:sp>
        <p:nvSpPr>
          <p:cNvPr id="4" name="Slide Number Placeholder 3"/>
          <p:cNvSpPr>
            <a:spLocks noGrp="1"/>
          </p:cNvSpPr>
          <p:nvPr>
            <p:ph type="sldNum" sz="quarter" idx="10"/>
          </p:nvPr>
        </p:nvSpPr>
        <p:spPr/>
        <p:txBody>
          <a:bodyPr/>
          <a:lstStyle/>
          <a:p>
            <a:fld id="{20936AC1-1689-AE4A-82A5-3982CB343106}" type="slidenum">
              <a:rPr lang="en-US" smtClean="0"/>
              <a:pPr/>
              <a:t>64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18EC1D-3D01-CD40-B485-9EBA40C83C20}" type="slidenum">
              <a:rPr lang="en-US"/>
              <a:pPr/>
              <a:t>69</a:t>
            </a:fld>
            <a:endParaRPr lang="en-US"/>
          </a:p>
        </p:txBody>
      </p:sp>
      <p:sp>
        <p:nvSpPr>
          <p:cNvPr id="732162" name="Rectangle 2"/>
          <p:cNvSpPr>
            <a:spLocks noChangeArrowheads="1" noTextEdit="1"/>
          </p:cNvSpPr>
          <p:nvPr>
            <p:ph type="sldImg"/>
          </p:nvPr>
        </p:nvSpPr>
        <p:spPr>
          <a:ln/>
        </p:spPr>
      </p:sp>
      <p:sp>
        <p:nvSpPr>
          <p:cNvPr id="732163" name="Rectangle 3"/>
          <p:cNvSpPr>
            <a:spLocks noGrp="1" noChangeArrowheads="1"/>
          </p:cNvSpPr>
          <p:nvPr>
            <p:ph type="body" idx="1"/>
          </p:nvPr>
        </p:nvSpPr>
        <p:spPr>
          <a:xfrm>
            <a:off x="905568" y="4366887"/>
            <a:ext cx="5046865" cy="4063130"/>
          </a:xfrm>
        </p:spPr>
        <p:txBody>
          <a:bodyPr lIns="90196" tIns="45098" rIns="90196" bIns="45098"/>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1788CD6E-63F7-144B-97A7-1C85EE8E2D34}" type="datetimeFigureOut">
              <a:rPr lang="en-US" smtClean="0"/>
              <a:pPr/>
              <a:t>4/18/11</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26FF8A03-8D80-BD4E-800E-12CE4055B4E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788CD6E-63F7-144B-97A7-1C85EE8E2D34}" type="datetimeFigureOut">
              <a:rPr lang="en-US" smtClean="0"/>
              <a:pPr/>
              <a:t>4/18/11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FF8A03-8D80-BD4E-800E-12CE4055B4E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1788CD6E-63F7-144B-97A7-1C85EE8E2D34}" type="datetimeFigureOut">
              <a:rPr lang="en-US" smtClean="0"/>
              <a:pPr/>
              <a:t>4/18/11</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26FF8A03-8D80-BD4E-800E-12CE4055B4E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788CD6E-63F7-144B-97A7-1C85EE8E2D34}" type="datetimeFigureOut">
              <a:rPr lang="en-US" smtClean="0"/>
              <a:pPr/>
              <a:t>4/18/11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26FF8A03-8D80-BD4E-800E-12CE4055B4E2}"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788CD6E-63F7-144B-97A7-1C85EE8E2D34}" type="datetimeFigureOut">
              <a:rPr lang="en-US" smtClean="0"/>
              <a:pPr/>
              <a:t>4/18/11</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26FF8A03-8D80-BD4E-800E-12CE4055B4E2}"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1788CD6E-63F7-144B-97A7-1C85EE8E2D34}" type="datetimeFigureOut">
              <a:rPr lang="en-US" smtClean="0"/>
              <a:pPr/>
              <a:t>4/18/11</a:t>
            </a:fld>
            <a:endParaRPr lang="en-US"/>
          </a:p>
        </p:txBody>
      </p:sp>
      <p:sp>
        <p:nvSpPr>
          <p:cNvPr id="10" name="Slide Number Placeholder 9"/>
          <p:cNvSpPr>
            <a:spLocks noGrp="1"/>
          </p:cNvSpPr>
          <p:nvPr>
            <p:ph type="sldNum" sz="quarter" idx="16"/>
          </p:nvPr>
        </p:nvSpPr>
        <p:spPr/>
        <p:txBody>
          <a:bodyPr rtlCol="0"/>
          <a:lstStyle/>
          <a:p>
            <a:fld id="{26FF8A03-8D80-BD4E-800E-12CE4055B4E2}"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1788CD6E-63F7-144B-97A7-1C85EE8E2D34}" type="datetimeFigureOut">
              <a:rPr lang="en-US" smtClean="0"/>
              <a:pPr/>
              <a:t>4/18/11</a:t>
            </a:fld>
            <a:endParaRPr lang="en-US"/>
          </a:p>
        </p:txBody>
      </p:sp>
      <p:sp>
        <p:nvSpPr>
          <p:cNvPr id="12" name="Slide Number Placeholder 11"/>
          <p:cNvSpPr>
            <a:spLocks noGrp="1"/>
          </p:cNvSpPr>
          <p:nvPr>
            <p:ph type="sldNum" sz="quarter" idx="16"/>
          </p:nvPr>
        </p:nvSpPr>
        <p:spPr/>
        <p:txBody>
          <a:bodyPr rtlCol="0"/>
          <a:lstStyle/>
          <a:p>
            <a:fld id="{26FF8A03-8D80-BD4E-800E-12CE4055B4E2}"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788CD6E-63F7-144B-97A7-1C85EE8E2D34}" type="datetimeFigureOut">
              <a:rPr lang="en-US" smtClean="0"/>
              <a:pPr/>
              <a:t>4/18/11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26FF8A03-8D80-BD4E-800E-12CE4055B4E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88CD6E-63F7-144B-97A7-1C85EE8E2D34}" type="datetimeFigureOut">
              <a:rPr lang="en-US" smtClean="0"/>
              <a:pPr/>
              <a:t>4/18/11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26FF8A03-8D80-BD4E-800E-12CE4055B4E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788CD6E-63F7-144B-97A7-1C85EE8E2D34}" type="datetimeFigureOut">
              <a:rPr lang="en-US" smtClean="0"/>
              <a:pPr/>
              <a:t>4/18/11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26FF8A03-8D80-BD4E-800E-12CE4055B4E2}"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1788CD6E-63F7-144B-97A7-1C85EE8E2D34}" type="datetimeFigureOut">
              <a:rPr lang="en-US" smtClean="0"/>
              <a:pPr/>
              <a:t>4/18/11</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26FF8A03-8D80-BD4E-800E-12CE4055B4E2}"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1788CD6E-63F7-144B-97A7-1C85EE8E2D34}" type="datetimeFigureOut">
              <a:rPr lang="en-US" smtClean="0"/>
              <a:pPr/>
              <a:t>4/18/11</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26FF8A03-8D80-BD4E-800E-12CE4055B4E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Microsoft_Word_97_-_2004_Document1.doc"/><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ng"/><Relationship Id="rId3" Type="http://schemas.openxmlformats.org/officeDocument/2006/relationships/image" Target="../media/image1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png"/><Relationship Id="rId3" Type="http://schemas.openxmlformats.org/officeDocument/2006/relationships/image" Target="../media/image1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jpeg"/><Relationship Id="rId3" Type="http://schemas.openxmlformats.org/officeDocument/2006/relationships/image" Target="../media/image2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5.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6.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7.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8.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28862" y="-296862"/>
            <a:ext cx="8229600" cy="1143000"/>
          </a:xfrm>
        </p:spPr>
        <p:txBody>
          <a:bodyPr>
            <a:noAutofit/>
          </a:bodyPr>
          <a:lstStyle/>
          <a:p>
            <a:r>
              <a:rPr lang="en-US" sz="2800" dirty="0" smtClean="0">
                <a:solidFill>
                  <a:srgbClr val="0000FF"/>
                </a:solidFill>
              </a:rPr>
              <a:t>When You Write Your Essays in Programming Languages</a:t>
            </a:r>
            <a:endParaRPr lang="en-US" sz="2800" dirty="0">
              <a:solidFill>
                <a:srgbClr val="0000FF"/>
              </a:solidFill>
            </a:endParaRPr>
          </a:p>
        </p:txBody>
      </p:sp>
      <p:pic>
        <p:nvPicPr>
          <p:cNvPr id="6" name="Picture 5"/>
          <p:cNvPicPr>
            <a:picLocks noChangeAspect="1"/>
          </p:cNvPicPr>
          <p:nvPr/>
        </p:nvPicPr>
        <p:blipFill>
          <a:blip r:embed="rId3"/>
          <a:stretch>
            <a:fillRect/>
          </a:stretch>
        </p:blipFill>
        <p:spPr>
          <a:xfrm>
            <a:off x="43294" y="561100"/>
            <a:ext cx="4430888" cy="2772299"/>
          </a:xfrm>
          <a:prstGeom prst="rect">
            <a:avLst/>
          </a:prstGeom>
        </p:spPr>
      </p:pic>
      <p:pic>
        <p:nvPicPr>
          <p:cNvPr id="7" name="Picture 6"/>
          <p:cNvPicPr>
            <a:picLocks noChangeAspect="1"/>
          </p:cNvPicPr>
          <p:nvPr/>
        </p:nvPicPr>
        <p:blipFill>
          <a:blip r:embed="rId4"/>
          <a:stretch>
            <a:fillRect/>
          </a:stretch>
        </p:blipFill>
        <p:spPr>
          <a:xfrm>
            <a:off x="43293" y="3664768"/>
            <a:ext cx="4430889" cy="2730385"/>
          </a:xfrm>
          <a:prstGeom prst="rect">
            <a:avLst/>
          </a:prstGeom>
        </p:spPr>
      </p:pic>
      <p:pic>
        <p:nvPicPr>
          <p:cNvPr id="8" name="Picture 7"/>
          <p:cNvPicPr>
            <a:picLocks noChangeAspect="1"/>
          </p:cNvPicPr>
          <p:nvPr/>
        </p:nvPicPr>
        <p:blipFill>
          <a:blip r:embed="rId5"/>
          <a:stretch>
            <a:fillRect/>
          </a:stretch>
        </p:blipFill>
        <p:spPr>
          <a:xfrm>
            <a:off x="4647355" y="546101"/>
            <a:ext cx="4328880" cy="2684852"/>
          </a:xfrm>
          <a:prstGeom prst="rect">
            <a:avLst/>
          </a:prstGeom>
        </p:spPr>
      </p:pic>
      <p:pic>
        <p:nvPicPr>
          <p:cNvPr id="10" name="Picture 9"/>
          <p:cNvPicPr>
            <a:picLocks noChangeAspect="1"/>
          </p:cNvPicPr>
          <p:nvPr/>
        </p:nvPicPr>
        <p:blipFill>
          <a:blip r:embed="rId6"/>
          <a:stretch>
            <a:fillRect/>
          </a:stretch>
        </p:blipFill>
        <p:spPr>
          <a:xfrm>
            <a:off x="4546337" y="3606985"/>
            <a:ext cx="4502053" cy="2788168"/>
          </a:xfrm>
          <a:prstGeom prst="rect">
            <a:avLst/>
          </a:prstGeom>
        </p:spPr>
      </p:pic>
      <p:sp>
        <p:nvSpPr>
          <p:cNvPr id="11" name="Rectangle 10"/>
          <p:cNvSpPr/>
          <p:nvPr/>
        </p:nvSpPr>
        <p:spPr>
          <a:xfrm>
            <a:off x="2358143" y="6488668"/>
            <a:ext cx="8191087" cy="369332"/>
          </a:xfrm>
          <a:prstGeom prst="rect">
            <a:avLst/>
          </a:prstGeom>
        </p:spPr>
        <p:txBody>
          <a:bodyPr wrap="square">
            <a:spAutoFit/>
          </a:bodyPr>
          <a:lstStyle/>
          <a:p>
            <a:r>
              <a:rPr lang="en-US" dirty="0" smtClean="0"/>
              <a:t>http://</a:t>
            </a:r>
            <a:r>
              <a:rPr lang="en-US" dirty="0" err="1" smtClean="0"/>
              <a:t>www.somethingofthatilk.com/index.php?id</a:t>
            </a:r>
            <a:r>
              <a:rPr lang="en-US" dirty="0" smtClean="0"/>
              <a:t>=135</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answering</a:t>
            </a:r>
            <a:endParaRPr lang="en-US" dirty="0"/>
          </a:p>
        </p:txBody>
      </p:sp>
      <p:sp>
        <p:nvSpPr>
          <p:cNvPr id="4" name="TextBox 3"/>
          <p:cNvSpPr txBox="1"/>
          <p:nvPr/>
        </p:nvSpPr>
        <p:spPr>
          <a:xfrm>
            <a:off x="346558" y="3507604"/>
            <a:ext cx="1588685" cy="461665"/>
          </a:xfrm>
          <a:prstGeom prst="rect">
            <a:avLst/>
          </a:prstGeom>
          <a:noFill/>
        </p:spPr>
        <p:txBody>
          <a:bodyPr wrap="square" rtlCol="0">
            <a:spAutoFit/>
          </a:bodyPr>
          <a:lstStyle/>
          <a:p>
            <a:r>
              <a:rPr lang="en-US" sz="2400" dirty="0" smtClean="0">
                <a:solidFill>
                  <a:srgbClr val="0000FF"/>
                </a:solidFill>
              </a:rPr>
              <a:t>question</a:t>
            </a:r>
            <a:endParaRPr lang="en-US" sz="2400" dirty="0">
              <a:solidFill>
                <a:srgbClr val="0000FF"/>
              </a:solidFill>
            </a:endParaRPr>
          </a:p>
        </p:txBody>
      </p:sp>
      <p:sp>
        <p:nvSpPr>
          <p:cNvPr id="5" name="Oval 4"/>
          <p:cNvSpPr/>
          <p:nvPr/>
        </p:nvSpPr>
        <p:spPr>
          <a:xfrm>
            <a:off x="2503723" y="2431135"/>
            <a:ext cx="2745619" cy="2854484"/>
          </a:xfrm>
          <a:prstGeom prst="ellipse">
            <a:avLst/>
          </a:prstGeom>
          <a:solidFill>
            <a:srgbClr val="FF66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2999627" y="3507604"/>
            <a:ext cx="2032000" cy="646331"/>
          </a:xfrm>
          <a:prstGeom prst="rect">
            <a:avLst/>
          </a:prstGeom>
          <a:noFill/>
        </p:spPr>
        <p:txBody>
          <a:bodyPr wrap="square" rtlCol="0">
            <a:spAutoFit/>
          </a:bodyPr>
          <a:lstStyle/>
          <a:p>
            <a:r>
              <a:rPr lang="en-US" sz="3600" dirty="0" smtClean="0">
                <a:solidFill>
                  <a:schemeClr val="bg1"/>
                </a:solidFill>
              </a:rPr>
              <a:t>CORPUS</a:t>
            </a:r>
            <a:endParaRPr lang="en-US" sz="3600" dirty="0">
              <a:solidFill>
                <a:schemeClr val="bg1"/>
              </a:solidFill>
            </a:endParaRPr>
          </a:p>
        </p:txBody>
      </p:sp>
      <p:sp>
        <p:nvSpPr>
          <p:cNvPr id="7" name="TextBox 6"/>
          <p:cNvSpPr txBox="1"/>
          <p:nvPr/>
        </p:nvSpPr>
        <p:spPr>
          <a:xfrm>
            <a:off x="24196" y="4124469"/>
            <a:ext cx="2382762" cy="646331"/>
          </a:xfrm>
          <a:prstGeom prst="rect">
            <a:avLst/>
          </a:prstGeom>
          <a:noFill/>
        </p:spPr>
        <p:txBody>
          <a:bodyPr wrap="square" rtlCol="0">
            <a:spAutoFit/>
          </a:bodyPr>
          <a:lstStyle/>
          <a:p>
            <a:r>
              <a:rPr lang="en-US" dirty="0" smtClean="0"/>
              <a:t>where is </a:t>
            </a:r>
            <a:r>
              <a:rPr lang="en-US" dirty="0" err="1" smtClean="0"/>
              <a:t>pomona</a:t>
            </a:r>
            <a:r>
              <a:rPr lang="en-US" dirty="0" smtClean="0"/>
              <a:t> college located?</a:t>
            </a:r>
            <a:endParaRPr lang="en-US" dirty="0"/>
          </a:p>
        </p:txBody>
      </p:sp>
      <p:sp>
        <p:nvSpPr>
          <p:cNvPr id="8" name="Right Arrow 7"/>
          <p:cNvSpPr/>
          <p:nvPr/>
        </p:nvSpPr>
        <p:spPr>
          <a:xfrm>
            <a:off x="1911053" y="4124469"/>
            <a:ext cx="471715" cy="646331"/>
          </a:xfrm>
          <a:prstGeom prst="right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ight Arrow 8"/>
          <p:cNvSpPr/>
          <p:nvPr/>
        </p:nvSpPr>
        <p:spPr>
          <a:xfrm>
            <a:off x="5445765" y="4124469"/>
            <a:ext cx="471715" cy="646331"/>
          </a:xfrm>
          <a:prstGeom prst="right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6891287" y="2431135"/>
            <a:ext cx="2854474" cy="461665"/>
          </a:xfrm>
          <a:prstGeom prst="rect">
            <a:avLst/>
          </a:prstGeom>
          <a:noFill/>
        </p:spPr>
        <p:txBody>
          <a:bodyPr wrap="square" rtlCol="0">
            <a:spAutoFit/>
          </a:bodyPr>
          <a:lstStyle/>
          <a:p>
            <a:r>
              <a:rPr lang="en-US" sz="2400" dirty="0" smtClean="0">
                <a:solidFill>
                  <a:srgbClr val="0000FF"/>
                </a:solidFill>
              </a:rPr>
              <a:t>answer</a:t>
            </a:r>
            <a:endParaRPr lang="en-US" sz="2400" dirty="0">
              <a:solidFill>
                <a:srgbClr val="0000FF"/>
              </a:solidFill>
            </a:endParaRPr>
          </a:p>
        </p:txBody>
      </p:sp>
      <p:pic>
        <p:nvPicPr>
          <p:cNvPr id="35" name="Picture 34"/>
          <p:cNvPicPr>
            <a:picLocks noChangeAspect="1"/>
          </p:cNvPicPr>
          <p:nvPr/>
        </p:nvPicPr>
        <p:blipFill>
          <a:blip r:embed="rId2"/>
          <a:stretch>
            <a:fillRect/>
          </a:stretch>
        </p:blipFill>
        <p:spPr>
          <a:xfrm>
            <a:off x="6395473" y="4770800"/>
            <a:ext cx="2748527" cy="1899859"/>
          </a:xfrm>
          <a:prstGeom prst="rect">
            <a:avLst/>
          </a:prstGeom>
        </p:spPr>
      </p:pic>
      <p:pic>
        <p:nvPicPr>
          <p:cNvPr id="36" name="Picture 35"/>
          <p:cNvPicPr>
            <a:picLocks noChangeAspect="1"/>
          </p:cNvPicPr>
          <p:nvPr/>
        </p:nvPicPr>
        <p:blipFill>
          <a:blip r:embed="rId3"/>
          <a:stretch>
            <a:fillRect/>
          </a:stretch>
        </p:blipFill>
        <p:spPr>
          <a:xfrm>
            <a:off x="6451542" y="3032784"/>
            <a:ext cx="2498938" cy="1738016"/>
          </a:xfrm>
          <a:prstGeom prst="rect">
            <a:avLst/>
          </a:prstGeom>
        </p:spPr>
      </p:pic>
      <p:sp>
        <p:nvSpPr>
          <p:cNvPr id="37" name="TextBox 36"/>
          <p:cNvSpPr txBox="1"/>
          <p:nvPr/>
        </p:nvSpPr>
        <p:spPr>
          <a:xfrm>
            <a:off x="675460" y="1524002"/>
            <a:ext cx="7706539" cy="646331"/>
          </a:xfrm>
          <a:prstGeom prst="rect">
            <a:avLst/>
          </a:prstGeom>
          <a:noFill/>
        </p:spPr>
        <p:txBody>
          <a:bodyPr wrap="square" rtlCol="0">
            <a:spAutoFit/>
          </a:bodyPr>
          <a:lstStyle/>
          <a:p>
            <a:r>
              <a:rPr lang="en-US" sz="3600" dirty="0" smtClean="0">
                <a:solidFill>
                  <a:srgbClr val="FF0000"/>
                </a:solidFill>
              </a:rPr>
              <a:t>challenges? how is this different than IR?</a:t>
            </a:r>
            <a:endParaRPr lang="en-US" sz="3600" dirty="0">
              <a:solidFill>
                <a:srgbClr val="FF0000"/>
              </a:solidFill>
            </a:endParaRPr>
          </a:p>
        </p:txBody>
      </p:sp>
      <p:sp>
        <p:nvSpPr>
          <p:cNvPr id="38" name="Can 37"/>
          <p:cNvSpPr/>
          <p:nvPr/>
        </p:nvSpPr>
        <p:spPr>
          <a:xfrm>
            <a:off x="2503722" y="5588000"/>
            <a:ext cx="2745619" cy="1082659"/>
          </a:xfrm>
          <a:prstGeom prst="can">
            <a:avLst/>
          </a:prstGeom>
          <a:solidFill>
            <a:srgbClr val="FF66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TextBox 38"/>
          <p:cNvSpPr txBox="1"/>
          <p:nvPr/>
        </p:nvSpPr>
        <p:spPr>
          <a:xfrm>
            <a:off x="3006887" y="5830808"/>
            <a:ext cx="2032000" cy="646331"/>
          </a:xfrm>
          <a:prstGeom prst="rect">
            <a:avLst/>
          </a:prstGeom>
          <a:noFill/>
        </p:spPr>
        <p:txBody>
          <a:bodyPr wrap="square" rtlCol="0">
            <a:spAutoFit/>
          </a:bodyPr>
          <a:lstStyle/>
          <a:p>
            <a:r>
              <a:rPr lang="en-US" sz="3600" dirty="0" smtClean="0">
                <a:solidFill>
                  <a:schemeClr val="bg1"/>
                </a:solidFill>
              </a:rPr>
              <a:t>resources</a:t>
            </a:r>
            <a:endParaRPr lang="en-US" sz="3600" dirty="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5634" name="Rectangle 2"/>
          <p:cNvSpPr>
            <a:spLocks noGrp="1" noChangeArrowheads="1"/>
          </p:cNvSpPr>
          <p:nvPr>
            <p:ph type="title"/>
          </p:nvPr>
        </p:nvSpPr>
        <p:spPr>
          <a:xfrm>
            <a:off x="609600" y="304800"/>
            <a:ext cx="7772400" cy="762000"/>
          </a:xfrm>
        </p:spPr>
        <p:txBody>
          <a:bodyPr/>
          <a:lstStyle/>
          <a:p>
            <a:r>
              <a:rPr lang="en-US" dirty="0" smtClean="0"/>
              <a:t>Challenges</a:t>
            </a:r>
            <a:endParaRPr lang="en-US" dirty="0"/>
          </a:p>
        </p:txBody>
      </p:sp>
      <p:sp>
        <p:nvSpPr>
          <p:cNvPr id="325635" name="Rectangle 3"/>
          <p:cNvSpPr>
            <a:spLocks noGrp="1" noChangeArrowheads="1"/>
          </p:cNvSpPr>
          <p:nvPr>
            <p:ph type="body" idx="1"/>
          </p:nvPr>
        </p:nvSpPr>
        <p:spPr>
          <a:xfrm>
            <a:off x="452362" y="1378857"/>
            <a:ext cx="7772400" cy="4343400"/>
          </a:xfrm>
        </p:spPr>
        <p:txBody>
          <a:bodyPr/>
          <a:lstStyle/>
          <a:p>
            <a:pPr>
              <a:lnSpc>
                <a:spcPct val="90000"/>
              </a:lnSpc>
              <a:buFontTx/>
              <a:buNone/>
            </a:pPr>
            <a:endParaRPr lang="en-US" dirty="0"/>
          </a:p>
          <a:p>
            <a:pPr>
              <a:lnSpc>
                <a:spcPct val="90000"/>
              </a:lnSpc>
              <a:buNone/>
            </a:pPr>
            <a:r>
              <a:rPr lang="en-US" dirty="0"/>
              <a:t>Question: </a:t>
            </a:r>
            <a:r>
              <a:rPr lang="en-US" sz="2400" dirty="0"/>
              <a:t>“When was Wendy’s founded?</a:t>
            </a:r>
            <a:r>
              <a:rPr lang="en-US" sz="2400" dirty="0" smtClean="0"/>
              <a: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5634" name="Rectangle 2"/>
          <p:cNvSpPr>
            <a:spLocks noGrp="1" noChangeArrowheads="1"/>
          </p:cNvSpPr>
          <p:nvPr>
            <p:ph type="title"/>
          </p:nvPr>
        </p:nvSpPr>
        <p:spPr>
          <a:xfrm>
            <a:off x="609600" y="304800"/>
            <a:ext cx="7772400" cy="762000"/>
          </a:xfrm>
        </p:spPr>
        <p:txBody>
          <a:bodyPr/>
          <a:lstStyle/>
          <a:p>
            <a:r>
              <a:rPr lang="en-US" dirty="0" smtClean="0"/>
              <a:t>Challenges</a:t>
            </a:r>
            <a:endParaRPr lang="en-US" dirty="0"/>
          </a:p>
        </p:txBody>
      </p:sp>
      <p:sp>
        <p:nvSpPr>
          <p:cNvPr id="325635" name="Rectangle 3"/>
          <p:cNvSpPr>
            <a:spLocks noGrp="1" noChangeArrowheads="1"/>
          </p:cNvSpPr>
          <p:nvPr>
            <p:ph type="body" idx="1"/>
          </p:nvPr>
        </p:nvSpPr>
        <p:spPr>
          <a:xfrm>
            <a:off x="452362" y="1378857"/>
            <a:ext cx="7772400" cy="4343400"/>
          </a:xfrm>
        </p:spPr>
        <p:txBody>
          <a:bodyPr/>
          <a:lstStyle/>
          <a:p>
            <a:pPr>
              <a:lnSpc>
                <a:spcPct val="90000"/>
              </a:lnSpc>
              <a:buFontTx/>
              <a:buNone/>
            </a:pPr>
            <a:endParaRPr lang="en-US" dirty="0"/>
          </a:p>
          <a:p>
            <a:pPr>
              <a:lnSpc>
                <a:spcPct val="90000"/>
              </a:lnSpc>
              <a:buNone/>
            </a:pPr>
            <a:r>
              <a:rPr lang="en-US" dirty="0"/>
              <a:t>Question: </a:t>
            </a:r>
            <a:r>
              <a:rPr lang="en-US" sz="2400" dirty="0"/>
              <a:t>“When was Wendy’s founded?”</a:t>
            </a:r>
            <a:br>
              <a:rPr lang="en-US" sz="2400" dirty="0"/>
            </a:br>
            <a:endParaRPr lang="en-US" sz="2400" dirty="0"/>
          </a:p>
          <a:p>
            <a:pPr>
              <a:lnSpc>
                <a:spcPct val="90000"/>
              </a:lnSpc>
              <a:buNone/>
            </a:pPr>
            <a:r>
              <a:rPr lang="en-US" dirty="0"/>
              <a:t>Passage candidate:</a:t>
            </a:r>
          </a:p>
          <a:p>
            <a:pPr lvl="1">
              <a:lnSpc>
                <a:spcPct val="90000"/>
              </a:lnSpc>
              <a:buNone/>
            </a:pPr>
            <a:r>
              <a:rPr lang="en-US" sz="2000" dirty="0"/>
              <a:t>“The renowned </a:t>
            </a:r>
            <a:r>
              <a:rPr lang="en-US" sz="2000" dirty="0" err="1"/>
              <a:t>Murano</a:t>
            </a:r>
            <a:r>
              <a:rPr lang="en-US" sz="2000" dirty="0"/>
              <a:t> glassmaking industry, on an island in the Venetian lagoon, has gone through several reincarnations since it was </a:t>
            </a:r>
            <a:r>
              <a:rPr lang="en-US" sz="2000" dirty="0">
                <a:solidFill>
                  <a:schemeClr val="accent1"/>
                </a:solidFill>
              </a:rPr>
              <a:t>founded</a:t>
            </a:r>
            <a:r>
              <a:rPr lang="en-US" sz="2000" dirty="0"/>
              <a:t> in </a:t>
            </a:r>
            <a:r>
              <a:rPr lang="en-US" sz="2000" dirty="0">
                <a:solidFill>
                  <a:srgbClr val="FF0000"/>
                </a:solidFill>
              </a:rPr>
              <a:t>1291</a:t>
            </a:r>
            <a:r>
              <a:rPr lang="en-US" sz="2000" dirty="0"/>
              <a:t>. Three exhibitions of </a:t>
            </a:r>
            <a:r>
              <a:rPr lang="en-US" sz="2000" dirty="0">
                <a:solidFill>
                  <a:srgbClr val="CC3300"/>
                </a:solidFill>
              </a:rPr>
              <a:t>20th-century</a:t>
            </a:r>
            <a:r>
              <a:rPr lang="en-US" sz="2000" dirty="0"/>
              <a:t> </a:t>
            </a:r>
            <a:r>
              <a:rPr lang="en-US" sz="2000" dirty="0" err="1"/>
              <a:t>Murano</a:t>
            </a:r>
            <a:r>
              <a:rPr lang="en-US" sz="2000" dirty="0"/>
              <a:t> glass are coming up in New York. By </a:t>
            </a:r>
            <a:r>
              <a:rPr lang="en-US" sz="2000" dirty="0">
                <a:solidFill>
                  <a:schemeClr val="accent2"/>
                </a:solidFill>
              </a:rPr>
              <a:t>Wendy</a:t>
            </a:r>
            <a:r>
              <a:rPr lang="en-US" sz="2000" dirty="0"/>
              <a:t> </a:t>
            </a:r>
            <a:r>
              <a:rPr lang="en-US" sz="2000" dirty="0" err="1"/>
              <a:t>Moonan</a:t>
            </a:r>
            <a:r>
              <a:rPr lang="en-US" sz="2000" dirty="0"/>
              <a:t>.”</a:t>
            </a:r>
            <a:br>
              <a:rPr lang="en-US" sz="2000" dirty="0"/>
            </a:br>
            <a:endParaRPr lang="en-US" dirty="0"/>
          </a:p>
          <a:p>
            <a:pPr>
              <a:lnSpc>
                <a:spcPct val="90000"/>
              </a:lnSpc>
              <a:buNone/>
            </a:pPr>
            <a:r>
              <a:rPr lang="en-US" dirty="0"/>
              <a:t>Answer: </a:t>
            </a:r>
            <a:r>
              <a:rPr lang="en-US" sz="2000" dirty="0">
                <a:solidFill>
                  <a:srgbClr val="CC3300"/>
                </a:solidFill>
              </a:rPr>
              <a:t>20</a:t>
            </a:r>
            <a:r>
              <a:rPr lang="en-US" sz="2000" baseline="30000" dirty="0">
                <a:solidFill>
                  <a:srgbClr val="CC3300"/>
                </a:solidFill>
              </a:rPr>
              <a:t>th</a:t>
            </a:r>
            <a:r>
              <a:rPr lang="en-US" sz="2000" dirty="0">
                <a:solidFill>
                  <a:srgbClr val="CC3300"/>
                </a:solidFill>
              </a:rPr>
              <a:t> </a:t>
            </a:r>
            <a:r>
              <a:rPr lang="en-US" sz="2000" dirty="0" smtClean="0">
                <a:solidFill>
                  <a:srgbClr val="CC3300"/>
                </a:solidFill>
              </a:rPr>
              <a:t>Century or 1291?</a:t>
            </a:r>
            <a:endParaRPr lang="en-US" dirty="0" smtClean="0"/>
          </a:p>
          <a:p>
            <a:pPr lvl="1">
              <a:lnSpc>
                <a:spcPct val="90000"/>
              </a:lnSpc>
            </a:pP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7074" name="Rectangle 2"/>
          <p:cNvSpPr>
            <a:spLocks noGrp="1" noChangeArrowheads="1"/>
          </p:cNvSpPr>
          <p:nvPr>
            <p:ph type="title"/>
          </p:nvPr>
        </p:nvSpPr>
        <p:spPr/>
        <p:txBody>
          <a:bodyPr/>
          <a:lstStyle/>
          <a:p>
            <a:r>
              <a:rPr lang="en-US" dirty="0" smtClean="0"/>
              <a:t>Challenges</a:t>
            </a:r>
            <a:endParaRPr lang="en-US" dirty="0"/>
          </a:p>
        </p:txBody>
      </p:sp>
      <p:sp>
        <p:nvSpPr>
          <p:cNvPr id="387075" name="Rectangle 3"/>
          <p:cNvSpPr>
            <a:spLocks noGrp="1" noChangeArrowheads="1"/>
          </p:cNvSpPr>
          <p:nvPr>
            <p:ph type="body" idx="1"/>
          </p:nvPr>
        </p:nvSpPr>
        <p:spPr/>
        <p:txBody>
          <a:bodyPr>
            <a:noAutofit/>
          </a:bodyPr>
          <a:lstStyle/>
          <a:p>
            <a:pPr>
              <a:spcBef>
                <a:spcPct val="40000"/>
              </a:spcBef>
              <a:buNone/>
            </a:pPr>
            <a:r>
              <a:rPr lang="en-US" sz="2400" b="1" dirty="0" smtClean="0"/>
              <a:t>Question: </a:t>
            </a:r>
            <a:r>
              <a:rPr lang="en-US" sz="2400" i="1" dirty="0"/>
              <a:t>When was Microsoft established?</a:t>
            </a:r>
            <a:endParaRPr lang="en-US" sz="2400" dirty="0" smtClean="0"/>
          </a:p>
          <a:p>
            <a:pPr>
              <a:spcBef>
                <a:spcPct val="40000"/>
              </a:spcBef>
              <a:buNone/>
            </a:pPr>
            <a:endParaRPr lang="en-US" sz="2400" dirty="0" smtClean="0"/>
          </a:p>
          <a:p>
            <a:pPr>
              <a:buNone/>
            </a:pPr>
            <a:endParaRPr lang="en-US" sz="2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7074" name="Rectangle 2"/>
          <p:cNvSpPr>
            <a:spLocks noGrp="1" noChangeArrowheads="1"/>
          </p:cNvSpPr>
          <p:nvPr>
            <p:ph type="title"/>
          </p:nvPr>
        </p:nvSpPr>
        <p:spPr/>
        <p:txBody>
          <a:bodyPr/>
          <a:lstStyle/>
          <a:p>
            <a:r>
              <a:rPr lang="en-US" dirty="0" smtClean="0"/>
              <a:t>Challenges</a:t>
            </a:r>
            <a:endParaRPr lang="en-US" dirty="0"/>
          </a:p>
        </p:txBody>
      </p:sp>
      <p:sp>
        <p:nvSpPr>
          <p:cNvPr id="387075" name="Rectangle 3"/>
          <p:cNvSpPr>
            <a:spLocks noGrp="1" noChangeArrowheads="1"/>
          </p:cNvSpPr>
          <p:nvPr>
            <p:ph type="body" idx="1"/>
          </p:nvPr>
        </p:nvSpPr>
        <p:spPr/>
        <p:txBody>
          <a:bodyPr>
            <a:noAutofit/>
          </a:bodyPr>
          <a:lstStyle/>
          <a:p>
            <a:pPr>
              <a:spcBef>
                <a:spcPct val="40000"/>
              </a:spcBef>
              <a:buNone/>
            </a:pPr>
            <a:r>
              <a:rPr lang="en-US" sz="2400" b="1" dirty="0" smtClean="0"/>
              <a:t>Question: </a:t>
            </a:r>
            <a:r>
              <a:rPr lang="en-US" sz="2400" i="1" dirty="0"/>
              <a:t>When was Microsoft established?</a:t>
            </a:r>
            <a:endParaRPr lang="en-US" sz="2400" dirty="0" smtClean="0"/>
          </a:p>
          <a:p>
            <a:pPr>
              <a:spcBef>
                <a:spcPct val="40000"/>
              </a:spcBef>
              <a:buNone/>
            </a:pPr>
            <a:endParaRPr lang="en-US" sz="2400" dirty="0" smtClean="0"/>
          </a:p>
          <a:p>
            <a:pPr>
              <a:spcBef>
                <a:spcPct val="40000"/>
              </a:spcBef>
              <a:buNone/>
            </a:pPr>
            <a:r>
              <a:rPr lang="en-US" sz="2400" dirty="0" smtClean="0">
                <a:solidFill>
                  <a:srgbClr val="FF0000"/>
                </a:solidFill>
              </a:rPr>
              <a:t>Microsoft </a:t>
            </a:r>
            <a:r>
              <a:rPr lang="en-US" sz="2400" dirty="0">
                <a:solidFill>
                  <a:srgbClr val="FF0000"/>
                </a:solidFill>
              </a:rPr>
              <a:t>tends to establish lots of things…</a:t>
            </a:r>
          </a:p>
          <a:p>
            <a:pPr>
              <a:buFontTx/>
              <a:buNone/>
            </a:pPr>
            <a:r>
              <a:rPr lang="en-US" sz="2400" i="1" dirty="0"/>
              <a:t>	</a:t>
            </a:r>
            <a:r>
              <a:rPr lang="en-US" sz="2000" i="1" u="sng" dirty="0"/>
              <a:t>Microsoft</a:t>
            </a:r>
            <a:r>
              <a:rPr lang="en-US" sz="2000" i="1" dirty="0"/>
              <a:t> plans to </a:t>
            </a:r>
            <a:r>
              <a:rPr lang="en-US" sz="2000" i="1" u="sng" dirty="0"/>
              <a:t>establish</a:t>
            </a:r>
            <a:r>
              <a:rPr lang="en-US" sz="2000" i="1" dirty="0"/>
              <a:t> manufacturing partnerships in Brazil and Mexico in </a:t>
            </a:r>
            <a:r>
              <a:rPr lang="en-US" sz="2000" i="1" u="sng" dirty="0"/>
              <a:t>May</a:t>
            </a:r>
            <a:r>
              <a:rPr lang="en-US" sz="2000" i="1" dirty="0"/>
              <a:t>.</a:t>
            </a:r>
          </a:p>
          <a:p>
            <a:pPr>
              <a:buFontTx/>
              <a:buNone/>
            </a:pPr>
            <a:endParaRPr lang="en-US" sz="2000" i="1" dirty="0" smtClean="0"/>
          </a:p>
          <a:p>
            <a:pPr>
              <a:buNone/>
            </a:pPr>
            <a:r>
              <a:rPr lang="en-US" sz="2800" dirty="0" smtClean="0">
                <a:solidFill>
                  <a:srgbClr val="FF0000"/>
                </a:solidFill>
              </a:rPr>
              <a:t>Solution?</a:t>
            </a:r>
            <a:endParaRPr lang="en-US" sz="2800" dirty="0">
              <a:solidFill>
                <a:srgbClr val="FF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7074" name="Rectangle 2"/>
          <p:cNvSpPr>
            <a:spLocks noGrp="1" noChangeArrowheads="1"/>
          </p:cNvSpPr>
          <p:nvPr>
            <p:ph type="title"/>
          </p:nvPr>
        </p:nvSpPr>
        <p:spPr/>
        <p:txBody>
          <a:bodyPr/>
          <a:lstStyle/>
          <a:p>
            <a:r>
              <a:rPr lang="en-US" dirty="0" smtClean="0"/>
              <a:t>Challenges</a:t>
            </a:r>
            <a:endParaRPr lang="en-US" dirty="0"/>
          </a:p>
        </p:txBody>
      </p:sp>
      <p:sp>
        <p:nvSpPr>
          <p:cNvPr id="387075" name="Rectangle 3"/>
          <p:cNvSpPr>
            <a:spLocks noGrp="1" noChangeArrowheads="1"/>
          </p:cNvSpPr>
          <p:nvPr>
            <p:ph type="body" idx="1"/>
          </p:nvPr>
        </p:nvSpPr>
        <p:spPr/>
        <p:txBody>
          <a:bodyPr>
            <a:noAutofit/>
          </a:bodyPr>
          <a:lstStyle/>
          <a:p>
            <a:pPr>
              <a:spcBef>
                <a:spcPct val="40000"/>
              </a:spcBef>
              <a:buNone/>
            </a:pPr>
            <a:r>
              <a:rPr lang="en-US" sz="2400" b="1" dirty="0" smtClean="0"/>
              <a:t>Question: </a:t>
            </a:r>
            <a:r>
              <a:rPr lang="en-US" sz="2400" i="1" dirty="0"/>
              <a:t>When was Microsoft established?</a:t>
            </a:r>
            <a:endParaRPr lang="en-US" sz="2400" dirty="0" smtClean="0"/>
          </a:p>
          <a:p>
            <a:pPr>
              <a:spcBef>
                <a:spcPct val="40000"/>
              </a:spcBef>
              <a:buNone/>
            </a:pPr>
            <a:endParaRPr lang="en-US" sz="2400" dirty="0" smtClean="0"/>
          </a:p>
          <a:p>
            <a:pPr>
              <a:spcBef>
                <a:spcPct val="40000"/>
              </a:spcBef>
              <a:buNone/>
            </a:pPr>
            <a:r>
              <a:rPr lang="en-US" sz="2400" dirty="0" smtClean="0"/>
              <a:t>Microsoft </a:t>
            </a:r>
            <a:r>
              <a:rPr lang="en-US" sz="2400" dirty="0"/>
              <a:t>tends to establish lots of things…</a:t>
            </a:r>
          </a:p>
          <a:p>
            <a:pPr>
              <a:buFontTx/>
              <a:buNone/>
            </a:pPr>
            <a:r>
              <a:rPr lang="en-US" sz="2400" i="1" dirty="0"/>
              <a:t>	</a:t>
            </a:r>
            <a:r>
              <a:rPr lang="en-US" sz="2000" i="1" u="sng" dirty="0"/>
              <a:t>Microsoft</a:t>
            </a:r>
            <a:r>
              <a:rPr lang="en-US" sz="2000" i="1" dirty="0"/>
              <a:t> plans to </a:t>
            </a:r>
            <a:r>
              <a:rPr lang="en-US" sz="2000" i="1" u="sng" dirty="0"/>
              <a:t>establish</a:t>
            </a:r>
            <a:r>
              <a:rPr lang="en-US" sz="2000" i="1" dirty="0"/>
              <a:t> manufacturing partnerships in Brazil and Mexico in </a:t>
            </a:r>
            <a:r>
              <a:rPr lang="en-US" sz="2000" i="1" u="sng" dirty="0"/>
              <a:t>May</a:t>
            </a:r>
            <a:r>
              <a:rPr lang="en-US" sz="2000" i="1" dirty="0"/>
              <a:t>.</a:t>
            </a:r>
          </a:p>
          <a:p>
            <a:pPr>
              <a:buFontTx/>
              <a:buNone/>
            </a:pPr>
            <a:endParaRPr lang="en-US" sz="2000" i="1" dirty="0"/>
          </a:p>
          <a:p>
            <a:pPr>
              <a:spcBef>
                <a:spcPct val="40000"/>
              </a:spcBef>
              <a:buNone/>
            </a:pPr>
            <a:r>
              <a:rPr lang="en-US" sz="2400" dirty="0"/>
              <a:t>Need to be able to</a:t>
            </a:r>
            <a:r>
              <a:rPr lang="en-US" sz="2400" dirty="0" smtClean="0"/>
              <a:t> detect </a:t>
            </a:r>
            <a:r>
              <a:rPr lang="en-US" sz="2400" dirty="0"/>
              <a:t>sentences in which `Microsoft’ is </a:t>
            </a:r>
            <a:r>
              <a:rPr lang="en-US" sz="2400" b="1" dirty="0">
                <a:solidFill>
                  <a:srgbClr val="0000FF"/>
                </a:solidFill>
              </a:rPr>
              <a:t>object</a:t>
            </a:r>
            <a:r>
              <a:rPr lang="en-US" sz="2400" dirty="0"/>
              <a:t> of `establish’ or close synonym</a:t>
            </a:r>
            <a:r>
              <a:rPr lang="en-US" sz="2400" dirty="0" smtClean="0"/>
              <a:t>.</a:t>
            </a:r>
          </a:p>
          <a:p>
            <a:pPr>
              <a:spcBef>
                <a:spcPct val="40000"/>
              </a:spcBef>
              <a:buNone/>
            </a:pPr>
            <a:r>
              <a:rPr lang="en-US" sz="2400" dirty="0" smtClean="0"/>
              <a:t>Matching </a:t>
            </a:r>
            <a:r>
              <a:rPr lang="en-US" sz="2400" dirty="0"/>
              <a:t>sentence:</a:t>
            </a:r>
          </a:p>
          <a:p>
            <a:pPr>
              <a:buFontTx/>
              <a:buNone/>
            </a:pPr>
            <a:r>
              <a:rPr lang="en-US" sz="2400" b="1" dirty="0"/>
              <a:t>  	</a:t>
            </a:r>
            <a:r>
              <a:rPr lang="en-US" sz="2000" i="1" dirty="0"/>
              <a:t>Microsoft Corp was founded in the US in 1975, incorporated in 1981, and established in the UK in 1982.</a:t>
            </a:r>
            <a:endParaRPr lang="en-US" sz="2000" b="1" dirty="0"/>
          </a:p>
          <a:p>
            <a:endParaRPr lang="en-US" sz="2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2258" name="Rectangle 2"/>
          <p:cNvSpPr>
            <a:spLocks noGrp="1" noChangeArrowheads="1"/>
          </p:cNvSpPr>
          <p:nvPr>
            <p:ph type="title"/>
          </p:nvPr>
        </p:nvSpPr>
        <p:spPr/>
        <p:txBody>
          <a:bodyPr/>
          <a:lstStyle/>
          <a:p>
            <a:r>
              <a:rPr lang="en-US" dirty="0" smtClean="0"/>
              <a:t>Challenges</a:t>
            </a:r>
            <a:endParaRPr lang="en-US" dirty="0"/>
          </a:p>
        </p:txBody>
      </p:sp>
      <p:sp>
        <p:nvSpPr>
          <p:cNvPr id="352259" name="Rectangle 3"/>
          <p:cNvSpPr>
            <a:spLocks noGrp="1" noChangeArrowheads="1"/>
          </p:cNvSpPr>
          <p:nvPr>
            <p:ph type="body" idx="1"/>
          </p:nvPr>
        </p:nvSpPr>
        <p:spPr>
          <a:xfrm>
            <a:off x="612648" y="1600200"/>
            <a:ext cx="8153400" cy="1072848"/>
          </a:xfrm>
        </p:spPr>
        <p:txBody>
          <a:bodyPr/>
          <a:lstStyle/>
          <a:p>
            <a:pPr>
              <a:buNone/>
            </a:pPr>
            <a:r>
              <a:rPr lang="en-US" dirty="0"/>
              <a:t>Question: </a:t>
            </a:r>
            <a:r>
              <a:rPr lang="en-US" i="1" dirty="0">
                <a:solidFill>
                  <a:srgbClr val="CC3300"/>
                </a:solidFill>
              </a:rPr>
              <a:t>What is the occupation of Bill Clinton’s wife?</a:t>
            </a:r>
          </a:p>
          <a:p>
            <a:pPr lvl="1">
              <a:buNone/>
            </a:pPr>
            <a:r>
              <a:rPr lang="en-US" dirty="0">
                <a:solidFill>
                  <a:srgbClr val="FF0000"/>
                </a:solidFill>
              </a:rPr>
              <a:t>No documents contain these keywords plus the </a:t>
            </a:r>
            <a:r>
              <a:rPr lang="en-US" dirty="0" smtClean="0">
                <a:solidFill>
                  <a:srgbClr val="FF0000"/>
                </a:solidFill>
              </a:rPr>
              <a:t>answer</a:t>
            </a:r>
          </a:p>
        </p:txBody>
      </p:sp>
      <p:sp>
        <p:nvSpPr>
          <p:cNvPr id="5" name="TextBox 4"/>
          <p:cNvSpPr txBox="1"/>
          <p:nvPr/>
        </p:nvSpPr>
        <p:spPr>
          <a:xfrm>
            <a:off x="3035905" y="3970419"/>
            <a:ext cx="4644572" cy="707886"/>
          </a:xfrm>
          <a:prstGeom prst="rect">
            <a:avLst/>
          </a:prstGeom>
          <a:noFill/>
        </p:spPr>
        <p:txBody>
          <a:bodyPr wrap="square" rtlCol="0">
            <a:spAutoFit/>
          </a:bodyPr>
          <a:lstStyle/>
          <a:p>
            <a:r>
              <a:rPr lang="en-US" sz="4000" dirty="0" smtClean="0">
                <a:solidFill>
                  <a:srgbClr val="FF0000"/>
                </a:solidFill>
              </a:rPr>
              <a:t>Ideas?</a:t>
            </a:r>
            <a:endParaRPr lang="en-US" sz="4000" dirty="0">
              <a:solidFill>
                <a:srgbClr val="FF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2258" name="Rectangle 2"/>
          <p:cNvSpPr>
            <a:spLocks noGrp="1" noChangeArrowheads="1"/>
          </p:cNvSpPr>
          <p:nvPr>
            <p:ph type="title"/>
          </p:nvPr>
        </p:nvSpPr>
        <p:spPr/>
        <p:txBody>
          <a:bodyPr/>
          <a:lstStyle/>
          <a:p>
            <a:r>
              <a:rPr lang="en-US" dirty="0" smtClean="0"/>
              <a:t>Challenges</a:t>
            </a:r>
            <a:endParaRPr lang="en-US" dirty="0"/>
          </a:p>
        </p:txBody>
      </p:sp>
      <p:sp>
        <p:nvSpPr>
          <p:cNvPr id="352259" name="Rectangle 3"/>
          <p:cNvSpPr>
            <a:spLocks noGrp="1" noChangeArrowheads="1"/>
          </p:cNvSpPr>
          <p:nvPr>
            <p:ph type="body" idx="1"/>
          </p:nvPr>
        </p:nvSpPr>
        <p:spPr/>
        <p:txBody>
          <a:bodyPr/>
          <a:lstStyle/>
          <a:p>
            <a:pPr>
              <a:buNone/>
            </a:pPr>
            <a:r>
              <a:rPr lang="en-US" dirty="0"/>
              <a:t>Question: </a:t>
            </a:r>
            <a:r>
              <a:rPr lang="en-US" i="1" dirty="0">
                <a:solidFill>
                  <a:srgbClr val="CC3300"/>
                </a:solidFill>
              </a:rPr>
              <a:t>What is the occupation of Bill Clinton’s wife?</a:t>
            </a:r>
          </a:p>
          <a:p>
            <a:pPr lvl="1">
              <a:buNone/>
            </a:pPr>
            <a:r>
              <a:rPr lang="en-US" dirty="0">
                <a:solidFill>
                  <a:srgbClr val="FF0000"/>
                </a:solidFill>
              </a:rPr>
              <a:t>No documents contain these keywords plus the answer</a:t>
            </a:r>
            <a:endParaRPr lang="en-US" dirty="0" smtClean="0">
              <a:solidFill>
                <a:srgbClr val="FF0000"/>
              </a:solidFill>
            </a:endParaRPr>
          </a:p>
          <a:p>
            <a:pPr>
              <a:buNone/>
            </a:pPr>
            <a:endParaRPr lang="en-US" dirty="0" smtClean="0"/>
          </a:p>
          <a:p>
            <a:pPr>
              <a:buNone/>
            </a:pPr>
            <a:r>
              <a:rPr lang="en-US" dirty="0" smtClean="0"/>
              <a:t>One solution: </a:t>
            </a:r>
            <a:r>
              <a:rPr lang="en-US" dirty="0"/>
              <a:t>decompose into two questions:</a:t>
            </a:r>
            <a:endParaRPr lang="en-US" dirty="0" smtClean="0"/>
          </a:p>
          <a:p>
            <a:pPr lvl="1">
              <a:buNone/>
            </a:pPr>
            <a:r>
              <a:rPr lang="en-US" i="1" dirty="0" smtClean="0">
                <a:solidFill>
                  <a:srgbClr val="669900"/>
                </a:solidFill>
              </a:rPr>
              <a:t>Who </a:t>
            </a:r>
            <a:r>
              <a:rPr lang="en-US" i="1" dirty="0">
                <a:solidFill>
                  <a:srgbClr val="669900"/>
                </a:solidFill>
              </a:rPr>
              <a:t>is Bill Clinton’s wife?</a:t>
            </a:r>
            <a:r>
              <a:rPr lang="en-US" dirty="0"/>
              <a:t> = </a:t>
            </a:r>
            <a:r>
              <a:rPr lang="en-US" dirty="0">
                <a:solidFill>
                  <a:srgbClr val="0000FF"/>
                </a:solidFill>
              </a:rPr>
              <a:t>X</a:t>
            </a:r>
            <a:endParaRPr lang="en-US" dirty="0" smtClean="0">
              <a:solidFill>
                <a:srgbClr val="0000FF"/>
              </a:solidFill>
            </a:endParaRPr>
          </a:p>
          <a:p>
            <a:pPr lvl="1">
              <a:buNone/>
            </a:pPr>
            <a:r>
              <a:rPr lang="en-US" i="1" dirty="0" smtClean="0">
                <a:solidFill>
                  <a:srgbClr val="669900"/>
                </a:solidFill>
              </a:rPr>
              <a:t>What </a:t>
            </a:r>
            <a:r>
              <a:rPr lang="en-US" i="1" dirty="0">
                <a:solidFill>
                  <a:srgbClr val="669900"/>
                </a:solidFill>
              </a:rPr>
              <a:t>is the occupation of </a:t>
            </a:r>
            <a:r>
              <a:rPr lang="en-US" dirty="0">
                <a:solidFill>
                  <a:srgbClr val="0000FF"/>
                </a:solidFill>
              </a:rPr>
              <a:t>X</a:t>
            </a:r>
            <a:r>
              <a:rPr lang="en-US" i="1" dirty="0">
                <a:solidFill>
                  <a:srgbClr val="669900"/>
                </a:solidFill>
              </a:rPr>
              <a:t>?</a:t>
            </a:r>
          </a:p>
        </p:txBody>
      </p:sp>
      <p:sp>
        <p:nvSpPr>
          <p:cNvPr id="4" name="TextBox 3"/>
          <p:cNvSpPr txBox="1"/>
          <p:nvPr/>
        </p:nvSpPr>
        <p:spPr>
          <a:xfrm>
            <a:off x="2479524" y="5439620"/>
            <a:ext cx="4136571" cy="523220"/>
          </a:xfrm>
          <a:prstGeom prst="rect">
            <a:avLst/>
          </a:prstGeom>
          <a:noFill/>
        </p:spPr>
        <p:txBody>
          <a:bodyPr wrap="square" rtlCol="0">
            <a:spAutoFit/>
          </a:bodyPr>
          <a:lstStyle/>
          <a:p>
            <a:r>
              <a:rPr lang="en-US" sz="2800" dirty="0" smtClean="0">
                <a:solidFill>
                  <a:srgbClr val="0000FF"/>
                </a:solidFill>
              </a:rPr>
              <a:t>AI/planning/logic!</a:t>
            </a:r>
            <a:endParaRPr lang="en-US" sz="2800" dirty="0">
              <a:solidFill>
                <a:srgbClr val="0000FF"/>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2">
            <a:alphaModFix amt="31000"/>
          </a:blip>
          <a:stretch>
            <a:fillRect/>
          </a:stretch>
        </p:blipFill>
        <p:spPr>
          <a:xfrm>
            <a:off x="-365858" y="1945656"/>
            <a:ext cx="10235540" cy="4936534"/>
          </a:xfrm>
          <a:prstGeom prst="rect">
            <a:avLst/>
          </a:prstGeom>
        </p:spPr>
      </p:pic>
      <p:sp>
        <p:nvSpPr>
          <p:cNvPr id="2" name="Title 1"/>
          <p:cNvSpPr>
            <a:spLocks noGrp="1"/>
          </p:cNvSpPr>
          <p:nvPr>
            <p:ph type="title"/>
          </p:nvPr>
        </p:nvSpPr>
        <p:spPr/>
        <p:txBody>
          <a:bodyPr/>
          <a:lstStyle/>
          <a:p>
            <a:r>
              <a:rPr lang="en-US" dirty="0" smtClean="0"/>
              <a:t>Question answering</a:t>
            </a:r>
            <a:endParaRPr lang="en-US" dirty="0"/>
          </a:p>
        </p:txBody>
      </p:sp>
      <p:sp>
        <p:nvSpPr>
          <p:cNvPr id="4" name="TextBox 3"/>
          <p:cNvSpPr txBox="1"/>
          <p:nvPr/>
        </p:nvSpPr>
        <p:spPr>
          <a:xfrm>
            <a:off x="2213433" y="1517525"/>
            <a:ext cx="5491239" cy="584776"/>
          </a:xfrm>
          <a:prstGeom prst="rect">
            <a:avLst/>
          </a:prstGeom>
          <a:noFill/>
        </p:spPr>
        <p:txBody>
          <a:bodyPr wrap="square" rtlCol="0">
            <a:spAutoFit/>
          </a:bodyPr>
          <a:lstStyle/>
          <a:p>
            <a:r>
              <a:rPr lang="en-US" sz="3200" dirty="0" smtClean="0">
                <a:solidFill>
                  <a:srgbClr val="FF0000"/>
                </a:solidFill>
              </a:rPr>
              <a:t>How are we going to do it?</a:t>
            </a:r>
            <a:endParaRPr lang="en-US" sz="3200" dirty="0">
              <a:solidFill>
                <a:srgbClr val="FF0000"/>
              </a:solidFill>
            </a:endParaRPr>
          </a:p>
        </p:txBody>
      </p:sp>
      <p:sp>
        <p:nvSpPr>
          <p:cNvPr id="5" name="Rectangle 4"/>
          <p:cNvSpPr/>
          <p:nvPr/>
        </p:nvSpPr>
        <p:spPr>
          <a:xfrm>
            <a:off x="588458" y="3277801"/>
            <a:ext cx="1830590" cy="1185333"/>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733600" y="3386659"/>
            <a:ext cx="1685447" cy="830997"/>
          </a:xfrm>
          <a:prstGeom prst="rect">
            <a:avLst/>
          </a:prstGeom>
          <a:noFill/>
        </p:spPr>
        <p:txBody>
          <a:bodyPr wrap="square" rtlCol="0">
            <a:spAutoFit/>
          </a:bodyPr>
          <a:lstStyle/>
          <a:p>
            <a:r>
              <a:rPr lang="en-US" sz="2400" dirty="0" smtClean="0">
                <a:solidFill>
                  <a:schemeClr val="bg1"/>
                </a:solidFill>
              </a:rPr>
              <a:t>Information retrieval</a:t>
            </a:r>
            <a:endParaRPr lang="en-US" sz="2400" dirty="0">
              <a:solidFill>
                <a:schemeClr val="bg1"/>
              </a:solidFill>
            </a:endParaRPr>
          </a:p>
        </p:txBody>
      </p:sp>
      <p:sp>
        <p:nvSpPr>
          <p:cNvPr id="7" name="Rectangle 6"/>
          <p:cNvSpPr/>
          <p:nvPr/>
        </p:nvSpPr>
        <p:spPr>
          <a:xfrm>
            <a:off x="2833335" y="3277801"/>
            <a:ext cx="1830590" cy="1185333"/>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3111522" y="3543894"/>
            <a:ext cx="1685447" cy="461665"/>
          </a:xfrm>
          <a:prstGeom prst="rect">
            <a:avLst/>
          </a:prstGeom>
          <a:noFill/>
        </p:spPr>
        <p:txBody>
          <a:bodyPr wrap="square" rtlCol="0">
            <a:spAutoFit/>
          </a:bodyPr>
          <a:lstStyle/>
          <a:p>
            <a:r>
              <a:rPr lang="en-US" sz="2400" dirty="0" smtClean="0">
                <a:solidFill>
                  <a:schemeClr val="bg1"/>
                </a:solidFill>
              </a:rPr>
              <a:t>parsing</a:t>
            </a:r>
            <a:endParaRPr lang="en-US" sz="2400" dirty="0">
              <a:solidFill>
                <a:schemeClr val="bg1"/>
              </a:solidFill>
            </a:endParaRPr>
          </a:p>
        </p:txBody>
      </p:sp>
      <p:sp>
        <p:nvSpPr>
          <p:cNvPr id="10" name="Rectangle 9"/>
          <p:cNvSpPr/>
          <p:nvPr/>
        </p:nvSpPr>
        <p:spPr>
          <a:xfrm>
            <a:off x="5102397" y="3277801"/>
            <a:ext cx="1830590" cy="1185333"/>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5308014" y="3386659"/>
            <a:ext cx="1685447" cy="830997"/>
          </a:xfrm>
          <a:prstGeom prst="rect">
            <a:avLst/>
          </a:prstGeom>
          <a:noFill/>
        </p:spPr>
        <p:txBody>
          <a:bodyPr wrap="square" rtlCol="0">
            <a:spAutoFit/>
          </a:bodyPr>
          <a:lstStyle/>
          <a:p>
            <a:r>
              <a:rPr lang="en-US" sz="2400" dirty="0" smtClean="0">
                <a:solidFill>
                  <a:schemeClr val="bg1"/>
                </a:solidFill>
              </a:rPr>
              <a:t>text similarity</a:t>
            </a:r>
            <a:endParaRPr lang="en-US" sz="2400" dirty="0">
              <a:solidFill>
                <a:schemeClr val="bg1"/>
              </a:solidFill>
            </a:endParaRPr>
          </a:p>
        </p:txBody>
      </p:sp>
      <p:sp>
        <p:nvSpPr>
          <p:cNvPr id="12" name="Rectangle 11"/>
          <p:cNvSpPr/>
          <p:nvPr/>
        </p:nvSpPr>
        <p:spPr>
          <a:xfrm>
            <a:off x="5102397" y="4749833"/>
            <a:ext cx="1830590" cy="1185333"/>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5308014" y="4858691"/>
            <a:ext cx="1685447" cy="830997"/>
          </a:xfrm>
          <a:prstGeom prst="rect">
            <a:avLst/>
          </a:prstGeom>
          <a:noFill/>
        </p:spPr>
        <p:txBody>
          <a:bodyPr wrap="square" rtlCol="0">
            <a:spAutoFit/>
          </a:bodyPr>
          <a:lstStyle/>
          <a:p>
            <a:r>
              <a:rPr lang="en-US" sz="2400" dirty="0" smtClean="0">
                <a:solidFill>
                  <a:schemeClr val="bg1"/>
                </a:solidFill>
              </a:rPr>
              <a:t>POS tagging</a:t>
            </a:r>
            <a:endParaRPr lang="en-US" sz="2400" dirty="0">
              <a:solidFill>
                <a:schemeClr val="bg1"/>
              </a:solidFill>
            </a:endParaRPr>
          </a:p>
        </p:txBody>
      </p:sp>
      <p:sp>
        <p:nvSpPr>
          <p:cNvPr id="14" name="Rectangle 13"/>
          <p:cNvSpPr/>
          <p:nvPr/>
        </p:nvSpPr>
        <p:spPr>
          <a:xfrm>
            <a:off x="2833335" y="4793375"/>
            <a:ext cx="1830590" cy="1185333"/>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3038952" y="4902233"/>
            <a:ext cx="1685447" cy="830997"/>
          </a:xfrm>
          <a:prstGeom prst="rect">
            <a:avLst/>
          </a:prstGeom>
          <a:noFill/>
        </p:spPr>
        <p:txBody>
          <a:bodyPr wrap="square" rtlCol="0">
            <a:spAutoFit/>
          </a:bodyPr>
          <a:lstStyle/>
          <a:p>
            <a:r>
              <a:rPr lang="en-US" sz="2400" dirty="0" smtClean="0">
                <a:solidFill>
                  <a:schemeClr val="bg1"/>
                </a:solidFill>
              </a:rPr>
              <a:t>information extraction</a:t>
            </a:r>
            <a:endParaRPr lang="en-US" sz="2400" dirty="0">
              <a:solidFill>
                <a:schemeClr val="bg1"/>
              </a:solidFill>
            </a:endParaRPr>
          </a:p>
        </p:txBody>
      </p:sp>
      <p:sp>
        <p:nvSpPr>
          <p:cNvPr id="16" name="Rectangle 15"/>
          <p:cNvSpPr/>
          <p:nvPr/>
        </p:nvSpPr>
        <p:spPr>
          <a:xfrm>
            <a:off x="588458" y="4836917"/>
            <a:ext cx="1830590" cy="1185333"/>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794075" y="4945775"/>
            <a:ext cx="1685447" cy="830997"/>
          </a:xfrm>
          <a:prstGeom prst="rect">
            <a:avLst/>
          </a:prstGeom>
          <a:noFill/>
        </p:spPr>
        <p:txBody>
          <a:bodyPr wrap="square" rtlCol="0">
            <a:spAutoFit/>
          </a:bodyPr>
          <a:lstStyle/>
          <a:p>
            <a:r>
              <a:rPr lang="en-US" sz="2400" dirty="0" smtClean="0">
                <a:solidFill>
                  <a:schemeClr val="bg1"/>
                </a:solidFill>
              </a:rPr>
              <a:t>machine learning</a:t>
            </a:r>
            <a:endParaRPr lang="en-US" sz="2400" dirty="0">
              <a:solidFill>
                <a:schemeClr val="bg1"/>
              </a:solidFill>
            </a:endParaRPr>
          </a:p>
        </p:txBody>
      </p:sp>
      <p:sp>
        <p:nvSpPr>
          <p:cNvPr id="18" name="Rectangle 17"/>
          <p:cNvSpPr/>
          <p:nvPr/>
        </p:nvSpPr>
        <p:spPr>
          <a:xfrm>
            <a:off x="7192461" y="4017654"/>
            <a:ext cx="1830590" cy="1185333"/>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7398078" y="4126512"/>
            <a:ext cx="1685447" cy="830997"/>
          </a:xfrm>
          <a:prstGeom prst="rect">
            <a:avLst/>
          </a:prstGeom>
          <a:noFill/>
        </p:spPr>
        <p:txBody>
          <a:bodyPr wrap="square" rtlCol="0">
            <a:spAutoFit/>
          </a:bodyPr>
          <a:lstStyle/>
          <a:p>
            <a:r>
              <a:rPr lang="en-US" sz="2400" dirty="0" smtClean="0">
                <a:solidFill>
                  <a:schemeClr val="bg1"/>
                </a:solidFill>
              </a:rPr>
              <a:t>language modeling</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3282" name="Rectangle 2"/>
          <p:cNvSpPr>
            <a:spLocks noGrp="1" noChangeArrowheads="1"/>
          </p:cNvSpPr>
          <p:nvPr>
            <p:ph type="title"/>
          </p:nvPr>
        </p:nvSpPr>
        <p:spPr>
          <a:xfrm>
            <a:off x="685800" y="0"/>
            <a:ext cx="7772400" cy="990600"/>
          </a:xfrm>
        </p:spPr>
        <p:txBody>
          <a:bodyPr/>
          <a:lstStyle/>
          <a:p>
            <a:r>
              <a:rPr lang="en-US" dirty="0" smtClean="0"/>
              <a:t>QA basic framework</a:t>
            </a:r>
            <a:endParaRPr lang="en-US" dirty="0"/>
          </a:p>
        </p:txBody>
      </p:sp>
      <p:sp>
        <p:nvSpPr>
          <p:cNvPr id="353284" name="Oval 4"/>
          <p:cNvSpPr>
            <a:spLocks noChangeArrowheads="1"/>
          </p:cNvSpPr>
          <p:nvPr/>
        </p:nvSpPr>
        <p:spPr bwMode="auto">
          <a:xfrm>
            <a:off x="1143000" y="2423880"/>
            <a:ext cx="1219200" cy="457200"/>
          </a:xfrm>
          <a:prstGeom prst="ellipse">
            <a:avLst/>
          </a:prstGeom>
          <a:solidFill>
            <a:srgbClr val="66FF99"/>
          </a:solidFill>
          <a:ln w="12700">
            <a:solidFill>
              <a:schemeClr val="tx1"/>
            </a:solidFill>
            <a:round/>
            <a:headEnd type="none" w="sm" len="sm"/>
            <a:tailEnd type="none" w="sm" len="sm"/>
          </a:ln>
          <a:effectLst/>
        </p:spPr>
        <p:txBody>
          <a:bodyPr wrap="none" anchor="ctr">
            <a:prstTxWarp prst="textNoShape">
              <a:avLst/>
            </a:prstTxWarp>
          </a:bodyPr>
          <a:lstStyle/>
          <a:p>
            <a:pPr algn="ctr"/>
            <a:r>
              <a:rPr lang="en-US" sz="1800"/>
              <a:t>Question</a:t>
            </a:r>
          </a:p>
        </p:txBody>
      </p:sp>
      <p:sp>
        <p:nvSpPr>
          <p:cNvPr id="353285" name="Rectangle 5"/>
          <p:cNvSpPr>
            <a:spLocks noChangeArrowheads="1"/>
          </p:cNvSpPr>
          <p:nvPr/>
        </p:nvSpPr>
        <p:spPr bwMode="auto">
          <a:xfrm>
            <a:off x="1981200" y="3414480"/>
            <a:ext cx="1447800" cy="685800"/>
          </a:xfrm>
          <a:prstGeom prst="rect">
            <a:avLst/>
          </a:prstGeom>
          <a:solidFill>
            <a:srgbClr val="CCFF66"/>
          </a:solidFill>
          <a:ln w="12700">
            <a:solidFill>
              <a:schemeClr val="tx1"/>
            </a:solidFill>
            <a:miter lim="800000"/>
            <a:headEnd type="none" w="sm" len="sm"/>
            <a:tailEnd type="none" w="sm" len="sm"/>
          </a:ln>
          <a:effectLst/>
        </p:spPr>
        <p:txBody>
          <a:bodyPr wrap="none" anchor="ctr">
            <a:prstTxWarp prst="textNoShape">
              <a:avLst/>
            </a:prstTxWarp>
          </a:bodyPr>
          <a:lstStyle/>
          <a:p>
            <a:pPr algn="ctr"/>
            <a:r>
              <a:rPr lang="en-US" sz="1800" dirty="0" smtClean="0"/>
              <a:t>query</a:t>
            </a:r>
            <a:br>
              <a:rPr lang="en-US" sz="1800" dirty="0" smtClean="0"/>
            </a:br>
            <a:r>
              <a:rPr lang="en-US" sz="1800" dirty="0" smtClean="0"/>
              <a:t>processing</a:t>
            </a:r>
            <a:endParaRPr lang="en-US" sz="1800" dirty="0"/>
          </a:p>
        </p:txBody>
      </p:sp>
      <p:sp>
        <p:nvSpPr>
          <p:cNvPr id="353286" name="Oval 6"/>
          <p:cNvSpPr>
            <a:spLocks noChangeArrowheads="1"/>
          </p:cNvSpPr>
          <p:nvPr/>
        </p:nvSpPr>
        <p:spPr bwMode="auto">
          <a:xfrm>
            <a:off x="3048000" y="2423880"/>
            <a:ext cx="1219200" cy="457200"/>
          </a:xfrm>
          <a:prstGeom prst="ellipse">
            <a:avLst/>
          </a:prstGeom>
          <a:solidFill>
            <a:srgbClr val="FFFF66"/>
          </a:solidFill>
          <a:ln w="12700">
            <a:solidFill>
              <a:schemeClr val="tx1"/>
            </a:solidFill>
            <a:round/>
            <a:headEnd type="none" w="sm" len="sm"/>
            <a:tailEnd type="none" w="sm" len="sm"/>
          </a:ln>
          <a:effectLst/>
        </p:spPr>
        <p:txBody>
          <a:bodyPr wrap="none" anchor="ctr">
            <a:prstTxWarp prst="textNoShape">
              <a:avLst/>
            </a:prstTxWarp>
          </a:bodyPr>
          <a:lstStyle/>
          <a:p>
            <a:pPr algn="ctr"/>
            <a:r>
              <a:rPr lang="en-US" sz="1800"/>
              <a:t>Query</a:t>
            </a:r>
          </a:p>
        </p:txBody>
      </p:sp>
      <p:sp>
        <p:nvSpPr>
          <p:cNvPr id="353287" name="Rectangle 7"/>
          <p:cNvSpPr>
            <a:spLocks noChangeArrowheads="1"/>
          </p:cNvSpPr>
          <p:nvPr/>
        </p:nvSpPr>
        <p:spPr bwMode="auto">
          <a:xfrm>
            <a:off x="3886200" y="3414480"/>
            <a:ext cx="1447800" cy="685800"/>
          </a:xfrm>
          <a:prstGeom prst="rect">
            <a:avLst/>
          </a:prstGeom>
          <a:solidFill>
            <a:srgbClr val="CCFF66"/>
          </a:solidFill>
          <a:ln w="12700">
            <a:solidFill>
              <a:schemeClr val="tx1"/>
            </a:solidFill>
            <a:miter lim="800000"/>
            <a:headEnd type="none" w="sm" len="sm"/>
            <a:tailEnd type="none" w="sm" len="sm"/>
          </a:ln>
          <a:effectLst/>
        </p:spPr>
        <p:txBody>
          <a:bodyPr wrap="none" anchor="ctr">
            <a:prstTxWarp prst="textNoShape">
              <a:avLst/>
            </a:prstTxWarp>
          </a:bodyPr>
          <a:lstStyle/>
          <a:p>
            <a:pPr algn="ctr"/>
            <a:r>
              <a:rPr lang="en-US" sz="1800" dirty="0" smtClean="0"/>
              <a:t>Information</a:t>
            </a:r>
            <a:br>
              <a:rPr lang="en-US" sz="1800" dirty="0" smtClean="0"/>
            </a:br>
            <a:r>
              <a:rPr lang="en-US" sz="1800" dirty="0" smtClean="0"/>
              <a:t>retrieval</a:t>
            </a:r>
            <a:endParaRPr lang="en-US" sz="1800" dirty="0"/>
          </a:p>
        </p:txBody>
      </p:sp>
      <p:sp>
        <p:nvSpPr>
          <p:cNvPr id="353288" name="AutoShape 8"/>
          <p:cNvSpPr>
            <a:spLocks noChangeArrowheads="1"/>
          </p:cNvSpPr>
          <p:nvPr/>
        </p:nvSpPr>
        <p:spPr bwMode="auto">
          <a:xfrm>
            <a:off x="4267200" y="5017105"/>
            <a:ext cx="838200" cy="1066800"/>
          </a:xfrm>
          <a:prstGeom prst="flowChartMagneticDisk">
            <a:avLst/>
          </a:prstGeom>
          <a:solidFill>
            <a:srgbClr val="FF6600"/>
          </a:solidFill>
          <a:ln w="12700">
            <a:solidFill>
              <a:schemeClr val="tx1"/>
            </a:solidFill>
            <a:round/>
            <a:headEnd type="none" w="sm" len="sm"/>
            <a:tailEnd type="none" w="sm" len="sm"/>
          </a:ln>
          <a:effectLst/>
        </p:spPr>
        <p:txBody>
          <a:bodyPr wrap="none" anchor="ctr">
            <a:prstTxWarp prst="textNoShape">
              <a:avLst/>
            </a:prstTxWarp>
          </a:bodyPr>
          <a:lstStyle/>
          <a:p>
            <a:pPr algn="ctr"/>
            <a:r>
              <a:rPr lang="en-US" sz="1800" dirty="0"/>
              <a:t>Corpus</a:t>
            </a:r>
          </a:p>
        </p:txBody>
      </p:sp>
      <p:sp>
        <p:nvSpPr>
          <p:cNvPr id="353289" name="AutoShape 9"/>
          <p:cNvSpPr>
            <a:spLocks noChangeArrowheads="1"/>
          </p:cNvSpPr>
          <p:nvPr/>
        </p:nvSpPr>
        <p:spPr bwMode="auto">
          <a:xfrm>
            <a:off x="4419600" y="4236955"/>
            <a:ext cx="457200" cy="533400"/>
          </a:xfrm>
          <a:prstGeom prst="upDownArrow">
            <a:avLst>
              <a:gd name="adj1" fmla="val 50000"/>
              <a:gd name="adj2" fmla="val 23333"/>
            </a:avLst>
          </a:prstGeom>
          <a:noFill/>
          <a:ln w="19050">
            <a:solidFill>
              <a:schemeClr val="tx1"/>
            </a:solidFill>
            <a:miter lim="800000"/>
            <a:headEnd type="none" w="sm" len="sm"/>
            <a:tailEnd type="none" w="sm" len="sm"/>
          </a:ln>
          <a:effectLst/>
        </p:spPr>
        <p:txBody>
          <a:bodyPr wrap="none" anchor="ctr">
            <a:prstTxWarp prst="textNoShape">
              <a:avLst/>
            </a:prstTxWarp>
          </a:bodyPr>
          <a:lstStyle/>
          <a:p>
            <a:endParaRPr lang="en-US"/>
          </a:p>
        </p:txBody>
      </p:sp>
      <p:sp>
        <p:nvSpPr>
          <p:cNvPr id="353290" name="Oval 10"/>
          <p:cNvSpPr>
            <a:spLocks noChangeArrowheads="1"/>
          </p:cNvSpPr>
          <p:nvPr/>
        </p:nvSpPr>
        <p:spPr bwMode="auto">
          <a:xfrm>
            <a:off x="4876800" y="2423880"/>
            <a:ext cx="1219200" cy="457200"/>
          </a:xfrm>
          <a:prstGeom prst="ellipse">
            <a:avLst/>
          </a:prstGeom>
          <a:solidFill>
            <a:srgbClr val="FFFF66"/>
          </a:solidFill>
          <a:ln w="12700">
            <a:solidFill>
              <a:schemeClr val="tx1"/>
            </a:solidFill>
            <a:round/>
            <a:headEnd type="none" w="sm" len="sm"/>
            <a:tailEnd type="none" w="sm" len="sm"/>
          </a:ln>
          <a:effectLst/>
        </p:spPr>
        <p:txBody>
          <a:bodyPr wrap="none" anchor="ctr">
            <a:prstTxWarp prst="textNoShape">
              <a:avLst/>
            </a:prstTxWarp>
          </a:bodyPr>
          <a:lstStyle/>
          <a:p>
            <a:pPr algn="ctr"/>
            <a:r>
              <a:rPr lang="en-US" sz="1800"/>
              <a:t>Docs</a:t>
            </a:r>
          </a:p>
        </p:txBody>
      </p:sp>
      <p:sp>
        <p:nvSpPr>
          <p:cNvPr id="353293" name="Rectangle 13"/>
          <p:cNvSpPr>
            <a:spLocks noChangeArrowheads="1"/>
          </p:cNvSpPr>
          <p:nvPr/>
        </p:nvSpPr>
        <p:spPr bwMode="auto">
          <a:xfrm>
            <a:off x="5867400" y="3414480"/>
            <a:ext cx="1447800" cy="685800"/>
          </a:xfrm>
          <a:prstGeom prst="rect">
            <a:avLst/>
          </a:prstGeom>
          <a:solidFill>
            <a:srgbClr val="CCFF66"/>
          </a:solidFill>
          <a:ln w="12700">
            <a:solidFill>
              <a:schemeClr val="tx1"/>
            </a:solidFill>
            <a:miter lim="800000"/>
            <a:headEnd type="none" w="sm" len="sm"/>
            <a:tailEnd type="none" w="sm" len="sm"/>
          </a:ln>
          <a:effectLst/>
        </p:spPr>
        <p:txBody>
          <a:bodyPr wrap="none" anchor="ctr">
            <a:prstTxWarp prst="textNoShape">
              <a:avLst/>
            </a:prstTxWarp>
          </a:bodyPr>
          <a:lstStyle/>
          <a:p>
            <a:pPr algn="ctr"/>
            <a:r>
              <a:rPr lang="en-US" sz="1800" dirty="0"/>
              <a:t>Answer</a:t>
            </a:r>
            <a:r>
              <a:rPr lang="en-US" sz="1800" dirty="0" smtClean="0"/>
              <a:t/>
            </a:r>
            <a:br>
              <a:rPr lang="en-US" sz="1800" dirty="0" smtClean="0"/>
            </a:br>
            <a:r>
              <a:rPr lang="en-US" dirty="0" smtClean="0"/>
              <a:t>p</a:t>
            </a:r>
            <a:r>
              <a:rPr lang="en-US" sz="1800" dirty="0" smtClean="0"/>
              <a:t>rocessing</a:t>
            </a:r>
            <a:endParaRPr lang="en-US" sz="1800" dirty="0"/>
          </a:p>
        </p:txBody>
      </p:sp>
      <p:sp>
        <p:nvSpPr>
          <p:cNvPr id="353294" name="Oval 14"/>
          <p:cNvSpPr>
            <a:spLocks noChangeArrowheads="1"/>
          </p:cNvSpPr>
          <p:nvPr/>
        </p:nvSpPr>
        <p:spPr bwMode="auto">
          <a:xfrm>
            <a:off x="6629400" y="4709880"/>
            <a:ext cx="1219200" cy="457200"/>
          </a:xfrm>
          <a:prstGeom prst="ellipse">
            <a:avLst/>
          </a:prstGeom>
          <a:solidFill>
            <a:srgbClr val="66FF99"/>
          </a:solidFill>
          <a:ln w="12700">
            <a:solidFill>
              <a:schemeClr val="tx1"/>
            </a:solidFill>
            <a:round/>
            <a:headEnd type="none" w="sm" len="sm"/>
            <a:tailEnd type="none" w="sm" len="sm"/>
          </a:ln>
          <a:effectLst/>
        </p:spPr>
        <p:txBody>
          <a:bodyPr wrap="none" anchor="ctr">
            <a:prstTxWarp prst="textNoShape">
              <a:avLst/>
            </a:prstTxWarp>
          </a:bodyPr>
          <a:lstStyle/>
          <a:p>
            <a:pPr algn="ctr"/>
            <a:r>
              <a:rPr lang="en-US" sz="1800"/>
              <a:t>Answer</a:t>
            </a:r>
          </a:p>
        </p:txBody>
      </p:sp>
      <p:sp>
        <p:nvSpPr>
          <p:cNvPr id="353295" name="Line 15"/>
          <p:cNvSpPr>
            <a:spLocks noChangeShapeType="1"/>
          </p:cNvSpPr>
          <p:nvPr/>
        </p:nvSpPr>
        <p:spPr bwMode="auto">
          <a:xfrm>
            <a:off x="1981200" y="2957280"/>
            <a:ext cx="304800" cy="304800"/>
          </a:xfrm>
          <a:prstGeom prst="line">
            <a:avLst/>
          </a:prstGeom>
          <a:noFill/>
          <a:ln w="38100">
            <a:solidFill>
              <a:schemeClr val="tx1"/>
            </a:solidFill>
            <a:round/>
            <a:headEnd type="none" w="sm" len="sm"/>
            <a:tailEnd type="triangle" w="sm" len="sm"/>
          </a:ln>
          <a:effectLst/>
        </p:spPr>
        <p:txBody>
          <a:bodyPr>
            <a:prstTxWarp prst="textNoShape">
              <a:avLst/>
            </a:prstTxWarp>
          </a:bodyPr>
          <a:lstStyle/>
          <a:p>
            <a:endParaRPr lang="en-US"/>
          </a:p>
        </p:txBody>
      </p:sp>
      <p:sp>
        <p:nvSpPr>
          <p:cNvPr id="353296" name="Line 16"/>
          <p:cNvSpPr>
            <a:spLocks noChangeShapeType="1"/>
          </p:cNvSpPr>
          <p:nvPr/>
        </p:nvSpPr>
        <p:spPr bwMode="auto">
          <a:xfrm>
            <a:off x="4114800" y="2957280"/>
            <a:ext cx="304800" cy="304800"/>
          </a:xfrm>
          <a:prstGeom prst="line">
            <a:avLst/>
          </a:prstGeom>
          <a:noFill/>
          <a:ln w="38100">
            <a:solidFill>
              <a:schemeClr val="tx1"/>
            </a:solidFill>
            <a:round/>
            <a:headEnd type="none" w="sm" len="sm"/>
            <a:tailEnd type="triangle" w="sm" len="sm"/>
          </a:ln>
          <a:effectLst/>
        </p:spPr>
        <p:txBody>
          <a:bodyPr>
            <a:prstTxWarp prst="textNoShape">
              <a:avLst/>
            </a:prstTxWarp>
          </a:bodyPr>
          <a:lstStyle/>
          <a:p>
            <a:endParaRPr lang="en-US"/>
          </a:p>
        </p:txBody>
      </p:sp>
      <p:sp>
        <p:nvSpPr>
          <p:cNvPr id="353297" name="Line 17"/>
          <p:cNvSpPr>
            <a:spLocks noChangeShapeType="1"/>
          </p:cNvSpPr>
          <p:nvPr/>
        </p:nvSpPr>
        <p:spPr bwMode="auto">
          <a:xfrm>
            <a:off x="5867400" y="2957280"/>
            <a:ext cx="304800" cy="304800"/>
          </a:xfrm>
          <a:prstGeom prst="line">
            <a:avLst/>
          </a:prstGeom>
          <a:noFill/>
          <a:ln w="38100">
            <a:solidFill>
              <a:schemeClr val="tx1"/>
            </a:solidFill>
            <a:round/>
            <a:headEnd type="none" w="sm" len="sm"/>
            <a:tailEnd type="triangle" w="sm" len="sm"/>
          </a:ln>
          <a:effectLst/>
        </p:spPr>
        <p:txBody>
          <a:bodyPr>
            <a:prstTxWarp prst="textNoShape">
              <a:avLst/>
            </a:prstTxWarp>
          </a:bodyPr>
          <a:lstStyle/>
          <a:p>
            <a:endParaRPr lang="en-US"/>
          </a:p>
        </p:txBody>
      </p:sp>
      <p:sp>
        <p:nvSpPr>
          <p:cNvPr id="353299" name="Line 19"/>
          <p:cNvSpPr>
            <a:spLocks noChangeShapeType="1"/>
          </p:cNvSpPr>
          <p:nvPr/>
        </p:nvSpPr>
        <p:spPr bwMode="auto">
          <a:xfrm>
            <a:off x="6858000" y="4252680"/>
            <a:ext cx="304800" cy="304800"/>
          </a:xfrm>
          <a:prstGeom prst="line">
            <a:avLst/>
          </a:prstGeom>
          <a:noFill/>
          <a:ln w="38100">
            <a:solidFill>
              <a:schemeClr val="tx1"/>
            </a:solidFill>
            <a:round/>
            <a:headEnd type="none" w="sm" len="sm"/>
            <a:tailEnd type="triangle" w="sm" len="sm"/>
          </a:ln>
          <a:effectLst/>
        </p:spPr>
        <p:txBody>
          <a:bodyPr>
            <a:prstTxWarp prst="textNoShape">
              <a:avLst/>
            </a:prstTxWarp>
          </a:bodyPr>
          <a:lstStyle/>
          <a:p>
            <a:endParaRPr lang="en-US"/>
          </a:p>
        </p:txBody>
      </p:sp>
      <p:sp>
        <p:nvSpPr>
          <p:cNvPr id="353300" name="Line 20"/>
          <p:cNvSpPr>
            <a:spLocks noChangeShapeType="1"/>
          </p:cNvSpPr>
          <p:nvPr/>
        </p:nvSpPr>
        <p:spPr bwMode="auto">
          <a:xfrm flipV="1">
            <a:off x="2895600" y="2957280"/>
            <a:ext cx="304800" cy="304800"/>
          </a:xfrm>
          <a:prstGeom prst="line">
            <a:avLst/>
          </a:prstGeom>
          <a:noFill/>
          <a:ln w="38100">
            <a:solidFill>
              <a:schemeClr val="tx1"/>
            </a:solidFill>
            <a:round/>
            <a:headEnd type="none" w="sm" len="sm"/>
            <a:tailEnd type="triangle" w="sm" len="sm"/>
          </a:ln>
          <a:effectLst/>
        </p:spPr>
        <p:txBody>
          <a:bodyPr>
            <a:prstTxWarp prst="textNoShape">
              <a:avLst/>
            </a:prstTxWarp>
          </a:bodyPr>
          <a:lstStyle/>
          <a:p>
            <a:endParaRPr lang="en-US"/>
          </a:p>
        </p:txBody>
      </p:sp>
      <p:sp>
        <p:nvSpPr>
          <p:cNvPr id="353301" name="Line 21"/>
          <p:cNvSpPr>
            <a:spLocks noChangeShapeType="1"/>
          </p:cNvSpPr>
          <p:nvPr/>
        </p:nvSpPr>
        <p:spPr bwMode="auto">
          <a:xfrm flipV="1">
            <a:off x="4800600" y="2957280"/>
            <a:ext cx="304800" cy="304800"/>
          </a:xfrm>
          <a:prstGeom prst="line">
            <a:avLst/>
          </a:prstGeom>
          <a:noFill/>
          <a:ln w="38100">
            <a:solidFill>
              <a:schemeClr val="tx1"/>
            </a:solidFill>
            <a:round/>
            <a:headEnd type="none" w="sm" len="sm"/>
            <a:tailEnd type="triangle" w="sm" len="sm"/>
          </a:ln>
          <a:effectLst/>
        </p:spPr>
        <p:txBody>
          <a:bodyP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1669143" y="4038600"/>
            <a:ext cx="7170057" cy="1828800"/>
          </a:xfrm>
        </p:spPr>
        <p:txBody>
          <a:bodyPr>
            <a:normAutofit/>
          </a:bodyPr>
          <a:lstStyle/>
          <a:p>
            <a:r>
              <a:rPr lang="en-US" dirty="0" smtClean="0"/>
              <a:t>Question answering and Summarization</a:t>
            </a:r>
            <a:endParaRPr lang="en-US" dirty="0"/>
          </a:p>
        </p:txBody>
      </p:sp>
      <p:sp>
        <p:nvSpPr>
          <p:cNvPr id="3" name="Subtitle 2"/>
          <p:cNvSpPr>
            <a:spLocks noGrp="1"/>
          </p:cNvSpPr>
          <p:nvPr>
            <p:ph type="subTitle" idx="1"/>
          </p:nvPr>
        </p:nvSpPr>
        <p:spPr>
          <a:xfrm>
            <a:off x="2362200" y="6050037"/>
            <a:ext cx="3213705" cy="685800"/>
          </a:xfrm>
        </p:spPr>
        <p:txBody>
          <a:bodyPr>
            <a:normAutofit fontScale="77500" lnSpcReduction="20000"/>
          </a:bodyPr>
          <a:lstStyle/>
          <a:p>
            <a:r>
              <a:rPr lang="en-US" dirty="0" smtClean="0"/>
              <a:t>David Kauchak</a:t>
            </a:r>
          </a:p>
          <a:p>
            <a:r>
              <a:rPr lang="en-US" dirty="0" smtClean="0"/>
              <a:t>CS159, Spring 2011</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Query processing</a:t>
            </a:r>
            <a:endParaRPr lang="en-US" dirty="0"/>
          </a:p>
        </p:txBody>
      </p:sp>
      <p:sp>
        <p:nvSpPr>
          <p:cNvPr id="7" name="Rectangle 7"/>
          <p:cNvSpPr>
            <a:spLocks noChangeArrowheads="1"/>
          </p:cNvSpPr>
          <p:nvPr/>
        </p:nvSpPr>
        <p:spPr bwMode="auto">
          <a:xfrm>
            <a:off x="2117268" y="5152571"/>
            <a:ext cx="1447800" cy="685800"/>
          </a:xfrm>
          <a:prstGeom prst="rect">
            <a:avLst/>
          </a:prstGeom>
          <a:solidFill>
            <a:srgbClr val="CCFF66"/>
          </a:solidFill>
          <a:ln w="12700">
            <a:solidFill>
              <a:schemeClr val="tx1"/>
            </a:solidFill>
            <a:miter lim="800000"/>
            <a:headEnd type="none" w="sm" len="sm"/>
            <a:tailEnd type="none" w="sm" len="sm"/>
          </a:ln>
          <a:effectLst/>
        </p:spPr>
        <p:txBody>
          <a:bodyPr wrap="none" anchor="ctr">
            <a:prstTxWarp prst="textNoShape">
              <a:avLst/>
            </a:prstTxWarp>
          </a:bodyPr>
          <a:lstStyle/>
          <a:p>
            <a:pPr algn="ctr"/>
            <a:r>
              <a:rPr lang="en-US" sz="1800" dirty="0" smtClean="0"/>
              <a:t>Information</a:t>
            </a:r>
            <a:br>
              <a:rPr lang="en-US" sz="1800" dirty="0" smtClean="0"/>
            </a:br>
            <a:r>
              <a:rPr lang="en-US" sz="1800" dirty="0" smtClean="0"/>
              <a:t>retrieval</a:t>
            </a:r>
            <a:endParaRPr lang="en-US" sz="1800" dirty="0"/>
          </a:p>
        </p:txBody>
      </p:sp>
      <p:cxnSp>
        <p:nvCxnSpPr>
          <p:cNvPr id="13" name="Straight Connector 12"/>
          <p:cNvCxnSpPr/>
          <p:nvPr/>
        </p:nvCxnSpPr>
        <p:spPr>
          <a:xfrm flipV="1">
            <a:off x="338667" y="3822092"/>
            <a:ext cx="8805333" cy="12095"/>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4" name="Oval 4"/>
          <p:cNvSpPr>
            <a:spLocks noChangeArrowheads="1"/>
          </p:cNvSpPr>
          <p:nvPr/>
        </p:nvSpPr>
        <p:spPr bwMode="auto">
          <a:xfrm>
            <a:off x="1050468" y="4076095"/>
            <a:ext cx="1219200" cy="457200"/>
          </a:xfrm>
          <a:prstGeom prst="ellipse">
            <a:avLst/>
          </a:prstGeom>
          <a:solidFill>
            <a:srgbClr val="66FF99"/>
          </a:solidFill>
          <a:ln w="12700">
            <a:solidFill>
              <a:schemeClr val="tx1"/>
            </a:solidFill>
            <a:round/>
            <a:headEnd type="none" w="sm" len="sm"/>
            <a:tailEnd type="none" w="sm" len="sm"/>
          </a:ln>
          <a:effectLst/>
        </p:spPr>
        <p:txBody>
          <a:bodyPr wrap="none" anchor="ctr">
            <a:prstTxWarp prst="textNoShape">
              <a:avLst/>
            </a:prstTxWarp>
          </a:bodyPr>
          <a:lstStyle/>
          <a:p>
            <a:pPr algn="ctr"/>
            <a:r>
              <a:rPr lang="en-US" sz="1800"/>
              <a:t>Question</a:t>
            </a:r>
          </a:p>
        </p:txBody>
      </p:sp>
      <p:sp>
        <p:nvSpPr>
          <p:cNvPr id="15" name="Line 15"/>
          <p:cNvSpPr>
            <a:spLocks noChangeShapeType="1"/>
          </p:cNvSpPr>
          <p:nvPr/>
        </p:nvSpPr>
        <p:spPr bwMode="auto">
          <a:xfrm>
            <a:off x="1888668" y="4609495"/>
            <a:ext cx="304800" cy="304800"/>
          </a:xfrm>
          <a:prstGeom prst="line">
            <a:avLst/>
          </a:prstGeom>
          <a:noFill/>
          <a:ln w="38100">
            <a:solidFill>
              <a:schemeClr val="tx1"/>
            </a:solidFill>
            <a:round/>
            <a:headEnd type="none" w="sm" len="sm"/>
            <a:tailEnd type="triangle" w="sm" len="sm"/>
          </a:ln>
          <a:effectLst/>
        </p:spPr>
        <p:txBody>
          <a:bodyPr>
            <a:prstTxWarp prst="textNoShape">
              <a:avLst/>
            </a:prstTxWarp>
          </a:bodyPr>
          <a:lstStyle/>
          <a:p>
            <a:endParaRPr lang="en-US"/>
          </a:p>
        </p:txBody>
      </p:sp>
      <p:grpSp>
        <p:nvGrpSpPr>
          <p:cNvPr id="16" name="Group 15"/>
          <p:cNvGrpSpPr/>
          <p:nvPr/>
        </p:nvGrpSpPr>
        <p:grpSpPr>
          <a:xfrm>
            <a:off x="1279068" y="1755019"/>
            <a:ext cx="4419600" cy="1676400"/>
            <a:chOff x="1279068" y="1755019"/>
            <a:chExt cx="4419600" cy="1676400"/>
          </a:xfrm>
        </p:grpSpPr>
        <p:sp>
          <p:nvSpPr>
            <p:cNvPr id="4" name="Oval 4"/>
            <p:cNvSpPr>
              <a:spLocks noChangeArrowheads="1"/>
            </p:cNvSpPr>
            <p:nvPr/>
          </p:nvSpPr>
          <p:spPr bwMode="auto">
            <a:xfrm>
              <a:off x="1279068" y="1755019"/>
              <a:ext cx="1219200" cy="457200"/>
            </a:xfrm>
            <a:prstGeom prst="ellipse">
              <a:avLst/>
            </a:prstGeom>
            <a:solidFill>
              <a:srgbClr val="66FF99"/>
            </a:solidFill>
            <a:ln w="12700">
              <a:solidFill>
                <a:schemeClr val="tx1"/>
              </a:solidFill>
              <a:round/>
              <a:headEnd type="none" w="sm" len="sm"/>
              <a:tailEnd type="none" w="sm" len="sm"/>
            </a:ln>
            <a:effectLst/>
          </p:spPr>
          <p:txBody>
            <a:bodyPr wrap="none" anchor="ctr">
              <a:prstTxWarp prst="textNoShape">
                <a:avLst/>
              </a:prstTxWarp>
            </a:bodyPr>
            <a:lstStyle/>
            <a:p>
              <a:pPr algn="ctr"/>
              <a:r>
                <a:rPr lang="en-US" sz="1800"/>
                <a:t>Question</a:t>
              </a:r>
            </a:p>
          </p:txBody>
        </p:sp>
        <p:sp>
          <p:nvSpPr>
            <p:cNvPr id="5" name="Rectangle 5"/>
            <p:cNvSpPr>
              <a:spLocks noChangeArrowheads="1"/>
            </p:cNvSpPr>
            <p:nvPr/>
          </p:nvSpPr>
          <p:spPr bwMode="auto">
            <a:xfrm>
              <a:off x="2117268" y="2745619"/>
              <a:ext cx="1447800" cy="685800"/>
            </a:xfrm>
            <a:prstGeom prst="rect">
              <a:avLst/>
            </a:prstGeom>
            <a:solidFill>
              <a:srgbClr val="CCFF66"/>
            </a:solidFill>
            <a:ln w="12700">
              <a:solidFill>
                <a:schemeClr val="tx1"/>
              </a:solidFill>
              <a:miter lim="800000"/>
              <a:headEnd type="none" w="sm" len="sm"/>
              <a:tailEnd type="none" w="sm" len="sm"/>
            </a:ln>
            <a:effectLst/>
          </p:spPr>
          <p:txBody>
            <a:bodyPr wrap="none" anchor="ctr">
              <a:prstTxWarp prst="textNoShape">
                <a:avLst/>
              </a:prstTxWarp>
            </a:bodyPr>
            <a:lstStyle/>
            <a:p>
              <a:pPr algn="ctr"/>
              <a:r>
                <a:rPr lang="en-US" sz="1800" dirty="0" smtClean="0"/>
                <a:t>query</a:t>
              </a:r>
              <a:br>
                <a:rPr lang="en-US" sz="1800" dirty="0" smtClean="0"/>
              </a:br>
              <a:r>
                <a:rPr lang="en-US" sz="1800" dirty="0" smtClean="0"/>
                <a:t>processing</a:t>
              </a:r>
              <a:endParaRPr lang="en-US" sz="1800" dirty="0"/>
            </a:p>
          </p:txBody>
        </p:sp>
        <p:sp>
          <p:nvSpPr>
            <p:cNvPr id="6" name="Oval 6"/>
            <p:cNvSpPr>
              <a:spLocks noChangeArrowheads="1"/>
            </p:cNvSpPr>
            <p:nvPr/>
          </p:nvSpPr>
          <p:spPr bwMode="auto">
            <a:xfrm>
              <a:off x="3184068" y="1755019"/>
              <a:ext cx="1219200" cy="457200"/>
            </a:xfrm>
            <a:prstGeom prst="ellipse">
              <a:avLst/>
            </a:prstGeom>
            <a:solidFill>
              <a:srgbClr val="FFFF66"/>
            </a:solidFill>
            <a:ln w="12700">
              <a:solidFill>
                <a:schemeClr val="tx1"/>
              </a:solidFill>
              <a:round/>
              <a:headEnd type="none" w="sm" len="sm"/>
              <a:tailEnd type="none" w="sm" len="sm"/>
            </a:ln>
            <a:effectLst/>
          </p:spPr>
          <p:txBody>
            <a:bodyPr wrap="none" anchor="ctr">
              <a:prstTxWarp prst="textNoShape">
                <a:avLst/>
              </a:prstTxWarp>
            </a:bodyPr>
            <a:lstStyle/>
            <a:p>
              <a:pPr algn="ctr"/>
              <a:r>
                <a:rPr lang="en-US" sz="1800"/>
                <a:t>Query</a:t>
              </a:r>
            </a:p>
          </p:txBody>
        </p:sp>
        <p:sp>
          <p:nvSpPr>
            <p:cNvPr id="8" name="Line 15"/>
            <p:cNvSpPr>
              <a:spLocks noChangeShapeType="1"/>
            </p:cNvSpPr>
            <p:nvPr/>
          </p:nvSpPr>
          <p:spPr bwMode="auto">
            <a:xfrm>
              <a:off x="2117268" y="2288419"/>
              <a:ext cx="304800" cy="304800"/>
            </a:xfrm>
            <a:prstGeom prst="line">
              <a:avLst/>
            </a:prstGeom>
            <a:noFill/>
            <a:ln w="38100">
              <a:solidFill>
                <a:schemeClr val="tx1"/>
              </a:solidFill>
              <a:round/>
              <a:headEnd type="none" w="sm" len="sm"/>
              <a:tailEnd type="triangle" w="sm" len="sm"/>
            </a:ln>
            <a:effectLst/>
          </p:spPr>
          <p:txBody>
            <a:bodyPr>
              <a:prstTxWarp prst="textNoShape">
                <a:avLst/>
              </a:prstTxWarp>
            </a:bodyPr>
            <a:lstStyle/>
            <a:p>
              <a:endParaRPr lang="en-US"/>
            </a:p>
          </p:txBody>
        </p:sp>
        <p:sp>
          <p:nvSpPr>
            <p:cNvPr id="9" name="Line 16"/>
            <p:cNvSpPr>
              <a:spLocks noChangeShapeType="1"/>
            </p:cNvSpPr>
            <p:nvPr/>
          </p:nvSpPr>
          <p:spPr bwMode="auto">
            <a:xfrm>
              <a:off x="4250868" y="2288419"/>
              <a:ext cx="304800" cy="304800"/>
            </a:xfrm>
            <a:prstGeom prst="line">
              <a:avLst/>
            </a:prstGeom>
            <a:noFill/>
            <a:ln w="38100">
              <a:solidFill>
                <a:schemeClr val="tx1"/>
              </a:solidFill>
              <a:round/>
              <a:headEnd type="none" w="sm" len="sm"/>
              <a:tailEnd type="triangle" w="sm" len="sm"/>
            </a:ln>
            <a:effectLst/>
          </p:spPr>
          <p:txBody>
            <a:bodyPr>
              <a:prstTxWarp prst="textNoShape">
                <a:avLst/>
              </a:prstTxWarp>
            </a:bodyPr>
            <a:lstStyle/>
            <a:p>
              <a:endParaRPr lang="en-US"/>
            </a:p>
          </p:txBody>
        </p:sp>
        <p:sp>
          <p:nvSpPr>
            <p:cNvPr id="10" name="Line 20"/>
            <p:cNvSpPr>
              <a:spLocks noChangeShapeType="1"/>
            </p:cNvSpPr>
            <p:nvPr/>
          </p:nvSpPr>
          <p:spPr bwMode="auto">
            <a:xfrm flipV="1">
              <a:off x="3031668" y="2288419"/>
              <a:ext cx="304800" cy="304800"/>
            </a:xfrm>
            <a:prstGeom prst="line">
              <a:avLst/>
            </a:prstGeom>
            <a:noFill/>
            <a:ln w="38100">
              <a:solidFill>
                <a:schemeClr val="tx1"/>
              </a:solidFill>
              <a:round/>
              <a:headEnd type="none" w="sm" len="sm"/>
              <a:tailEnd type="triangle" w="sm" len="sm"/>
            </a:ln>
            <a:effectLst/>
          </p:spPr>
          <p:txBody>
            <a:bodyPr>
              <a:prstTxWarp prst="textNoShape">
                <a:avLst/>
              </a:prstTxWarp>
            </a:bodyPr>
            <a:lstStyle/>
            <a:p>
              <a:endParaRPr lang="en-US"/>
            </a:p>
          </p:txBody>
        </p:sp>
        <p:sp>
          <p:nvSpPr>
            <p:cNvPr id="17" name="Rectangle 7"/>
            <p:cNvSpPr>
              <a:spLocks noChangeArrowheads="1"/>
            </p:cNvSpPr>
            <p:nvPr/>
          </p:nvSpPr>
          <p:spPr bwMode="auto">
            <a:xfrm>
              <a:off x="4250868" y="2745619"/>
              <a:ext cx="1447800" cy="685800"/>
            </a:xfrm>
            <a:prstGeom prst="rect">
              <a:avLst/>
            </a:prstGeom>
            <a:solidFill>
              <a:srgbClr val="CCFF66"/>
            </a:solidFill>
            <a:ln w="12700">
              <a:solidFill>
                <a:schemeClr val="tx1"/>
              </a:solidFill>
              <a:miter lim="800000"/>
              <a:headEnd type="none" w="sm" len="sm"/>
              <a:tailEnd type="none" w="sm" len="sm"/>
            </a:ln>
            <a:effectLst/>
          </p:spPr>
          <p:txBody>
            <a:bodyPr wrap="none" anchor="ctr">
              <a:prstTxWarp prst="textNoShape">
                <a:avLst/>
              </a:prstTxWarp>
            </a:bodyPr>
            <a:lstStyle/>
            <a:p>
              <a:pPr algn="ctr"/>
              <a:r>
                <a:rPr lang="en-US" sz="1800" dirty="0" smtClean="0"/>
                <a:t>Information</a:t>
              </a:r>
              <a:br>
                <a:rPr lang="en-US" sz="1800" dirty="0" smtClean="0"/>
              </a:br>
              <a:r>
                <a:rPr lang="en-US" sz="1800" dirty="0" smtClean="0"/>
                <a:t>retrieval</a:t>
              </a:r>
              <a:endParaRPr lang="en-US" sz="1800" dirty="0"/>
            </a:p>
          </p:txBody>
        </p:sp>
      </p:grpSp>
      <p:sp>
        <p:nvSpPr>
          <p:cNvPr id="18" name="TextBox 17"/>
          <p:cNvSpPr txBox="1"/>
          <p:nvPr/>
        </p:nvSpPr>
        <p:spPr>
          <a:xfrm>
            <a:off x="4654268" y="4132441"/>
            <a:ext cx="4111780" cy="2246769"/>
          </a:xfrm>
          <a:prstGeom prst="rect">
            <a:avLst/>
          </a:prstGeom>
          <a:noFill/>
        </p:spPr>
        <p:txBody>
          <a:bodyPr wrap="square" rtlCol="0">
            <a:spAutoFit/>
          </a:bodyPr>
          <a:lstStyle/>
          <a:p>
            <a:r>
              <a:rPr lang="en-US" sz="2800" dirty="0" smtClean="0">
                <a:solidFill>
                  <a:srgbClr val="FF0000"/>
                </a:solidFill>
              </a:rPr>
              <a:t>Why do we need query processing?</a:t>
            </a:r>
          </a:p>
          <a:p>
            <a:endParaRPr lang="en-US" sz="2800" dirty="0" smtClean="0">
              <a:solidFill>
                <a:srgbClr val="FF0000"/>
              </a:solidFill>
            </a:endParaRPr>
          </a:p>
          <a:p>
            <a:r>
              <a:rPr lang="en-US" sz="2800" dirty="0" smtClean="0">
                <a:solidFill>
                  <a:srgbClr val="FF0000"/>
                </a:solidFill>
              </a:rPr>
              <a:t>What types of things might we need to do?</a:t>
            </a:r>
            <a:endParaRPr lang="en-US" sz="2800" dirty="0">
              <a:solidFill>
                <a:srgbClr val="FF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Query processing</a:t>
            </a:r>
            <a:endParaRPr lang="en-US" dirty="0"/>
          </a:p>
        </p:txBody>
      </p:sp>
      <p:sp>
        <p:nvSpPr>
          <p:cNvPr id="3" name="Content Placeholder 2"/>
          <p:cNvSpPr>
            <a:spLocks noGrp="1"/>
          </p:cNvSpPr>
          <p:nvPr>
            <p:ph sz="quarter" idx="1"/>
          </p:nvPr>
        </p:nvSpPr>
        <p:spPr>
          <a:xfrm>
            <a:off x="612648" y="1600200"/>
            <a:ext cx="8153400" cy="3782181"/>
          </a:xfrm>
        </p:spPr>
        <p:txBody>
          <a:bodyPr>
            <a:normAutofit/>
          </a:bodyPr>
          <a:lstStyle/>
          <a:p>
            <a:r>
              <a:rPr lang="en-US" dirty="0" smtClean="0"/>
              <a:t>If we’re going to feed the question into an IR system, often need to reformulate the query</a:t>
            </a:r>
          </a:p>
          <a:p>
            <a:pPr lvl="1"/>
            <a:r>
              <a:rPr lang="en-US" dirty="0" smtClean="0"/>
              <a:t>Some things may already be done by the IR system</a:t>
            </a:r>
          </a:p>
          <a:p>
            <a:pPr lvl="2"/>
            <a:r>
              <a:rPr lang="en-US" dirty="0" smtClean="0"/>
              <a:t>remove </a:t>
            </a:r>
            <a:r>
              <a:rPr lang="en-US" dirty="0" err="1" smtClean="0"/>
              <a:t>stopwords</a:t>
            </a:r>
            <a:endParaRPr lang="en-US" dirty="0" smtClean="0"/>
          </a:p>
          <a:p>
            <a:pPr lvl="2"/>
            <a:r>
              <a:rPr lang="en-US" dirty="0" smtClean="0"/>
              <a:t>remove question words</a:t>
            </a:r>
          </a:p>
          <a:p>
            <a:pPr lvl="2"/>
            <a:r>
              <a:rPr lang="en-US" dirty="0" smtClean="0"/>
              <a:t>query expansion:</a:t>
            </a:r>
          </a:p>
          <a:p>
            <a:pPr lvl="3"/>
            <a:r>
              <a:rPr lang="en-US" dirty="0" smtClean="0"/>
              <a:t>who is the president of the US?: US -&gt; United States</a:t>
            </a:r>
          </a:p>
          <a:p>
            <a:pPr lvl="1"/>
            <a:r>
              <a:rPr lang="en-US" dirty="0" smtClean="0"/>
              <a:t>Formulate as a statement rather than a question:</a:t>
            </a:r>
          </a:p>
        </p:txBody>
      </p:sp>
      <p:graphicFrame>
        <p:nvGraphicFramePr>
          <p:cNvPr id="5" name="Table 4"/>
          <p:cNvGraphicFramePr>
            <a:graphicFrameLocks noGrp="1"/>
          </p:cNvGraphicFramePr>
          <p:nvPr/>
        </p:nvGraphicFramePr>
        <p:xfrm>
          <a:off x="1365257" y="5228007"/>
          <a:ext cx="7620002" cy="1097280"/>
        </p:xfrm>
        <a:graphic>
          <a:graphicData uri="http://schemas.openxmlformats.org/drawingml/2006/table">
            <a:tbl>
              <a:tblPr firstRow="1" bandRow="1">
                <a:tableStyleId>{5C22544A-7EE6-4342-B048-85BDC9FD1C3A}</a:tableStyleId>
              </a:tblPr>
              <a:tblGrid>
                <a:gridCol w="3810001"/>
                <a:gridCol w="3810001"/>
              </a:tblGrid>
              <a:tr h="370840">
                <a:tc>
                  <a:txBody>
                    <a:bodyPr/>
                    <a:lstStyle/>
                    <a:p>
                      <a:r>
                        <a:rPr lang="en-US" sz="2000" dirty="0" smtClean="0">
                          <a:solidFill>
                            <a:schemeClr val="tx1"/>
                          </a:solidFill>
                        </a:rPr>
                        <a:t>When was the paper clip invented?</a:t>
                      </a:r>
                      <a:endParaRPr lang="en-US" sz="2000" dirty="0">
                        <a:solidFill>
                          <a:schemeClr val="tx1"/>
                        </a:solidFill>
                      </a:endParaRPr>
                    </a:p>
                  </a:txBody>
                  <a:tcPr>
                    <a:solidFill>
                      <a:srgbClr val="CCFFCC"/>
                    </a:solidFill>
                  </a:tcPr>
                </a:tc>
                <a:tc>
                  <a:txBody>
                    <a:bodyPr/>
                    <a:lstStyle/>
                    <a:p>
                      <a:r>
                        <a:rPr lang="en-US" sz="2000" b="1" dirty="0" smtClean="0">
                          <a:solidFill>
                            <a:schemeClr val="tx1"/>
                          </a:solidFill>
                        </a:rPr>
                        <a:t>the paper clip was invented</a:t>
                      </a:r>
                      <a:endParaRPr lang="en-US" sz="2000" b="1" dirty="0">
                        <a:solidFill>
                          <a:schemeClr val="tx1"/>
                        </a:solidFill>
                      </a:endParaRPr>
                    </a:p>
                  </a:txBody>
                  <a:tcPr>
                    <a:solidFill>
                      <a:srgbClr val="CCFFCC"/>
                    </a:solidFill>
                  </a:tcPr>
                </a:tc>
              </a:tr>
              <a:tr h="370840">
                <a:tc>
                  <a:txBody>
                    <a:bodyPr/>
                    <a:lstStyle/>
                    <a:p>
                      <a:r>
                        <a:rPr lang="en-US" sz="2000" b="1" dirty="0" smtClean="0">
                          <a:solidFill>
                            <a:schemeClr val="tx1"/>
                          </a:solidFill>
                        </a:rPr>
                        <a:t>what</a:t>
                      </a:r>
                      <a:r>
                        <a:rPr lang="en-US" sz="2000" b="1" baseline="0" dirty="0" smtClean="0">
                          <a:solidFill>
                            <a:schemeClr val="tx1"/>
                          </a:solidFill>
                        </a:rPr>
                        <a:t> is the tallest building?</a:t>
                      </a:r>
                      <a:endParaRPr lang="en-US" sz="2000" b="1" dirty="0">
                        <a:solidFill>
                          <a:schemeClr val="tx1"/>
                        </a:solidFill>
                      </a:endParaRPr>
                    </a:p>
                  </a:txBody>
                  <a:tcPr>
                    <a:solidFill>
                      <a:srgbClr val="CCFFCC"/>
                    </a:solidFill>
                  </a:tcPr>
                </a:tc>
                <a:tc>
                  <a:txBody>
                    <a:bodyPr/>
                    <a:lstStyle/>
                    <a:p>
                      <a:r>
                        <a:rPr lang="en-US" sz="2000" b="1" dirty="0" smtClean="0">
                          <a:solidFill>
                            <a:schemeClr val="tx1"/>
                          </a:solidFill>
                        </a:rPr>
                        <a:t>the tallest building is</a:t>
                      </a:r>
                    </a:p>
                  </a:txBody>
                  <a:tcPr>
                    <a:solidFill>
                      <a:srgbClr val="CCFFCC"/>
                    </a:solidFill>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Query processing</a:t>
            </a:r>
            <a:endParaRPr lang="en-US" dirty="0"/>
          </a:p>
        </p:txBody>
      </p:sp>
      <p:sp>
        <p:nvSpPr>
          <p:cNvPr id="3" name="Content Placeholder 2"/>
          <p:cNvSpPr>
            <a:spLocks noGrp="1"/>
          </p:cNvSpPr>
          <p:nvPr>
            <p:ph sz="quarter" idx="1"/>
          </p:nvPr>
        </p:nvSpPr>
        <p:spPr/>
        <p:txBody>
          <a:bodyPr/>
          <a:lstStyle/>
          <a:p>
            <a:r>
              <a:rPr lang="en-US" dirty="0" smtClean="0"/>
              <a:t>Analyze the query:  </a:t>
            </a:r>
            <a:r>
              <a:rPr lang="en-US" dirty="0" smtClean="0">
                <a:solidFill>
                  <a:srgbClr val="FF0000"/>
                </a:solidFill>
              </a:rPr>
              <a:t>what questions might we ask about the query that might help limit our set of answers?</a:t>
            </a:r>
          </a:p>
          <a:p>
            <a:pPr lvl="1"/>
            <a:endParaRPr lang="en-US" dirty="0" smtClean="0">
              <a:solidFill>
                <a:srgbClr val="000000"/>
              </a:solidFill>
            </a:endParaRPr>
          </a:p>
          <a:p>
            <a:pPr lvl="1"/>
            <a:endParaRPr lang="en-US"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Query processing</a:t>
            </a:r>
            <a:endParaRPr lang="en-US" dirty="0"/>
          </a:p>
        </p:txBody>
      </p:sp>
      <p:sp>
        <p:nvSpPr>
          <p:cNvPr id="3" name="Content Placeholder 2"/>
          <p:cNvSpPr>
            <a:spLocks noGrp="1"/>
          </p:cNvSpPr>
          <p:nvPr>
            <p:ph sz="quarter" idx="1"/>
          </p:nvPr>
        </p:nvSpPr>
        <p:spPr/>
        <p:txBody>
          <a:bodyPr/>
          <a:lstStyle/>
          <a:p>
            <a:r>
              <a:rPr lang="en-US" dirty="0" smtClean="0"/>
              <a:t>Analyze the query:  </a:t>
            </a:r>
            <a:r>
              <a:rPr lang="en-US" dirty="0" smtClean="0">
                <a:solidFill>
                  <a:srgbClr val="FF0000"/>
                </a:solidFill>
              </a:rPr>
              <a:t>what questions might we ask about the query that might help limit our set of answers?</a:t>
            </a:r>
          </a:p>
          <a:p>
            <a:pPr lvl="1"/>
            <a:endParaRPr lang="en-US" dirty="0" smtClean="0">
              <a:solidFill>
                <a:srgbClr val="000000"/>
              </a:solidFill>
            </a:endParaRPr>
          </a:p>
          <a:p>
            <a:r>
              <a:rPr lang="en-US" dirty="0" smtClean="0">
                <a:solidFill>
                  <a:srgbClr val="000000"/>
                </a:solidFill>
              </a:rPr>
              <a:t>What is the expected answer type?</a:t>
            </a:r>
          </a:p>
          <a:p>
            <a:pPr lvl="1"/>
            <a:endParaRPr lang="en-US" dirty="0" smtClean="0"/>
          </a:p>
        </p:txBody>
      </p:sp>
      <p:graphicFrame>
        <p:nvGraphicFramePr>
          <p:cNvPr id="4" name="Group 4"/>
          <p:cNvGraphicFramePr>
            <a:graphicFrameLocks noGrp="1"/>
          </p:cNvGraphicFramePr>
          <p:nvPr/>
        </p:nvGraphicFramePr>
        <p:xfrm>
          <a:off x="1155095" y="4370856"/>
          <a:ext cx="6731000" cy="1600201"/>
        </p:xfrm>
        <a:graphic>
          <a:graphicData uri="http://schemas.openxmlformats.org/drawingml/2006/table">
            <a:tbl>
              <a:tblPr/>
              <a:tblGrid>
                <a:gridCol w="3130277"/>
                <a:gridCol w="2110223"/>
                <a:gridCol w="1490500"/>
              </a:tblGrid>
              <a:tr h="3429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400" b="0" i="0" u="none" strike="noStrike" cap="none" normalizeH="0" baseline="0">
                        <a:ln>
                          <a:noFill/>
                        </a:ln>
                        <a:solidFill>
                          <a:schemeClr val="tx1"/>
                        </a:solidFill>
                        <a:effectLst/>
                        <a:latin typeface="Verdana"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Verdana" charset="0"/>
                        </a:rPr>
                        <a:t>Q-Type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Verdana" charset="0"/>
                        </a:rPr>
                        <a:t>A-Type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70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Verdana" charset="0"/>
                        </a:rPr>
                        <a:t>When did the Titanic sink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event-completion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charset="0"/>
                        </a:rPr>
                        <a:t>time</a:t>
                      </a:r>
                      <a:endParaRPr kumimoji="0" lang="en-US" sz="1400" b="0" i="0" u="none" strike="noStrike" cap="none" normalizeH="0" baseline="0" dirty="0">
                        <a:ln>
                          <a:noFill/>
                        </a:ln>
                        <a:solidFill>
                          <a:schemeClr val="tx1"/>
                        </a:solidFill>
                        <a:effectLst/>
                        <a:latin typeface="Verdana"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38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Who was Darth Vader's son?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concept-completion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person-name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What is thalassemia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Verdana" charset="0"/>
                        </a:rPr>
                        <a:t>definition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Verdana" charset="0"/>
                        </a:rPr>
                        <a:t>definition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type hierarchies</a:t>
            </a:r>
            <a:endParaRPr lang="en-US" dirty="0"/>
          </a:p>
        </p:txBody>
      </p:sp>
      <p:pic>
        <p:nvPicPr>
          <p:cNvPr id="4" name="Picture 3"/>
          <p:cNvPicPr>
            <a:picLocks noChangeAspect="1"/>
          </p:cNvPicPr>
          <p:nvPr/>
        </p:nvPicPr>
        <p:blipFill>
          <a:blip r:embed="rId2"/>
          <a:stretch>
            <a:fillRect/>
          </a:stretch>
        </p:blipFill>
        <p:spPr>
          <a:xfrm>
            <a:off x="1055309" y="1542745"/>
            <a:ext cx="6213929" cy="4983327"/>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classification</a:t>
            </a:r>
            <a:endParaRPr lang="en-US" dirty="0"/>
          </a:p>
        </p:txBody>
      </p:sp>
      <p:graphicFrame>
        <p:nvGraphicFramePr>
          <p:cNvPr id="4" name="Group 4"/>
          <p:cNvGraphicFramePr>
            <a:graphicFrameLocks noGrp="1"/>
          </p:cNvGraphicFramePr>
          <p:nvPr/>
        </p:nvGraphicFramePr>
        <p:xfrm>
          <a:off x="612648" y="1658312"/>
          <a:ext cx="6731000" cy="1600201"/>
        </p:xfrm>
        <a:graphic>
          <a:graphicData uri="http://schemas.openxmlformats.org/drawingml/2006/table">
            <a:tbl>
              <a:tblPr/>
              <a:tblGrid>
                <a:gridCol w="3130277"/>
                <a:gridCol w="2110223"/>
                <a:gridCol w="1490500"/>
              </a:tblGrid>
              <a:tr h="3429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400" b="0" i="0" u="none" strike="noStrike" cap="none" normalizeH="0" baseline="0">
                        <a:ln>
                          <a:noFill/>
                        </a:ln>
                        <a:solidFill>
                          <a:schemeClr val="tx1"/>
                        </a:solidFill>
                        <a:effectLst/>
                        <a:latin typeface="Verdana"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Verdana" charset="0"/>
                        </a:rPr>
                        <a:t>Q-Type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Verdana" charset="0"/>
                        </a:rPr>
                        <a:t>A-Type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70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Verdana" charset="0"/>
                        </a:rPr>
                        <a:t>When did the Titanic sink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event-completion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charset="0"/>
                        </a:rPr>
                        <a:t>time</a:t>
                      </a:r>
                      <a:endParaRPr kumimoji="0" lang="en-US" sz="1400" b="0" i="0" u="none" strike="noStrike" cap="none" normalizeH="0" baseline="0" dirty="0">
                        <a:ln>
                          <a:noFill/>
                        </a:ln>
                        <a:solidFill>
                          <a:schemeClr val="tx1"/>
                        </a:solidFill>
                        <a:effectLst/>
                        <a:latin typeface="Verdana"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38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Who was Darth Vader's son?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concept-completion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person-name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What is thalassemia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Verdana" charset="0"/>
                        </a:rPr>
                        <a:t>definition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Verdana" charset="0"/>
                        </a:rPr>
                        <a:t>definition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Rectangle 4"/>
          <p:cNvSpPr/>
          <p:nvPr/>
        </p:nvSpPr>
        <p:spPr>
          <a:xfrm>
            <a:off x="5866190" y="1658312"/>
            <a:ext cx="1477458" cy="1600201"/>
          </a:xfrm>
          <a:prstGeom prst="rect">
            <a:avLst/>
          </a:prstGeom>
          <a:solidFill>
            <a:srgbClr val="FF0000">
              <a:alpha val="3400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1765905" y="3541802"/>
            <a:ext cx="5309809" cy="584776"/>
          </a:xfrm>
          <a:prstGeom prst="rect">
            <a:avLst/>
          </a:prstGeom>
          <a:noFill/>
        </p:spPr>
        <p:txBody>
          <a:bodyPr wrap="square" rtlCol="0">
            <a:spAutoFit/>
          </a:bodyPr>
          <a:lstStyle/>
          <a:p>
            <a:r>
              <a:rPr lang="en-US" sz="3200" dirty="0" smtClean="0">
                <a:solidFill>
                  <a:srgbClr val="FF0000"/>
                </a:solidFill>
              </a:rPr>
              <a:t>How can we identify this?</a:t>
            </a:r>
            <a:endParaRPr lang="en-US" sz="3200" dirty="0">
              <a:solidFill>
                <a:srgbClr val="FF0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Question classification</a:t>
            </a:r>
            <a:endParaRPr lang="en-US" dirty="0"/>
          </a:p>
        </p:txBody>
      </p:sp>
      <p:sp>
        <p:nvSpPr>
          <p:cNvPr id="8" name="Content Placeholder 7"/>
          <p:cNvSpPr>
            <a:spLocks noGrp="1"/>
          </p:cNvSpPr>
          <p:nvPr>
            <p:ph sz="quarter" idx="1"/>
          </p:nvPr>
        </p:nvSpPr>
        <p:spPr>
          <a:xfrm>
            <a:off x="381752" y="3272943"/>
            <a:ext cx="8153400" cy="2300831"/>
          </a:xfrm>
        </p:spPr>
        <p:txBody>
          <a:bodyPr>
            <a:noAutofit/>
          </a:bodyPr>
          <a:lstStyle/>
          <a:p>
            <a:r>
              <a:rPr lang="en-US" sz="2800" dirty="0" smtClean="0"/>
              <a:t>Hand-written rules</a:t>
            </a:r>
          </a:p>
          <a:p>
            <a:pPr lvl="1">
              <a:spcBef>
                <a:spcPct val="50000"/>
              </a:spcBef>
            </a:pPr>
            <a:r>
              <a:rPr lang="en-US" sz="2000" b="1" dirty="0" smtClean="0"/>
              <a:t>WHO:  </a:t>
            </a:r>
            <a:r>
              <a:rPr lang="en-US" sz="2000" dirty="0" smtClean="0"/>
              <a:t>person, organization, or country.</a:t>
            </a:r>
          </a:p>
          <a:p>
            <a:pPr lvl="1">
              <a:spcBef>
                <a:spcPct val="50000"/>
              </a:spcBef>
            </a:pPr>
            <a:r>
              <a:rPr lang="en-US" sz="2000" b="1" dirty="0" smtClean="0"/>
              <a:t>WHERE:  </a:t>
            </a:r>
            <a:r>
              <a:rPr lang="en-US" sz="2000" dirty="0" smtClean="0"/>
              <a:t>location (specific or general)</a:t>
            </a:r>
          </a:p>
          <a:p>
            <a:pPr lvl="1">
              <a:spcBef>
                <a:spcPct val="50000"/>
              </a:spcBef>
            </a:pPr>
            <a:r>
              <a:rPr lang="en-US" sz="2000" b="1" dirty="0" smtClean="0"/>
              <a:t>WHEN:</a:t>
            </a:r>
            <a:r>
              <a:rPr lang="en-US" sz="2000" dirty="0" smtClean="0"/>
              <a:t>  date on time period</a:t>
            </a:r>
          </a:p>
          <a:p>
            <a:pPr lvl="1">
              <a:spcBef>
                <a:spcPct val="50000"/>
              </a:spcBef>
            </a:pPr>
            <a:r>
              <a:rPr lang="en-US" sz="2000" b="1" dirty="0" smtClean="0"/>
              <a:t>HOW MUCH:  </a:t>
            </a:r>
            <a:r>
              <a:rPr lang="en-US" sz="2000" dirty="0" smtClean="0"/>
              <a:t>an amount</a:t>
            </a:r>
          </a:p>
          <a:p>
            <a:pPr lvl="1">
              <a:spcBef>
                <a:spcPct val="50000"/>
              </a:spcBef>
            </a:pPr>
            <a:r>
              <a:rPr lang="en-US" sz="2000" b="1" dirty="0" smtClean="0"/>
              <a:t>HOW MANY:  </a:t>
            </a:r>
            <a:r>
              <a:rPr lang="en-US" sz="2000" dirty="0" smtClean="0"/>
              <a:t>a number</a:t>
            </a:r>
          </a:p>
          <a:p>
            <a:pPr lvl="1">
              <a:spcBef>
                <a:spcPct val="50000"/>
              </a:spcBef>
            </a:pPr>
            <a:r>
              <a:rPr lang="en-US" sz="2000" b="1" dirty="0" smtClean="0"/>
              <a:t>WHICH CITY:  </a:t>
            </a:r>
            <a:r>
              <a:rPr lang="en-US" sz="2000" dirty="0" smtClean="0"/>
              <a:t>a city</a:t>
            </a:r>
            <a:endParaRPr lang="en-US" sz="2000" dirty="0"/>
          </a:p>
        </p:txBody>
      </p:sp>
      <p:graphicFrame>
        <p:nvGraphicFramePr>
          <p:cNvPr id="9" name="Group 4"/>
          <p:cNvGraphicFramePr>
            <a:graphicFrameLocks noGrp="1"/>
          </p:cNvGraphicFramePr>
          <p:nvPr/>
        </p:nvGraphicFramePr>
        <p:xfrm>
          <a:off x="612648" y="1658312"/>
          <a:ext cx="6731000" cy="1600201"/>
        </p:xfrm>
        <a:graphic>
          <a:graphicData uri="http://schemas.openxmlformats.org/drawingml/2006/table">
            <a:tbl>
              <a:tblPr/>
              <a:tblGrid>
                <a:gridCol w="3130277"/>
                <a:gridCol w="2110223"/>
                <a:gridCol w="1490500"/>
              </a:tblGrid>
              <a:tr h="3429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400" b="0" i="0" u="none" strike="noStrike" cap="none" normalizeH="0" baseline="0">
                        <a:ln>
                          <a:noFill/>
                        </a:ln>
                        <a:solidFill>
                          <a:schemeClr val="tx1"/>
                        </a:solidFill>
                        <a:effectLst/>
                        <a:latin typeface="Verdana"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Verdana" charset="0"/>
                        </a:rPr>
                        <a:t>Q-Type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Verdana" charset="0"/>
                        </a:rPr>
                        <a:t>A-Type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70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Verdana" charset="0"/>
                        </a:rPr>
                        <a:t>When did the Titanic sink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event-completion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charset="0"/>
                        </a:rPr>
                        <a:t>time</a:t>
                      </a:r>
                      <a:endParaRPr kumimoji="0" lang="en-US" sz="1400" b="0" i="0" u="none" strike="noStrike" cap="none" normalizeH="0" baseline="0" dirty="0">
                        <a:ln>
                          <a:noFill/>
                        </a:ln>
                        <a:solidFill>
                          <a:schemeClr val="tx1"/>
                        </a:solidFill>
                        <a:effectLst/>
                        <a:latin typeface="Verdana"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38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Who was Darth Vader's son?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concept-completion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person-name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What is thalassemia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Verdana" charset="0"/>
                        </a:rPr>
                        <a:t>definition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Verdana" charset="0"/>
                        </a:rPr>
                        <a:t>definition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 name="Rectangle 9"/>
          <p:cNvSpPr/>
          <p:nvPr/>
        </p:nvSpPr>
        <p:spPr>
          <a:xfrm>
            <a:off x="5866190" y="1658312"/>
            <a:ext cx="1477458" cy="1600201"/>
          </a:xfrm>
          <a:prstGeom prst="rect">
            <a:avLst/>
          </a:prstGeom>
          <a:solidFill>
            <a:srgbClr val="FF0000">
              <a:alpha val="3400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Question classification</a:t>
            </a:r>
            <a:endParaRPr lang="en-US" dirty="0"/>
          </a:p>
        </p:txBody>
      </p:sp>
      <p:sp>
        <p:nvSpPr>
          <p:cNvPr id="8" name="Content Placeholder 7"/>
          <p:cNvSpPr>
            <a:spLocks noGrp="1"/>
          </p:cNvSpPr>
          <p:nvPr>
            <p:ph sz="quarter" idx="1"/>
          </p:nvPr>
        </p:nvSpPr>
        <p:spPr>
          <a:xfrm>
            <a:off x="381752" y="3272943"/>
            <a:ext cx="8153400" cy="2300831"/>
          </a:xfrm>
        </p:spPr>
        <p:txBody>
          <a:bodyPr>
            <a:noAutofit/>
          </a:bodyPr>
          <a:lstStyle/>
          <a:p>
            <a:r>
              <a:rPr lang="en-US" sz="2800" dirty="0" smtClean="0"/>
              <a:t>Better: machine learning!</a:t>
            </a:r>
          </a:p>
          <a:p>
            <a:r>
              <a:rPr lang="en-US" sz="2700" dirty="0" smtClean="0"/>
              <a:t>lots of </a:t>
            </a:r>
            <a:r>
              <a:rPr lang="en-US" sz="2700" i="1" dirty="0" smtClean="0">
                <a:solidFill>
                  <a:srgbClr val="0000FF"/>
                </a:solidFill>
              </a:rPr>
              <a:t>clues</a:t>
            </a:r>
            <a:endParaRPr lang="en-US" sz="2700" dirty="0" smtClean="0">
              <a:solidFill>
                <a:srgbClr val="0000FF"/>
              </a:solidFill>
            </a:endParaRPr>
          </a:p>
          <a:p>
            <a:pPr lvl="1"/>
            <a:r>
              <a:rPr lang="en-US" sz="2100" dirty="0" smtClean="0"/>
              <a:t>What </a:t>
            </a:r>
            <a:r>
              <a:rPr lang="en-US" sz="2100" i="1" dirty="0" smtClean="0">
                <a:solidFill>
                  <a:srgbClr val="0000FF"/>
                </a:solidFill>
              </a:rPr>
              <a:t>city</a:t>
            </a:r>
            <a:r>
              <a:rPr lang="en-US" sz="2100" dirty="0" smtClean="0"/>
              <a:t> is </a:t>
            </a:r>
            <a:r>
              <a:rPr lang="en-US" sz="2100" dirty="0" err="1" smtClean="0"/>
              <a:t>pomona</a:t>
            </a:r>
            <a:r>
              <a:rPr lang="en-US" sz="2100" dirty="0" smtClean="0"/>
              <a:t> college in?</a:t>
            </a:r>
          </a:p>
          <a:p>
            <a:pPr lvl="1"/>
            <a:r>
              <a:rPr lang="en-US" sz="2100" dirty="0" smtClean="0"/>
              <a:t>Where is </a:t>
            </a:r>
            <a:r>
              <a:rPr lang="en-US" sz="2100" dirty="0" err="1" smtClean="0"/>
              <a:t>pomona</a:t>
            </a:r>
            <a:r>
              <a:rPr lang="en-US" sz="2100" dirty="0" smtClean="0"/>
              <a:t> college </a:t>
            </a:r>
            <a:r>
              <a:rPr lang="en-US" sz="2100" i="1" dirty="0" smtClean="0">
                <a:solidFill>
                  <a:srgbClr val="0000FF"/>
                </a:solidFill>
              </a:rPr>
              <a:t>located</a:t>
            </a:r>
            <a:r>
              <a:rPr lang="en-US" sz="2100" dirty="0" smtClean="0"/>
              <a:t>?</a:t>
            </a:r>
          </a:p>
          <a:p>
            <a:pPr lvl="1"/>
            <a:r>
              <a:rPr lang="en-US" sz="2100" dirty="0" smtClean="0"/>
              <a:t>What is the tallest </a:t>
            </a:r>
            <a:r>
              <a:rPr lang="en-US" sz="2100" i="1" dirty="0" smtClean="0">
                <a:solidFill>
                  <a:srgbClr val="0000FF"/>
                </a:solidFill>
              </a:rPr>
              <a:t>building</a:t>
            </a:r>
            <a:r>
              <a:rPr lang="en-US" sz="2100" dirty="0" smtClean="0"/>
              <a:t> in the world?</a:t>
            </a:r>
            <a:endParaRPr lang="en-US" sz="2100" dirty="0"/>
          </a:p>
        </p:txBody>
      </p:sp>
      <p:graphicFrame>
        <p:nvGraphicFramePr>
          <p:cNvPr id="9" name="Group 4"/>
          <p:cNvGraphicFramePr>
            <a:graphicFrameLocks noGrp="1"/>
          </p:cNvGraphicFramePr>
          <p:nvPr/>
        </p:nvGraphicFramePr>
        <p:xfrm>
          <a:off x="612648" y="1658312"/>
          <a:ext cx="6731000" cy="1600201"/>
        </p:xfrm>
        <a:graphic>
          <a:graphicData uri="http://schemas.openxmlformats.org/drawingml/2006/table">
            <a:tbl>
              <a:tblPr/>
              <a:tblGrid>
                <a:gridCol w="3130277"/>
                <a:gridCol w="2110223"/>
                <a:gridCol w="1490500"/>
              </a:tblGrid>
              <a:tr h="3429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400" b="0" i="0" u="none" strike="noStrike" cap="none" normalizeH="0" baseline="0">
                        <a:ln>
                          <a:noFill/>
                        </a:ln>
                        <a:solidFill>
                          <a:schemeClr val="tx1"/>
                        </a:solidFill>
                        <a:effectLst/>
                        <a:latin typeface="Verdana"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Verdana" charset="0"/>
                        </a:rPr>
                        <a:t>Q-Type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Verdana" charset="0"/>
                        </a:rPr>
                        <a:t>A-Type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70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Verdana" charset="0"/>
                        </a:rPr>
                        <a:t>When did the Titanic sink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event-completion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charset="0"/>
                        </a:rPr>
                        <a:t>time</a:t>
                      </a:r>
                      <a:endParaRPr kumimoji="0" lang="en-US" sz="1400" b="0" i="0" u="none" strike="noStrike" cap="none" normalizeH="0" baseline="0" dirty="0">
                        <a:ln>
                          <a:noFill/>
                        </a:ln>
                        <a:solidFill>
                          <a:schemeClr val="tx1"/>
                        </a:solidFill>
                        <a:effectLst/>
                        <a:latin typeface="Verdana"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38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Who was Darth Vader's son?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concept-completion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person-name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What is thalassemia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Verdana" charset="0"/>
                        </a:rPr>
                        <a:t>definition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Verdana" charset="0"/>
                        </a:rPr>
                        <a:t>definition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 name="Rectangle 9"/>
          <p:cNvSpPr/>
          <p:nvPr/>
        </p:nvSpPr>
        <p:spPr>
          <a:xfrm>
            <a:off x="5866190" y="1658312"/>
            <a:ext cx="1477458" cy="1600201"/>
          </a:xfrm>
          <a:prstGeom prst="rect">
            <a:avLst/>
          </a:prstGeom>
          <a:solidFill>
            <a:srgbClr val="FF0000">
              <a:alpha val="3400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3282" name="Rectangle 2"/>
          <p:cNvSpPr>
            <a:spLocks noGrp="1" noChangeArrowheads="1"/>
          </p:cNvSpPr>
          <p:nvPr>
            <p:ph type="title"/>
          </p:nvPr>
        </p:nvSpPr>
        <p:spPr>
          <a:xfrm>
            <a:off x="685800" y="0"/>
            <a:ext cx="7772400" cy="990600"/>
          </a:xfrm>
        </p:spPr>
        <p:txBody>
          <a:bodyPr/>
          <a:lstStyle/>
          <a:p>
            <a:r>
              <a:rPr lang="en-US" dirty="0" smtClean="0"/>
              <a:t>QA basic framework</a:t>
            </a:r>
            <a:endParaRPr lang="en-US" dirty="0"/>
          </a:p>
        </p:txBody>
      </p:sp>
      <p:sp>
        <p:nvSpPr>
          <p:cNvPr id="353284" name="Oval 4"/>
          <p:cNvSpPr>
            <a:spLocks noChangeArrowheads="1"/>
          </p:cNvSpPr>
          <p:nvPr/>
        </p:nvSpPr>
        <p:spPr bwMode="auto">
          <a:xfrm>
            <a:off x="1143000" y="2423880"/>
            <a:ext cx="1219200" cy="457200"/>
          </a:xfrm>
          <a:prstGeom prst="ellipse">
            <a:avLst/>
          </a:prstGeom>
          <a:solidFill>
            <a:schemeClr val="bg1">
              <a:lumMod val="85000"/>
            </a:schemeClr>
          </a:solidFill>
          <a:ln w="12700">
            <a:solidFill>
              <a:schemeClr val="tx1"/>
            </a:solidFill>
            <a:round/>
            <a:headEnd type="none" w="sm" len="sm"/>
            <a:tailEnd type="none" w="sm" len="sm"/>
          </a:ln>
          <a:effectLst/>
        </p:spPr>
        <p:txBody>
          <a:bodyPr wrap="none" anchor="ctr">
            <a:prstTxWarp prst="textNoShape">
              <a:avLst/>
            </a:prstTxWarp>
          </a:bodyPr>
          <a:lstStyle/>
          <a:p>
            <a:pPr algn="ctr"/>
            <a:r>
              <a:rPr lang="en-US" sz="1800" dirty="0">
                <a:solidFill>
                  <a:srgbClr val="A6A6A6"/>
                </a:solidFill>
              </a:rPr>
              <a:t>Question</a:t>
            </a:r>
          </a:p>
        </p:txBody>
      </p:sp>
      <p:sp>
        <p:nvSpPr>
          <p:cNvPr id="353285" name="Rectangle 5"/>
          <p:cNvSpPr>
            <a:spLocks noChangeArrowheads="1"/>
          </p:cNvSpPr>
          <p:nvPr/>
        </p:nvSpPr>
        <p:spPr bwMode="auto">
          <a:xfrm>
            <a:off x="1981200" y="3414480"/>
            <a:ext cx="1447800" cy="685800"/>
          </a:xfrm>
          <a:prstGeom prst="rect">
            <a:avLst/>
          </a:prstGeom>
          <a:solidFill>
            <a:srgbClr val="D9D9D9"/>
          </a:solidFill>
          <a:ln w="12700">
            <a:solidFill>
              <a:schemeClr val="tx1"/>
            </a:solidFill>
            <a:miter lim="800000"/>
            <a:headEnd type="none" w="sm" len="sm"/>
            <a:tailEnd type="none" w="sm" len="sm"/>
          </a:ln>
          <a:effectLst/>
        </p:spPr>
        <p:txBody>
          <a:bodyPr wrap="none" anchor="ctr">
            <a:prstTxWarp prst="textNoShape">
              <a:avLst/>
            </a:prstTxWarp>
          </a:bodyPr>
          <a:lstStyle/>
          <a:p>
            <a:pPr algn="ctr"/>
            <a:r>
              <a:rPr lang="en-US" sz="1800" dirty="0" smtClean="0">
                <a:solidFill>
                  <a:srgbClr val="A6A6A6"/>
                </a:solidFill>
              </a:rPr>
              <a:t>query</a:t>
            </a:r>
            <a:br>
              <a:rPr lang="en-US" sz="1800" dirty="0" smtClean="0">
                <a:solidFill>
                  <a:srgbClr val="A6A6A6"/>
                </a:solidFill>
              </a:rPr>
            </a:br>
            <a:r>
              <a:rPr lang="en-US" sz="1800" dirty="0" smtClean="0">
                <a:solidFill>
                  <a:srgbClr val="A6A6A6"/>
                </a:solidFill>
              </a:rPr>
              <a:t>processing</a:t>
            </a:r>
            <a:endParaRPr lang="en-US" sz="1800" dirty="0">
              <a:solidFill>
                <a:srgbClr val="A6A6A6"/>
              </a:solidFill>
            </a:endParaRPr>
          </a:p>
        </p:txBody>
      </p:sp>
      <p:sp>
        <p:nvSpPr>
          <p:cNvPr id="353286" name="Oval 6"/>
          <p:cNvSpPr>
            <a:spLocks noChangeArrowheads="1"/>
          </p:cNvSpPr>
          <p:nvPr/>
        </p:nvSpPr>
        <p:spPr bwMode="auto">
          <a:xfrm>
            <a:off x="3048000" y="2423880"/>
            <a:ext cx="1219200" cy="457200"/>
          </a:xfrm>
          <a:prstGeom prst="ellipse">
            <a:avLst/>
          </a:prstGeom>
          <a:solidFill>
            <a:srgbClr val="D9D9D9"/>
          </a:solidFill>
          <a:ln w="12700">
            <a:solidFill>
              <a:schemeClr val="tx1"/>
            </a:solidFill>
            <a:round/>
            <a:headEnd type="none" w="sm" len="sm"/>
            <a:tailEnd type="none" w="sm" len="sm"/>
          </a:ln>
          <a:effectLst/>
        </p:spPr>
        <p:txBody>
          <a:bodyPr wrap="none" anchor="ctr">
            <a:prstTxWarp prst="textNoShape">
              <a:avLst/>
            </a:prstTxWarp>
          </a:bodyPr>
          <a:lstStyle/>
          <a:p>
            <a:pPr algn="ctr"/>
            <a:r>
              <a:rPr lang="en-US" sz="1800">
                <a:solidFill>
                  <a:srgbClr val="A6A6A6"/>
                </a:solidFill>
              </a:rPr>
              <a:t>Query</a:t>
            </a:r>
          </a:p>
        </p:txBody>
      </p:sp>
      <p:sp>
        <p:nvSpPr>
          <p:cNvPr id="353287" name="Rectangle 7"/>
          <p:cNvSpPr>
            <a:spLocks noChangeArrowheads="1"/>
          </p:cNvSpPr>
          <p:nvPr/>
        </p:nvSpPr>
        <p:spPr bwMode="auto">
          <a:xfrm>
            <a:off x="3886200" y="3414480"/>
            <a:ext cx="1447800" cy="685800"/>
          </a:xfrm>
          <a:prstGeom prst="rect">
            <a:avLst/>
          </a:prstGeom>
          <a:solidFill>
            <a:srgbClr val="D9D9D9"/>
          </a:solidFill>
          <a:ln w="12700">
            <a:solidFill>
              <a:schemeClr val="tx1"/>
            </a:solidFill>
            <a:miter lim="800000"/>
            <a:headEnd type="none" w="sm" len="sm"/>
            <a:tailEnd type="none" w="sm" len="sm"/>
          </a:ln>
          <a:effectLst/>
        </p:spPr>
        <p:txBody>
          <a:bodyPr wrap="none" anchor="ctr">
            <a:prstTxWarp prst="textNoShape">
              <a:avLst/>
            </a:prstTxWarp>
          </a:bodyPr>
          <a:lstStyle/>
          <a:p>
            <a:pPr algn="ctr"/>
            <a:r>
              <a:rPr lang="en-US" sz="1800" dirty="0" smtClean="0">
                <a:solidFill>
                  <a:srgbClr val="A6A6A6"/>
                </a:solidFill>
              </a:rPr>
              <a:t>Information</a:t>
            </a:r>
            <a:br>
              <a:rPr lang="en-US" sz="1800" dirty="0" smtClean="0">
                <a:solidFill>
                  <a:srgbClr val="A6A6A6"/>
                </a:solidFill>
              </a:rPr>
            </a:br>
            <a:r>
              <a:rPr lang="en-US" sz="1800" dirty="0" smtClean="0">
                <a:solidFill>
                  <a:srgbClr val="A6A6A6"/>
                </a:solidFill>
              </a:rPr>
              <a:t>retrieval</a:t>
            </a:r>
            <a:endParaRPr lang="en-US" sz="1800" dirty="0">
              <a:solidFill>
                <a:srgbClr val="A6A6A6"/>
              </a:solidFill>
            </a:endParaRPr>
          </a:p>
        </p:txBody>
      </p:sp>
      <p:sp>
        <p:nvSpPr>
          <p:cNvPr id="353288" name="AutoShape 8"/>
          <p:cNvSpPr>
            <a:spLocks noChangeArrowheads="1"/>
          </p:cNvSpPr>
          <p:nvPr/>
        </p:nvSpPr>
        <p:spPr bwMode="auto">
          <a:xfrm>
            <a:off x="4267200" y="5017105"/>
            <a:ext cx="838200" cy="1066800"/>
          </a:xfrm>
          <a:prstGeom prst="flowChartMagneticDisk">
            <a:avLst/>
          </a:prstGeom>
          <a:solidFill>
            <a:srgbClr val="D9D9D9"/>
          </a:solidFill>
          <a:ln w="12700">
            <a:solidFill>
              <a:schemeClr val="tx1"/>
            </a:solidFill>
            <a:round/>
            <a:headEnd type="none" w="sm" len="sm"/>
            <a:tailEnd type="none" w="sm" len="sm"/>
          </a:ln>
          <a:effectLst/>
        </p:spPr>
        <p:txBody>
          <a:bodyPr wrap="none" anchor="ctr">
            <a:prstTxWarp prst="textNoShape">
              <a:avLst/>
            </a:prstTxWarp>
          </a:bodyPr>
          <a:lstStyle/>
          <a:p>
            <a:pPr algn="ctr"/>
            <a:r>
              <a:rPr lang="en-US" sz="1800" dirty="0">
                <a:solidFill>
                  <a:srgbClr val="A6A6A6"/>
                </a:solidFill>
              </a:rPr>
              <a:t>Corpus</a:t>
            </a:r>
          </a:p>
        </p:txBody>
      </p:sp>
      <p:sp>
        <p:nvSpPr>
          <p:cNvPr id="353289" name="AutoShape 9"/>
          <p:cNvSpPr>
            <a:spLocks noChangeArrowheads="1"/>
          </p:cNvSpPr>
          <p:nvPr/>
        </p:nvSpPr>
        <p:spPr bwMode="auto">
          <a:xfrm>
            <a:off x="4419600" y="4236955"/>
            <a:ext cx="457200" cy="533400"/>
          </a:xfrm>
          <a:prstGeom prst="upDownArrow">
            <a:avLst>
              <a:gd name="adj1" fmla="val 50000"/>
              <a:gd name="adj2" fmla="val 23333"/>
            </a:avLst>
          </a:prstGeom>
          <a:noFill/>
          <a:ln w="19050">
            <a:solidFill>
              <a:schemeClr val="tx1"/>
            </a:solidFill>
            <a:miter lim="800000"/>
            <a:headEnd type="none" w="sm" len="sm"/>
            <a:tailEnd type="none" w="sm" len="sm"/>
          </a:ln>
          <a:effectLst/>
        </p:spPr>
        <p:txBody>
          <a:bodyPr wrap="none" anchor="ctr">
            <a:prstTxWarp prst="textNoShape">
              <a:avLst/>
            </a:prstTxWarp>
          </a:bodyPr>
          <a:lstStyle/>
          <a:p>
            <a:endParaRPr lang="en-US"/>
          </a:p>
        </p:txBody>
      </p:sp>
      <p:sp>
        <p:nvSpPr>
          <p:cNvPr id="353290" name="Oval 10"/>
          <p:cNvSpPr>
            <a:spLocks noChangeArrowheads="1"/>
          </p:cNvSpPr>
          <p:nvPr/>
        </p:nvSpPr>
        <p:spPr bwMode="auto">
          <a:xfrm>
            <a:off x="4876800" y="2423880"/>
            <a:ext cx="1219200" cy="457200"/>
          </a:xfrm>
          <a:prstGeom prst="ellipse">
            <a:avLst/>
          </a:prstGeom>
          <a:solidFill>
            <a:srgbClr val="FFFF66"/>
          </a:solidFill>
          <a:ln w="12700">
            <a:solidFill>
              <a:schemeClr val="tx1"/>
            </a:solidFill>
            <a:round/>
            <a:headEnd type="none" w="sm" len="sm"/>
            <a:tailEnd type="none" w="sm" len="sm"/>
          </a:ln>
          <a:effectLst/>
        </p:spPr>
        <p:txBody>
          <a:bodyPr wrap="none" anchor="ctr">
            <a:prstTxWarp prst="textNoShape">
              <a:avLst/>
            </a:prstTxWarp>
          </a:bodyPr>
          <a:lstStyle/>
          <a:p>
            <a:pPr algn="ctr"/>
            <a:r>
              <a:rPr lang="en-US" sz="1800"/>
              <a:t>Docs</a:t>
            </a:r>
          </a:p>
        </p:txBody>
      </p:sp>
      <p:sp>
        <p:nvSpPr>
          <p:cNvPr id="353293" name="Rectangle 13"/>
          <p:cNvSpPr>
            <a:spLocks noChangeArrowheads="1"/>
          </p:cNvSpPr>
          <p:nvPr/>
        </p:nvSpPr>
        <p:spPr bwMode="auto">
          <a:xfrm>
            <a:off x="5867400" y="3414480"/>
            <a:ext cx="1447800" cy="685800"/>
          </a:xfrm>
          <a:prstGeom prst="rect">
            <a:avLst/>
          </a:prstGeom>
          <a:solidFill>
            <a:srgbClr val="CCFF66"/>
          </a:solidFill>
          <a:ln w="12700">
            <a:solidFill>
              <a:schemeClr val="tx1"/>
            </a:solidFill>
            <a:miter lim="800000"/>
            <a:headEnd type="none" w="sm" len="sm"/>
            <a:tailEnd type="none" w="sm" len="sm"/>
          </a:ln>
          <a:effectLst/>
        </p:spPr>
        <p:txBody>
          <a:bodyPr wrap="none" anchor="ctr">
            <a:prstTxWarp prst="textNoShape">
              <a:avLst/>
            </a:prstTxWarp>
          </a:bodyPr>
          <a:lstStyle/>
          <a:p>
            <a:pPr algn="ctr"/>
            <a:r>
              <a:rPr lang="en-US" sz="1800" dirty="0"/>
              <a:t>Answer</a:t>
            </a:r>
            <a:r>
              <a:rPr lang="en-US" sz="1800" dirty="0" smtClean="0"/>
              <a:t/>
            </a:r>
            <a:br>
              <a:rPr lang="en-US" sz="1800" dirty="0" smtClean="0"/>
            </a:br>
            <a:r>
              <a:rPr lang="en-US" dirty="0" smtClean="0"/>
              <a:t>p</a:t>
            </a:r>
            <a:r>
              <a:rPr lang="en-US" sz="1800" dirty="0" smtClean="0"/>
              <a:t>rocessing</a:t>
            </a:r>
            <a:endParaRPr lang="en-US" sz="1800" dirty="0"/>
          </a:p>
        </p:txBody>
      </p:sp>
      <p:sp>
        <p:nvSpPr>
          <p:cNvPr id="353294" name="Oval 14"/>
          <p:cNvSpPr>
            <a:spLocks noChangeArrowheads="1"/>
          </p:cNvSpPr>
          <p:nvPr/>
        </p:nvSpPr>
        <p:spPr bwMode="auto">
          <a:xfrm>
            <a:off x="6629400" y="4709880"/>
            <a:ext cx="1219200" cy="457200"/>
          </a:xfrm>
          <a:prstGeom prst="ellipse">
            <a:avLst/>
          </a:prstGeom>
          <a:solidFill>
            <a:srgbClr val="66FF99"/>
          </a:solidFill>
          <a:ln w="12700">
            <a:solidFill>
              <a:schemeClr val="tx1"/>
            </a:solidFill>
            <a:round/>
            <a:headEnd type="none" w="sm" len="sm"/>
            <a:tailEnd type="none" w="sm" len="sm"/>
          </a:ln>
          <a:effectLst/>
        </p:spPr>
        <p:txBody>
          <a:bodyPr wrap="none" anchor="ctr">
            <a:prstTxWarp prst="textNoShape">
              <a:avLst/>
            </a:prstTxWarp>
          </a:bodyPr>
          <a:lstStyle/>
          <a:p>
            <a:pPr algn="ctr"/>
            <a:r>
              <a:rPr lang="en-US" sz="1800"/>
              <a:t>Answer</a:t>
            </a:r>
          </a:p>
        </p:txBody>
      </p:sp>
      <p:sp>
        <p:nvSpPr>
          <p:cNvPr id="353295" name="Line 15"/>
          <p:cNvSpPr>
            <a:spLocks noChangeShapeType="1"/>
          </p:cNvSpPr>
          <p:nvPr/>
        </p:nvSpPr>
        <p:spPr bwMode="auto">
          <a:xfrm>
            <a:off x="1981200" y="2957280"/>
            <a:ext cx="304800" cy="304800"/>
          </a:xfrm>
          <a:prstGeom prst="line">
            <a:avLst/>
          </a:prstGeom>
          <a:noFill/>
          <a:ln w="38100">
            <a:solidFill>
              <a:schemeClr val="tx1"/>
            </a:solidFill>
            <a:round/>
            <a:headEnd type="none" w="sm" len="sm"/>
            <a:tailEnd type="triangle" w="sm" len="sm"/>
          </a:ln>
          <a:effectLst/>
        </p:spPr>
        <p:txBody>
          <a:bodyPr>
            <a:prstTxWarp prst="textNoShape">
              <a:avLst/>
            </a:prstTxWarp>
          </a:bodyPr>
          <a:lstStyle/>
          <a:p>
            <a:endParaRPr lang="en-US">
              <a:solidFill>
                <a:srgbClr val="A6A6A6"/>
              </a:solidFill>
            </a:endParaRPr>
          </a:p>
        </p:txBody>
      </p:sp>
      <p:sp>
        <p:nvSpPr>
          <p:cNvPr id="353296" name="Line 16"/>
          <p:cNvSpPr>
            <a:spLocks noChangeShapeType="1"/>
          </p:cNvSpPr>
          <p:nvPr/>
        </p:nvSpPr>
        <p:spPr bwMode="auto">
          <a:xfrm>
            <a:off x="4114800" y="2957280"/>
            <a:ext cx="304800" cy="304800"/>
          </a:xfrm>
          <a:prstGeom prst="line">
            <a:avLst/>
          </a:prstGeom>
          <a:noFill/>
          <a:ln w="38100">
            <a:solidFill>
              <a:schemeClr val="tx1"/>
            </a:solidFill>
            <a:round/>
            <a:headEnd type="none" w="sm" len="sm"/>
            <a:tailEnd type="triangle" w="sm" len="sm"/>
          </a:ln>
          <a:effectLst/>
        </p:spPr>
        <p:txBody>
          <a:bodyPr>
            <a:prstTxWarp prst="textNoShape">
              <a:avLst/>
            </a:prstTxWarp>
          </a:bodyPr>
          <a:lstStyle/>
          <a:p>
            <a:endParaRPr lang="en-US">
              <a:solidFill>
                <a:srgbClr val="A6A6A6"/>
              </a:solidFill>
            </a:endParaRPr>
          </a:p>
        </p:txBody>
      </p:sp>
      <p:sp>
        <p:nvSpPr>
          <p:cNvPr id="353297" name="Line 17"/>
          <p:cNvSpPr>
            <a:spLocks noChangeShapeType="1"/>
          </p:cNvSpPr>
          <p:nvPr/>
        </p:nvSpPr>
        <p:spPr bwMode="auto">
          <a:xfrm>
            <a:off x="5867400" y="2957280"/>
            <a:ext cx="304800" cy="304800"/>
          </a:xfrm>
          <a:prstGeom prst="line">
            <a:avLst/>
          </a:prstGeom>
          <a:noFill/>
          <a:ln w="38100">
            <a:solidFill>
              <a:schemeClr val="tx1"/>
            </a:solidFill>
            <a:round/>
            <a:headEnd type="none" w="sm" len="sm"/>
            <a:tailEnd type="triangle" w="sm" len="sm"/>
          </a:ln>
          <a:effectLst/>
        </p:spPr>
        <p:txBody>
          <a:bodyPr>
            <a:prstTxWarp prst="textNoShape">
              <a:avLst/>
            </a:prstTxWarp>
          </a:bodyPr>
          <a:lstStyle/>
          <a:p>
            <a:endParaRPr lang="en-US"/>
          </a:p>
        </p:txBody>
      </p:sp>
      <p:sp>
        <p:nvSpPr>
          <p:cNvPr id="353299" name="Line 19"/>
          <p:cNvSpPr>
            <a:spLocks noChangeShapeType="1"/>
          </p:cNvSpPr>
          <p:nvPr/>
        </p:nvSpPr>
        <p:spPr bwMode="auto">
          <a:xfrm>
            <a:off x="6858000" y="4252680"/>
            <a:ext cx="304800" cy="304800"/>
          </a:xfrm>
          <a:prstGeom prst="line">
            <a:avLst/>
          </a:prstGeom>
          <a:noFill/>
          <a:ln w="38100">
            <a:solidFill>
              <a:schemeClr val="tx1"/>
            </a:solidFill>
            <a:round/>
            <a:headEnd type="none" w="sm" len="sm"/>
            <a:tailEnd type="triangle" w="sm" len="sm"/>
          </a:ln>
          <a:effectLst/>
        </p:spPr>
        <p:txBody>
          <a:bodyPr>
            <a:prstTxWarp prst="textNoShape">
              <a:avLst/>
            </a:prstTxWarp>
          </a:bodyPr>
          <a:lstStyle/>
          <a:p>
            <a:endParaRPr lang="en-US"/>
          </a:p>
        </p:txBody>
      </p:sp>
      <p:sp>
        <p:nvSpPr>
          <p:cNvPr id="353300" name="Line 20"/>
          <p:cNvSpPr>
            <a:spLocks noChangeShapeType="1"/>
          </p:cNvSpPr>
          <p:nvPr/>
        </p:nvSpPr>
        <p:spPr bwMode="auto">
          <a:xfrm flipV="1">
            <a:off x="2895600" y="2957280"/>
            <a:ext cx="304800" cy="304800"/>
          </a:xfrm>
          <a:prstGeom prst="line">
            <a:avLst/>
          </a:prstGeom>
          <a:noFill/>
          <a:ln w="38100">
            <a:solidFill>
              <a:schemeClr val="tx1"/>
            </a:solidFill>
            <a:round/>
            <a:headEnd type="none" w="sm" len="sm"/>
            <a:tailEnd type="triangle" w="sm" len="sm"/>
          </a:ln>
          <a:effectLst/>
        </p:spPr>
        <p:txBody>
          <a:bodyPr>
            <a:prstTxWarp prst="textNoShape">
              <a:avLst/>
            </a:prstTxWarp>
          </a:bodyPr>
          <a:lstStyle/>
          <a:p>
            <a:endParaRPr lang="en-US">
              <a:solidFill>
                <a:srgbClr val="A6A6A6"/>
              </a:solidFill>
            </a:endParaRPr>
          </a:p>
        </p:txBody>
      </p:sp>
      <p:sp>
        <p:nvSpPr>
          <p:cNvPr id="353301" name="Line 21"/>
          <p:cNvSpPr>
            <a:spLocks noChangeShapeType="1"/>
          </p:cNvSpPr>
          <p:nvPr/>
        </p:nvSpPr>
        <p:spPr bwMode="auto">
          <a:xfrm flipV="1">
            <a:off x="4800600" y="2957280"/>
            <a:ext cx="304800" cy="304800"/>
          </a:xfrm>
          <a:prstGeom prst="line">
            <a:avLst/>
          </a:prstGeom>
          <a:noFill/>
          <a:ln w="38100">
            <a:solidFill>
              <a:schemeClr val="tx1"/>
            </a:solidFill>
            <a:round/>
            <a:headEnd type="none" w="sm" len="sm"/>
            <a:tailEnd type="triangle" w="sm" len="sm"/>
          </a:ln>
          <a:effectLst/>
        </p:spPr>
        <p:txBody>
          <a:bodyPr>
            <a:prstTxWarp prst="textNoShape">
              <a:avLst/>
            </a:prstTxWarp>
          </a:bodyPr>
          <a:lstStyle/>
          <a:p>
            <a:endParaRPr lang="en-US">
              <a:solidFill>
                <a:srgbClr val="A6A6A6"/>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processing</a:t>
            </a:r>
            <a:endParaRPr lang="en-US" dirty="0"/>
          </a:p>
        </p:txBody>
      </p:sp>
      <p:grpSp>
        <p:nvGrpSpPr>
          <p:cNvPr id="4" name="Group 3"/>
          <p:cNvGrpSpPr/>
          <p:nvPr/>
        </p:nvGrpSpPr>
        <p:grpSpPr>
          <a:xfrm>
            <a:off x="803136" y="2331117"/>
            <a:ext cx="677333" cy="907150"/>
            <a:chOff x="7523238" y="2939139"/>
            <a:chExt cx="677333" cy="907150"/>
          </a:xfrm>
        </p:grpSpPr>
        <p:sp>
          <p:nvSpPr>
            <p:cNvPr id="5" name="Rectangle 4"/>
            <p:cNvSpPr/>
            <p:nvPr/>
          </p:nvSpPr>
          <p:spPr>
            <a:xfrm>
              <a:off x="7523238" y="2939139"/>
              <a:ext cx="677333" cy="907150"/>
            </a:xfrm>
            <a:prstGeom prst="rect">
              <a:avLst/>
            </a:prstGeom>
            <a:solidFill>
              <a:srgbClr val="FF66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7583699" y="3084279"/>
              <a:ext cx="544286" cy="1588"/>
            </a:xfrm>
            <a:prstGeom prst="line">
              <a:avLst/>
            </a:prstGeom>
            <a:ln w="381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7578864" y="3236679"/>
              <a:ext cx="544286" cy="1588"/>
            </a:xfrm>
            <a:prstGeom prst="line">
              <a:avLst/>
            </a:prstGeom>
            <a:ln w="381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586124" y="3389079"/>
              <a:ext cx="544286" cy="1588"/>
            </a:xfrm>
            <a:prstGeom prst="line">
              <a:avLst/>
            </a:prstGeom>
            <a:ln w="381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593384" y="3553574"/>
              <a:ext cx="544286" cy="1588"/>
            </a:xfrm>
            <a:prstGeom prst="line">
              <a:avLst/>
            </a:prstGeom>
            <a:ln w="381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7588549" y="3718069"/>
              <a:ext cx="544286" cy="1588"/>
            </a:xfrm>
            <a:prstGeom prst="line">
              <a:avLst/>
            </a:prstGeom>
            <a:ln w="381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1" name="Group 10"/>
          <p:cNvGrpSpPr/>
          <p:nvPr/>
        </p:nvGrpSpPr>
        <p:grpSpPr>
          <a:xfrm>
            <a:off x="803136" y="3642693"/>
            <a:ext cx="677333" cy="907150"/>
            <a:chOff x="7523238" y="2939139"/>
            <a:chExt cx="677333" cy="907150"/>
          </a:xfrm>
        </p:grpSpPr>
        <p:sp>
          <p:nvSpPr>
            <p:cNvPr id="12" name="Rectangle 11"/>
            <p:cNvSpPr/>
            <p:nvPr/>
          </p:nvSpPr>
          <p:spPr>
            <a:xfrm>
              <a:off x="7523238" y="2939139"/>
              <a:ext cx="677333" cy="907150"/>
            </a:xfrm>
            <a:prstGeom prst="rect">
              <a:avLst/>
            </a:prstGeom>
            <a:solidFill>
              <a:srgbClr val="FF66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7583699" y="3084279"/>
              <a:ext cx="544286" cy="1588"/>
            </a:xfrm>
            <a:prstGeom prst="line">
              <a:avLst/>
            </a:prstGeom>
            <a:ln w="381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7578864" y="3236679"/>
              <a:ext cx="544286" cy="1588"/>
            </a:xfrm>
            <a:prstGeom prst="line">
              <a:avLst/>
            </a:prstGeom>
            <a:ln w="381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7586124" y="3389079"/>
              <a:ext cx="544286" cy="1588"/>
            </a:xfrm>
            <a:prstGeom prst="line">
              <a:avLst/>
            </a:prstGeom>
            <a:ln w="381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7593384" y="3553574"/>
              <a:ext cx="544286" cy="1588"/>
            </a:xfrm>
            <a:prstGeom prst="line">
              <a:avLst/>
            </a:prstGeom>
            <a:ln w="381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7588549" y="3718069"/>
              <a:ext cx="544286" cy="1588"/>
            </a:xfrm>
            <a:prstGeom prst="line">
              <a:avLst/>
            </a:prstGeom>
            <a:ln w="381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a:off x="803136" y="5131165"/>
            <a:ext cx="677333" cy="907150"/>
            <a:chOff x="7523238" y="2939139"/>
            <a:chExt cx="677333" cy="907150"/>
          </a:xfrm>
        </p:grpSpPr>
        <p:sp>
          <p:nvSpPr>
            <p:cNvPr id="19" name="Rectangle 18"/>
            <p:cNvSpPr/>
            <p:nvPr/>
          </p:nvSpPr>
          <p:spPr>
            <a:xfrm>
              <a:off x="7523238" y="2939139"/>
              <a:ext cx="677333" cy="907150"/>
            </a:xfrm>
            <a:prstGeom prst="rect">
              <a:avLst/>
            </a:prstGeom>
            <a:solidFill>
              <a:srgbClr val="FF66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0" name="Straight Connector 19"/>
            <p:cNvCxnSpPr/>
            <p:nvPr/>
          </p:nvCxnSpPr>
          <p:spPr>
            <a:xfrm>
              <a:off x="7583699" y="3084279"/>
              <a:ext cx="544286" cy="1588"/>
            </a:xfrm>
            <a:prstGeom prst="line">
              <a:avLst/>
            </a:prstGeom>
            <a:ln w="381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7578864" y="3236679"/>
              <a:ext cx="544286" cy="1588"/>
            </a:xfrm>
            <a:prstGeom prst="line">
              <a:avLst/>
            </a:prstGeom>
            <a:ln w="381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7586124" y="3389079"/>
              <a:ext cx="544286" cy="1588"/>
            </a:xfrm>
            <a:prstGeom prst="line">
              <a:avLst/>
            </a:prstGeom>
            <a:ln w="381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593384" y="3553574"/>
              <a:ext cx="544286" cy="1588"/>
            </a:xfrm>
            <a:prstGeom prst="line">
              <a:avLst/>
            </a:prstGeom>
            <a:ln w="381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7588549" y="3718069"/>
              <a:ext cx="544286" cy="1588"/>
            </a:xfrm>
            <a:prstGeom prst="line">
              <a:avLst/>
            </a:prstGeom>
            <a:ln w="381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25" name="TextBox 24"/>
          <p:cNvSpPr txBox="1"/>
          <p:nvPr/>
        </p:nvSpPr>
        <p:spPr>
          <a:xfrm>
            <a:off x="345911" y="1596571"/>
            <a:ext cx="4668762" cy="369332"/>
          </a:xfrm>
          <a:prstGeom prst="rect">
            <a:avLst/>
          </a:prstGeom>
          <a:noFill/>
        </p:spPr>
        <p:txBody>
          <a:bodyPr wrap="square" rtlCol="0">
            <a:spAutoFit/>
          </a:bodyPr>
          <a:lstStyle/>
          <a:p>
            <a:r>
              <a:rPr lang="en-US" dirty="0" smtClean="0">
                <a:solidFill>
                  <a:srgbClr val="008000"/>
                </a:solidFill>
              </a:rPr>
              <a:t>What is the tallest building in the world?</a:t>
            </a:r>
            <a:endParaRPr lang="en-US" dirty="0">
              <a:solidFill>
                <a:srgbClr val="008000"/>
              </a:solidFill>
            </a:endParaRPr>
          </a:p>
        </p:txBody>
      </p:sp>
      <p:sp>
        <p:nvSpPr>
          <p:cNvPr id="26" name="Rectangle 25"/>
          <p:cNvSpPr/>
          <p:nvPr/>
        </p:nvSpPr>
        <p:spPr>
          <a:xfrm>
            <a:off x="2680292" y="2159465"/>
            <a:ext cx="6262334" cy="4524316"/>
          </a:xfrm>
          <a:prstGeom prst="rect">
            <a:avLst/>
          </a:prstGeom>
        </p:spPr>
        <p:txBody>
          <a:bodyPr wrap="square">
            <a:spAutoFit/>
          </a:bodyPr>
          <a:lstStyle/>
          <a:p>
            <a:r>
              <a:rPr lang="en-US" dirty="0" smtClean="0"/>
              <a:t>The </a:t>
            </a:r>
            <a:r>
              <a:rPr lang="en-US" i="1" dirty="0" smtClean="0">
                <a:solidFill>
                  <a:srgbClr val="FF0000"/>
                </a:solidFill>
              </a:rPr>
              <a:t>world</a:t>
            </a:r>
            <a:r>
              <a:rPr lang="en-US" dirty="0" smtClean="0"/>
              <a:t>'s </a:t>
            </a:r>
            <a:r>
              <a:rPr lang="en-US" i="1" dirty="0" smtClean="0">
                <a:solidFill>
                  <a:srgbClr val="FF0000"/>
                </a:solidFill>
              </a:rPr>
              <a:t>tallest</a:t>
            </a:r>
            <a:r>
              <a:rPr lang="en-US" dirty="0" smtClean="0"/>
              <a:t> structure is the 828 </a:t>
            </a:r>
            <a:r>
              <a:rPr lang="en-US" dirty="0" err="1" smtClean="0"/>
              <a:t>m</a:t>
            </a:r>
            <a:r>
              <a:rPr lang="en-US" dirty="0" smtClean="0"/>
              <a:t> (2,717 ft) tall </a:t>
            </a:r>
            <a:r>
              <a:rPr lang="en-US" dirty="0" err="1" smtClean="0"/>
              <a:t>Burj</a:t>
            </a:r>
            <a:r>
              <a:rPr lang="en-US" dirty="0" smtClean="0"/>
              <a:t> </a:t>
            </a:r>
            <a:r>
              <a:rPr lang="en-US" dirty="0" err="1" smtClean="0"/>
              <a:t>Khalifa</a:t>
            </a:r>
            <a:r>
              <a:rPr lang="en-US" dirty="0" smtClean="0"/>
              <a:t> in Dubai, United Arab Emirates. The </a:t>
            </a:r>
            <a:r>
              <a:rPr lang="en-US" i="1" dirty="0" smtClean="0">
                <a:solidFill>
                  <a:srgbClr val="FF0000"/>
                </a:solidFill>
              </a:rPr>
              <a:t>building</a:t>
            </a:r>
            <a:r>
              <a:rPr lang="en-US" dirty="0" smtClean="0"/>
              <a:t> gained the official title of "</a:t>
            </a:r>
            <a:r>
              <a:rPr lang="en-US" i="1" dirty="0" smtClean="0">
                <a:solidFill>
                  <a:srgbClr val="FF0000"/>
                </a:solidFill>
              </a:rPr>
              <a:t>Tallest Building in the World</a:t>
            </a:r>
            <a:r>
              <a:rPr lang="en-US" dirty="0" smtClean="0"/>
              <a:t>" at its opening on 4 January 2010. It is taller than any other man-made structure ever built.</a:t>
            </a:r>
            <a:endParaRPr lang="en-US" dirty="0" smtClean="0"/>
          </a:p>
          <a:p>
            <a:endParaRPr lang="en-US" dirty="0" smtClean="0"/>
          </a:p>
          <a:p>
            <a:r>
              <a:rPr lang="en-US" dirty="0" smtClean="0"/>
              <a:t>The </a:t>
            </a:r>
            <a:r>
              <a:rPr lang="en-US" dirty="0" smtClean="0"/>
              <a:t>Council on Tall </a:t>
            </a:r>
            <a:r>
              <a:rPr lang="en-US" i="1" dirty="0" smtClean="0">
                <a:solidFill>
                  <a:srgbClr val="FF0000"/>
                </a:solidFill>
              </a:rPr>
              <a:t>Buildings</a:t>
            </a:r>
            <a:r>
              <a:rPr lang="en-US" dirty="0" smtClean="0"/>
              <a:t> and Urban Habitat, an organization that certifies buildings as the "</a:t>
            </a:r>
            <a:r>
              <a:rPr lang="en-US" i="1" dirty="0" smtClean="0">
                <a:solidFill>
                  <a:srgbClr val="FF0000"/>
                </a:solidFill>
              </a:rPr>
              <a:t>World’s Tallest</a:t>
            </a:r>
            <a:r>
              <a:rPr lang="en-US" dirty="0" smtClean="0"/>
              <a:t>", recognizes a </a:t>
            </a:r>
            <a:r>
              <a:rPr lang="en-US" i="1" dirty="0" smtClean="0">
                <a:solidFill>
                  <a:srgbClr val="FF0000"/>
                </a:solidFill>
              </a:rPr>
              <a:t>building</a:t>
            </a:r>
            <a:r>
              <a:rPr lang="en-US" dirty="0" smtClean="0"/>
              <a:t> only if at least fifty percent of its height is made up of floor plates containing habitable floor area.[1] Structures that do not meet this criterion, such as the CN Tower, are defined as "towers"</a:t>
            </a:r>
            <a:r>
              <a:rPr lang="en-US" dirty="0" smtClean="0"/>
              <a:t>.</a:t>
            </a:r>
          </a:p>
          <a:p>
            <a:endParaRPr lang="en-US" dirty="0" smtClean="0"/>
          </a:p>
          <a:p>
            <a:r>
              <a:rPr lang="en-US" dirty="0" smtClean="0"/>
              <a:t>There are dozens of radio and television broadcasting towers which measure over 600 </a:t>
            </a:r>
            <a:r>
              <a:rPr lang="en-US" dirty="0" smtClean="0"/>
              <a:t>meters </a:t>
            </a:r>
            <a:r>
              <a:rPr lang="en-US" dirty="0" smtClean="0"/>
              <a:t>(about 2,000 ft) in height, and only the </a:t>
            </a:r>
            <a:r>
              <a:rPr lang="en-US" i="1" dirty="0" smtClean="0">
                <a:solidFill>
                  <a:srgbClr val="FF0000"/>
                </a:solidFill>
              </a:rPr>
              <a:t>tallest</a:t>
            </a:r>
            <a:r>
              <a:rPr lang="en-US" dirty="0" smtClean="0"/>
              <a:t> are recorded in publicly available information sources.</a:t>
            </a:r>
            <a:endParaRPr lang="en-US" dirty="0"/>
          </a:p>
        </p:txBody>
      </p:sp>
      <p:cxnSp>
        <p:nvCxnSpPr>
          <p:cNvPr id="28" name="Straight Connector 27"/>
          <p:cNvCxnSpPr/>
          <p:nvPr/>
        </p:nvCxnSpPr>
        <p:spPr>
          <a:xfrm rot="16200000" flipH="1">
            <a:off x="387833" y="4214778"/>
            <a:ext cx="3397190" cy="118772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V="1">
            <a:off x="1492564" y="2320610"/>
            <a:ext cx="1199823" cy="155647"/>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6441911" y="1416332"/>
            <a:ext cx="2500715" cy="646331"/>
          </a:xfrm>
          <a:prstGeom prst="rect">
            <a:avLst/>
          </a:prstGeom>
          <a:noFill/>
        </p:spPr>
        <p:txBody>
          <a:bodyPr wrap="square" rtlCol="0">
            <a:spAutoFit/>
          </a:bodyPr>
          <a:lstStyle/>
          <a:p>
            <a:r>
              <a:rPr lang="en-US" sz="3600" dirty="0" smtClean="0">
                <a:solidFill>
                  <a:srgbClr val="FF0000"/>
                </a:solidFill>
              </a:rPr>
              <a:t>problem?</a:t>
            </a:r>
            <a:endParaRPr lang="en-US" sz="3600" dirty="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Admin?</a:t>
            </a:r>
            <a:endParaRPr lang="en-US" dirty="0"/>
          </a:p>
        </p:txBody>
      </p:sp>
      <p:sp>
        <p:nvSpPr>
          <p:cNvPr id="3" name="Content Placeholder 2"/>
          <p:cNvSpPr>
            <a:spLocks noGrp="1"/>
          </p:cNvSpPr>
          <p:nvPr>
            <p:ph sz="quarter" idx="1"/>
          </p:nvPr>
        </p:nvSpPr>
        <p:spPr/>
        <p:txBody>
          <a:bodyPr/>
          <a:lstStyle/>
          <a:p>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processing</a:t>
            </a:r>
            <a:endParaRPr lang="en-US" dirty="0"/>
          </a:p>
        </p:txBody>
      </p:sp>
      <p:sp>
        <p:nvSpPr>
          <p:cNvPr id="4" name="Rectangle 3"/>
          <p:cNvSpPr/>
          <p:nvPr/>
        </p:nvSpPr>
        <p:spPr>
          <a:xfrm>
            <a:off x="212864" y="1935238"/>
            <a:ext cx="5411422" cy="4801315"/>
          </a:xfrm>
          <a:prstGeom prst="rect">
            <a:avLst/>
          </a:prstGeom>
        </p:spPr>
        <p:txBody>
          <a:bodyPr wrap="square">
            <a:spAutoFit/>
          </a:bodyPr>
          <a:lstStyle/>
          <a:p>
            <a:r>
              <a:rPr lang="en-US" dirty="0" smtClean="0"/>
              <a:t>The </a:t>
            </a:r>
            <a:r>
              <a:rPr lang="en-US" i="1" dirty="0" smtClean="0">
                <a:solidFill>
                  <a:srgbClr val="FF0000"/>
                </a:solidFill>
              </a:rPr>
              <a:t>world</a:t>
            </a:r>
            <a:r>
              <a:rPr lang="en-US" dirty="0" smtClean="0"/>
              <a:t>'s </a:t>
            </a:r>
            <a:r>
              <a:rPr lang="en-US" i="1" dirty="0" smtClean="0">
                <a:solidFill>
                  <a:srgbClr val="FF0000"/>
                </a:solidFill>
              </a:rPr>
              <a:t>tallest</a:t>
            </a:r>
            <a:r>
              <a:rPr lang="en-US" dirty="0" smtClean="0"/>
              <a:t> structure is the 828 </a:t>
            </a:r>
            <a:r>
              <a:rPr lang="en-US" dirty="0" err="1" smtClean="0"/>
              <a:t>m</a:t>
            </a:r>
            <a:r>
              <a:rPr lang="en-US" dirty="0" smtClean="0"/>
              <a:t> (2,717 ft) tall </a:t>
            </a:r>
            <a:r>
              <a:rPr lang="en-US" dirty="0" err="1" smtClean="0"/>
              <a:t>Burj</a:t>
            </a:r>
            <a:r>
              <a:rPr lang="en-US" dirty="0" smtClean="0"/>
              <a:t> </a:t>
            </a:r>
            <a:r>
              <a:rPr lang="en-US" dirty="0" err="1" smtClean="0"/>
              <a:t>Khalifa</a:t>
            </a:r>
            <a:r>
              <a:rPr lang="en-US" dirty="0" smtClean="0"/>
              <a:t> in Dubai, United Arab Emirates. The </a:t>
            </a:r>
            <a:r>
              <a:rPr lang="en-US" i="1" dirty="0" smtClean="0">
                <a:solidFill>
                  <a:srgbClr val="FF0000"/>
                </a:solidFill>
              </a:rPr>
              <a:t>building</a:t>
            </a:r>
            <a:r>
              <a:rPr lang="en-US" dirty="0" smtClean="0"/>
              <a:t> gained the official title of "</a:t>
            </a:r>
            <a:r>
              <a:rPr lang="en-US" i="1" dirty="0" smtClean="0">
                <a:solidFill>
                  <a:srgbClr val="FF0000"/>
                </a:solidFill>
              </a:rPr>
              <a:t>Tallest Building in the World</a:t>
            </a:r>
            <a:r>
              <a:rPr lang="en-US" dirty="0" smtClean="0"/>
              <a:t>" at its opening on 4 January 2010. It is taller than any other man-made structure ever built.</a:t>
            </a:r>
            <a:endParaRPr lang="en-US" dirty="0" smtClean="0"/>
          </a:p>
          <a:p>
            <a:endParaRPr lang="en-US" dirty="0" smtClean="0"/>
          </a:p>
          <a:p>
            <a:r>
              <a:rPr lang="en-US" dirty="0" smtClean="0"/>
              <a:t>The </a:t>
            </a:r>
            <a:r>
              <a:rPr lang="en-US" dirty="0" smtClean="0"/>
              <a:t>Council on Tall </a:t>
            </a:r>
            <a:r>
              <a:rPr lang="en-US" i="1" dirty="0" smtClean="0">
                <a:solidFill>
                  <a:srgbClr val="FF0000"/>
                </a:solidFill>
              </a:rPr>
              <a:t>Buildings</a:t>
            </a:r>
            <a:r>
              <a:rPr lang="en-US" dirty="0" smtClean="0"/>
              <a:t> and Urban Habitat, an organization that certifies buildings as the "</a:t>
            </a:r>
            <a:r>
              <a:rPr lang="en-US" i="1" dirty="0" smtClean="0">
                <a:solidFill>
                  <a:srgbClr val="FF0000"/>
                </a:solidFill>
              </a:rPr>
              <a:t>World’s Tallest</a:t>
            </a:r>
            <a:r>
              <a:rPr lang="en-US" dirty="0" smtClean="0"/>
              <a:t>", recognizes a </a:t>
            </a:r>
            <a:r>
              <a:rPr lang="en-US" i="1" dirty="0" smtClean="0">
                <a:solidFill>
                  <a:srgbClr val="FF0000"/>
                </a:solidFill>
              </a:rPr>
              <a:t>building</a:t>
            </a:r>
            <a:r>
              <a:rPr lang="en-US" dirty="0" smtClean="0"/>
              <a:t> only if at least fifty percent of its height is made up of floor plates containing habitable floor area.[1] Structures that do not meet this criterion, such as the CN Tower, are defined as "towers"</a:t>
            </a:r>
            <a:r>
              <a:rPr lang="en-US" dirty="0" smtClean="0"/>
              <a:t>.</a:t>
            </a:r>
          </a:p>
          <a:p>
            <a:endParaRPr lang="en-US" dirty="0" smtClean="0"/>
          </a:p>
          <a:p>
            <a:r>
              <a:rPr lang="en-US" dirty="0" smtClean="0"/>
              <a:t>There are dozens of radio and television broadcasting towers which measure over 600 </a:t>
            </a:r>
            <a:r>
              <a:rPr lang="en-US" dirty="0" smtClean="0"/>
              <a:t>meters </a:t>
            </a:r>
            <a:r>
              <a:rPr lang="en-US" dirty="0" smtClean="0"/>
              <a:t>(about 2,000 ft) in height, and only the </a:t>
            </a:r>
            <a:r>
              <a:rPr lang="en-US" i="1" dirty="0" smtClean="0">
                <a:solidFill>
                  <a:srgbClr val="FF0000"/>
                </a:solidFill>
              </a:rPr>
              <a:t>tallest</a:t>
            </a:r>
            <a:r>
              <a:rPr lang="en-US" dirty="0" smtClean="0"/>
              <a:t> are recorded in publicly available information sources.</a:t>
            </a:r>
            <a:endParaRPr lang="en-US" dirty="0"/>
          </a:p>
        </p:txBody>
      </p:sp>
      <p:sp>
        <p:nvSpPr>
          <p:cNvPr id="5" name="Right Arrow 4"/>
          <p:cNvSpPr/>
          <p:nvPr/>
        </p:nvSpPr>
        <p:spPr>
          <a:xfrm>
            <a:off x="5829905" y="3882570"/>
            <a:ext cx="991809" cy="677333"/>
          </a:xfrm>
          <a:prstGeom prst="right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7196499" y="3882570"/>
            <a:ext cx="1616097" cy="461665"/>
          </a:xfrm>
          <a:prstGeom prst="rect">
            <a:avLst/>
          </a:prstGeom>
        </p:spPr>
        <p:txBody>
          <a:bodyPr wrap="none">
            <a:spAutoFit/>
          </a:bodyPr>
          <a:lstStyle/>
          <a:p>
            <a:r>
              <a:rPr lang="en-US" sz="2400" dirty="0" err="1" smtClean="0">
                <a:solidFill>
                  <a:srgbClr val="0000FF"/>
                </a:solidFill>
              </a:rPr>
              <a:t>Burj</a:t>
            </a:r>
            <a:r>
              <a:rPr lang="en-US" sz="2400" dirty="0" smtClean="0">
                <a:solidFill>
                  <a:srgbClr val="0000FF"/>
                </a:solidFill>
              </a:rPr>
              <a:t> </a:t>
            </a:r>
            <a:r>
              <a:rPr lang="en-US" sz="2400" dirty="0" err="1" smtClean="0">
                <a:solidFill>
                  <a:srgbClr val="0000FF"/>
                </a:solidFill>
              </a:rPr>
              <a:t>Khalifa</a:t>
            </a:r>
            <a:endParaRPr lang="en-US" sz="2400" dirty="0">
              <a:solidFill>
                <a:srgbClr val="0000FF"/>
              </a:solidFill>
            </a:endParaRPr>
          </a:p>
        </p:txBody>
      </p:sp>
      <p:sp>
        <p:nvSpPr>
          <p:cNvPr id="7" name="TextBox 6"/>
          <p:cNvSpPr txBox="1"/>
          <p:nvPr/>
        </p:nvSpPr>
        <p:spPr>
          <a:xfrm>
            <a:off x="7182147" y="5793619"/>
            <a:ext cx="1480470" cy="646331"/>
          </a:xfrm>
          <a:prstGeom prst="rect">
            <a:avLst/>
          </a:prstGeom>
          <a:noFill/>
        </p:spPr>
        <p:txBody>
          <a:bodyPr wrap="square" rtlCol="0">
            <a:spAutoFit/>
          </a:bodyPr>
          <a:lstStyle/>
          <a:p>
            <a:r>
              <a:rPr lang="en-US" sz="3600" dirty="0" smtClean="0">
                <a:solidFill>
                  <a:srgbClr val="FF0000"/>
                </a:solidFill>
              </a:rPr>
              <a:t>ideas?</a:t>
            </a:r>
            <a:endParaRPr lang="en-US" sz="3600" dirty="0">
              <a:solidFill>
                <a:srgbClr val="FF00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NLP to the rescue!</a:t>
            </a:r>
            <a:endParaRPr lang="en-US" dirty="0"/>
          </a:p>
        </p:txBody>
      </p:sp>
      <p:sp>
        <p:nvSpPr>
          <p:cNvPr id="3" name="Content Placeholder 2"/>
          <p:cNvSpPr>
            <a:spLocks noGrp="1"/>
          </p:cNvSpPr>
          <p:nvPr>
            <p:ph sz="quarter" idx="1"/>
          </p:nvPr>
        </p:nvSpPr>
        <p:spPr/>
        <p:txBody>
          <a:bodyPr/>
          <a:lstStyle/>
          <a:p>
            <a:r>
              <a:rPr lang="en-US" dirty="0" smtClean="0"/>
              <a:t>Need more information than just the text</a:t>
            </a:r>
          </a:p>
          <a:p>
            <a:pPr lvl="1"/>
            <a:r>
              <a:rPr lang="en-US" dirty="0" smtClean="0"/>
              <a:t>named entity recognition/information extraction</a:t>
            </a:r>
          </a:p>
          <a:p>
            <a:pPr lvl="1"/>
            <a:r>
              <a:rPr lang="en-US" dirty="0" smtClean="0"/>
              <a:t>parsing</a:t>
            </a:r>
          </a:p>
          <a:p>
            <a:pPr lvl="1"/>
            <a:r>
              <a:rPr lang="en-US" dirty="0" smtClean="0"/>
              <a:t>relationships between entities</a:t>
            </a:r>
          </a:p>
          <a:p>
            <a:pPr lvl="2"/>
            <a:r>
              <a:rPr lang="en-US" dirty="0" smtClean="0"/>
              <a:t>Microsoft established vs. Microsoft was established</a:t>
            </a:r>
          </a:p>
          <a:p>
            <a:r>
              <a:rPr lang="en-US" dirty="0" smtClean="0"/>
              <a:t>Pair this information with information we extracted from the query</a:t>
            </a:r>
          </a:p>
          <a:p>
            <a:pPr lvl="1"/>
            <a:r>
              <a:rPr lang="en-US" dirty="0" smtClean="0"/>
              <a:t>What are we looking for?  A person? A date? …?</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5" name="Text Box 3"/>
          <p:cNvSpPr txBox="1">
            <a:spLocks noChangeArrowheads="1"/>
          </p:cNvSpPr>
          <p:nvPr/>
        </p:nvSpPr>
        <p:spPr bwMode="auto">
          <a:xfrm>
            <a:off x="685800" y="1752600"/>
            <a:ext cx="7848600" cy="3170099"/>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000" i="1" dirty="0" smtClean="0"/>
              <a:t>President </a:t>
            </a:r>
            <a:r>
              <a:rPr lang="en-US" sz="2000" i="1" dirty="0"/>
              <a:t>George Bush announced a new bill that would send</a:t>
            </a:r>
            <a:r>
              <a:rPr lang="en-US" sz="2000" i="1" dirty="0" smtClean="0"/>
              <a:t> $</a:t>
            </a:r>
            <a:r>
              <a:rPr lang="en-US" sz="2000" i="1" dirty="0"/>
              <a:t>1.2 million dollars to Miami Florida for a new hurricane</a:t>
            </a:r>
            <a:r>
              <a:rPr lang="en-US" sz="2000" i="1" dirty="0" smtClean="0"/>
              <a:t> tracking </a:t>
            </a:r>
            <a:r>
              <a:rPr lang="en-US" sz="2000" i="1" dirty="0"/>
              <a:t>system</a:t>
            </a:r>
            <a:r>
              <a:rPr lang="en-US" sz="2000" i="1" dirty="0" smtClean="0"/>
              <a:t>.</a:t>
            </a:r>
          </a:p>
          <a:p>
            <a:pPr>
              <a:spcBef>
                <a:spcPct val="50000"/>
              </a:spcBef>
            </a:pPr>
            <a:endParaRPr lang="en-US" sz="2000" i="1" dirty="0" smtClean="0"/>
          </a:p>
          <a:p>
            <a:pPr>
              <a:spcBef>
                <a:spcPct val="50000"/>
              </a:spcBef>
            </a:pPr>
            <a:r>
              <a:rPr lang="en-US" sz="2000" dirty="0"/>
              <a:t>After applying a Named Entity Tagger, the</a:t>
            </a:r>
            <a:r>
              <a:rPr lang="en-US" sz="2000" dirty="0" smtClean="0"/>
              <a:t> text </a:t>
            </a:r>
            <a:r>
              <a:rPr lang="en-US" sz="2000" dirty="0"/>
              <a:t>might look like this:</a:t>
            </a:r>
          </a:p>
          <a:p>
            <a:pPr>
              <a:spcBef>
                <a:spcPct val="50000"/>
              </a:spcBef>
            </a:pPr>
            <a:endParaRPr lang="en-US" sz="2000" dirty="0"/>
          </a:p>
          <a:p>
            <a:pPr>
              <a:spcBef>
                <a:spcPct val="50000"/>
              </a:spcBef>
            </a:pPr>
            <a:r>
              <a:rPr lang="en-US" sz="2000" dirty="0">
                <a:solidFill>
                  <a:srgbClr val="0000FF"/>
                </a:solidFill>
              </a:rPr>
              <a:t>	</a:t>
            </a:r>
            <a:r>
              <a:rPr lang="en-US" sz="2000" i="1" dirty="0">
                <a:solidFill>
                  <a:srgbClr val="0000FF"/>
                </a:solidFill>
              </a:rPr>
              <a:t>&lt;Person=“President George Bush”&gt;</a:t>
            </a:r>
            <a:r>
              <a:rPr lang="en-US" sz="2000" i="1" dirty="0"/>
              <a:t> announced a new bill that</a:t>
            </a:r>
            <a:r>
              <a:rPr lang="en-US" sz="2000" i="1" dirty="0" smtClean="0"/>
              <a:t> would </a:t>
            </a:r>
            <a:r>
              <a:rPr lang="en-US" sz="2000" i="1" dirty="0"/>
              <a:t>send </a:t>
            </a:r>
            <a:r>
              <a:rPr lang="en-US" sz="2000" i="1" dirty="0">
                <a:solidFill>
                  <a:srgbClr val="0000FF"/>
                </a:solidFill>
              </a:rPr>
              <a:t>&lt;MONEY=$1.2 million dollars”&gt; </a:t>
            </a:r>
            <a:r>
              <a:rPr lang="en-US" sz="2000" i="1" dirty="0"/>
              <a:t>to</a:t>
            </a:r>
            <a:r>
              <a:rPr lang="en-US" sz="2000" i="1" dirty="0" smtClean="0"/>
              <a:t> </a:t>
            </a:r>
            <a:r>
              <a:rPr lang="en-US" sz="2000" i="1" dirty="0" smtClean="0">
                <a:solidFill>
                  <a:srgbClr val="0000FF"/>
                </a:solidFill>
              </a:rPr>
              <a:t>&lt;</a:t>
            </a:r>
            <a:r>
              <a:rPr lang="en-US" sz="2000" i="1" dirty="0">
                <a:solidFill>
                  <a:srgbClr val="0000FF"/>
                </a:solidFill>
              </a:rPr>
              <a:t>LOCATION=“Miami Florida:”&gt;</a:t>
            </a:r>
            <a:r>
              <a:rPr lang="en-US" sz="2000" i="1" dirty="0"/>
              <a:t> for a new hurricane tracking</a:t>
            </a:r>
            <a:r>
              <a:rPr lang="en-US" sz="2000" i="1" dirty="0" smtClean="0"/>
              <a:t> system</a:t>
            </a:r>
            <a:r>
              <a:rPr lang="en-US" sz="2000" i="1" dirty="0"/>
              <a:t>.</a:t>
            </a:r>
            <a:endParaRPr lang="en-US" sz="2000" dirty="0"/>
          </a:p>
        </p:txBody>
      </p:sp>
      <p:sp>
        <p:nvSpPr>
          <p:cNvPr id="4" name="Title 3"/>
          <p:cNvSpPr>
            <a:spLocks noGrp="1"/>
          </p:cNvSpPr>
          <p:nvPr>
            <p:ph type="title"/>
          </p:nvPr>
        </p:nvSpPr>
        <p:spPr/>
        <p:txBody>
          <a:bodyPr/>
          <a:lstStyle/>
          <a:p>
            <a:r>
              <a:rPr lang="en-US" dirty="0" smtClean="0"/>
              <a:t>Extracting entities</a:t>
            </a:r>
            <a:endParaRPr lang="en-US" dirty="0"/>
          </a:p>
        </p:txBody>
      </p:sp>
      <p:sp>
        <p:nvSpPr>
          <p:cNvPr id="5" name="TextBox 4"/>
          <p:cNvSpPr txBox="1"/>
          <p:nvPr/>
        </p:nvSpPr>
        <p:spPr>
          <a:xfrm>
            <a:off x="419705" y="5370286"/>
            <a:ext cx="5797248" cy="1200328"/>
          </a:xfrm>
          <a:prstGeom prst="rect">
            <a:avLst/>
          </a:prstGeom>
          <a:noFill/>
        </p:spPr>
        <p:txBody>
          <a:bodyPr wrap="square" rtlCol="0">
            <a:spAutoFit/>
          </a:bodyPr>
          <a:lstStyle/>
          <a:p>
            <a:r>
              <a:rPr lang="en-US" sz="2400" dirty="0" smtClean="0">
                <a:solidFill>
                  <a:srgbClr val="FF6600"/>
                </a:solidFill>
              </a:rPr>
              <a:t>Who announced the new bill?</a:t>
            </a:r>
          </a:p>
          <a:p>
            <a:r>
              <a:rPr lang="en-US" sz="2400" dirty="0" smtClean="0">
                <a:solidFill>
                  <a:srgbClr val="FF6600"/>
                </a:solidFill>
              </a:rPr>
              <a:t>Where will the money from the new bill go?</a:t>
            </a:r>
          </a:p>
          <a:p>
            <a:r>
              <a:rPr lang="en-US" sz="2400" dirty="0" smtClean="0">
                <a:solidFill>
                  <a:srgbClr val="FF6600"/>
                </a:solidFill>
              </a:rPr>
              <a:t>How much will be provided for the new bill?</a:t>
            </a:r>
            <a:endParaRPr lang="en-US" sz="2400" dirty="0">
              <a:solidFill>
                <a:srgbClr val="FF66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8" name="Rectangle 2"/>
          <p:cNvSpPr>
            <a:spLocks noGrp="1" noChangeArrowheads="1"/>
          </p:cNvSpPr>
          <p:nvPr>
            <p:ph type="title"/>
          </p:nvPr>
        </p:nvSpPr>
        <p:spPr/>
        <p:txBody>
          <a:bodyPr>
            <a:normAutofit fontScale="90000"/>
          </a:bodyPr>
          <a:lstStyle/>
          <a:p>
            <a:r>
              <a:rPr lang="en-US" dirty="0" smtClean="0"/>
              <a:t>Combining and normalizing evidence</a:t>
            </a:r>
            <a:endParaRPr lang="en-US" dirty="0"/>
          </a:p>
        </p:txBody>
      </p:sp>
      <p:sp>
        <p:nvSpPr>
          <p:cNvPr id="62469" name="Rectangle 3"/>
          <p:cNvSpPr>
            <a:spLocks noGrp="1" noChangeArrowheads="1"/>
          </p:cNvSpPr>
          <p:nvPr>
            <p:ph type="body" idx="1"/>
          </p:nvPr>
        </p:nvSpPr>
        <p:spPr/>
        <p:txBody>
          <a:bodyPr/>
          <a:lstStyle/>
          <a:p>
            <a:pPr>
              <a:buNone/>
            </a:pPr>
            <a:r>
              <a:rPr lang="en-US" sz="1800" b="1" dirty="0"/>
              <a:t>Q: </a:t>
            </a:r>
            <a:r>
              <a:rPr lang="en-US" sz="1800" i="1" dirty="0"/>
              <a:t>What year did the Titanic sink?</a:t>
            </a:r>
            <a:endParaRPr lang="en-US" sz="1800" i="1" dirty="0" smtClean="0"/>
          </a:p>
          <a:p>
            <a:pPr>
              <a:buFontTx/>
              <a:buNone/>
            </a:pPr>
            <a:r>
              <a:rPr lang="en-US" sz="1800" b="1" dirty="0" smtClean="0"/>
              <a:t>A</a:t>
            </a:r>
            <a:r>
              <a:rPr lang="en-US" sz="1800" b="1" dirty="0"/>
              <a:t>: </a:t>
            </a:r>
            <a:r>
              <a:rPr lang="en-US" sz="1800" i="1" dirty="0"/>
              <a:t>1912</a:t>
            </a:r>
          </a:p>
          <a:p>
            <a:pPr>
              <a:buFontTx/>
              <a:buNone/>
            </a:pPr>
            <a:endParaRPr lang="en-US" sz="1800" i="1" dirty="0" smtClean="0"/>
          </a:p>
          <a:p>
            <a:pPr>
              <a:buFontTx/>
              <a:buNone/>
            </a:pPr>
            <a:r>
              <a:rPr lang="en-US" sz="1800" b="1" dirty="0" smtClean="0"/>
              <a:t>Supporting </a:t>
            </a:r>
            <a:r>
              <a:rPr lang="en-US" sz="1800" b="1" dirty="0"/>
              <a:t>evidence:</a:t>
            </a:r>
            <a:endParaRPr lang="en-US" sz="1800" b="1" dirty="0" smtClean="0"/>
          </a:p>
          <a:p>
            <a:pPr>
              <a:buFontTx/>
              <a:buNone/>
            </a:pPr>
            <a:r>
              <a:rPr lang="en-US" sz="1800" i="1" dirty="0" smtClean="0"/>
              <a:t>It </a:t>
            </a:r>
            <a:r>
              <a:rPr lang="en-US" sz="1800" i="1" dirty="0"/>
              <a:t>was the worst peacetime disaster involving a British ship since the Titanic sank on the </a:t>
            </a:r>
            <a:r>
              <a:rPr lang="en-US" sz="1800" i="1" dirty="0">
                <a:solidFill>
                  <a:srgbClr val="C91F03"/>
                </a:solidFill>
              </a:rPr>
              <a:t>14</a:t>
            </a:r>
            <a:r>
              <a:rPr lang="en-US" sz="1800" i="1" baseline="30000" dirty="0">
                <a:solidFill>
                  <a:srgbClr val="C91F03"/>
                </a:solidFill>
              </a:rPr>
              <a:t>th</a:t>
            </a:r>
            <a:r>
              <a:rPr lang="en-US" sz="1800" i="1" dirty="0">
                <a:solidFill>
                  <a:srgbClr val="C91F03"/>
                </a:solidFill>
              </a:rPr>
              <a:t> of April,</a:t>
            </a:r>
            <a:r>
              <a:rPr lang="en-US" sz="1800" i="1" dirty="0"/>
              <a:t> </a:t>
            </a:r>
            <a:r>
              <a:rPr lang="en-US" sz="1800" i="1" dirty="0">
                <a:solidFill>
                  <a:srgbClr val="C91F03"/>
                </a:solidFill>
              </a:rPr>
              <a:t>1912</a:t>
            </a:r>
            <a:r>
              <a:rPr lang="en-US" sz="1800" i="1" dirty="0"/>
              <a:t>.</a:t>
            </a:r>
          </a:p>
          <a:p>
            <a:pPr>
              <a:buFontTx/>
              <a:buNone/>
            </a:pPr>
            <a:endParaRPr lang="en-US" sz="1800" i="1" dirty="0" smtClean="0"/>
          </a:p>
          <a:p>
            <a:pPr>
              <a:buFontTx/>
              <a:buNone/>
            </a:pPr>
            <a:r>
              <a:rPr lang="en-US" sz="1800" i="1" dirty="0" smtClean="0"/>
              <a:t>The </a:t>
            </a:r>
            <a:r>
              <a:rPr lang="en-US" sz="1800" i="1" dirty="0"/>
              <a:t>Titanic sank after striking an iceberg in the North Atlantic on </a:t>
            </a:r>
            <a:r>
              <a:rPr lang="en-US" sz="1800" i="1" dirty="0">
                <a:solidFill>
                  <a:srgbClr val="C91F03"/>
                </a:solidFill>
              </a:rPr>
              <a:t>April 14</a:t>
            </a:r>
            <a:r>
              <a:rPr lang="en-US" sz="1800" i="1" baseline="30000" dirty="0">
                <a:solidFill>
                  <a:srgbClr val="C91F03"/>
                </a:solidFill>
              </a:rPr>
              <a:t>th</a:t>
            </a:r>
            <a:r>
              <a:rPr lang="en-US" sz="1800" i="1" dirty="0">
                <a:solidFill>
                  <a:srgbClr val="C91F03"/>
                </a:solidFill>
              </a:rPr>
              <a:t>, 1912.</a:t>
            </a:r>
          </a:p>
          <a:p>
            <a:pPr>
              <a:buFontTx/>
              <a:buNone/>
            </a:pPr>
            <a:endParaRPr lang="en-US" sz="1800" i="1" dirty="0" smtClean="0"/>
          </a:p>
          <a:p>
            <a:pPr>
              <a:buFontTx/>
              <a:buNone/>
            </a:pPr>
            <a:r>
              <a:rPr lang="en-US" sz="1800" i="1" dirty="0" smtClean="0"/>
              <a:t>The </a:t>
            </a:r>
            <a:r>
              <a:rPr lang="en-US" sz="1800" i="1" dirty="0"/>
              <a:t>Herald of Free Enterprise capsized off the Belgian port of </a:t>
            </a:r>
            <a:r>
              <a:rPr lang="en-US" sz="1800" i="1" dirty="0" err="1"/>
              <a:t>Zeebrugge</a:t>
            </a:r>
            <a:r>
              <a:rPr lang="en-US" sz="1800" i="1" dirty="0"/>
              <a:t> on March 6, 1987, in the worst peacetime disaster involving a British ship since the Titanic sank in</a:t>
            </a:r>
            <a:r>
              <a:rPr lang="en-US" sz="1800" i="1" dirty="0">
                <a:solidFill>
                  <a:srgbClr val="C91F03"/>
                </a:solidFill>
              </a:rPr>
              <a:t> 1912</a:t>
            </a:r>
            <a:r>
              <a:rPr lang="en-US" sz="1800" i="1" dirty="0"/>
              <a:t>.</a:t>
            </a:r>
            <a:endParaRPr lang="en-US" sz="1800" b="1" dirty="0"/>
          </a:p>
          <a:p>
            <a:endParaRPr lang="en-US" sz="28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2" name="Rectangle 2"/>
          <p:cNvSpPr>
            <a:spLocks noGrp="1" noChangeArrowheads="1"/>
          </p:cNvSpPr>
          <p:nvPr>
            <p:ph type="title"/>
          </p:nvPr>
        </p:nvSpPr>
        <p:spPr/>
        <p:txBody>
          <a:bodyPr/>
          <a:lstStyle/>
          <a:p>
            <a:r>
              <a:rPr lang="en-US"/>
              <a:t>What happened?</a:t>
            </a:r>
          </a:p>
        </p:txBody>
      </p:sp>
      <p:sp>
        <p:nvSpPr>
          <p:cNvPr id="63493" name="Rectangle 3"/>
          <p:cNvSpPr>
            <a:spLocks noGrp="1" noChangeArrowheads="1"/>
          </p:cNvSpPr>
          <p:nvPr>
            <p:ph type="body" idx="1"/>
          </p:nvPr>
        </p:nvSpPr>
        <p:spPr>
          <a:xfrm>
            <a:off x="229805" y="1644951"/>
            <a:ext cx="8766048" cy="4343400"/>
          </a:xfrm>
        </p:spPr>
        <p:txBody>
          <a:bodyPr>
            <a:noAutofit/>
          </a:bodyPr>
          <a:lstStyle/>
          <a:p>
            <a:pPr>
              <a:lnSpc>
                <a:spcPct val="90000"/>
              </a:lnSpc>
              <a:spcBef>
                <a:spcPct val="30000"/>
              </a:spcBef>
              <a:spcAft>
                <a:spcPct val="30000"/>
              </a:spcAft>
            </a:pPr>
            <a:r>
              <a:rPr lang="en-US" sz="2400" b="1" dirty="0"/>
              <a:t>Different formats</a:t>
            </a:r>
            <a:r>
              <a:rPr lang="en-US" sz="2400" dirty="0"/>
              <a:t> for answer candidates detected, normalized and combined:</a:t>
            </a:r>
          </a:p>
          <a:p>
            <a:pPr lvl="1">
              <a:lnSpc>
                <a:spcPct val="90000"/>
              </a:lnSpc>
              <a:spcBef>
                <a:spcPct val="30000"/>
              </a:spcBef>
              <a:spcAft>
                <a:spcPct val="30000"/>
              </a:spcAft>
            </a:pPr>
            <a:r>
              <a:rPr lang="en-US" sz="2000" dirty="0"/>
              <a:t>`April 14</a:t>
            </a:r>
            <a:r>
              <a:rPr lang="en-US" sz="2000" baseline="30000" dirty="0"/>
              <a:t>th</a:t>
            </a:r>
            <a:r>
              <a:rPr lang="en-US" sz="2000" dirty="0"/>
              <a:t>, 1912’</a:t>
            </a:r>
          </a:p>
          <a:p>
            <a:pPr lvl="1">
              <a:lnSpc>
                <a:spcPct val="90000"/>
              </a:lnSpc>
              <a:spcBef>
                <a:spcPct val="30000"/>
              </a:spcBef>
              <a:spcAft>
                <a:spcPct val="30000"/>
              </a:spcAft>
            </a:pPr>
            <a:r>
              <a:rPr lang="en-US" sz="2000" dirty="0"/>
              <a:t>`14</a:t>
            </a:r>
            <a:r>
              <a:rPr lang="en-US" sz="2000" baseline="30000" dirty="0"/>
              <a:t>th</a:t>
            </a:r>
            <a:r>
              <a:rPr lang="en-US" sz="2000" dirty="0"/>
              <a:t> of April, 1912’</a:t>
            </a:r>
          </a:p>
          <a:p>
            <a:pPr>
              <a:lnSpc>
                <a:spcPct val="90000"/>
              </a:lnSpc>
              <a:spcBef>
                <a:spcPct val="30000"/>
              </a:spcBef>
              <a:spcAft>
                <a:spcPct val="30000"/>
              </a:spcAft>
            </a:pPr>
            <a:r>
              <a:rPr lang="en-US" sz="2400" b="1" dirty="0"/>
              <a:t>Supporting evidence</a:t>
            </a:r>
            <a:r>
              <a:rPr lang="en-US" sz="2400" dirty="0"/>
              <a:t> detected and combined:</a:t>
            </a:r>
          </a:p>
          <a:p>
            <a:pPr lvl="1">
              <a:lnSpc>
                <a:spcPct val="90000"/>
              </a:lnSpc>
              <a:spcBef>
                <a:spcPct val="30000"/>
              </a:spcBef>
              <a:spcAft>
                <a:spcPct val="30000"/>
              </a:spcAft>
            </a:pPr>
            <a:r>
              <a:rPr lang="en-US" sz="2400" dirty="0"/>
              <a:t>`</a:t>
            </a:r>
            <a:r>
              <a:rPr lang="en-US" sz="2000" dirty="0"/>
              <a:t>1912’ supports `April 14</a:t>
            </a:r>
            <a:r>
              <a:rPr lang="en-US" sz="2000" baseline="30000" dirty="0"/>
              <a:t>th</a:t>
            </a:r>
            <a:r>
              <a:rPr lang="en-US" sz="2000" dirty="0"/>
              <a:t>, 1912’</a:t>
            </a:r>
          </a:p>
          <a:p>
            <a:pPr>
              <a:lnSpc>
                <a:spcPct val="90000"/>
              </a:lnSpc>
              <a:spcBef>
                <a:spcPct val="30000"/>
              </a:spcBef>
              <a:spcAft>
                <a:spcPct val="30000"/>
              </a:spcAft>
            </a:pPr>
            <a:r>
              <a:rPr lang="en-US" sz="2400" b="1" dirty="0"/>
              <a:t>Structure </a:t>
            </a:r>
            <a:r>
              <a:rPr lang="en-US" sz="2400" dirty="0"/>
              <a:t>of date expressions understood and correct piece output:</a:t>
            </a:r>
          </a:p>
          <a:p>
            <a:pPr lvl="1">
              <a:lnSpc>
                <a:spcPct val="90000"/>
              </a:lnSpc>
              <a:spcBef>
                <a:spcPct val="30000"/>
              </a:spcBef>
              <a:spcAft>
                <a:spcPct val="30000"/>
              </a:spcAft>
            </a:pPr>
            <a:r>
              <a:rPr lang="en-US" sz="2000" dirty="0"/>
              <a:t>`1912’ rather than `April 14</a:t>
            </a:r>
            <a:r>
              <a:rPr lang="en-US" sz="2000" baseline="30000" dirty="0"/>
              <a:t>th</a:t>
            </a:r>
            <a:r>
              <a:rPr lang="en-US" sz="2000" dirty="0"/>
              <a:t>, 1912’</a:t>
            </a:r>
          </a:p>
          <a:p>
            <a:pPr>
              <a:lnSpc>
                <a:spcPct val="90000"/>
              </a:lnSpc>
              <a:spcBef>
                <a:spcPct val="30000"/>
              </a:spcBef>
              <a:spcAft>
                <a:spcPct val="30000"/>
              </a:spcAft>
            </a:pPr>
            <a:r>
              <a:rPr lang="en-US" sz="2400" b="1" dirty="0"/>
              <a:t>Most frequent answer</a:t>
            </a:r>
            <a:r>
              <a:rPr lang="en-US" sz="2400" dirty="0"/>
              <a:t> candidate found and output:</a:t>
            </a:r>
          </a:p>
          <a:p>
            <a:pPr lvl="1">
              <a:lnSpc>
                <a:spcPct val="90000"/>
              </a:lnSpc>
              <a:spcBef>
                <a:spcPct val="30000"/>
              </a:spcBef>
              <a:spcAft>
                <a:spcPct val="30000"/>
              </a:spcAft>
            </a:pPr>
            <a:r>
              <a:rPr lang="en-US" sz="2400" dirty="0"/>
              <a:t>`</a:t>
            </a:r>
            <a:r>
              <a:rPr lang="en-US" sz="2000" dirty="0"/>
              <a:t>April 14</a:t>
            </a:r>
            <a:r>
              <a:rPr lang="en-US" sz="2000" baseline="30000" dirty="0"/>
              <a:t>th</a:t>
            </a:r>
            <a:r>
              <a:rPr lang="en-US" sz="2000" dirty="0"/>
              <a:t>, 1912’ rather than something else.</a:t>
            </a:r>
          </a:p>
          <a:p>
            <a:pPr>
              <a:lnSpc>
                <a:spcPct val="90000"/>
              </a:lnSpc>
            </a:pPr>
            <a:endParaRPr lang="en-US" sz="32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NLP is expensive!</a:t>
            </a:r>
            <a:endParaRPr lang="en-US" dirty="0"/>
          </a:p>
        </p:txBody>
      </p:sp>
      <p:sp>
        <p:nvSpPr>
          <p:cNvPr id="28" name="Content Placeholder 27"/>
          <p:cNvSpPr>
            <a:spLocks noGrp="1"/>
          </p:cNvSpPr>
          <p:nvPr>
            <p:ph sz="quarter" idx="1"/>
          </p:nvPr>
        </p:nvSpPr>
        <p:spPr>
          <a:xfrm>
            <a:off x="1818337" y="1600200"/>
            <a:ext cx="6947711" cy="4495800"/>
          </a:xfrm>
        </p:spPr>
        <p:txBody>
          <a:bodyPr>
            <a:normAutofit/>
          </a:bodyPr>
          <a:lstStyle/>
          <a:p>
            <a:r>
              <a:rPr lang="en-US" sz="2800" dirty="0" smtClean="0"/>
              <a:t>We need to run:</a:t>
            </a:r>
            <a:endParaRPr lang="en-US" sz="2800" dirty="0" smtClean="0"/>
          </a:p>
          <a:p>
            <a:pPr lvl="1"/>
            <a:r>
              <a:rPr lang="en-US" sz="2400" dirty="0" smtClean="0"/>
              <a:t>sentence </a:t>
            </a:r>
            <a:r>
              <a:rPr lang="en-US" sz="2400" dirty="0" smtClean="0"/>
              <a:t>identifier</a:t>
            </a:r>
            <a:endParaRPr lang="en-US" sz="2400" dirty="0" smtClean="0"/>
          </a:p>
          <a:p>
            <a:pPr lvl="1"/>
            <a:r>
              <a:rPr lang="en-US" sz="2400" dirty="0" err="1" smtClean="0"/>
              <a:t>tokenizer</a:t>
            </a:r>
            <a:endParaRPr lang="en-US" sz="2400" dirty="0" smtClean="0"/>
          </a:p>
          <a:p>
            <a:pPr lvl="1"/>
            <a:r>
              <a:rPr lang="en-US" sz="2400" dirty="0" smtClean="0"/>
              <a:t>IE</a:t>
            </a:r>
          </a:p>
          <a:p>
            <a:pPr lvl="1"/>
            <a:r>
              <a:rPr lang="en-US" sz="2400" dirty="0" smtClean="0"/>
              <a:t>parsers</a:t>
            </a:r>
          </a:p>
          <a:p>
            <a:pPr lvl="1"/>
            <a:r>
              <a:rPr lang="en-US" sz="2400" dirty="0" smtClean="0"/>
              <a:t>…</a:t>
            </a:r>
          </a:p>
          <a:p>
            <a:r>
              <a:rPr lang="en-US" sz="2700" dirty="0" smtClean="0"/>
              <a:t>These are expensive!  (and there may be many documents)</a:t>
            </a:r>
          </a:p>
          <a:p>
            <a:r>
              <a:rPr lang="en-US" sz="2700" dirty="0" smtClean="0">
                <a:solidFill>
                  <a:srgbClr val="FF0000"/>
                </a:solidFill>
              </a:rPr>
              <a:t>Can we reduce this time?</a:t>
            </a:r>
          </a:p>
          <a:p>
            <a:endParaRPr lang="en-US" sz="2800" dirty="0"/>
          </a:p>
        </p:txBody>
      </p:sp>
      <p:grpSp>
        <p:nvGrpSpPr>
          <p:cNvPr id="4" name="Group 3"/>
          <p:cNvGrpSpPr/>
          <p:nvPr/>
        </p:nvGrpSpPr>
        <p:grpSpPr>
          <a:xfrm>
            <a:off x="803136" y="2204485"/>
            <a:ext cx="677333" cy="907150"/>
            <a:chOff x="7523238" y="2939139"/>
            <a:chExt cx="677333" cy="907150"/>
          </a:xfrm>
        </p:grpSpPr>
        <p:sp>
          <p:nvSpPr>
            <p:cNvPr id="5" name="Rectangle 4"/>
            <p:cNvSpPr/>
            <p:nvPr/>
          </p:nvSpPr>
          <p:spPr>
            <a:xfrm>
              <a:off x="7523238" y="2939139"/>
              <a:ext cx="677333" cy="907150"/>
            </a:xfrm>
            <a:prstGeom prst="rect">
              <a:avLst/>
            </a:prstGeom>
            <a:solidFill>
              <a:srgbClr val="FF66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7583699" y="3084279"/>
              <a:ext cx="544286" cy="1588"/>
            </a:xfrm>
            <a:prstGeom prst="line">
              <a:avLst/>
            </a:prstGeom>
            <a:ln w="381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7578864" y="3236679"/>
              <a:ext cx="544286" cy="1588"/>
            </a:xfrm>
            <a:prstGeom prst="line">
              <a:avLst/>
            </a:prstGeom>
            <a:ln w="381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586124" y="3389079"/>
              <a:ext cx="544286" cy="1588"/>
            </a:xfrm>
            <a:prstGeom prst="line">
              <a:avLst/>
            </a:prstGeom>
            <a:ln w="381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593384" y="3553574"/>
              <a:ext cx="544286" cy="1588"/>
            </a:xfrm>
            <a:prstGeom prst="line">
              <a:avLst/>
            </a:prstGeom>
            <a:ln w="381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7588549" y="3718069"/>
              <a:ext cx="544286" cy="1588"/>
            </a:xfrm>
            <a:prstGeom prst="line">
              <a:avLst/>
            </a:prstGeom>
            <a:ln w="381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1" name="Group 10"/>
          <p:cNvGrpSpPr/>
          <p:nvPr/>
        </p:nvGrpSpPr>
        <p:grpSpPr>
          <a:xfrm>
            <a:off x="803136" y="3516061"/>
            <a:ext cx="677333" cy="907150"/>
            <a:chOff x="7523238" y="2939139"/>
            <a:chExt cx="677333" cy="907150"/>
          </a:xfrm>
        </p:grpSpPr>
        <p:sp>
          <p:nvSpPr>
            <p:cNvPr id="12" name="Rectangle 11"/>
            <p:cNvSpPr/>
            <p:nvPr/>
          </p:nvSpPr>
          <p:spPr>
            <a:xfrm>
              <a:off x="7523238" y="2939139"/>
              <a:ext cx="677333" cy="907150"/>
            </a:xfrm>
            <a:prstGeom prst="rect">
              <a:avLst/>
            </a:prstGeom>
            <a:solidFill>
              <a:srgbClr val="FF66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7583699" y="3084279"/>
              <a:ext cx="544286" cy="1588"/>
            </a:xfrm>
            <a:prstGeom prst="line">
              <a:avLst/>
            </a:prstGeom>
            <a:ln w="381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7578864" y="3236679"/>
              <a:ext cx="544286" cy="1588"/>
            </a:xfrm>
            <a:prstGeom prst="line">
              <a:avLst/>
            </a:prstGeom>
            <a:ln w="381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7586124" y="3389079"/>
              <a:ext cx="544286" cy="1588"/>
            </a:xfrm>
            <a:prstGeom prst="line">
              <a:avLst/>
            </a:prstGeom>
            <a:ln w="381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7593384" y="3553574"/>
              <a:ext cx="544286" cy="1588"/>
            </a:xfrm>
            <a:prstGeom prst="line">
              <a:avLst/>
            </a:prstGeom>
            <a:ln w="381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7588549" y="3718069"/>
              <a:ext cx="544286" cy="1588"/>
            </a:xfrm>
            <a:prstGeom prst="line">
              <a:avLst/>
            </a:prstGeom>
            <a:ln w="381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a:off x="803136" y="5004533"/>
            <a:ext cx="677333" cy="907150"/>
            <a:chOff x="7523238" y="2939139"/>
            <a:chExt cx="677333" cy="907150"/>
          </a:xfrm>
        </p:grpSpPr>
        <p:sp>
          <p:nvSpPr>
            <p:cNvPr id="19" name="Rectangle 18"/>
            <p:cNvSpPr/>
            <p:nvPr/>
          </p:nvSpPr>
          <p:spPr>
            <a:xfrm>
              <a:off x="7523238" y="2939139"/>
              <a:ext cx="677333" cy="907150"/>
            </a:xfrm>
            <a:prstGeom prst="rect">
              <a:avLst/>
            </a:prstGeom>
            <a:solidFill>
              <a:srgbClr val="FF66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0" name="Straight Connector 19"/>
            <p:cNvCxnSpPr/>
            <p:nvPr/>
          </p:nvCxnSpPr>
          <p:spPr>
            <a:xfrm>
              <a:off x="7583699" y="3084279"/>
              <a:ext cx="544286" cy="1588"/>
            </a:xfrm>
            <a:prstGeom prst="line">
              <a:avLst/>
            </a:prstGeom>
            <a:ln w="381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7578864" y="3236679"/>
              <a:ext cx="544286" cy="1588"/>
            </a:xfrm>
            <a:prstGeom prst="line">
              <a:avLst/>
            </a:prstGeom>
            <a:ln w="381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7586124" y="3389079"/>
              <a:ext cx="544286" cy="1588"/>
            </a:xfrm>
            <a:prstGeom prst="line">
              <a:avLst/>
            </a:prstGeom>
            <a:ln w="381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593384" y="3553574"/>
              <a:ext cx="544286" cy="1588"/>
            </a:xfrm>
            <a:prstGeom prst="line">
              <a:avLst/>
            </a:prstGeom>
            <a:ln w="381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7588549" y="3718069"/>
              <a:ext cx="544286" cy="1588"/>
            </a:xfrm>
            <a:prstGeom prst="line">
              <a:avLst/>
            </a:prstGeom>
            <a:ln w="381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3282" name="Rectangle 2"/>
          <p:cNvSpPr>
            <a:spLocks noGrp="1" noChangeArrowheads="1"/>
          </p:cNvSpPr>
          <p:nvPr>
            <p:ph type="title"/>
          </p:nvPr>
        </p:nvSpPr>
        <p:spPr>
          <a:xfrm>
            <a:off x="685800" y="0"/>
            <a:ext cx="7772400" cy="990600"/>
          </a:xfrm>
        </p:spPr>
        <p:txBody>
          <a:bodyPr/>
          <a:lstStyle/>
          <a:p>
            <a:r>
              <a:rPr lang="en-US" dirty="0" smtClean="0"/>
              <a:t>QA actual framework</a:t>
            </a:r>
            <a:endParaRPr lang="en-US" dirty="0"/>
          </a:p>
        </p:txBody>
      </p:sp>
      <p:sp>
        <p:nvSpPr>
          <p:cNvPr id="353284" name="Oval 4"/>
          <p:cNvSpPr>
            <a:spLocks noChangeArrowheads="1"/>
          </p:cNvSpPr>
          <p:nvPr/>
        </p:nvSpPr>
        <p:spPr bwMode="auto">
          <a:xfrm>
            <a:off x="381000" y="2133600"/>
            <a:ext cx="1219200" cy="457200"/>
          </a:xfrm>
          <a:prstGeom prst="ellipse">
            <a:avLst/>
          </a:prstGeom>
          <a:solidFill>
            <a:srgbClr val="66FF99"/>
          </a:solidFill>
          <a:ln w="12700">
            <a:solidFill>
              <a:schemeClr val="tx1"/>
            </a:solidFill>
            <a:round/>
            <a:headEnd type="none" w="sm" len="sm"/>
            <a:tailEnd type="none" w="sm" len="sm"/>
          </a:ln>
          <a:effectLst/>
        </p:spPr>
        <p:txBody>
          <a:bodyPr wrap="none" anchor="ctr">
            <a:prstTxWarp prst="textNoShape">
              <a:avLst/>
            </a:prstTxWarp>
          </a:bodyPr>
          <a:lstStyle/>
          <a:p>
            <a:pPr algn="ctr"/>
            <a:r>
              <a:rPr lang="en-US" sz="1800"/>
              <a:t>Question</a:t>
            </a:r>
          </a:p>
        </p:txBody>
      </p:sp>
      <p:sp>
        <p:nvSpPr>
          <p:cNvPr id="353285" name="Rectangle 5"/>
          <p:cNvSpPr>
            <a:spLocks noChangeArrowheads="1"/>
          </p:cNvSpPr>
          <p:nvPr/>
        </p:nvSpPr>
        <p:spPr bwMode="auto">
          <a:xfrm>
            <a:off x="1219200" y="3124200"/>
            <a:ext cx="1447800" cy="685800"/>
          </a:xfrm>
          <a:prstGeom prst="rect">
            <a:avLst/>
          </a:prstGeom>
          <a:solidFill>
            <a:srgbClr val="CCFF66"/>
          </a:solidFill>
          <a:ln w="12700">
            <a:solidFill>
              <a:schemeClr val="tx1"/>
            </a:solidFill>
            <a:miter lim="800000"/>
            <a:headEnd type="none" w="sm" len="sm"/>
            <a:tailEnd type="none" w="sm" len="sm"/>
          </a:ln>
          <a:effectLst/>
        </p:spPr>
        <p:txBody>
          <a:bodyPr wrap="none" anchor="ctr">
            <a:prstTxWarp prst="textNoShape">
              <a:avLst/>
            </a:prstTxWarp>
          </a:bodyPr>
          <a:lstStyle/>
          <a:p>
            <a:pPr algn="ctr"/>
            <a:r>
              <a:rPr lang="en-US" sz="1800" dirty="0" smtClean="0"/>
              <a:t>query</a:t>
            </a:r>
            <a:br>
              <a:rPr lang="en-US" sz="1800" dirty="0" smtClean="0"/>
            </a:br>
            <a:r>
              <a:rPr lang="en-US" sz="1800" dirty="0" smtClean="0"/>
              <a:t>processing</a:t>
            </a:r>
            <a:endParaRPr lang="en-US" sz="1800" dirty="0"/>
          </a:p>
        </p:txBody>
      </p:sp>
      <p:sp>
        <p:nvSpPr>
          <p:cNvPr id="353286" name="Oval 6"/>
          <p:cNvSpPr>
            <a:spLocks noChangeArrowheads="1"/>
          </p:cNvSpPr>
          <p:nvPr/>
        </p:nvSpPr>
        <p:spPr bwMode="auto">
          <a:xfrm>
            <a:off x="2286000" y="2133600"/>
            <a:ext cx="1219200" cy="457200"/>
          </a:xfrm>
          <a:prstGeom prst="ellipse">
            <a:avLst/>
          </a:prstGeom>
          <a:solidFill>
            <a:srgbClr val="FFFF66"/>
          </a:solidFill>
          <a:ln w="12700">
            <a:solidFill>
              <a:schemeClr val="tx1"/>
            </a:solidFill>
            <a:round/>
            <a:headEnd type="none" w="sm" len="sm"/>
            <a:tailEnd type="none" w="sm" len="sm"/>
          </a:ln>
          <a:effectLst/>
        </p:spPr>
        <p:txBody>
          <a:bodyPr wrap="none" anchor="ctr">
            <a:prstTxWarp prst="textNoShape">
              <a:avLst/>
            </a:prstTxWarp>
          </a:bodyPr>
          <a:lstStyle/>
          <a:p>
            <a:pPr algn="ctr"/>
            <a:r>
              <a:rPr lang="en-US" sz="1800"/>
              <a:t>Query</a:t>
            </a:r>
          </a:p>
        </p:txBody>
      </p:sp>
      <p:sp>
        <p:nvSpPr>
          <p:cNvPr id="353287" name="Rectangle 7"/>
          <p:cNvSpPr>
            <a:spLocks noChangeArrowheads="1"/>
          </p:cNvSpPr>
          <p:nvPr/>
        </p:nvSpPr>
        <p:spPr bwMode="auto">
          <a:xfrm>
            <a:off x="3124200" y="3124200"/>
            <a:ext cx="1447800" cy="685800"/>
          </a:xfrm>
          <a:prstGeom prst="rect">
            <a:avLst/>
          </a:prstGeom>
          <a:solidFill>
            <a:srgbClr val="CCFF66"/>
          </a:solidFill>
          <a:ln w="12700">
            <a:solidFill>
              <a:schemeClr val="tx1"/>
            </a:solidFill>
            <a:miter lim="800000"/>
            <a:headEnd type="none" w="sm" len="sm"/>
            <a:tailEnd type="none" w="sm" len="sm"/>
          </a:ln>
          <a:effectLst/>
        </p:spPr>
        <p:txBody>
          <a:bodyPr wrap="none" anchor="ctr">
            <a:prstTxWarp prst="textNoShape">
              <a:avLst/>
            </a:prstTxWarp>
          </a:bodyPr>
          <a:lstStyle/>
          <a:p>
            <a:pPr algn="ctr"/>
            <a:r>
              <a:rPr lang="en-US" sz="1800" dirty="0" smtClean="0"/>
              <a:t>Information</a:t>
            </a:r>
            <a:br>
              <a:rPr lang="en-US" sz="1800" dirty="0" smtClean="0"/>
            </a:br>
            <a:r>
              <a:rPr lang="en-US" sz="1800" dirty="0" smtClean="0"/>
              <a:t>retrieval</a:t>
            </a:r>
            <a:endParaRPr lang="en-US" sz="1800" dirty="0"/>
          </a:p>
        </p:txBody>
      </p:sp>
      <p:sp>
        <p:nvSpPr>
          <p:cNvPr id="353288" name="AutoShape 8"/>
          <p:cNvSpPr>
            <a:spLocks noChangeArrowheads="1"/>
          </p:cNvSpPr>
          <p:nvPr/>
        </p:nvSpPr>
        <p:spPr bwMode="auto">
          <a:xfrm>
            <a:off x="3505200" y="4726825"/>
            <a:ext cx="838200" cy="1066800"/>
          </a:xfrm>
          <a:prstGeom prst="flowChartMagneticDisk">
            <a:avLst/>
          </a:prstGeom>
          <a:solidFill>
            <a:srgbClr val="FF6600"/>
          </a:solidFill>
          <a:ln w="12700">
            <a:solidFill>
              <a:schemeClr val="tx1"/>
            </a:solidFill>
            <a:round/>
            <a:headEnd type="none" w="sm" len="sm"/>
            <a:tailEnd type="none" w="sm" len="sm"/>
          </a:ln>
          <a:effectLst/>
        </p:spPr>
        <p:txBody>
          <a:bodyPr wrap="none" anchor="ctr">
            <a:prstTxWarp prst="textNoShape">
              <a:avLst/>
            </a:prstTxWarp>
          </a:bodyPr>
          <a:lstStyle/>
          <a:p>
            <a:pPr algn="ctr"/>
            <a:r>
              <a:rPr lang="en-US" sz="1800" dirty="0"/>
              <a:t>Corpus</a:t>
            </a:r>
          </a:p>
        </p:txBody>
      </p:sp>
      <p:sp>
        <p:nvSpPr>
          <p:cNvPr id="353289" name="AutoShape 9"/>
          <p:cNvSpPr>
            <a:spLocks noChangeArrowheads="1"/>
          </p:cNvSpPr>
          <p:nvPr/>
        </p:nvSpPr>
        <p:spPr bwMode="auto">
          <a:xfrm>
            <a:off x="3657600" y="3946675"/>
            <a:ext cx="457200" cy="533400"/>
          </a:xfrm>
          <a:prstGeom prst="upDownArrow">
            <a:avLst>
              <a:gd name="adj1" fmla="val 50000"/>
              <a:gd name="adj2" fmla="val 23333"/>
            </a:avLst>
          </a:prstGeom>
          <a:noFill/>
          <a:ln w="19050">
            <a:solidFill>
              <a:schemeClr val="tx1"/>
            </a:solidFill>
            <a:miter lim="800000"/>
            <a:headEnd type="none" w="sm" len="sm"/>
            <a:tailEnd type="none" w="sm" len="sm"/>
          </a:ln>
          <a:effectLst/>
        </p:spPr>
        <p:txBody>
          <a:bodyPr wrap="none" anchor="ctr">
            <a:prstTxWarp prst="textNoShape">
              <a:avLst/>
            </a:prstTxWarp>
          </a:bodyPr>
          <a:lstStyle/>
          <a:p>
            <a:endParaRPr lang="en-US"/>
          </a:p>
        </p:txBody>
      </p:sp>
      <p:sp>
        <p:nvSpPr>
          <p:cNvPr id="353290" name="Oval 10"/>
          <p:cNvSpPr>
            <a:spLocks noChangeArrowheads="1"/>
          </p:cNvSpPr>
          <p:nvPr/>
        </p:nvSpPr>
        <p:spPr bwMode="auto">
          <a:xfrm>
            <a:off x="4114800" y="2133600"/>
            <a:ext cx="1219200" cy="457200"/>
          </a:xfrm>
          <a:prstGeom prst="ellipse">
            <a:avLst/>
          </a:prstGeom>
          <a:solidFill>
            <a:srgbClr val="FFFF66"/>
          </a:solidFill>
          <a:ln w="12700">
            <a:solidFill>
              <a:schemeClr val="tx1"/>
            </a:solidFill>
            <a:round/>
            <a:headEnd type="none" w="sm" len="sm"/>
            <a:tailEnd type="none" w="sm" len="sm"/>
          </a:ln>
          <a:effectLst/>
        </p:spPr>
        <p:txBody>
          <a:bodyPr wrap="none" anchor="ctr">
            <a:prstTxWarp prst="textNoShape">
              <a:avLst/>
            </a:prstTxWarp>
          </a:bodyPr>
          <a:lstStyle/>
          <a:p>
            <a:pPr algn="ctr"/>
            <a:r>
              <a:rPr lang="en-US" sz="1800"/>
              <a:t>Docs</a:t>
            </a:r>
          </a:p>
        </p:txBody>
      </p:sp>
      <p:sp>
        <p:nvSpPr>
          <p:cNvPr id="353291" name="Rectangle 11"/>
          <p:cNvSpPr>
            <a:spLocks noChangeArrowheads="1"/>
          </p:cNvSpPr>
          <p:nvPr/>
        </p:nvSpPr>
        <p:spPr bwMode="auto">
          <a:xfrm>
            <a:off x="4953000" y="3124200"/>
            <a:ext cx="1447800" cy="685800"/>
          </a:xfrm>
          <a:prstGeom prst="rect">
            <a:avLst/>
          </a:prstGeom>
          <a:solidFill>
            <a:srgbClr val="CCFF66"/>
          </a:solidFill>
          <a:ln w="12700">
            <a:solidFill>
              <a:schemeClr val="tx1"/>
            </a:solidFill>
            <a:miter lim="800000"/>
            <a:headEnd type="none" w="sm" len="sm"/>
            <a:tailEnd type="none" w="sm" len="sm"/>
          </a:ln>
          <a:effectLst/>
        </p:spPr>
        <p:txBody>
          <a:bodyPr wrap="none" anchor="ctr">
            <a:prstTxWarp prst="textNoShape">
              <a:avLst/>
            </a:prstTxWarp>
          </a:bodyPr>
          <a:lstStyle/>
          <a:p>
            <a:pPr algn="ctr"/>
            <a:r>
              <a:rPr lang="en-US" dirty="0" smtClean="0"/>
              <a:t>Passage</a:t>
            </a:r>
            <a:br>
              <a:rPr lang="en-US" dirty="0" smtClean="0"/>
            </a:br>
            <a:r>
              <a:rPr lang="en-US" dirty="0" smtClean="0"/>
              <a:t>retrieval</a:t>
            </a:r>
            <a:endParaRPr lang="en-US" sz="1800" dirty="0"/>
          </a:p>
        </p:txBody>
      </p:sp>
      <p:sp>
        <p:nvSpPr>
          <p:cNvPr id="353292" name="Oval 12"/>
          <p:cNvSpPr>
            <a:spLocks noChangeArrowheads="1"/>
          </p:cNvSpPr>
          <p:nvPr/>
        </p:nvSpPr>
        <p:spPr bwMode="auto">
          <a:xfrm>
            <a:off x="6019800" y="2133600"/>
            <a:ext cx="1219200" cy="457200"/>
          </a:xfrm>
          <a:prstGeom prst="ellipse">
            <a:avLst/>
          </a:prstGeom>
          <a:solidFill>
            <a:srgbClr val="FFFF66"/>
          </a:solidFill>
          <a:ln w="12700">
            <a:solidFill>
              <a:schemeClr val="tx1"/>
            </a:solidFill>
            <a:round/>
            <a:headEnd type="none" w="sm" len="sm"/>
            <a:tailEnd type="none" w="sm" len="sm"/>
          </a:ln>
          <a:effectLst/>
        </p:spPr>
        <p:txBody>
          <a:bodyPr wrap="none" anchor="ctr">
            <a:prstTxWarp prst="textNoShape">
              <a:avLst/>
            </a:prstTxWarp>
          </a:bodyPr>
          <a:lstStyle/>
          <a:p>
            <a:pPr algn="ctr"/>
            <a:r>
              <a:rPr lang="en-US" sz="1800"/>
              <a:t>Answers</a:t>
            </a:r>
          </a:p>
        </p:txBody>
      </p:sp>
      <p:sp>
        <p:nvSpPr>
          <p:cNvPr id="353293" name="Rectangle 13"/>
          <p:cNvSpPr>
            <a:spLocks noChangeArrowheads="1"/>
          </p:cNvSpPr>
          <p:nvPr/>
        </p:nvSpPr>
        <p:spPr bwMode="auto">
          <a:xfrm>
            <a:off x="6858000" y="3124200"/>
            <a:ext cx="1447800" cy="685800"/>
          </a:xfrm>
          <a:prstGeom prst="rect">
            <a:avLst/>
          </a:prstGeom>
          <a:solidFill>
            <a:srgbClr val="CCFF66"/>
          </a:solidFill>
          <a:ln w="12700">
            <a:solidFill>
              <a:schemeClr val="tx1"/>
            </a:solidFill>
            <a:miter lim="800000"/>
            <a:headEnd type="none" w="sm" len="sm"/>
            <a:tailEnd type="none" w="sm" len="sm"/>
          </a:ln>
          <a:effectLst/>
        </p:spPr>
        <p:txBody>
          <a:bodyPr wrap="none" anchor="ctr">
            <a:prstTxWarp prst="textNoShape">
              <a:avLst/>
            </a:prstTxWarp>
          </a:bodyPr>
          <a:lstStyle/>
          <a:p>
            <a:pPr algn="ctr"/>
            <a:r>
              <a:rPr lang="en-US" sz="1800" dirty="0"/>
              <a:t>Answer</a:t>
            </a:r>
            <a:r>
              <a:rPr lang="en-US" sz="1800" dirty="0" smtClean="0"/>
              <a:t/>
            </a:r>
            <a:br>
              <a:rPr lang="en-US" sz="1800" dirty="0" smtClean="0"/>
            </a:br>
            <a:r>
              <a:rPr lang="en-US" dirty="0" smtClean="0"/>
              <a:t>p</a:t>
            </a:r>
            <a:r>
              <a:rPr lang="en-US" sz="1800" dirty="0" smtClean="0"/>
              <a:t>rocessing</a:t>
            </a:r>
            <a:endParaRPr lang="en-US" sz="1800" dirty="0"/>
          </a:p>
        </p:txBody>
      </p:sp>
      <p:sp>
        <p:nvSpPr>
          <p:cNvPr id="353294" name="Oval 14"/>
          <p:cNvSpPr>
            <a:spLocks noChangeArrowheads="1"/>
          </p:cNvSpPr>
          <p:nvPr/>
        </p:nvSpPr>
        <p:spPr bwMode="auto">
          <a:xfrm>
            <a:off x="7620000" y="4419600"/>
            <a:ext cx="1219200" cy="457200"/>
          </a:xfrm>
          <a:prstGeom prst="ellipse">
            <a:avLst/>
          </a:prstGeom>
          <a:solidFill>
            <a:srgbClr val="66FF99"/>
          </a:solidFill>
          <a:ln w="12700">
            <a:solidFill>
              <a:schemeClr val="tx1"/>
            </a:solidFill>
            <a:round/>
            <a:headEnd type="none" w="sm" len="sm"/>
            <a:tailEnd type="none" w="sm" len="sm"/>
          </a:ln>
          <a:effectLst/>
        </p:spPr>
        <p:txBody>
          <a:bodyPr wrap="none" anchor="ctr">
            <a:prstTxWarp prst="textNoShape">
              <a:avLst/>
            </a:prstTxWarp>
          </a:bodyPr>
          <a:lstStyle/>
          <a:p>
            <a:pPr algn="ctr"/>
            <a:r>
              <a:rPr lang="en-US" sz="1800"/>
              <a:t>Answer</a:t>
            </a:r>
          </a:p>
        </p:txBody>
      </p:sp>
      <p:sp>
        <p:nvSpPr>
          <p:cNvPr id="353295" name="Line 15"/>
          <p:cNvSpPr>
            <a:spLocks noChangeShapeType="1"/>
          </p:cNvSpPr>
          <p:nvPr/>
        </p:nvSpPr>
        <p:spPr bwMode="auto">
          <a:xfrm>
            <a:off x="1219200" y="2667000"/>
            <a:ext cx="304800" cy="304800"/>
          </a:xfrm>
          <a:prstGeom prst="line">
            <a:avLst/>
          </a:prstGeom>
          <a:noFill/>
          <a:ln w="38100">
            <a:solidFill>
              <a:schemeClr val="tx1"/>
            </a:solidFill>
            <a:round/>
            <a:headEnd type="none" w="sm" len="sm"/>
            <a:tailEnd type="triangle" w="sm" len="sm"/>
          </a:ln>
          <a:effectLst/>
        </p:spPr>
        <p:txBody>
          <a:bodyPr>
            <a:prstTxWarp prst="textNoShape">
              <a:avLst/>
            </a:prstTxWarp>
          </a:bodyPr>
          <a:lstStyle/>
          <a:p>
            <a:endParaRPr lang="en-US"/>
          </a:p>
        </p:txBody>
      </p:sp>
      <p:sp>
        <p:nvSpPr>
          <p:cNvPr id="353296" name="Line 16"/>
          <p:cNvSpPr>
            <a:spLocks noChangeShapeType="1"/>
          </p:cNvSpPr>
          <p:nvPr/>
        </p:nvSpPr>
        <p:spPr bwMode="auto">
          <a:xfrm>
            <a:off x="3352800" y="2667000"/>
            <a:ext cx="304800" cy="304800"/>
          </a:xfrm>
          <a:prstGeom prst="line">
            <a:avLst/>
          </a:prstGeom>
          <a:noFill/>
          <a:ln w="38100">
            <a:solidFill>
              <a:schemeClr val="tx1"/>
            </a:solidFill>
            <a:round/>
            <a:headEnd type="none" w="sm" len="sm"/>
            <a:tailEnd type="triangle" w="sm" len="sm"/>
          </a:ln>
          <a:effectLst/>
        </p:spPr>
        <p:txBody>
          <a:bodyPr>
            <a:prstTxWarp prst="textNoShape">
              <a:avLst/>
            </a:prstTxWarp>
          </a:bodyPr>
          <a:lstStyle/>
          <a:p>
            <a:endParaRPr lang="en-US"/>
          </a:p>
        </p:txBody>
      </p:sp>
      <p:sp>
        <p:nvSpPr>
          <p:cNvPr id="353297" name="Line 17"/>
          <p:cNvSpPr>
            <a:spLocks noChangeShapeType="1"/>
          </p:cNvSpPr>
          <p:nvPr/>
        </p:nvSpPr>
        <p:spPr bwMode="auto">
          <a:xfrm>
            <a:off x="5105400" y="2667000"/>
            <a:ext cx="304800" cy="304800"/>
          </a:xfrm>
          <a:prstGeom prst="line">
            <a:avLst/>
          </a:prstGeom>
          <a:noFill/>
          <a:ln w="38100">
            <a:solidFill>
              <a:schemeClr val="tx1"/>
            </a:solidFill>
            <a:round/>
            <a:headEnd type="none" w="sm" len="sm"/>
            <a:tailEnd type="triangle" w="sm" len="sm"/>
          </a:ln>
          <a:effectLst/>
        </p:spPr>
        <p:txBody>
          <a:bodyPr>
            <a:prstTxWarp prst="textNoShape">
              <a:avLst/>
            </a:prstTxWarp>
          </a:bodyPr>
          <a:lstStyle/>
          <a:p>
            <a:endParaRPr lang="en-US"/>
          </a:p>
        </p:txBody>
      </p:sp>
      <p:sp>
        <p:nvSpPr>
          <p:cNvPr id="353298" name="Line 18"/>
          <p:cNvSpPr>
            <a:spLocks noChangeShapeType="1"/>
          </p:cNvSpPr>
          <p:nvPr/>
        </p:nvSpPr>
        <p:spPr bwMode="auto">
          <a:xfrm>
            <a:off x="6934200" y="2667000"/>
            <a:ext cx="304800" cy="304800"/>
          </a:xfrm>
          <a:prstGeom prst="line">
            <a:avLst/>
          </a:prstGeom>
          <a:noFill/>
          <a:ln w="38100">
            <a:solidFill>
              <a:schemeClr val="tx1"/>
            </a:solidFill>
            <a:round/>
            <a:headEnd type="none" w="sm" len="sm"/>
            <a:tailEnd type="triangle" w="sm" len="sm"/>
          </a:ln>
          <a:effectLst/>
        </p:spPr>
        <p:txBody>
          <a:bodyPr>
            <a:prstTxWarp prst="textNoShape">
              <a:avLst/>
            </a:prstTxWarp>
          </a:bodyPr>
          <a:lstStyle/>
          <a:p>
            <a:endParaRPr lang="en-US"/>
          </a:p>
        </p:txBody>
      </p:sp>
      <p:sp>
        <p:nvSpPr>
          <p:cNvPr id="353299" name="Line 19"/>
          <p:cNvSpPr>
            <a:spLocks noChangeShapeType="1"/>
          </p:cNvSpPr>
          <p:nvPr/>
        </p:nvSpPr>
        <p:spPr bwMode="auto">
          <a:xfrm>
            <a:off x="7848600" y="3962400"/>
            <a:ext cx="304800" cy="304800"/>
          </a:xfrm>
          <a:prstGeom prst="line">
            <a:avLst/>
          </a:prstGeom>
          <a:noFill/>
          <a:ln w="38100">
            <a:solidFill>
              <a:schemeClr val="tx1"/>
            </a:solidFill>
            <a:round/>
            <a:headEnd type="none" w="sm" len="sm"/>
            <a:tailEnd type="triangle" w="sm" len="sm"/>
          </a:ln>
          <a:effectLst/>
        </p:spPr>
        <p:txBody>
          <a:bodyPr>
            <a:prstTxWarp prst="textNoShape">
              <a:avLst/>
            </a:prstTxWarp>
          </a:bodyPr>
          <a:lstStyle/>
          <a:p>
            <a:endParaRPr lang="en-US"/>
          </a:p>
        </p:txBody>
      </p:sp>
      <p:sp>
        <p:nvSpPr>
          <p:cNvPr id="353300" name="Line 20"/>
          <p:cNvSpPr>
            <a:spLocks noChangeShapeType="1"/>
          </p:cNvSpPr>
          <p:nvPr/>
        </p:nvSpPr>
        <p:spPr bwMode="auto">
          <a:xfrm flipV="1">
            <a:off x="2133600" y="2667000"/>
            <a:ext cx="304800" cy="304800"/>
          </a:xfrm>
          <a:prstGeom prst="line">
            <a:avLst/>
          </a:prstGeom>
          <a:noFill/>
          <a:ln w="38100">
            <a:solidFill>
              <a:schemeClr val="tx1"/>
            </a:solidFill>
            <a:round/>
            <a:headEnd type="none" w="sm" len="sm"/>
            <a:tailEnd type="triangle" w="sm" len="sm"/>
          </a:ln>
          <a:effectLst/>
        </p:spPr>
        <p:txBody>
          <a:bodyPr>
            <a:prstTxWarp prst="textNoShape">
              <a:avLst/>
            </a:prstTxWarp>
          </a:bodyPr>
          <a:lstStyle/>
          <a:p>
            <a:endParaRPr lang="en-US"/>
          </a:p>
        </p:txBody>
      </p:sp>
      <p:sp>
        <p:nvSpPr>
          <p:cNvPr id="353301" name="Line 21"/>
          <p:cNvSpPr>
            <a:spLocks noChangeShapeType="1"/>
          </p:cNvSpPr>
          <p:nvPr/>
        </p:nvSpPr>
        <p:spPr bwMode="auto">
          <a:xfrm flipV="1">
            <a:off x="4038600" y="2667000"/>
            <a:ext cx="304800" cy="304800"/>
          </a:xfrm>
          <a:prstGeom prst="line">
            <a:avLst/>
          </a:prstGeom>
          <a:noFill/>
          <a:ln w="38100">
            <a:solidFill>
              <a:schemeClr val="tx1"/>
            </a:solidFill>
            <a:round/>
            <a:headEnd type="none" w="sm" len="sm"/>
            <a:tailEnd type="triangle" w="sm" len="sm"/>
          </a:ln>
          <a:effectLst/>
        </p:spPr>
        <p:txBody>
          <a:bodyPr>
            <a:prstTxWarp prst="textNoShape">
              <a:avLst/>
            </a:prstTxWarp>
          </a:bodyPr>
          <a:lstStyle/>
          <a:p>
            <a:endParaRPr lang="en-US"/>
          </a:p>
        </p:txBody>
      </p:sp>
      <p:sp>
        <p:nvSpPr>
          <p:cNvPr id="353302" name="Line 22"/>
          <p:cNvSpPr>
            <a:spLocks noChangeShapeType="1"/>
          </p:cNvSpPr>
          <p:nvPr/>
        </p:nvSpPr>
        <p:spPr bwMode="auto">
          <a:xfrm flipV="1">
            <a:off x="5867400" y="2667000"/>
            <a:ext cx="304800" cy="304800"/>
          </a:xfrm>
          <a:prstGeom prst="line">
            <a:avLst/>
          </a:prstGeom>
          <a:noFill/>
          <a:ln w="38100">
            <a:solidFill>
              <a:schemeClr val="tx1"/>
            </a:solidFill>
            <a:round/>
            <a:headEnd type="none" w="sm" len="sm"/>
            <a:tailEnd type="triangle" w="sm" len="sm"/>
          </a:ln>
          <a:effectLst/>
        </p:spPr>
        <p:txBody>
          <a:bodyPr>
            <a:prstTxWarp prst="textNoShape">
              <a:avLst/>
            </a:prstTxWarp>
          </a:bodyPr>
          <a:lstStyle/>
          <a:p>
            <a:endParaRPr lang="en-US"/>
          </a:p>
        </p:txBody>
      </p:sp>
      <p:cxnSp>
        <p:nvCxnSpPr>
          <p:cNvPr id="24" name="Straight Arrow Connector 23"/>
          <p:cNvCxnSpPr/>
          <p:nvPr/>
        </p:nvCxnSpPr>
        <p:spPr>
          <a:xfrm rot="16200000" flipV="1">
            <a:off x="5300133" y="4484309"/>
            <a:ext cx="1744133" cy="784981"/>
          </a:xfrm>
          <a:prstGeom prst="straightConnector1">
            <a:avLst/>
          </a:prstGeom>
          <a:ln w="76200" cap="flat" cmpd="sng" algn="ctr">
            <a:solidFill>
              <a:srgbClr val="FF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5779709" y="5793625"/>
            <a:ext cx="2373691" cy="646331"/>
          </a:xfrm>
          <a:prstGeom prst="rect">
            <a:avLst/>
          </a:prstGeom>
          <a:noFill/>
        </p:spPr>
        <p:txBody>
          <a:bodyPr wrap="square" rtlCol="0">
            <a:spAutoFit/>
          </a:bodyPr>
          <a:lstStyle/>
          <a:p>
            <a:r>
              <a:rPr lang="en-US" dirty="0" smtClean="0">
                <a:solidFill>
                  <a:srgbClr val="0000FF"/>
                </a:solidFill>
              </a:rPr>
              <a:t>find relevant passages before doing NLP</a:t>
            </a:r>
            <a:endParaRPr lang="en-US" dirty="0">
              <a:solidFill>
                <a:srgbClr val="0000FF"/>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322943" y="1729619"/>
            <a:ext cx="8361438" cy="1874762"/>
          </a:xfrm>
        </p:spPr>
        <p:txBody>
          <a:bodyPr>
            <a:normAutofit/>
          </a:bodyPr>
          <a:lstStyle/>
          <a:p>
            <a:pPr>
              <a:lnSpc>
                <a:spcPct val="90000"/>
              </a:lnSpc>
            </a:pPr>
            <a:r>
              <a:rPr lang="en-US" sz="2400" i="1" dirty="0" smtClean="0"/>
              <a:t>IR </a:t>
            </a:r>
            <a:r>
              <a:rPr lang="en-US" sz="2400" i="1" dirty="0"/>
              <a:t>Systems</a:t>
            </a:r>
            <a:r>
              <a:rPr lang="en-US" sz="2400" dirty="0"/>
              <a:t> return the N</a:t>
            </a:r>
            <a:r>
              <a:rPr lang="en-US" sz="2400" dirty="0" smtClean="0"/>
              <a:t> most relevant documents</a:t>
            </a:r>
          </a:p>
          <a:p>
            <a:pPr>
              <a:lnSpc>
                <a:spcPct val="90000"/>
              </a:lnSpc>
            </a:pPr>
            <a:r>
              <a:rPr lang="en-US" sz="2400" i="1" dirty="0" smtClean="0"/>
              <a:t>Passage </a:t>
            </a:r>
            <a:r>
              <a:rPr lang="en-US" sz="2400" i="1" dirty="0"/>
              <a:t>retrieval systems</a:t>
            </a:r>
            <a:r>
              <a:rPr lang="en-US" sz="2400" dirty="0" smtClean="0"/>
              <a:t> then return </a:t>
            </a:r>
            <a:r>
              <a:rPr lang="en-US" sz="2400" dirty="0"/>
              <a:t>the </a:t>
            </a:r>
            <a:r>
              <a:rPr lang="en-US" sz="2400" dirty="0" smtClean="0"/>
              <a:t>N most relevant </a:t>
            </a:r>
            <a:r>
              <a:rPr lang="en-US" sz="2400" i="1" dirty="0" smtClean="0">
                <a:solidFill>
                  <a:srgbClr val="FF0000"/>
                </a:solidFill>
              </a:rPr>
              <a:t>passages</a:t>
            </a:r>
          </a:p>
          <a:p>
            <a:pPr>
              <a:lnSpc>
                <a:spcPct val="90000"/>
              </a:lnSpc>
            </a:pPr>
            <a:r>
              <a:rPr lang="en-US" sz="2400" dirty="0" smtClean="0"/>
              <a:t>The answer processing is then only run on these passages</a:t>
            </a:r>
          </a:p>
        </p:txBody>
      </p:sp>
      <p:sp>
        <p:nvSpPr>
          <p:cNvPr id="4" name="Title 3"/>
          <p:cNvSpPr>
            <a:spLocks noGrp="1"/>
          </p:cNvSpPr>
          <p:nvPr>
            <p:ph type="title"/>
          </p:nvPr>
        </p:nvSpPr>
        <p:spPr/>
        <p:txBody>
          <a:bodyPr/>
          <a:lstStyle/>
          <a:p>
            <a:r>
              <a:rPr lang="en-US" dirty="0" smtClean="0"/>
              <a:t>Passage retrieval</a:t>
            </a:r>
            <a:endParaRPr lang="en-US" dirty="0"/>
          </a:p>
        </p:txBody>
      </p:sp>
      <p:grpSp>
        <p:nvGrpSpPr>
          <p:cNvPr id="5" name="Group 4"/>
          <p:cNvGrpSpPr/>
          <p:nvPr/>
        </p:nvGrpSpPr>
        <p:grpSpPr>
          <a:xfrm>
            <a:off x="3742278" y="3528176"/>
            <a:ext cx="677333" cy="907150"/>
            <a:chOff x="7523238" y="2939139"/>
            <a:chExt cx="677333" cy="907150"/>
          </a:xfrm>
        </p:grpSpPr>
        <p:sp>
          <p:nvSpPr>
            <p:cNvPr id="6" name="Rectangle 5"/>
            <p:cNvSpPr/>
            <p:nvPr/>
          </p:nvSpPr>
          <p:spPr>
            <a:xfrm>
              <a:off x="7523238" y="2939139"/>
              <a:ext cx="677333" cy="907150"/>
            </a:xfrm>
            <a:prstGeom prst="rect">
              <a:avLst/>
            </a:prstGeom>
            <a:solidFill>
              <a:srgbClr val="FF66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7583699" y="3084279"/>
              <a:ext cx="544286" cy="1588"/>
            </a:xfrm>
            <a:prstGeom prst="line">
              <a:avLst/>
            </a:prstGeom>
            <a:ln w="381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578864" y="3236679"/>
              <a:ext cx="544286" cy="1588"/>
            </a:xfrm>
            <a:prstGeom prst="line">
              <a:avLst/>
            </a:prstGeom>
            <a:ln w="381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586124" y="3389079"/>
              <a:ext cx="544286" cy="1588"/>
            </a:xfrm>
            <a:prstGeom prst="line">
              <a:avLst/>
            </a:prstGeom>
            <a:ln w="381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7593384" y="3553574"/>
              <a:ext cx="544286" cy="1588"/>
            </a:xfrm>
            <a:prstGeom prst="line">
              <a:avLst/>
            </a:prstGeom>
            <a:ln w="381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7588549" y="3718069"/>
              <a:ext cx="544286" cy="1588"/>
            </a:xfrm>
            <a:prstGeom prst="line">
              <a:avLst/>
            </a:prstGeom>
            <a:ln w="381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2" name="Group 11"/>
          <p:cNvGrpSpPr/>
          <p:nvPr/>
        </p:nvGrpSpPr>
        <p:grpSpPr>
          <a:xfrm>
            <a:off x="3742278" y="4587726"/>
            <a:ext cx="677333" cy="907150"/>
            <a:chOff x="7523238" y="2939139"/>
            <a:chExt cx="677333" cy="907150"/>
          </a:xfrm>
        </p:grpSpPr>
        <p:sp>
          <p:nvSpPr>
            <p:cNvPr id="13" name="Rectangle 12"/>
            <p:cNvSpPr/>
            <p:nvPr/>
          </p:nvSpPr>
          <p:spPr>
            <a:xfrm>
              <a:off x="7523238" y="2939139"/>
              <a:ext cx="677333" cy="907150"/>
            </a:xfrm>
            <a:prstGeom prst="rect">
              <a:avLst/>
            </a:prstGeom>
            <a:solidFill>
              <a:srgbClr val="FF66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p:nvCxnSpPr>
          <p:spPr>
            <a:xfrm>
              <a:off x="7583699" y="3084279"/>
              <a:ext cx="544286" cy="1588"/>
            </a:xfrm>
            <a:prstGeom prst="line">
              <a:avLst/>
            </a:prstGeom>
            <a:ln w="381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7578864" y="3236679"/>
              <a:ext cx="544286" cy="1588"/>
            </a:xfrm>
            <a:prstGeom prst="line">
              <a:avLst/>
            </a:prstGeom>
            <a:ln w="381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7586124" y="3389079"/>
              <a:ext cx="544286" cy="1588"/>
            </a:xfrm>
            <a:prstGeom prst="line">
              <a:avLst/>
            </a:prstGeom>
            <a:ln w="381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7593384" y="3553574"/>
              <a:ext cx="544286" cy="1588"/>
            </a:xfrm>
            <a:prstGeom prst="line">
              <a:avLst/>
            </a:prstGeom>
            <a:ln w="381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588549" y="3718069"/>
              <a:ext cx="544286" cy="1588"/>
            </a:xfrm>
            <a:prstGeom prst="line">
              <a:avLst/>
            </a:prstGeom>
            <a:ln w="381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9" name="Group 18"/>
          <p:cNvGrpSpPr/>
          <p:nvPr/>
        </p:nvGrpSpPr>
        <p:grpSpPr>
          <a:xfrm>
            <a:off x="3742278" y="5647276"/>
            <a:ext cx="677333" cy="907150"/>
            <a:chOff x="7523238" y="2939139"/>
            <a:chExt cx="677333" cy="907150"/>
          </a:xfrm>
        </p:grpSpPr>
        <p:sp>
          <p:nvSpPr>
            <p:cNvPr id="20" name="Rectangle 19"/>
            <p:cNvSpPr/>
            <p:nvPr/>
          </p:nvSpPr>
          <p:spPr>
            <a:xfrm>
              <a:off x="7523238" y="2939139"/>
              <a:ext cx="677333" cy="907150"/>
            </a:xfrm>
            <a:prstGeom prst="rect">
              <a:avLst/>
            </a:prstGeom>
            <a:solidFill>
              <a:srgbClr val="FF66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p:nvCxnSpPr>
          <p:spPr>
            <a:xfrm>
              <a:off x="7583699" y="3084279"/>
              <a:ext cx="544286" cy="1588"/>
            </a:xfrm>
            <a:prstGeom prst="line">
              <a:avLst/>
            </a:prstGeom>
            <a:ln w="381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7578864" y="3236679"/>
              <a:ext cx="544286" cy="1588"/>
            </a:xfrm>
            <a:prstGeom prst="line">
              <a:avLst/>
            </a:prstGeom>
            <a:ln w="381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586124" y="3389079"/>
              <a:ext cx="544286" cy="1588"/>
            </a:xfrm>
            <a:prstGeom prst="line">
              <a:avLst/>
            </a:prstGeom>
            <a:ln w="381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7593384" y="3553574"/>
              <a:ext cx="544286" cy="1588"/>
            </a:xfrm>
            <a:prstGeom prst="line">
              <a:avLst/>
            </a:prstGeom>
            <a:ln w="381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588549" y="3718069"/>
              <a:ext cx="544286" cy="1588"/>
            </a:xfrm>
            <a:prstGeom prst="line">
              <a:avLst/>
            </a:prstGeom>
            <a:ln w="381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26" name="Rectangle 25"/>
          <p:cNvSpPr/>
          <p:nvPr/>
        </p:nvSpPr>
        <p:spPr>
          <a:xfrm>
            <a:off x="3648550" y="3600746"/>
            <a:ext cx="867821" cy="304800"/>
          </a:xfrm>
          <a:prstGeom prst="rect">
            <a:avLst/>
          </a:prstGeom>
          <a:solidFill>
            <a:srgbClr val="FF0000">
              <a:alpha val="4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3648550" y="5099729"/>
            <a:ext cx="867821" cy="164495"/>
          </a:xfrm>
          <a:prstGeom prst="rect">
            <a:avLst/>
          </a:prstGeom>
          <a:solidFill>
            <a:srgbClr val="FF0000">
              <a:alpha val="4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3648550" y="5862568"/>
            <a:ext cx="867821" cy="164495"/>
          </a:xfrm>
          <a:prstGeom prst="rect">
            <a:avLst/>
          </a:prstGeom>
          <a:solidFill>
            <a:srgbClr val="FF0000">
              <a:alpha val="4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a:t>
            </a:r>
            <a:endParaRPr lang="en-US" dirty="0"/>
          </a:p>
        </p:txBody>
      </p:sp>
      <p:sp>
        <p:nvSpPr>
          <p:cNvPr id="3" name="Content Placeholder 2"/>
          <p:cNvSpPr>
            <a:spLocks noGrp="1"/>
          </p:cNvSpPr>
          <p:nvPr>
            <p:ph sz="quarter" idx="1"/>
          </p:nvPr>
        </p:nvSpPr>
        <p:spPr/>
        <p:txBody>
          <a:bodyPr/>
          <a:lstStyle/>
          <a:p>
            <a:r>
              <a:rPr lang="en-US" dirty="0" smtClean="0">
                <a:solidFill>
                  <a:srgbClr val="FF0000"/>
                </a:solidFill>
              </a:rPr>
              <a:t>How can/should we evaluate the system?</a:t>
            </a:r>
          </a:p>
          <a:p>
            <a:endParaRPr lang="en-US" dirty="0" smtClean="0"/>
          </a:p>
          <a:p>
            <a:r>
              <a:rPr lang="en-US" dirty="0" smtClean="0"/>
              <a:t>Ideas:</a:t>
            </a:r>
          </a:p>
          <a:p>
            <a:pPr lvl="1"/>
            <a:r>
              <a:rPr lang="en-US" dirty="0" smtClean="0"/>
              <a:t>Accuracy</a:t>
            </a:r>
          </a:p>
          <a:p>
            <a:pPr lvl="1"/>
            <a:r>
              <a:rPr lang="en-US" dirty="0" smtClean="0"/>
              <a:t>Precision/Recall (often we allow it to say “No Answer”)</a:t>
            </a:r>
          </a:p>
          <a:p>
            <a:pPr lvl="1"/>
            <a:r>
              <a:rPr lang="en-US" dirty="0" smtClean="0"/>
              <a:t>Produce multiple answers and use IR like measures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457200" y="1582926"/>
            <a:ext cx="7924800" cy="830997"/>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dirty="0" smtClean="0"/>
              <a:t>For the </a:t>
            </a:r>
            <a:r>
              <a:rPr lang="en-US" sz="2400" dirty="0"/>
              <a:t>purposes of evaluating</a:t>
            </a:r>
            <a:r>
              <a:rPr lang="en-US" sz="2400" dirty="0" smtClean="0"/>
              <a:t> the systems, </a:t>
            </a:r>
            <a:r>
              <a:rPr lang="en-US" sz="2400" dirty="0"/>
              <a:t>several answer candidates are often ranked by </a:t>
            </a:r>
            <a:r>
              <a:rPr lang="en-US" sz="2400" dirty="0" smtClean="0"/>
              <a:t>confidence.</a:t>
            </a:r>
          </a:p>
        </p:txBody>
      </p:sp>
      <p:sp>
        <p:nvSpPr>
          <p:cNvPr id="4" name="Title 3"/>
          <p:cNvSpPr>
            <a:spLocks noGrp="1"/>
          </p:cNvSpPr>
          <p:nvPr>
            <p:ph type="title"/>
          </p:nvPr>
        </p:nvSpPr>
        <p:spPr/>
        <p:txBody>
          <a:bodyPr/>
          <a:lstStyle/>
          <a:p>
            <a:r>
              <a:rPr lang="en-US" dirty="0" smtClean="0"/>
              <a:t>Reciprocal ranking scheme</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Brin</a:t>
            </a:r>
            <a:r>
              <a:rPr lang="en-US" dirty="0" smtClean="0"/>
              <a:t>, 1998 Experiments</a:t>
            </a:r>
            <a:endParaRPr lang="en-US" dirty="0"/>
          </a:p>
        </p:txBody>
      </p:sp>
      <p:graphicFrame>
        <p:nvGraphicFramePr>
          <p:cNvPr id="1497090" name="Object 2"/>
          <p:cNvGraphicFramePr>
            <a:graphicFrameLocks noChangeAspect="1"/>
          </p:cNvGraphicFramePr>
          <p:nvPr/>
        </p:nvGraphicFramePr>
        <p:xfrm>
          <a:off x="1743680" y="1876425"/>
          <a:ext cx="5630863" cy="3105150"/>
        </p:xfrm>
        <a:graphic>
          <a:graphicData uri="http://schemas.openxmlformats.org/presentationml/2006/ole">
            <p:oleObj spid="_x0000_s285698" name="Document" r:id="rId4" imgW="5630040" imgH="3105000" progId="Word.Document.8">
              <p:embed/>
            </p:oleObj>
          </a:graphicData>
        </a:graphic>
      </p:graphicFrame>
      <p:sp>
        <p:nvSpPr>
          <p:cNvPr id="4" name="Oval 3"/>
          <p:cNvSpPr/>
          <p:nvPr/>
        </p:nvSpPr>
        <p:spPr>
          <a:xfrm>
            <a:off x="4826001" y="2515810"/>
            <a:ext cx="822476" cy="362857"/>
          </a:xfrm>
          <a:prstGeom prst="ellipse">
            <a:avLst/>
          </a:prstGeom>
          <a:noFill/>
          <a:ln w="28575" cap="flat"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4826001" y="3483429"/>
            <a:ext cx="822476" cy="362857"/>
          </a:xfrm>
          <a:prstGeom prst="ellipse">
            <a:avLst/>
          </a:prstGeom>
          <a:noFill/>
          <a:ln w="28575" cap="flat"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798286" y="6067375"/>
            <a:ext cx="7200233" cy="461665"/>
          </a:xfrm>
          <a:prstGeom prst="rect">
            <a:avLst/>
          </a:prstGeom>
          <a:noFill/>
        </p:spPr>
        <p:txBody>
          <a:bodyPr wrap="square" rtlCol="0">
            <a:spAutoFit/>
          </a:bodyPr>
          <a:lstStyle/>
          <a:p>
            <a:r>
              <a:rPr lang="en-US" sz="2400" dirty="0" smtClean="0">
                <a:solidFill>
                  <a:srgbClr val="0000FF"/>
                </a:solidFill>
              </a:rPr>
              <a:t>Were only able to extract from a subset of the repository</a:t>
            </a:r>
            <a:endParaRPr lang="en-US" sz="2400" dirty="0">
              <a:solidFill>
                <a:srgbClr val="0000FF"/>
              </a:solidFill>
            </a:endParaRPr>
          </a:p>
        </p:txBody>
      </p:sp>
      <p:sp>
        <p:nvSpPr>
          <p:cNvPr id="7" name="TextBox 6"/>
          <p:cNvSpPr txBox="1"/>
          <p:nvPr/>
        </p:nvSpPr>
        <p:spPr>
          <a:xfrm>
            <a:off x="556380" y="5017860"/>
            <a:ext cx="1016001" cy="523220"/>
          </a:xfrm>
          <a:prstGeom prst="rect">
            <a:avLst/>
          </a:prstGeom>
          <a:noFill/>
        </p:spPr>
        <p:txBody>
          <a:bodyPr wrap="square" rtlCol="0">
            <a:spAutoFit/>
          </a:bodyPr>
          <a:lstStyle/>
          <a:p>
            <a:r>
              <a:rPr lang="en-US" sz="2800" dirty="0" smtClean="0">
                <a:solidFill>
                  <a:srgbClr val="008000"/>
                </a:solidFill>
              </a:rPr>
              <a:t>pairs</a:t>
            </a:r>
            <a:endParaRPr lang="en-US" sz="2800" dirty="0">
              <a:solidFill>
                <a:srgbClr val="008000"/>
              </a:solidFill>
            </a:endParaRPr>
          </a:p>
        </p:txBody>
      </p:sp>
      <p:sp>
        <p:nvSpPr>
          <p:cNvPr id="8" name="Right Arrow 7"/>
          <p:cNvSpPr/>
          <p:nvPr/>
        </p:nvSpPr>
        <p:spPr>
          <a:xfrm>
            <a:off x="1548191" y="5237237"/>
            <a:ext cx="653142" cy="217715"/>
          </a:xfrm>
          <a:prstGeom prst="right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2426304" y="4819505"/>
            <a:ext cx="1625601" cy="954107"/>
          </a:xfrm>
          <a:prstGeom prst="rect">
            <a:avLst/>
          </a:prstGeom>
          <a:noFill/>
        </p:spPr>
        <p:txBody>
          <a:bodyPr wrap="square" rtlCol="0">
            <a:spAutoFit/>
          </a:bodyPr>
          <a:lstStyle/>
          <a:p>
            <a:r>
              <a:rPr lang="en-US" sz="2800" dirty="0" smtClean="0">
                <a:solidFill>
                  <a:srgbClr val="008000"/>
                </a:solidFill>
              </a:rPr>
              <a:t>extraction patterns</a:t>
            </a:r>
            <a:endParaRPr lang="en-US" sz="2800" dirty="0">
              <a:solidFill>
                <a:srgbClr val="008000"/>
              </a:solidFill>
            </a:endParaRPr>
          </a:p>
        </p:txBody>
      </p:sp>
      <p:sp>
        <p:nvSpPr>
          <p:cNvPr id="10" name="Right Arrow 9"/>
          <p:cNvSpPr/>
          <p:nvPr/>
        </p:nvSpPr>
        <p:spPr>
          <a:xfrm>
            <a:off x="4487335" y="5261427"/>
            <a:ext cx="653142" cy="217715"/>
          </a:xfrm>
          <a:prstGeom prst="right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4051905" y="4867905"/>
            <a:ext cx="2201333" cy="369332"/>
          </a:xfrm>
          <a:prstGeom prst="rect">
            <a:avLst/>
          </a:prstGeom>
          <a:noFill/>
        </p:spPr>
        <p:txBody>
          <a:bodyPr wrap="square" rtlCol="0">
            <a:spAutoFit/>
          </a:bodyPr>
          <a:lstStyle/>
          <a:p>
            <a:r>
              <a:rPr lang="en-US" dirty="0" smtClean="0"/>
              <a:t>extract from corpus</a:t>
            </a:r>
            <a:endParaRPr lang="en-US" dirty="0"/>
          </a:p>
        </p:txBody>
      </p:sp>
      <p:sp>
        <p:nvSpPr>
          <p:cNvPr id="12" name="TextBox 11"/>
          <p:cNvSpPr txBox="1"/>
          <p:nvPr/>
        </p:nvSpPr>
        <p:spPr>
          <a:xfrm>
            <a:off x="6021588" y="5017860"/>
            <a:ext cx="2094316" cy="523220"/>
          </a:xfrm>
          <a:prstGeom prst="rect">
            <a:avLst/>
          </a:prstGeom>
          <a:noFill/>
        </p:spPr>
        <p:txBody>
          <a:bodyPr wrap="square" rtlCol="0">
            <a:spAutoFit/>
          </a:bodyPr>
          <a:lstStyle/>
          <a:p>
            <a:r>
              <a:rPr lang="en-US" sz="2800" dirty="0" smtClean="0">
                <a:solidFill>
                  <a:srgbClr val="008000"/>
                </a:solidFill>
              </a:rPr>
              <a:t>new pairs</a:t>
            </a:r>
            <a:endParaRPr lang="en-US" sz="2800" dirty="0">
              <a:solidFill>
                <a:srgbClr val="00800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457200" y="1582926"/>
            <a:ext cx="7924800" cy="415498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dirty="0" smtClean="0"/>
              <a:t>For the </a:t>
            </a:r>
            <a:r>
              <a:rPr lang="en-US" sz="2400" dirty="0"/>
              <a:t>purposes of evaluating</a:t>
            </a:r>
            <a:r>
              <a:rPr lang="en-US" sz="2400" dirty="0" smtClean="0"/>
              <a:t> the systems, </a:t>
            </a:r>
            <a:r>
              <a:rPr lang="en-US" sz="2400" dirty="0"/>
              <a:t>several answer candidates are often ranked by </a:t>
            </a:r>
            <a:r>
              <a:rPr lang="en-US" sz="2400" dirty="0" smtClean="0"/>
              <a:t>confidence.</a:t>
            </a:r>
          </a:p>
          <a:p>
            <a:pPr>
              <a:spcBef>
                <a:spcPct val="50000"/>
              </a:spcBef>
            </a:pPr>
            <a:r>
              <a:rPr lang="en-US" sz="2400" b="1" dirty="0" smtClean="0">
                <a:solidFill>
                  <a:srgbClr val="0000FF"/>
                </a:solidFill>
              </a:rPr>
              <a:t>Reciprocal </a:t>
            </a:r>
            <a:r>
              <a:rPr lang="en-US" sz="2400" b="1" dirty="0">
                <a:solidFill>
                  <a:srgbClr val="0000FF"/>
                </a:solidFill>
              </a:rPr>
              <a:t>Ranking Scheme</a:t>
            </a:r>
            <a:r>
              <a:rPr lang="en-US" sz="2400" b="1" dirty="0"/>
              <a:t>:  </a:t>
            </a:r>
            <a:r>
              <a:rPr lang="en-US" sz="2400" dirty="0"/>
              <a:t>the score for a question is 1/R, 	where R is a rank of the </a:t>
            </a:r>
            <a:r>
              <a:rPr lang="en-US" sz="2400" u="sng" dirty="0"/>
              <a:t>first</a:t>
            </a:r>
            <a:r>
              <a:rPr lang="en-US" sz="2400" dirty="0"/>
              <a:t> correct answer in the list.</a:t>
            </a:r>
          </a:p>
          <a:p>
            <a:pPr>
              <a:spcBef>
                <a:spcPct val="50000"/>
              </a:spcBef>
            </a:pPr>
            <a:r>
              <a:rPr lang="en-US" sz="2400" dirty="0"/>
              <a:t>	Q: What is the capital of Utah?                                                             	A1: Ogden                                                                                              	A2: Salt Lake City                                                                                                                	A3: Provo                                                                                                  	A4: St. George                                                                                           	A5: Salt </a:t>
            </a:r>
            <a:r>
              <a:rPr lang="en-US" sz="2400" dirty="0" smtClean="0"/>
              <a:t>Lake</a:t>
            </a:r>
            <a:endParaRPr lang="en-US" sz="2400" dirty="0"/>
          </a:p>
        </p:txBody>
      </p:sp>
      <p:sp>
        <p:nvSpPr>
          <p:cNvPr id="4" name="Title 3"/>
          <p:cNvSpPr>
            <a:spLocks noGrp="1"/>
          </p:cNvSpPr>
          <p:nvPr>
            <p:ph type="title"/>
          </p:nvPr>
        </p:nvSpPr>
        <p:spPr/>
        <p:txBody>
          <a:bodyPr/>
          <a:lstStyle/>
          <a:p>
            <a:r>
              <a:rPr lang="en-US" dirty="0" smtClean="0"/>
              <a:t>Reciprocal ranking scheme</a:t>
            </a:r>
            <a:endParaRPr lang="en-US" dirty="0"/>
          </a:p>
        </p:txBody>
      </p:sp>
      <p:sp>
        <p:nvSpPr>
          <p:cNvPr id="5" name="TextBox 4"/>
          <p:cNvSpPr txBox="1"/>
          <p:nvPr/>
        </p:nvSpPr>
        <p:spPr>
          <a:xfrm>
            <a:off x="815219" y="5999239"/>
            <a:ext cx="3260876" cy="523220"/>
          </a:xfrm>
          <a:prstGeom prst="rect">
            <a:avLst/>
          </a:prstGeom>
          <a:noFill/>
        </p:spPr>
        <p:txBody>
          <a:bodyPr wrap="square" rtlCol="0">
            <a:spAutoFit/>
          </a:bodyPr>
          <a:lstStyle/>
          <a:p>
            <a:r>
              <a:rPr lang="en-US" sz="2800" dirty="0" smtClean="0">
                <a:solidFill>
                  <a:srgbClr val="FF0000"/>
                </a:solidFill>
              </a:rPr>
              <a:t>RRS?</a:t>
            </a:r>
            <a:endParaRPr lang="en-US" sz="2800" dirty="0">
              <a:solidFill>
                <a:srgbClr val="FF0000"/>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457200" y="1582926"/>
            <a:ext cx="7924800" cy="4708981"/>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dirty="0" smtClean="0"/>
              <a:t>For the </a:t>
            </a:r>
            <a:r>
              <a:rPr lang="en-US" sz="2400" dirty="0"/>
              <a:t>purposes of evaluating</a:t>
            </a:r>
            <a:r>
              <a:rPr lang="en-US" sz="2400" dirty="0" smtClean="0"/>
              <a:t> the systems, </a:t>
            </a:r>
            <a:r>
              <a:rPr lang="en-US" sz="2400" dirty="0"/>
              <a:t>several answer candidates are often ranked by </a:t>
            </a:r>
            <a:r>
              <a:rPr lang="en-US" sz="2400" dirty="0" smtClean="0"/>
              <a:t>confidence.</a:t>
            </a:r>
          </a:p>
          <a:p>
            <a:pPr>
              <a:spcBef>
                <a:spcPct val="50000"/>
              </a:spcBef>
            </a:pPr>
            <a:r>
              <a:rPr lang="en-US" sz="2400" b="1" dirty="0" smtClean="0">
                <a:solidFill>
                  <a:srgbClr val="0000FF"/>
                </a:solidFill>
              </a:rPr>
              <a:t>Reciprocal </a:t>
            </a:r>
            <a:r>
              <a:rPr lang="en-US" sz="2400" b="1" dirty="0">
                <a:solidFill>
                  <a:srgbClr val="0000FF"/>
                </a:solidFill>
              </a:rPr>
              <a:t>Ranking Scheme</a:t>
            </a:r>
            <a:r>
              <a:rPr lang="en-US" sz="2400" b="1" dirty="0"/>
              <a:t>:  </a:t>
            </a:r>
            <a:r>
              <a:rPr lang="en-US" sz="2400" dirty="0"/>
              <a:t>the score for a question is 1/R, 	where R is a rank of the </a:t>
            </a:r>
            <a:r>
              <a:rPr lang="en-US" sz="2400" u="sng" dirty="0"/>
              <a:t>first</a:t>
            </a:r>
            <a:r>
              <a:rPr lang="en-US" sz="2400" dirty="0"/>
              <a:t> correct answer in the list.</a:t>
            </a:r>
          </a:p>
          <a:p>
            <a:pPr>
              <a:spcBef>
                <a:spcPct val="50000"/>
              </a:spcBef>
            </a:pPr>
            <a:r>
              <a:rPr lang="en-US" sz="2400" dirty="0"/>
              <a:t>	Q: What is the capital of Utah?                                                             	A1: Ogden                                                                                              	A2: Salt Lake City                                                                                                                	A3: Provo                                                                                                  	A4: St. George                                                                                           	A5: Salt Lake</a:t>
            </a:r>
          </a:p>
          <a:p>
            <a:pPr>
              <a:spcBef>
                <a:spcPct val="50000"/>
              </a:spcBef>
            </a:pPr>
            <a:r>
              <a:rPr lang="en-US" sz="2400" dirty="0"/>
              <a:t>The score for the question Q would be ½.</a:t>
            </a:r>
          </a:p>
        </p:txBody>
      </p:sp>
      <p:sp>
        <p:nvSpPr>
          <p:cNvPr id="4" name="Title 3"/>
          <p:cNvSpPr>
            <a:spLocks noGrp="1"/>
          </p:cNvSpPr>
          <p:nvPr>
            <p:ph type="title"/>
          </p:nvPr>
        </p:nvSpPr>
        <p:spPr/>
        <p:txBody>
          <a:bodyPr/>
          <a:lstStyle/>
          <a:p>
            <a:r>
              <a:rPr lang="en-US" dirty="0" smtClean="0"/>
              <a:t>Reciprocal ranking scheme</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194" name="Picture 2" descr="C:\Documents and Settings\ehn\Desktop\JAVELIN\testResults2.bmp"/>
          <p:cNvPicPr>
            <a:picLocks noChangeAspect="1" noChangeArrowheads="1"/>
          </p:cNvPicPr>
          <p:nvPr/>
        </p:nvPicPr>
        <p:blipFill>
          <a:blip r:embed="rId2"/>
          <a:srcRect/>
          <a:stretch>
            <a:fillRect/>
          </a:stretch>
        </p:blipFill>
        <p:spPr bwMode="auto">
          <a:xfrm>
            <a:off x="0" y="2123847"/>
            <a:ext cx="8923338" cy="3362325"/>
          </a:xfrm>
          <a:prstGeom prst="rect">
            <a:avLst/>
          </a:prstGeom>
          <a:noFill/>
        </p:spPr>
      </p:pic>
      <p:sp>
        <p:nvSpPr>
          <p:cNvPr id="8195" name="Rectangle 3"/>
          <p:cNvSpPr>
            <a:spLocks noGrp="1" noChangeArrowheads="1"/>
          </p:cNvSpPr>
          <p:nvPr>
            <p:ph type="title"/>
          </p:nvPr>
        </p:nvSpPr>
        <p:spPr>
          <a:xfrm>
            <a:off x="609600" y="0"/>
            <a:ext cx="7772400" cy="762000"/>
          </a:xfrm>
        </p:spPr>
        <p:txBody>
          <a:bodyPr/>
          <a:lstStyle/>
          <a:p>
            <a:r>
              <a:rPr lang="en-US"/>
              <a:t>Sample Results</a:t>
            </a:r>
          </a:p>
        </p:txBody>
      </p:sp>
      <p:sp>
        <p:nvSpPr>
          <p:cNvPr id="8197" name="Oval 5"/>
          <p:cNvSpPr>
            <a:spLocks noChangeArrowheads="1"/>
          </p:cNvSpPr>
          <p:nvPr/>
        </p:nvSpPr>
        <p:spPr bwMode="auto">
          <a:xfrm>
            <a:off x="5867400" y="2322286"/>
            <a:ext cx="2514600" cy="609600"/>
          </a:xfrm>
          <a:prstGeom prst="ellipse">
            <a:avLst/>
          </a:prstGeom>
          <a:noFill/>
          <a:ln w="28575">
            <a:solidFill>
              <a:srgbClr val="FF0000"/>
            </a:solidFill>
            <a:round/>
            <a:headEnd type="none" w="sm" len="sm"/>
            <a:tailEnd type="none" w="sm" len="sm"/>
          </a:ln>
          <a:effectLst/>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Does it work?</a:t>
            </a:r>
            <a:endParaRPr lang="en-US" dirty="0"/>
          </a:p>
        </p:txBody>
      </p:sp>
      <p:pic>
        <p:nvPicPr>
          <p:cNvPr id="3" name="Picture 2"/>
          <p:cNvPicPr>
            <a:picLocks noChangeAspect="1"/>
          </p:cNvPicPr>
          <p:nvPr/>
        </p:nvPicPr>
        <p:blipFill>
          <a:blip r:embed="rId2"/>
          <a:stretch>
            <a:fillRect/>
          </a:stretch>
        </p:blipFill>
        <p:spPr>
          <a:xfrm>
            <a:off x="199269" y="1663095"/>
            <a:ext cx="5666921" cy="4903160"/>
          </a:xfrm>
          <a:prstGeom prst="rect">
            <a:avLst/>
          </a:prstGeom>
        </p:spPr>
      </p:pic>
      <p:pic>
        <p:nvPicPr>
          <p:cNvPr id="4" name="Picture 3"/>
          <p:cNvPicPr>
            <a:picLocks noChangeAspect="1"/>
          </p:cNvPicPr>
          <p:nvPr/>
        </p:nvPicPr>
        <p:blipFill>
          <a:blip r:embed="rId3"/>
          <a:stretch>
            <a:fillRect/>
          </a:stretch>
        </p:blipFill>
        <p:spPr>
          <a:xfrm>
            <a:off x="5753100" y="1663095"/>
            <a:ext cx="3390900" cy="1866900"/>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Does it work?</a:t>
            </a:r>
            <a:endParaRPr lang="en-US" dirty="0"/>
          </a:p>
        </p:txBody>
      </p:sp>
      <p:pic>
        <p:nvPicPr>
          <p:cNvPr id="5" name="Picture 4"/>
          <p:cNvPicPr>
            <a:picLocks noChangeAspect="1"/>
          </p:cNvPicPr>
          <p:nvPr/>
        </p:nvPicPr>
        <p:blipFill>
          <a:blip r:embed="rId2"/>
          <a:stretch>
            <a:fillRect/>
          </a:stretch>
        </p:blipFill>
        <p:spPr>
          <a:xfrm>
            <a:off x="1267279" y="1569962"/>
            <a:ext cx="6243864" cy="2957620"/>
          </a:xfrm>
          <a:prstGeom prst="rect">
            <a:avLst/>
          </a:prstGeom>
        </p:spPr>
      </p:pic>
      <p:pic>
        <p:nvPicPr>
          <p:cNvPr id="6" name="Picture 5"/>
          <p:cNvPicPr>
            <a:picLocks noChangeAspect="1"/>
          </p:cNvPicPr>
          <p:nvPr/>
        </p:nvPicPr>
        <p:blipFill>
          <a:blip r:embed="rId3"/>
          <a:stretch>
            <a:fillRect/>
          </a:stretch>
        </p:blipFill>
        <p:spPr>
          <a:xfrm>
            <a:off x="2540303" y="4527582"/>
            <a:ext cx="3289300" cy="2260600"/>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Does it work?</a:t>
            </a:r>
            <a:endParaRPr lang="en-US" dirty="0"/>
          </a:p>
        </p:txBody>
      </p:sp>
      <p:pic>
        <p:nvPicPr>
          <p:cNvPr id="3" name="Picture 2"/>
          <p:cNvPicPr>
            <a:picLocks noChangeAspect="1"/>
          </p:cNvPicPr>
          <p:nvPr/>
        </p:nvPicPr>
        <p:blipFill>
          <a:blip r:embed="rId2"/>
          <a:stretch>
            <a:fillRect/>
          </a:stretch>
        </p:blipFill>
        <p:spPr>
          <a:xfrm>
            <a:off x="1058031" y="1627414"/>
            <a:ext cx="6731302" cy="4457668"/>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Does it work?</a:t>
            </a:r>
            <a:endParaRPr lang="en-US" dirty="0"/>
          </a:p>
        </p:txBody>
      </p:sp>
      <p:pic>
        <p:nvPicPr>
          <p:cNvPr id="3" name="Picture 2"/>
          <p:cNvPicPr>
            <a:picLocks noChangeAspect="1"/>
          </p:cNvPicPr>
          <p:nvPr/>
        </p:nvPicPr>
        <p:blipFill>
          <a:blip r:embed="rId2"/>
          <a:stretch>
            <a:fillRect/>
          </a:stretch>
        </p:blipFill>
        <p:spPr>
          <a:xfrm>
            <a:off x="2567214" y="1753199"/>
            <a:ext cx="3504595" cy="4906433"/>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Does it work?</a:t>
            </a:r>
            <a:endParaRPr lang="en-US" dirty="0"/>
          </a:p>
        </p:txBody>
      </p:sp>
      <p:pic>
        <p:nvPicPr>
          <p:cNvPr id="3" name="Picture 2"/>
          <p:cNvPicPr>
            <a:picLocks noChangeAspect="1"/>
          </p:cNvPicPr>
          <p:nvPr/>
        </p:nvPicPr>
        <p:blipFill>
          <a:blip r:embed="rId2"/>
          <a:stretch>
            <a:fillRect/>
          </a:stretch>
        </p:blipFill>
        <p:spPr>
          <a:xfrm>
            <a:off x="1103691" y="1868715"/>
            <a:ext cx="7108976" cy="4819645"/>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44482" name="Rectangle 2"/>
          <p:cNvSpPr>
            <a:spLocks noGrp="1" noChangeArrowheads="1"/>
          </p:cNvSpPr>
          <p:nvPr>
            <p:ph type="title"/>
          </p:nvPr>
        </p:nvSpPr>
        <p:spPr/>
        <p:txBody>
          <a:bodyPr/>
          <a:lstStyle/>
          <a:p>
            <a:r>
              <a:rPr lang="en-US"/>
              <a:t>Does it work?</a:t>
            </a:r>
          </a:p>
        </p:txBody>
      </p:sp>
      <p:sp>
        <p:nvSpPr>
          <p:cNvPr id="1044483" name="Rectangle 3"/>
          <p:cNvSpPr>
            <a:spLocks noGrp="1" noChangeArrowheads="1"/>
          </p:cNvSpPr>
          <p:nvPr>
            <p:ph type="body" idx="1"/>
          </p:nvPr>
        </p:nvSpPr>
        <p:spPr/>
        <p:txBody>
          <a:bodyPr>
            <a:normAutofit fontScale="92500" lnSpcReduction="20000"/>
          </a:bodyPr>
          <a:lstStyle/>
          <a:p>
            <a:pPr>
              <a:lnSpc>
                <a:spcPct val="90000"/>
              </a:lnSpc>
            </a:pPr>
            <a:r>
              <a:rPr lang="en-US"/>
              <a:t>Where do lobsters like to live?</a:t>
            </a:r>
          </a:p>
          <a:p>
            <a:pPr lvl="1">
              <a:lnSpc>
                <a:spcPct val="90000"/>
              </a:lnSpc>
            </a:pPr>
            <a:r>
              <a:rPr lang="en-US"/>
              <a:t>on a Canadian airline </a:t>
            </a:r>
          </a:p>
          <a:p>
            <a:pPr>
              <a:lnSpc>
                <a:spcPct val="90000"/>
              </a:lnSpc>
            </a:pPr>
            <a:r>
              <a:rPr lang="en-US"/>
              <a:t>Where do hyenas live?</a:t>
            </a:r>
          </a:p>
          <a:p>
            <a:pPr lvl="1">
              <a:lnSpc>
                <a:spcPct val="90000"/>
              </a:lnSpc>
            </a:pPr>
            <a:r>
              <a:rPr lang="en-US"/>
              <a:t>in Saudi Arabia</a:t>
            </a:r>
          </a:p>
          <a:p>
            <a:pPr lvl="1">
              <a:lnSpc>
                <a:spcPct val="90000"/>
              </a:lnSpc>
            </a:pPr>
            <a:r>
              <a:rPr lang="en-US"/>
              <a:t>in the back of pick-up trucks </a:t>
            </a:r>
          </a:p>
          <a:p>
            <a:pPr>
              <a:lnSpc>
                <a:spcPct val="90000"/>
              </a:lnSpc>
            </a:pPr>
            <a:r>
              <a:rPr lang="en-US"/>
              <a:t>Where are zebras most likely found?</a:t>
            </a:r>
          </a:p>
          <a:p>
            <a:pPr lvl="1">
              <a:lnSpc>
                <a:spcPct val="90000"/>
              </a:lnSpc>
            </a:pPr>
            <a:r>
              <a:rPr lang="en-US"/>
              <a:t>near dumps</a:t>
            </a:r>
          </a:p>
          <a:p>
            <a:pPr lvl="1">
              <a:lnSpc>
                <a:spcPct val="90000"/>
              </a:lnSpc>
            </a:pPr>
            <a:r>
              <a:rPr lang="en-US"/>
              <a:t>in the dictionary </a:t>
            </a:r>
          </a:p>
          <a:p>
            <a:pPr>
              <a:lnSpc>
                <a:spcPct val="90000"/>
              </a:lnSpc>
            </a:pPr>
            <a:r>
              <a:rPr lang="en-US"/>
              <a:t>Why can't ostriches fly?</a:t>
            </a:r>
          </a:p>
          <a:p>
            <a:pPr lvl="1">
              <a:lnSpc>
                <a:spcPct val="90000"/>
              </a:lnSpc>
            </a:pPr>
            <a:r>
              <a:rPr lang="en-US"/>
              <a:t>Because of American economic sanctions </a:t>
            </a:r>
          </a:p>
          <a:p>
            <a:pPr>
              <a:lnSpc>
                <a:spcPct val="90000"/>
              </a:lnSpc>
            </a:pPr>
            <a:r>
              <a:rPr lang="en-US"/>
              <a:t>What’s the population of Maryland?</a:t>
            </a:r>
          </a:p>
          <a:p>
            <a:pPr lvl="1">
              <a:lnSpc>
                <a:spcPct val="90000"/>
              </a:lnSpc>
            </a:pPr>
            <a:r>
              <a:rPr lang="en-US"/>
              <a:t>three</a:t>
            </a:r>
          </a:p>
          <a:p>
            <a:pPr>
              <a:lnSpc>
                <a:spcPct val="90000"/>
              </a:lnSpc>
            </a:pPr>
            <a:endParaRPr lang="en-US"/>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97316" name="Picture 4" descr="C:\Documents and Settings\ehn\Desktop\paper_3.jpg"/>
          <p:cNvPicPr>
            <a:picLocks noChangeAspect="1" noChangeArrowheads="1"/>
          </p:cNvPicPr>
          <p:nvPr/>
        </p:nvPicPr>
        <p:blipFill>
          <a:blip r:embed="rId2"/>
          <a:srcRect/>
          <a:stretch>
            <a:fillRect/>
          </a:stretch>
        </p:blipFill>
        <p:spPr bwMode="auto">
          <a:xfrm>
            <a:off x="0" y="0"/>
            <a:ext cx="5943600" cy="5573713"/>
          </a:xfrm>
          <a:prstGeom prst="rect">
            <a:avLst/>
          </a:prstGeom>
          <a:noFill/>
        </p:spPr>
      </p:pic>
      <p:pic>
        <p:nvPicPr>
          <p:cNvPr id="397315" name="Picture 3" descr="C:\Documents and Settings\ehn\Desktop\nist_centered.gif"/>
          <p:cNvPicPr>
            <a:picLocks noChangeAspect="1" noChangeArrowheads="1"/>
          </p:cNvPicPr>
          <p:nvPr/>
        </p:nvPicPr>
        <p:blipFill>
          <a:blip r:embed="rId3"/>
          <a:srcRect/>
          <a:stretch>
            <a:fillRect/>
          </a:stretch>
        </p:blipFill>
        <p:spPr bwMode="auto">
          <a:xfrm>
            <a:off x="2743200" y="4876800"/>
            <a:ext cx="6019800" cy="1131888"/>
          </a:xfrm>
          <a:prstGeom prst="rect">
            <a:avLst/>
          </a:prstGeom>
          <a:noFill/>
        </p:spPr>
      </p:pic>
      <p:sp>
        <p:nvSpPr>
          <p:cNvPr id="397317" name="Text Box 5"/>
          <p:cNvSpPr txBox="1">
            <a:spLocks noChangeArrowheads="1"/>
          </p:cNvSpPr>
          <p:nvPr/>
        </p:nvSpPr>
        <p:spPr bwMode="auto">
          <a:xfrm>
            <a:off x="5927725" y="422275"/>
            <a:ext cx="2414588" cy="457200"/>
          </a:xfrm>
          <a:prstGeom prst="rect">
            <a:avLst/>
          </a:prstGeom>
          <a:noFill/>
          <a:ln w="12700">
            <a:noFill/>
            <a:miter lim="800000"/>
            <a:headEnd type="none" w="sm" len="sm"/>
            <a:tailEnd type="none" w="sm" len="sm"/>
          </a:ln>
          <a:effectLst/>
        </p:spPr>
        <p:txBody>
          <a:bodyPr wrap="none">
            <a:prstTxWarp prst="textNoShape">
              <a:avLst/>
            </a:prstTxWarp>
            <a:spAutoFit/>
          </a:bodyPr>
          <a:lstStyle/>
          <a:p>
            <a:r>
              <a:rPr lang="en-US"/>
              <a:t>http://trec.nist.gov</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retrieval</a:t>
            </a:r>
            <a:endParaRPr lang="en-US" dirty="0"/>
          </a:p>
        </p:txBody>
      </p:sp>
      <p:sp>
        <p:nvSpPr>
          <p:cNvPr id="4" name="TextBox 3"/>
          <p:cNvSpPr txBox="1"/>
          <p:nvPr/>
        </p:nvSpPr>
        <p:spPr>
          <a:xfrm>
            <a:off x="612648" y="3108469"/>
            <a:ext cx="907143" cy="461665"/>
          </a:xfrm>
          <a:prstGeom prst="rect">
            <a:avLst/>
          </a:prstGeom>
          <a:noFill/>
        </p:spPr>
        <p:txBody>
          <a:bodyPr wrap="square" rtlCol="0">
            <a:spAutoFit/>
          </a:bodyPr>
          <a:lstStyle/>
          <a:p>
            <a:r>
              <a:rPr lang="en-US" sz="2400" dirty="0" smtClean="0">
                <a:solidFill>
                  <a:srgbClr val="0000FF"/>
                </a:solidFill>
              </a:rPr>
              <a:t>query</a:t>
            </a:r>
            <a:endParaRPr lang="en-US" sz="2400" dirty="0">
              <a:solidFill>
                <a:srgbClr val="0000FF"/>
              </a:solidFill>
            </a:endParaRPr>
          </a:p>
        </p:txBody>
      </p:sp>
      <p:sp>
        <p:nvSpPr>
          <p:cNvPr id="5" name="Oval 4"/>
          <p:cNvSpPr/>
          <p:nvPr/>
        </p:nvSpPr>
        <p:spPr>
          <a:xfrm>
            <a:off x="2951238" y="2032000"/>
            <a:ext cx="2745619" cy="4160762"/>
          </a:xfrm>
          <a:prstGeom prst="ellipse">
            <a:avLst/>
          </a:prstGeom>
          <a:solidFill>
            <a:srgbClr val="FF66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3447142" y="3725334"/>
            <a:ext cx="2032000" cy="646331"/>
          </a:xfrm>
          <a:prstGeom prst="rect">
            <a:avLst/>
          </a:prstGeom>
          <a:noFill/>
        </p:spPr>
        <p:txBody>
          <a:bodyPr wrap="square" rtlCol="0">
            <a:spAutoFit/>
          </a:bodyPr>
          <a:lstStyle/>
          <a:p>
            <a:r>
              <a:rPr lang="en-US" sz="3600" dirty="0" smtClean="0">
                <a:solidFill>
                  <a:schemeClr val="bg1"/>
                </a:solidFill>
              </a:rPr>
              <a:t>CORPUS</a:t>
            </a:r>
            <a:endParaRPr lang="en-US" sz="3600" dirty="0">
              <a:solidFill>
                <a:schemeClr val="bg1"/>
              </a:solidFill>
            </a:endParaRPr>
          </a:p>
        </p:txBody>
      </p:sp>
      <p:sp>
        <p:nvSpPr>
          <p:cNvPr id="7" name="TextBox 6"/>
          <p:cNvSpPr txBox="1"/>
          <p:nvPr/>
        </p:nvSpPr>
        <p:spPr>
          <a:xfrm>
            <a:off x="290286" y="3725334"/>
            <a:ext cx="2382762" cy="646331"/>
          </a:xfrm>
          <a:prstGeom prst="rect">
            <a:avLst/>
          </a:prstGeom>
          <a:noFill/>
        </p:spPr>
        <p:txBody>
          <a:bodyPr wrap="square" rtlCol="0">
            <a:spAutoFit/>
          </a:bodyPr>
          <a:lstStyle/>
          <a:p>
            <a:r>
              <a:rPr lang="en-US" dirty="0" err="1" smtClean="0"/>
              <a:t>pomona</a:t>
            </a:r>
            <a:r>
              <a:rPr lang="en-US" dirty="0" smtClean="0"/>
              <a:t> college computer science</a:t>
            </a:r>
            <a:endParaRPr lang="en-US" dirty="0"/>
          </a:p>
        </p:txBody>
      </p:sp>
      <p:sp>
        <p:nvSpPr>
          <p:cNvPr id="8" name="Right Arrow 7"/>
          <p:cNvSpPr/>
          <p:nvPr/>
        </p:nvSpPr>
        <p:spPr>
          <a:xfrm>
            <a:off x="2201333" y="3725334"/>
            <a:ext cx="471715" cy="646331"/>
          </a:xfrm>
          <a:prstGeom prst="right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ight Arrow 8"/>
          <p:cNvSpPr/>
          <p:nvPr/>
        </p:nvSpPr>
        <p:spPr>
          <a:xfrm>
            <a:off x="6083905" y="3725334"/>
            <a:ext cx="471715" cy="646331"/>
          </a:xfrm>
          <a:prstGeom prst="right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6628191" y="2415971"/>
            <a:ext cx="2854474" cy="461665"/>
          </a:xfrm>
          <a:prstGeom prst="rect">
            <a:avLst/>
          </a:prstGeom>
          <a:noFill/>
        </p:spPr>
        <p:txBody>
          <a:bodyPr wrap="square" rtlCol="0">
            <a:spAutoFit/>
          </a:bodyPr>
          <a:lstStyle/>
          <a:p>
            <a:r>
              <a:rPr lang="en-US" sz="2400" dirty="0" smtClean="0">
                <a:solidFill>
                  <a:srgbClr val="0000FF"/>
                </a:solidFill>
              </a:rPr>
              <a:t>ranked documents</a:t>
            </a:r>
            <a:endParaRPr lang="en-US" sz="2400" dirty="0">
              <a:solidFill>
                <a:srgbClr val="0000FF"/>
              </a:solidFill>
            </a:endParaRPr>
          </a:p>
        </p:txBody>
      </p:sp>
      <p:grpSp>
        <p:nvGrpSpPr>
          <p:cNvPr id="18" name="Group 17"/>
          <p:cNvGrpSpPr/>
          <p:nvPr/>
        </p:nvGrpSpPr>
        <p:grpSpPr>
          <a:xfrm>
            <a:off x="7523238" y="2939139"/>
            <a:ext cx="677333" cy="907150"/>
            <a:chOff x="7523238" y="2939139"/>
            <a:chExt cx="677333" cy="907150"/>
          </a:xfrm>
        </p:grpSpPr>
        <p:sp>
          <p:nvSpPr>
            <p:cNvPr id="11" name="Rectangle 10"/>
            <p:cNvSpPr/>
            <p:nvPr/>
          </p:nvSpPr>
          <p:spPr>
            <a:xfrm>
              <a:off x="7523238" y="2939139"/>
              <a:ext cx="677333" cy="907150"/>
            </a:xfrm>
            <a:prstGeom prst="rect">
              <a:avLst/>
            </a:prstGeom>
            <a:solidFill>
              <a:srgbClr val="FF66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7583699" y="3084279"/>
              <a:ext cx="544286" cy="1588"/>
            </a:xfrm>
            <a:prstGeom prst="line">
              <a:avLst/>
            </a:prstGeom>
            <a:ln w="381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7578864" y="3236679"/>
              <a:ext cx="544286" cy="1588"/>
            </a:xfrm>
            <a:prstGeom prst="line">
              <a:avLst/>
            </a:prstGeom>
            <a:ln w="381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7586124" y="3389079"/>
              <a:ext cx="544286" cy="1588"/>
            </a:xfrm>
            <a:prstGeom prst="line">
              <a:avLst/>
            </a:prstGeom>
            <a:ln w="381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7593384" y="3553574"/>
              <a:ext cx="544286" cy="1588"/>
            </a:xfrm>
            <a:prstGeom prst="line">
              <a:avLst/>
            </a:prstGeom>
            <a:ln w="381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7588549" y="3718069"/>
              <a:ext cx="544286" cy="1588"/>
            </a:xfrm>
            <a:prstGeom prst="line">
              <a:avLst/>
            </a:prstGeom>
            <a:ln w="381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0" name="Group 19"/>
          <p:cNvGrpSpPr/>
          <p:nvPr/>
        </p:nvGrpSpPr>
        <p:grpSpPr>
          <a:xfrm>
            <a:off x="7523238" y="4250715"/>
            <a:ext cx="677333" cy="907150"/>
            <a:chOff x="7523238" y="2939139"/>
            <a:chExt cx="677333" cy="907150"/>
          </a:xfrm>
        </p:grpSpPr>
        <p:sp>
          <p:nvSpPr>
            <p:cNvPr id="21" name="Rectangle 20"/>
            <p:cNvSpPr/>
            <p:nvPr/>
          </p:nvSpPr>
          <p:spPr>
            <a:xfrm>
              <a:off x="7523238" y="2939139"/>
              <a:ext cx="677333" cy="907150"/>
            </a:xfrm>
            <a:prstGeom prst="rect">
              <a:avLst/>
            </a:prstGeom>
            <a:solidFill>
              <a:srgbClr val="FF66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7583699" y="3084279"/>
              <a:ext cx="544286" cy="1588"/>
            </a:xfrm>
            <a:prstGeom prst="line">
              <a:avLst/>
            </a:prstGeom>
            <a:ln w="381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578864" y="3236679"/>
              <a:ext cx="544286" cy="1588"/>
            </a:xfrm>
            <a:prstGeom prst="line">
              <a:avLst/>
            </a:prstGeom>
            <a:ln w="381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7586124" y="3389079"/>
              <a:ext cx="544286" cy="1588"/>
            </a:xfrm>
            <a:prstGeom prst="line">
              <a:avLst/>
            </a:prstGeom>
            <a:ln w="381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593384" y="3553574"/>
              <a:ext cx="544286" cy="1588"/>
            </a:xfrm>
            <a:prstGeom prst="line">
              <a:avLst/>
            </a:prstGeom>
            <a:ln w="381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7588549" y="3718069"/>
              <a:ext cx="544286" cy="1588"/>
            </a:xfrm>
            <a:prstGeom prst="line">
              <a:avLst/>
            </a:prstGeom>
            <a:ln w="381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7" name="Group 26"/>
          <p:cNvGrpSpPr/>
          <p:nvPr/>
        </p:nvGrpSpPr>
        <p:grpSpPr>
          <a:xfrm>
            <a:off x="7523238" y="5739187"/>
            <a:ext cx="677333" cy="907150"/>
            <a:chOff x="7523238" y="2939139"/>
            <a:chExt cx="677333" cy="907150"/>
          </a:xfrm>
        </p:grpSpPr>
        <p:sp>
          <p:nvSpPr>
            <p:cNvPr id="28" name="Rectangle 27"/>
            <p:cNvSpPr/>
            <p:nvPr/>
          </p:nvSpPr>
          <p:spPr>
            <a:xfrm>
              <a:off x="7523238" y="2939139"/>
              <a:ext cx="677333" cy="907150"/>
            </a:xfrm>
            <a:prstGeom prst="rect">
              <a:avLst/>
            </a:prstGeom>
            <a:solidFill>
              <a:srgbClr val="FF66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9" name="Straight Connector 28"/>
            <p:cNvCxnSpPr/>
            <p:nvPr/>
          </p:nvCxnSpPr>
          <p:spPr>
            <a:xfrm>
              <a:off x="7583699" y="3084279"/>
              <a:ext cx="544286" cy="1588"/>
            </a:xfrm>
            <a:prstGeom prst="line">
              <a:avLst/>
            </a:prstGeom>
            <a:ln w="381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7578864" y="3236679"/>
              <a:ext cx="544286" cy="1588"/>
            </a:xfrm>
            <a:prstGeom prst="line">
              <a:avLst/>
            </a:prstGeom>
            <a:ln w="381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7586124" y="3389079"/>
              <a:ext cx="544286" cy="1588"/>
            </a:xfrm>
            <a:prstGeom prst="line">
              <a:avLst/>
            </a:prstGeom>
            <a:ln w="381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7593384" y="3553574"/>
              <a:ext cx="544286" cy="1588"/>
            </a:xfrm>
            <a:prstGeom prst="line">
              <a:avLst/>
            </a:prstGeom>
            <a:ln w="381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7588549" y="3718069"/>
              <a:ext cx="544286" cy="1588"/>
            </a:xfrm>
            <a:prstGeom prst="line">
              <a:avLst/>
            </a:prstGeom>
            <a:ln w="381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Summarization</a:t>
            </a:r>
            <a:endParaRPr lang="en-US" dirty="0"/>
          </a:p>
        </p:txBody>
      </p:sp>
      <p:sp>
        <p:nvSpPr>
          <p:cNvPr id="3" name="Content Placeholder 2"/>
          <p:cNvSpPr>
            <a:spLocks noGrp="1"/>
          </p:cNvSpPr>
          <p:nvPr>
            <p:ph sz="quarter" idx="1"/>
          </p:nvPr>
        </p:nvSpPr>
        <p:spPr/>
        <p:txBody>
          <a:bodyPr/>
          <a:lstStyle/>
          <a:p>
            <a:r>
              <a:rPr lang="en-US" dirty="0" smtClean="0"/>
              <a:t>Summarization approaches aim to produce a summarized version of a text document</a:t>
            </a:r>
            <a:endParaRPr lang="en-US" dirty="0"/>
          </a:p>
        </p:txBody>
      </p:sp>
      <p:grpSp>
        <p:nvGrpSpPr>
          <p:cNvPr id="4" name="Group 3"/>
          <p:cNvGrpSpPr/>
          <p:nvPr/>
        </p:nvGrpSpPr>
        <p:grpSpPr>
          <a:xfrm>
            <a:off x="1374019" y="3336253"/>
            <a:ext cx="677333" cy="907150"/>
            <a:chOff x="7523238" y="2939139"/>
            <a:chExt cx="677333" cy="907150"/>
          </a:xfrm>
        </p:grpSpPr>
        <p:sp>
          <p:nvSpPr>
            <p:cNvPr id="5" name="Rectangle 4"/>
            <p:cNvSpPr/>
            <p:nvPr/>
          </p:nvSpPr>
          <p:spPr>
            <a:xfrm>
              <a:off x="7523238" y="2939139"/>
              <a:ext cx="677333" cy="907150"/>
            </a:xfrm>
            <a:prstGeom prst="rect">
              <a:avLst/>
            </a:prstGeom>
            <a:solidFill>
              <a:srgbClr val="FF66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7583699" y="3084279"/>
              <a:ext cx="544286" cy="1588"/>
            </a:xfrm>
            <a:prstGeom prst="line">
              <a:avLst/>
            </a:prstGeom>
            <a:ln w="381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7578864" y="3236679"/>
              <a:ext cx="544286" cy="1588"/>
            </a:xfrm>
            <a:prstGeom prst="line">
              <a:avLst/>
            </a:prstGeom>
            <a:ln w="381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586124" y="3389079"/>
              <a:ext cx="544286" cy="1588"/>
            </a:xfrm>
            <a:prstGeom prst="line">
              <a:avLst/>
            </a:prstGeom>
            <a:ln w="381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593384" y="3553574"/>
              <a:ext cx="544286" cy="1588"/>
            </a:xfrm>
            <a:prstGeom prst="line">
              <a:avLst/>
            </a:prstGeom>
            <a:ln w="381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7588549" y="3718069"/>
              <a:ext cx="544286" cy="1588"/>
            </a:xfrm>
            <a:prstGeom prst="line">
              <a:avLst/>
            </a:prstGeom>
            <a:ln w="381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12" name="Right Arrow 11"/>
          <p:cNvSpPr/>
          <p:nvPr/>
        </p:nvSpPr>
        <p:spPr>
          <a:xfrm>
            <a:off x="2455333" y="3482980"/>
            <a:ext cx="701524" cy="469295"/>
          </a:xfrm>
          <a:prstGeom prst="right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4" name="Group 23"/>
          <p:cNvGrpSpPr/>
          <p:nvPr/>
        </p:nvGrpSpPr>
        <p:grpSpPr>
          <a:xfrm>
            <a:off x="3543905" y="3232223"/>
            <a:ext cx="2007810" cy="907150"/>
            <a:chOff x="3543905" y="3232223"/>
            <a:chExt cx="2007810" cy="907150"/>
          </a:xfrm>
        </p:grpSpPr>
        <p:sp>
          <p:nvSpPr>
            <p:cNvPr id="11" name="Cube 10"/>
            <p:cNvSpPr/>
            <p:nvPr/>
          </p:nvSpPr>
          <p:spPr>
            <a:xfrm>
              <a:off x="3543905" y="3232223"/>
              <a:ext cx="2007810" cy="907150"/>
            </a:xfrm>
            <a:prstGeom prst="cube">
              <a:avLst/>
            </a:prstGeom>
            <a:solidFill>
              <a:srgbClr val="008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3791855" y="3578925"/>
              <a:ext cx="1276047" cy="369332"/>
            </a:xfrm>
            <a:prstGeom prst="rect">
              <a:avLst/>
            </a:prstGeom>
            <a:noFill/>
          </p:spPr>
          <p:txBody>
            <a:bodyPr wrap="square" rtlCol="0">
              <a:spAutoFit/>
            </a:bodyPr>
            <a:lstStyle/>
            <a:p>
              <a:r>
                <a:rPr lang="en-US" dirty="0" smtClean="0">
                  <a:solidFill>
                    <a:schemeClr val="bg1"/>
                  </a:solidFill>
                </a:rPr>
                <a:t>summarizer</a:t>
              </a:r>
              <a:endParaRPr lang="en-US" dirty="0">
                <a:solidFill>
                  <a:schemeClr val="bg1"/>
                </a:solidFill>
              </a:endParaRPr>
            </a:p>
          </p:txBody>
        </p:sp>
      </p:grpSp>
      <p:sp>
        <p:nvSpPr>
          <p:cNvPr id="14" name="Right Arrow 13"/>
          <p:cNvSpPr/>
          <p:nvPr/>
        </p:nvSpPr>
        <p:spPr>
          <a:xfrm>
            <a:off x="5776686" y="3400733"/>
            <a:ext cx="701524" cy="469295"/>
          </a:xfrm>
          <a:prstGeom prst="right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5" name="Group 34"/>
          <p:cNvGrpSpPr/>
          <p:nvPr/>
        </p:nvGrpSpPr>
        <p:grpSpPr>
          <a:xfrm>
            <a:off x="6836228" y="3510810"/>
            <a:ext cx="677333" cy="275383"/>
            <a:chOff x="6836228" y="3510810"/>
            <a:chExt cx="677333" cy="275383"/>
          </a:xfrm>
        </p:grpSpPr>
        <p:sp>
          <p:nvSpPr>
            <p:cNvPr id="16" name="Rectangle 15"/>
            <p:cNvSpPr/>
            <p:nvPr/>
          </p:nvSpPr>
          <p:spPr>
            <a:xfrm>
              <a:off x="6836228" y="3510810"/>
              <a:ext cx="677333" cy="275383"/>
            </a:xfrm>
            <a:prstGeom prst="rect">
              <a:avLst/>
            </a:prstGeom>
            <a:solidFill>
              <a:srgbClr val="FF66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Straight Connector 16"/>
            <p:cNvCxnSpPr/>
            <p:nvPr/>
          </p:nvCxnSpPr>
          <p:spPr>
            <a:xfrm>
              <a:off x="6896689" y="3655950"/>
              <a:ext cx="544286" cy="1588"/>
            </a:xfrm>
            <a:prstGeom prst="line">
              <a:avLst/>
            </a:prstGeom>
            <a:ln w="381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pic>
        <p:nvPicPr>
          <p:cNvPr id="22" name="Picture 21"/>
          <p:cNvPicPr>
            <a:picLocks noChangeAspect="1"/>
          </p:cNvPicPr>
          <p:nvPr/>
        </p:nvPicPr>
        <p:blipFill>
          <a:blip r:embed="rId2"/>
          <a:stretch>
            <a:fillRect/>
          </a:stretch>
        </p:blipFill>
        <p:spPr>
          <a:xfrm>
            <a:off x="120952" y="4811486"/>
            <a:ext cx="2757715" cy="1669143"/>
          </a:xfrm>
          <a:prstGeom prst="rect">
            <a:avLst/>
          </a:prstGeom>
        </p:spPr>
      </p:pic>
      <p:sp>
        <p:nvSpPr>
          <p:cNvPr id="23" name="Right Arrow 22"/>
          <p:cNvSpPr/>
          <p:nvPr/>
        </p:nvSpPr>
        <p:spPr>
          <a:xfrm>
            <a:off x="2958495" y="5411409"/>
            <a:ext cx="701524" cy="469295"/>
          </a:xfrm>
          <a:prstGeom prst="right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5" name="Group 24"/>
          <p:cNvGrpSpPr/>
          <p:nvPr/>
        </p:nvGrpSpPr>
        <p:grpSpPr>
          <a:xfrm>
            <a:off x="3791855" y="5188850"/>
            <a:ext cx="2007810" cy="907150"/>
            <a:chOff x="3543905" y="3232223"/>
            <a:chExt cx="2007810" cy="907150"/>
          </a:xfrm>
        </p:grpSpPr>
        <p:sp>
          <p:nvSpPr>
            <p:cNvPr id="26" name="Cube 25"/>
            <p:cNvSpPr/>
            <p:nvPr/>
          </p:nvSpPr>
          <p:spPr>
            <a:xfrm>
              <a:off x="3543905" y="3232223"/>
              <a:ext cx="2007810" cy="907150"/>
            </a:xfrm>
            <a:prstGeom prst="cube">
              <a:avLst/>
            </a:prstGeom>
            <a:solidFill>
              <a:srgbClr val="008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3791855" y="3578925"/>
              <a:ext cx="1276047" cy="369332"/>
            </a:xfrm>
            <a:prstGeom prst="rect">
              <a:avLst/>
            </a:prstGeom>
            <a:noFill/>
          </p:spPr>
          <p:txBody>
            <a:bodyPr wrap="square" rtlCol="0">
              <a:spAutoFit/>
            </a:bodyPr>
            <a:lstStyle/>
            <a:p>
              <a:r>
                <a:rPr lang="en-US" dirty="0" smtClean="0">
                  <a:solidFill>
                    <a:schemeClr val="bg1"/>
                  </a:solidFill>
                </a:rPr>
                <a:t>summarizer</a:t>
              </a:r>
              <a:endParaRPr lang="en-US" dirty="0">
                <a:solidFill>
                  <a:schemeClr val="bg1"/>
                </a:solidFill>
              </a:endParaRPr>
            </a:p>
          </p:txBody>
        </p:sp>
      </p:grpSp>
      <p:sp>
        <p:nvSpPr>
          <p:cNvPr id="28" name="Right Arrow 27"/>
          <p:cNvSpPr/>
          <p:nvPr/>
        </p:nvSpPr>
        <p:spPr>
          <a:xfrm>
            <a:off x="5977466" y="5329161"/>
            <a:ext cx="701524" cy="469295"/>
          </a:xfrm>
          <a:prstGeom prst="right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9" name="Picture 28"/>
          <p:cNvPicPr>
            <a:picLocks noChangeAspect="1"/>
          </p:cNvPicPr>
          <p:nvPr/>
        </p:nvPicPr>
        <p:blipFill>
          <a:blip r:embed="rId3"/>
          <a:stretch>
            <a:fillRect/>
          </a:stretch>
        </p:blipFill>
        <p:spPr>
          <a:xfrm>
            <a:off x="7393285" y="5832314"/>
            <a:ext cx="812767" cy="945077"/>
          </a:xfrm>
          <a:prstGeom prst="rect">
            <a:avLst/>
          </a:prstGeom>
        </p:spPr>
      </p:pic>
      <p:pic>
        <p:nvPicPr>
          <p:cNvPr id="30" name="Picture 29"/>
          <p:cNvPicPr>
            <a:picLocks noChangeAspect="1"/>
          </p:cNvPicPr>
          <p:nvPr/>
        </p:nvPicPr>
        <p:blipFill>
          <a:blip r:embed="rId4"/>
          <a:stretch>
            <a:fillRect/>
          </a:stretch>
        </p:blipFill>
        <p:spPr>
          <a:xfrm>
            <a:off x="7153754" y="4036553"/>
            <a:ext cx="1076488" cy="1152297"/>
          </a:xfrm>
          <a:prstGeom prst="rect">
            <a:avLst/>
          </a:prstGeom>
        </p:spPr>
      </p:pic>
      <p:cxnSp>
        <p:nvCxnSpPr>
          <p:cNvPr id="32" name="Straight Arrow Connector 31"/>
          <p:cNvCxnSpPr/>
          <p:nvPr/>
        </p:nvCxnSpPr>
        <p:spPr>
          <a:xfrm rot="5400000">
            <a:off x="7436149" y="5493653"/>
            <a:ext cx="609606" cy="1588"/>
          </a:xfrm>
          <a:prstGeom prst="straightConnector1">
            <a:avLst/>
          </a:prstGeom>
          <a:ln w="38100" cap="flat" cmpd="sng" algn="ctr">
            <a:solidFill>
              <a:srgbClr val="0000FF"/>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7934477" y="5201739"/>
            <a:ext cx="1149048" cy="369332"/>
          </a:xfrm>
          <a:prstGeom prst="rect">
            <a:avLst/>
          </a:prstGeom>
          <a:noFill/>
        </p:spPr>
        <p:txBody>
          <a:bodyPr wrap="square" rtlCol="0">
            <a:spAutoFit/>
          </a:bodyPr>
          <a:lstStyle/>
          <a:p>
            <a:r>
              <a:rPr lang="en-US" dirty="0" smtClean="0"/>
              <a:t>son of</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Summarization</a:t>
            </a:r>
            <a:endParaRPr lang="en-US" dirty="0"/>
          </a:p>
        </p:txBody>
      </p:sp>
      <p:sp>
        <p:nvSpPr>
          <p:cNvPr id="5" name="Left-Right Arrow 4"/>
          <p:cNvSpPr/>
          <p:nvPr/>
        </p:nvSpPr>
        <p:spPr>
          <a:xfrm>
            <a:off x="612648" y="4841366"/>
            <a:ext cx="8153400" cy="764805"/>
          </a:xfrm>
          <a:prstGeom prst="leftRight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81429" y="5999238"/>
            <a:ext cx="1753809" cy="369332"/>
          </a:xfrm>
          <a:prstGeom prst="rect">
            <a:avLst/>
          </a:prstGeom>
          <a:noFill/>
        </p:spPr>
        <p:txBody>
          <a:bodyPr wrap="square" rtlCol="0">
            <a:spAutoFit/>
          </a:bodyPr>
          <a:lstStyle/>
          <a:p>
            <a:r>
              <a:rPr lang="en-US" dirty="0" smtClean="0"/>
              <a:t>Full-text</a:t>
            </a:r>
            <a:endParaRPr lang="en-US" dirty="0"/>
          </a:p>
        </p:txBody>
      </p:sp>
      <p:sp>
        <p:nvSpPr>
          <p:cNvPr id="7" name="TextBox 6"/>
          <p:cNvSpPr txBox="1"/>
          <p:nvPr/>
        </p:nvSpPr>
        <p:spPr>
          <a:xfrm>
            <a:off x="7216020" y="5999238"/>
            <a:ext cx="1753809" cy="369332"/>
          </a:xfrm>
          <a:prstGeom prst="rect">
            <a:avLst/>
          </a:prstGeom>
          <a:noFill/>
        </p:spPr>
        <p:txBody>
          <a:bodyPr wrap="square" rtlCol="0">
            <a:spAutoFit/>
          </a:bodyPr>
          <a:lstStyle/>
          <a:p>
            <a:r>
              <a:rPr lang="en-US" dirty="0" smtClean="0"/>
              <a:t>Question Answer</a:t>
            </a:r>
            <a:endParaRPr lang="en-US" dirty="0"/>
          </a:p>
        </p:txBody>
      </p:sp>
      <p:sp>
        <p:nvSpPr>
          <p:cNvPr id="8" name="TextBox 7"/>
          <p:cNvSpPr txBox="1"/>
          <p:nvPr/>
        </p:nvSpPr>
        <p:spPr>
          <a:xfrm>
            <a:off x="3570516" y="5999238"/>
            <a:ext cx="1753809" cy="369332"/>
          </a:xfrm>
          <a:prstGeom prst="rect">
            <a:avLst/>
          </a:prstGeom>
          <a:noFill/>
        </p:spPr>
        <p:txBody>
          <a:bodyPr wrap="square" rtlCol="0">
            <a:spAutoFit/>
          </a:bodyPr>
          <a:lstStyle/>
          <a:p>
            <a:r>
              <a:rPr lang="en-US" dirty="0" smtClean="0"/>
              <a:t>Summarization</a:t>
            </a:r>
            <a:endParaRPr lang="en-US" dirty="0"/>
          </a:p>
        </p:txBody>
      </p:sp>
      <p:grpSp>
        <p:nvGrpSpPr>
          <p:cNvPr id="9" name="Group 8"/>
          <p:cNvGrpSpPr/>
          <p:nvPr/>
        </p:nvGrpSpPr>
        <p:grpSpPr>
          <a:xfrm>
            <a:off x="752312" y="2392066"/>
            <a:ext cx="677333" cy="907150"/>
            <a:chOff x="7523238" y="2939139"/>
            <a:chExt cx="677333" cy="907150"/>
          </a:xfrm>
        </p:grpSpPr>
        <p:sp>
          <p:nvSpPr>
            <p:cNvPr id="10" name="Rectangle 9"/>
            <p:cNvSpPr/>
            <p:nvPr/>
          </p:nvSpPr>
          <p:spPr>
            <a:xfrm>
              <a:off x="7523238" y="2939139"/>
              <a:ext cx="677333" cy="907150"/>
            </a:xfrm>
            <a:prstGeom prst="rect">
              <a:avLst/>
            </a:prstGeom>
            <a:solidFill>
              <a:srgbClr val="FF66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7583699" y="3084279"/>
              <a:ext cx="544286" cy="1588"/>
            </a:xfrm>
            <a:prstGeom prst="line">
              <a:avLst/>
            </a:prstGeom>
            <a:ln w="381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7578864" y="3236679"/>
              <a:ext cx="544286" cy="1588"/>
            </a:xfrm>
            <a:prstGeom prst="line">
              <a:avLst/>
            </a:prstGeom>
            <a:ln w="381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7586124" y="3389079"/>
              <a:ext cx="544286" cy="1588"/>
            </a:xfrm>
            <a:prstGeom prst="line">
              <a:avLst/>
            </a:prstGeom>
            <a:ln w="381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7593384" y="3553574"/>
              <a:ext cx="544286" cy="1588"/>
            </a:xfrm>
            <a:prstGeom prst="line">
              <a:avLst/>
            </a:prstGeom>
            <a:ln w="381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7588549" y="3718069"/>
              <a:ext cx="544286" cy="1588"/>
            </a:xfrm>
            <a:prstGeom prst="line">
              <a:avLst/>
            </a:prstGeom>
            <a:ln w="381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17" name="Rectangle 16"/>
          <p:cNvSpPr/>
          <p:nvPr/>
        </p:nvSpPr>
        <p:spPr>
          <a:xfrm>
            <a:off x="3998684" y="2552926"/>
            <a:ext cx="677333" cy="275383"/>
          </a:xfrm>
          <a:prstGeom prst="rect">
            <a:avLst/>
          </a:prstGeom>
          <a:solidFill>
            <a:srgbClr val="FF66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4059145" y="2698066"/>
            <a:ext cx="544286" cy="1588"/>
          </a:xfrm>
          <a:prstGeom prst="line">
            <a:avLst/>
          </a:prstGeom>
          <a:ln w="381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7553476" y="2688018"/>
            <a:ext cx="272143" cy="1588"/>
          </a:xfrm>
          <a:prstGeom prst="line">
            <a:avLst/>
          </a:prstGeom>
          <a:ln w="38100" cap="flat" cmpd="sng" algn="ctr">
            <a:solidFill>
              <a:srgbClr val="008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Summarization</a:t>
            </a:r>
            <a:endParaRPr lang="en-US" dirty="0"/>
          </a:p>
        </p:txBody>
      </p:sp>
      <p:sp>
        <p:nvSpPr>
          <p:cNvPr id="3" name="Content Placeholder 2"/>
          <p:cNvSpPr>
            <a:spLocks noGrp="1"/>
          </p:cNvSpPr>
          <p:nvPr>
            <p:ph sz="quarter" idx="1"/>
          </p:nvPr>
        </p:nvSpPr>
        <p:spPr/>
        <p:txBody>
          <a:bodyPr/>
          <a:lstStyle/>
          <a:p>
            <a:r>
              <a:rPr lang="en-US" dirty="0" smtClean="0"/>
              <a:t>Applications?</a:t>
            </a:r>
          </a:p>
          <a:p>
            <a:r>
              <a:rPr lang="en-US" dirty="0" smtClean="0"/>
              <a:t>Different types of summarization?</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7474" name="Rectangle 2"/>
          <p:cNvSpPr>
            <a:spLocks noGrp="1" noChangeArrowheads="1"/>
          </p:cNvSpPr>
          <p:nvPr>
            <p:ph type="title"/>
          </p:nvPr>
        </p:nvSpPr>
        <p:spPr/>
        <p:txBody>
          <a:bodyPr/>
          <a:lstStyle/>
          <a:p>
            <a:r>
              <a:rPr lang="en-US"/>
              <a:t>Genres</a:t>
            </a:r>
          </a:p>
        </p:txBody>
      </p:sp>
      <p:sp>
        <p:nvSpPr>
          <p:cNvPr id="617475" name="Rectangle 3"/>
          <p:cNvSpPr>
            <a:spLocks noGrp="1" noChangeArrowheads="1"/>
          </p:cNvSpPr>
          <p:nvPr>
            <p:ph type="body" idx="1"/>
          </p:nvPr>
        </p:nvSpPr>
        <p:spPr>
          <a:xfrm>
            <a:off x="533400" y="1752600"/>
            <a:ext cx="7772400" cy="4114800"/>
          </a:xfrm>
        </p:spPr>
        <p:txBody>
          <a:bodyPr>
            <a:normAutofit fontScale="92500" lnSpcReduction="20000"/>
          </a:bodyPr>
          <a:lstStyle/>
          <a:p>
            <a:r>
              <a:rPr lang="en-US" sz="2800" dirty="0" smtClean="0"/>
              <a:t>overview/summary/abstract</a:t>
            </a:r>
          </a:p>
          <a:p>
            <a:r>
              <a:rPr lang="en-US" sz="2800" dirty="0" smtClean="0"/>
              <a:t>headlines</a:t>
            </a:r>
          </a:p>
          <a:p>
            <a:r>
              <a:rPr lang="en-US" sz="2800" dirty="0"/>
              <a:t>outlines</a:t>
            </a:r>
          </a:p>
          <a:p>
            <a:r>
              <a:rPr lang="en-US" sz="2800" dirty="0"/>
              <a:t>minutes</a:t>
            </a:r>
          </a:p>
          <a:p>
            <a:r>
              <a:rPr lang="en-US" sz="2800" dirty="0"/>
              <a:t>biographies</a:t>
            </a:r>
            <a:endParaRPr lang="en-US" sz="2800" dirty="0" smtClean="0"/>
          </a:p>
          <a:p>
            <a:r>
              <a:rPr lang="en-US" sz="2800" dirty="0" smtClean="0"/>
              <a:t>compression</a:t>
            </a:r>
          </a:p>
          <a:p>
            <a:r>
              <a:rPr lang="en-US" sz="2800" dirty="0" smtClean="0"/>
              <a:t>simplification</a:t>
            </a:r>
          </a:p>
          <a:p>
            <a:r>
              <a:rPr lang="en-US" sz="2800" dirty="0"/>
              <a:t>sound bites</a:t>
            </a:r>
          </a:p>
          <a:p>
            <a:r>
              <a:rPr lang="en-US" sz="2800" dirty="0"/>
              <a:t>movie summaries</a:t>
            </a:r>
          </a:p>
          <a:p>
            <a:r>
              <a:rPr lang="en-US" sz="2800" dirty="0" smtClean="0"/>
              <a:t>chronologies</a:t>
            </a:r>
            <a:endParaRPr lang="en-US" sz="28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r>
              <a:rPr lang="en-US" altLang="en-US"/>
              <a:t>Headline news — informing</a:t>
            </a:r>
          </a:p>
        </p:txBody>
      </p:sp>
      <p:pic>
        <p:nvPicPr>
          <p:cNvPr id="128004" name="Picture 4" descr="C:\Users\Marcu\headlines.tiff"/>
          <p:cNvPicPr>
            <a:picLocks noChangeAspect="1" noChangeArrowheads="1"/>
          </p:cNvPicPr>
          <p:nvPr/>
        </p:nvPicPr>
        <p:blipFill>
          <a:blip r:embed="rId2"/>
          <a:srcRect/>
          <a:stretch>
            <a:fillRect/>
          </a:stretch>
        </p:blipFill>
        <p:spPr bwMode="auto">
          <a:xfrm>
            <a:off x="1924050" y="1751390"/>
            <a:ext cx="5295900" cy="4914900"/>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9026" name="Rectangle 1026"/>
          <p:cNvSpPr>
            <a:spLocks noGrp="1" noChangeArrowheads="1"/>
          </p:cNvSpPr>
          <p:nvPr>
            <p:ph type="title"/>
          </p:nvPr>
        </p:nvSpPr>
        <p:spPr/>
        <p:txBody>
          <a:bodyPr/>
          <a:lstStyle/>
          <a:p>
            <a:r>
              <a:rPr lang="en-US" altLang="en-US"/>
              <a:t>TV-GUIDES — decision making</a:t>
            </a:r>
          </a:p>
        </p:txBody>
      </p:sp>
      <p:pic>
        <p:nvPicPr>
          <p:cNvPr id="129027" name="Picture 1027" descr="C:\Users\Marcu\tv-guide.tiff"/>
          <p:cNvPicPr>
            <a:picLocks noChangeAspect="1" noChangeArrowheads="1"/>
          </p:cNvPicPr>
          <p:nvPr/>
        </p:nvPicPr>
        <p:blipFill>
          <a:blip r:embed="rId2"/>
          <a:srcRect/>
          <a:stretch>
            <a:fillRect/>
          </a:stretch>
        </p:blipFill>
        <p:spPr bwMode="auto">
          <a:xfrm>
            <a:off x="1714500" y="1804915"/>
            <a:ext cx="5715000" cy="4895850"/>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Footer Placeholder 3"/>
          <p:cNvSpPr>
            <a:spLocks noGrp="1"/>
          </p:cNvSpPr>
          <p:nvPr>
            <p:ph type="ftr" sz="quarter" idx="11"/>
          </p:nvPr>
        </p:nvSpPr>
        <p:spPr/>
        <p:txBody>
          <a:bodyPr/>
          <a:lstStyle/>
          <a:p>
            <a:fld id="{90BB58C9-9915-9745-9D4F-7B2760161CA9}" type="slidenum">
              <a:rPr lang="en-US" altLang="en-US"/>
              <a:pPr/>
              <a:t>56</a:t>
            </a:fld>
            <a:endParaRPr lang="en-US" altLang="en-US"/>
          </a:p>
        </p:txBody>
      </p:sp>
      <p:sp>
        <p:nvSpPr>
          <p:cNvPr id="130050" name="Rectangle 2"/>
          <p:cNvSpPr>
            <a:spLocks noGrp="1" noChangeArrowheads="1"/>
          </p:cNvSpPr>
          <p:nvPr>
            <p:ph type="title"/>
          </p:nvPr>
        </p:nvSpPr>
        <p:spPr/>
        <p:txBody>
          <a:bodyPr/>
          <a:lstStyle/>
          <a:p>
            <a:r>
              <a:rPr lang="en-US" altLang="en-US"/>
              <a:t>Abstracts of papers — time saving</a:t>
            </a:r>
          </a:p>
        </p:txBody>
      </p:sp>
      <p:pic>
        <p:nvPicPr>
          <p:cNvPr id="130051" name="Picture 3" descr="C:\Users\Marcu\paper-abstract.tiff"/>
          <p:cNvPicPr>
            <a:picLocks noChangeAspect="1" noChangeArrowheads="1"/>
          </p:cNvPicPr>
          <p:nvPr/>
        </p:nvPicPr>
        <p:blipFill>
          <a:blip r:embed="rId2"/>
          <a:srcRect/>
          <a:stretch>
            <a:fillRect/>
          </a:stretch>
        </p:blipFill>
        <p:spPr bwMode="auto">
          <a:xfrm>
            <a:off x="1362075" y="1665321"/>
            <a:ext cx="6419850" cy="4911725"/>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Footer Placeholder 3"/>
          <p:cNvSpPr>
            <a:spLocks noGrp="1"/>
          </p:cNvSpPr>
          <p:nvPr>
            <p:ph type="ftr" sz="quarter" idx="11"/>
          </p:nvPr>
        </p:nvSpPr>
        <p:spPr/>
        <p:txBody>
          <a:bodyPr/>
          <a:lstStyle/>
          <a:p>
            <a:fld id="{7028819A-D738-AF44-944E-C70D96DBAF69}" type="slidenum">
              <a:rPr lang="en-US" altLang="en-US"/>
              <a:pPr/>
              <a:t>57</a:t>
            </a:fld>
            <a:endParaRPr lang="en-US" altLang="en-US"/>
          </a:p>
        </p:txBody>
      </p:sp>
      <p:sp>
        <p:nvSpPr>
          <p:cNvPr id="133122" name="Rectangle 3074"/>
          <p:cNvSpPr>
            <a:spLocks noGrp="1" noChangeArrowheads="1"/>
          </p:cNvSpPr>
          <p:nvPr>
            <p:ph type="title"/>
          </p:nvPr>
        </p:nvSpPr>
        <p:spPr/>
        <p:txBody>
          <a:bodyPr/>
          <a:lstStyle/>
          <a:p>
            <a:r>
              <a:rPr lang="en-US" altLang="en-US"/>
              <a:t>Cliff notes — Laziness support</a:t>
            </a:r>
          </a:p>
        </p:txBody>
      </p:sp>
      <p:pic>
        <p:nvPicPr>
          <p:cNvPr id="133123" name="Picture 3075" descr="C:\Users\Marcu\cliff-notes.tiff"/>
          <p:cNvPicPr>
            <a:picLocks noChangeAspect="1" noChangeArrowheads="1"/>
          </p:cNvPicPr>
          <p:nvPr/>
        </p:nvPicPr>
        <p:blipFill>
          <a:blip r:embed="rId2"/>
          <a:srcRect/>
          <a:stretch>
            <a:fillRect/>
          </a:stretch>
        </p:blipFill>
        <p:spPr bwMode="auto">
          <a:xfrm>
            <a:off x="838200" y="1785744"/>
            <a:ext cx="7315200" cy="4462462"/>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98445" y="228600"/>
            <a:ext cx="8367603" cy="990600"/>
          </a:xfrm>
          <a:noFill/>
          <a:ln/>
        </p:spPr>
        <p:txBody>
          <a:bodyPr>
            <a:normAutofit fontScale="90000"/>
          </a:bodyPr>
          <a:lstStyle/>
          <a:p>
            <a:r>
              <a:rPr lang="en-US" altLang="en-US" dirty="0" smtClean="0"/>
              <a:t>Different dimensions of summarization</a:t>
            </a:r>
            <a:endParaRPr lang="en-US" altLang="en-US" dirty="0"/>
          </a:p>
        </p:txBody>
      </p:sp>
      <p:sp>
        <p:nvSpPr>
          <p:cNvPr id="16387" name="Rectangle 3"/>
          <p:cNvSpPr>
            <a:spLocks noGrp="1" noChangeArrowheads="1"/>
          </p:cNvSpPr>
          <p:nvPr>
            <p:ph type="body" idx="1"/>
          </p:nvPr>
        </p:nvSpPr>
        <p:spPr>
          <a:xfrm>
            <a:off x="184614" y="1568966"/>
            <a:ext cx="8631238" cy="4892675"/>
          </a:xfrm>
          <a:noFill/>
          <a:ln/>
        </p:spPr>
        <p:txBody>
          <a:bodyPr>
            <a:normAutofit/>
          </a:bodyPr>
          <a:lstStyle/>
          <a:p>
            <a:r>
              <a:rPr lang="en-US" altLang="en-US" sz="2800" dirty="0" smtClean="0"/>
              <a:t>H</a:t>
            </a:r>
            <a:r>
              <a:rPr lang="en-US" altLang="en-US" sz="2800" dirty="0" smtClean="0"/>
              <a:t>ow much summarization</a:t>
            </a:r>
          </a:p>
          <a:p>
            <a:pPr lvl="1"/>
            <a:r>
              <a:rPr lang="en-US" altLang="en-US" sz="2400" dirty="0" smtClean="0"/>
              <a:t>quick </a:t>
            </a:r>
            <a:r>
              <a:rPr lang="en-US" altLang="en-US" sz="2400" dirty="0"/>
              <a:t>categorization vs. content </a:t>
            </a:r>
            <a:r>
              <a:rPr lang="en-US" altLang="en-US" sz="2400" dirty="0" smtClean="0"/>
              <a:t>processing</a:t>
            </a:r>
          </a:p>
          <a:p>
            <a:pPr lvl="1"/>
            <a:r>
              <a:rPr lang="en-US" altLang="en-US" sz="2400" dirty="0" smtClean="0"/>
              <a:t>Background </a:t>
            </a:r>
            <a:r>
              <a:rPr lang="en-US" altLang="en-US" sz="2400" i="1" dirty="0" smtClean="0"/>
              <a:t>vs</a:t>
            </a:r>
            <a:r>
              <a:rPr lang="en-US" altLang="en-US" sz="2400" dirty="0" smtClean="0"/>
              <a:t>. just-the-</a:t>
            </a:r>
            <a:r>
              <a:rPr lang="en-US" altLang="en-US" sz="2400" dirty="0" smtClean="0"/>
              <a:t>news</a:t>
            </a:r>
            <a:endParaRPr lang="en-US" altLang="en-US" dirty="0" smtClean="0"/>
          </a:p>
          <a:p>
            <a:pPr>
              <a:lnSpc>
                <a:spcPct val="140000"/>
              </a:lnSpc>
            </a:pPr>
            <a:r>
              <a:rPr lang="en-US" altLang="en-US" sz="2800" dirty="0"/>
              <a:t>Extract </a:t>
            </a:r>
            <a:r>
              <a:rPr lang="en-US" altLang="en-US" sz="2800" i="1" dirty="0"/>
              <a:t>vs</a:t>
            </a:r>
            <a:r>
              <a:rPr lang="en-US" altLang="en-US" sz="2800" dirty="0"/>
              <a:t>. </a:t>
            </a:r>
            <a:r>
              <a:rPr lang="en-US" altLang="en-US" sz="2800" dirty="0" smtClean="0"/>
              <a:t>abstract (how the summarization is generated</a:t>
            </a:r>
          </a:p>
          <a:p>
            <a:pPr lvl="1">
              <a:lnSpc>
                <a:spcPct val="140000"/>
              </a:lnSpc>
            </a:pPr>
            <a:r>
              <a:rPr lang="en-US" altLang="en-US" sz="2100" dirty="0" smtClean="0"/>
              <a:t>lists </a:t>
            </a:r>
            <a:r>
              <a:rPr lang="en-US" altLang="en-US" sz="2100" dirty="0"/>
              <a:t>fragments of text vs. re-phrases content </a:t>
            </a:r>
            <a:r>
              <a:rPr lang="en-US" altLang="en-US" sz="2100" dirty="0" smtClean="0"/>
              <a:t>coherently</a:t>
            </a:r>
            <a:endParaRPr lang="en-US" altLang="en-US" dirty="0" smtClean="0"/>
          </a:p>
          <a:p>
            <a:pPr>
              <a:lnSpc>
                <a:spcPct val="140000"/>
              </a:lnSpc>
            </a:pPr>
            <a:r>
              <a:rPr lang="en-US" altLang="en-US" sz="2800" dirty="0"/>
              <a:t>Generic </a:t>
            </a:r>
            <a:r>
              <a:rPr lang="en-US" altLang="en-US" sz="2800" i="1" dirty="0"/>
              <a:t>vs</a:t>
            </a:r>
            <a:r>
              <a:rPr lang="en-US" altLang="en-US" sz="2800" dirty="0"/>
              <a:t>. query-</a:t>
            </a:r>
            <a:r>
              <a:rPr lang="en-US" altLang="en-US" sz="2800" dirty="0" smtClean="0"/>
              <a:t>oriented</a:t>
            </a:r>
          </a:p>
          <a:p>
            <a:pPr>
              <a:lnSpc>
                <a:spcPct val="140000"/>
              </a:lnSpc>
            </a:pPr>
            <a:r>
              <a:rPr lang="en-US" altLang="en-US" sz="2800" dirty="0" smtClean="0"/>
              <a:t>Single-document </a:t>
            </a:r>
            <a:r>
              <a:rPr lang="en-US" altLang="en-US" sz="2800" i="1" dirty="0" smtClean="0"/>
              <a:t>vs</a:t>
            </a:r>
            <a:r>
              <a:rPr lang="en-US" altLang="en-US" sz="2800" dirty="0" smtClean="0"/>
              <a:t>. multi-document source</a:t>
            </a:r>
            <a:endParaRPr lang="en-US" altLang="en-US" dirty="0" smtClean="0"/>
          </a:p>
          <a:p>
            <a:pPr lvl="1">
              <a:lnSpc>
                <a:spcPct val="60000"/>
              </a:lnSpc>
              <a:buFontTx/>
              <a:buNone/>
            </a:pPr>
            <a:r>
              <a:rPr lang="en-US" altLang="en-US" sz="2400" i="1" dirty="0" smtClean="0"/>
              <a:t>.</a:t>
            </a:r>
            <a:r>
              <a:rPr lang="en-US" altLang="en-US" sz="2400" i="1" dirty="0"/>
              <a:t>..based on one text vs. fuses together many texts. </a:t>
            </a: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2">
            <a:alphaModFix amt="31000"/>
          </a:blip>
          <a:stretch>
            <a:fillRect/>
          </a:stretch>
        </p:blipFill>
        <p:spPr>
          <a:xfrm>
            <a:off x="-365858" y="1945656"/>
            <a:ext cx="10235540" cy="4936534"/>
          </a:xfrm>
          <a:prstGeom prst="rect">
            <a:avLst/>
          </a:prstGeom>
        </p:spPr>
      </p:pic>
      <p:sp>
        <p:nvSpPr>
          <p:cNvPr id="2" name="Title 1"/>
          <p:cNvSpPr>
            <a:spLocks noGrp="1"/>
          </p:cNvSpPr>
          <p:nvPr>
            <p:ph type="title"/>
          </p:nvPr>
        </p:nvSpPr>
        <p:spPr/>
        <p:txBody>
          <a:bodyPr/>
          <a:lstStyle/>
          <a:p>
            <a:r>
              <a:rPr lang="en-US" dirty="0" smtClean="0"/>
              <a:t>Summarization</a:t>
            </a:r>
            <a:endParaRPr lang="en-US" dirty="0"/>
          </a:p>
        </p:txBody>
      </p:sp>
      <p:sp>
        <p:nvSpPr>
          <p:cNvPr id="4" name="TextBox 3"/>
          <p:cNvSpPr txBox="1"/>
          <p:nvPr/>
        </p:nvSpPr>
        <p:spPr>
          <a:xfrm>
            <a:off x="2213433" y="1517525"/>
            <a:ext cx="5491239" cy="584776"/>
          </a:xfrm>
          <a:prstGeom prst="rect">
            <a:avLst/>
          </a:prstGeom>
          <a:noFill/>
        </p:spPr>
        <p:txBody>
          <a:bodyPr wrap="square" rtlCol="0">
            <a:spAutoFit/>
          </a:bodyPr>
          <a:lstStyle/>
          <a:p>
            <a:r>
              <a:rPr lang="en-US" sz="3200" dirty="0" smtClean="0">
                <a:solidFill>
                  <a:srgbClr val="FF0000"/>
                </a:solidFill>
              </a:rPr>
              <a:t>How are we going to do it?</a:t>
            </a:r>
            <a:endParaRPr lang="en-US" sz="3200" dirty="0">
              <a:solidFill>
                <a:srgbClr val="FF0000"/>
              </a:solidFill>
            </a:endParaRPr>
          </a:p>
        </p:txBody>
      </p:sp>
      <p:sp>
        <p:nvSpPr>
          <p:cNvPr id="5" name="Rectangle 4"/>
          <p:cNvSpPr/>
          <p:nvPr/>
        </p:nvSpPr>
        <p:spPr>
          <a:xfrm>
            <a:off x="588458" y="3277801"/>
            <a:ext cx="1830590" cy="1185333"/>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733600" y="3386659"/>
            <a:ext cx="1685447" cy="830997"/>
          </a:xfrm>
          <a:prstGeom prst="rect">
            <a:avLst/>
          </a:prstGeom>
          <a:noFill/>
        </p:spPr>
        <p:txBody>
          <a:bodyPr wrap="square" rtlCol="0">
            <a:spAutoFit/>
          </a:bodyPr>
          <a:lstStyle/>
          <a:p>
            <a:r>
              <a:rPr lang="en-US" sz="2400" dirty="0" smtClean="0">
                <a:solidFill>
                  <a:schemeClr val="bg1"/>
                </a:solidFill>
              </a:rPr>
              <a:t>Information retrieval</a:t>
            </a:r>
            <a:endParaRPr lang="en-US" sz="2400" dirty="0">
              <a:solidFill>
                <a:schemeClr val="bg1"/>
              </a:solidFill>
            </a:endParaRPr>
          </a:p>
        </p:txBody>
      </p:sp>
      <p:sp>
        <p:nvSpPr>
          <p:cNvPr id="7" name="Rectangle 6"/>
          <p:cNvSpPr/>
          <p:nvPr/>
        </p:nvSpPr>
        <p:spPr>
          <a:xfrm>
            <a:off x="2833335" y="3277801"/>
            <a:ext cx="1830590" cy="1185333"/>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3111522" y="3543894"/>
            <a:ext cx="1685447" cy="461665"/>
          </a:xfrm>
          <a:prstGeom prst="rect">
            <a:avLst/>
          </a:prstGeom>
          <a:noFill/>
        </p:spPr>
        <p:txBody>
          <a:bodyPr wrap="square" rtlCol="0">
            <a:spAutoFit/>
          </a:bodyPr>
          <a:lstStyle/>
          <a:p>
            <a:r>
              <a:rPr lang="en-US" sz="2400" dirty="0" smtClean="0">
                <a:solidFill>
                  <a:schemeClr val="bg1"/>
                </a:solidFill>
              </a:rPr>
              <a:t>parsing</a:t>
            </a:r>
            <a:endParaRPr lang="en-US" sz="2400" dirty="0">
              <a:solidFill>
                <a:schemeClr val="bg1"/>
              </a:solidFill>
            </a:endParaRPr>
          </a:p>
        </p:txBody>
      </p:sp>
      <p:sp>
        <p:nvSpPr>
          <p:cNvPr id="10" name="Rectangle 9"/>
          <p:cNvSpPr/>
          <p:nvPr/>
        </p:nvSpPr>
        <p:spPr>
          <a:xfrm>
            <a:off x="5102397" y="3277801"/>
            <a:ext cx="1830590" cy="1185333"/>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5308014" y="3386659"/>
            <a:ext cx="1685447" cy="830997"/>
          </a:xfrm>
          <a:prstGeom prst="rect">
            <a:avLst/>
          </a:prstGeom>
          <a:noFill/>
        </p:spPr>
        <p:txBody>
          <a:bodyPr wrap="square" rtlCol="0">
            <a:spAutoFit/>
          </a:bodyPr>
          <a:lstStyle/>
          <a:p>
            <a:r>
              <a:rPr lang="en-US" sz="2400" dirty="0" smtClean="0">
                <a:solidFill>
                  <a:schemeClr val="bg1"/>
                </a:solidFill>
              </a:rPr>
              <a:t>text similarity</a:t>
            </a:r>
            <a:endParaRPr lang="en-US" sz="2400" dirty="0">
              <a:solidFill>
                <a:schemeClr val="bg1"/>
              </a:solidFill>
            </a:endParaRPr>
          </a:p>
        </p:txBody>
      </p:sp>
      <p:sp>
        <p:nvSpPr>
          <p:cNvPr id="12" name="Rectangle 11"/>
          <p:cNvSpPr/>
          <p:nvPr/>
        </p:nvSpPr>
        <p:spPr>
          <a:xfrm>
            <a:off x="5102397" y="4749833"/>
            <a:ext cx="1830590" cy="1185333"/>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5308014" y="4858691"/>
            <a:ext cx="1685447" cy="830997"/>
          </a:xfrm>
          <a:prstGeom prst="rect">
            <a:avLst/>
          </a:prstGeom>
          <a:noFill/>
        </p:spPr>
        <p:txBody>
          <a:bodyPr wrap="square" rtlCol="0">
            <a:spAutoFit/>
          </a:bodyPr>
          <a:lstStyle/>
          <a:p>
            <a:r>
              <a:rPr lang="en-US" sz="2400" dirty="0" smtClean="0">
                <a:solidFill>
                  <a:schemeClr val="bg1"/>
                </a:solidFill>
              </a:rPr>
              <a:t>POS tagging</a:t>
            </a:r>
            <a:endParaRPr lang="en-US" sz="2400" dirty="0">
              <a:solidFill>
                <a:schemeClr val="bg1"/>
              </a:solidFill>
            </a:endParaRPr>
          </a:p>
        </p:txBody>
      </p:sp>
      <p:sp>
        <p:nvSpPr>
          <p:cNvPr id="14" name="Rectangle 13"/>
          <p:cNvSpPr/>
          <p:nvPr/>
        </p:nvSpPr>
        <p:spPr>
          <a:xfrm>
            <a:off x="2833335" y="4793375"/>
            <a:ext cx="1830590" cy="1185333"/>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3038952" y="4902233"/>
            <a:ext cx="1685447" cy="830997"/>
          </a:xfrm>
          <a:prstGeom prst="rect">
            <a:avLst/>
          </a:prstGeom>
          <a:noFill/>
        </p:spPr>
        <p:txBody>
          <a:bodyPr wrap="square" rtlCol="0">
            <a:spAutoFit/>
          </a:bodyPr>
          <a:lstStyle/>
          <a:p>
            <a:r>
              <a:rPr lang="en-US" sz="2400" dirty="0" smtClean="0">
                <a:solidFill>
                  <a:schemeClr val="bg1"/>
                </a:solidFill>
              </a:rPr>
              <a:t>information extraction</a:t>
            </a:r>
            <a:endParaRPr lang="en-US" sz="2400" dirty="0">
              <a:solidFill>
                <a:schemeClr val="bg1"/>
              </a:solidFill>
            </a:endParaRPr>
          </a:p>
        </p:txBody>
      </p:sp>
      <p:sp>
        <p:nvSpPr>
          <p:cNvPr id="16" name="Rectangle 15"/>
          <p:cNvSpPr/>
          <p:nvPr/>
        </p:nvSpPr>
        <p:spPr>
          <a:xfrm>
            <a:off x="588458" y="4836917"/>
            <a:ext cx="1830590" cy="1185333"/>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794075" y="4945775"/>
            <a:ext cx="1685447" cy="830997"/>
          </a:xfrm>
          <a:prstGeom prst="rect">
            <a:avLst/>
          </a:prstGeom>
          <a:noFill/>
        </p:spPr>
        <p:txBody>
          <a:bodyPr wrap="square" rtlCol="0">
            <a:spAutoFit/>
          </a:bodyPr>
          <a:lstStyle/>
          <a:p>
            <a:r>
              <a:rPr lang="en-US" sz="2400" dirty="0" smtClean="0">
                <a:solidFill>
                  <a:schemeClr val="bg1"/>
                </a:solidFill>
              </a:rPr>
              <a:t>machine learning</a:t>
            </a:r>
            <a:endParaRPr lang="en-US" sz="2400" dirty="0">
              <a:solidFill>
                <a:schemeClr val="bg1"/>
              </a:solidFill>
            </a:endParaRPr>
          </a:p>
        </p:txBody>
      </p:sp>
      <p:sp>
        <p:nvSpPr>
          <p:cNvPr id="18" name="Rectangle 17"/>
          <p:cNvSpPr/>
          <p:nvPr/>
        </p:nvSpPr>
        <p:spPr>
          <a:xfrm>
            <a:off x="7131987" y="3277801"/>
            <a:ext cx="1830590" cy="1185333"/>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7337604" y="3386659"/>
            <a:ext cx="1685447" cy="830997"/>
          </a:xfrm>
          <a:prstGeom prst="rect">
            <a:avLst/>
          </a:prstGeom>
          <a:noFill/>
        </p:spPr>
        <p:txBody>
          <a:bodyPr wrap="square" rtlCol="0">
            <a:spAutoFit/>
          </a:bodyPr>
          <a:lstStyle/>
          <a:p>
            <a:r>
              <a:rPr lang="en-US" sz="2400" dirty="0" smtClean="0">
                <a:solidFill>
                  <a:schemeClr val="bg1"/>
                </a:solidFill>
              </a:rPr>
              <a:t>language modeling</a:t>
            </a:r>
            <a:endParaRPr lang="en-US" sz="2400" dirty="0">
              <a:solidFill>
                <a:schemeClr val="bg1"/>
              </a:solidFill>
            </a:endParaRPr>
          </a:p>
        </p:txBody>
      </p:sp>
      <p:sp>
        <p:nvSpPr>
          <p:cNvPr id="21" name="Rectangle 20"/>
          <p:cNvSpPr/>
          <p:nvPr/>
        </p:nvSpPr>
        <p:spPr>
          <a:xfrm>
            <a:off x="7192461" y="4749833"/>
            <a:ext cx="1830590" cy="1185333"/>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7398078" y="4858691"/>
            <a:ext cx="1685447" cy="830997"/>
          </a:xfrm>
          <a:prstGeom prst="rect">
            <a:avLst/>
          </a:prstGeom>
          <a:noFill/>
        </p:spPr>
        <p:txBody>
          <a:bodyPr wrap="square" rtlCol="0">
            <a:spAutoFit/>
          </a:bodyPr>
          <a:lstStyle/>
          <a:p>
            <a:r>
              <a:rPr lang="en-US" sz="2400" dirty="0" smtClean="0">
                <a:solidFill>
                  <a:schemeClr val="bg1"/>
                </a:solidFill>
              </a:rPr>
              <a:t>machine translation</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answering</a:t>
            </a:r>
            <a:endParaRPr lang="en-US" dirty="0"/>
          </a:p>
        </p:txBody>
      </p:sp>
      <p:sp>
        <p:nvSpPr>
          <p:cNvPr id="4" name="TextBox 3"/>
          <p:cNvSpPr txBox="1"/>
          <p:nvPr/>
        </p:nvSpPr>
        <p:spPr>
          <a:xfrm>
            <a:off x="346558" y="3507604"/>
            <a:ext cx="1588685" cy="461665"/>
          </a:xfrm>
          <a:prstGeom prst="rect">
            <a:avLst/>
          </a:prstGeom>
          <a:noFill/>
        </p:spPr>
        <p:txBody>
          <a:bodyPr wrap="square" rtlCol="0">
            <a:spAutoFit/>
          </a:bodyPr>
          <a:lstStyle/>
          <a:p>
            <a:r>
              <a:rPr lang="en-US" sz="2400" dirty="0" smtClean="0">
                <a:solidFill>
                  <a:srgbClr val="0000FF"/>
                </a:solidFill>
              </a:rPr>
              <a:t>question</a:t>
            </a:r>
            <a:endParaRPr lang="en-US" sz="2400" dirty="0">
              <a:solidFill>
                <a:srgbClr val="0000FF"/>
              </a:solidFill>
            </a:endParaRPr>
          </a:p>
        </p:txBody>
      </p:sp>
      <p:sp>
        <p:nvSpPr>
          <p:cNvPr id="5" name="Oval 4"/>
          <p:cNvSpPr/>
          <p:nvPr/>
        </p:nvSpPr>
        <p:spPr>
          <a:xfrm>
            <a:off x="2503723" y="2431135"/>
            <a:ext cx="2745619" cy="2854484"/>
          </a:xfrm>
          <a:prstGeom prst="ellipse">
            <a:avLst/>
          </a:prstGeom>
          <a:solidFill>
            <a:srgbClr val="FF66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2999627" y="3507604"/>
            <a:ext cx="2032000" cy="646331"/>
          </a:xfrm>
          <a:prstGeom prst="rect">
            <a:avLst/>
          </a:prstGeom>
          <a:noFill/>
        </p:spPr>
        <p:txBody>
          <a:bodyPr wrap="square" rtlCol="0">
            <a:spAutoFit/>
          </a:bodyPr>
          <a:lstStyle/>
          <a:p>
            <a:r>
              <a:rPr lang="en-US" sz="3600" dirty="0" smtClean="0">
                <a:solidFill>
                  <a:schemeClr val="bg1"/>
                </a:solidFill>
              </a:rPr>
              <a:t>CORPUS</a:t>
            </a:r>
            <a:endParaRPr lang="en-US" sz="3600" dirty="0">
              <a:solidFill>
                <a:schemeClr val="bg1"/>
              </a:solidFill>
            </a:endParaRPr>
          </a:p>
        </p:txBody>
      </p:sp>
      <p:sp>
        <p:nvSpPr>
          <p:cNvPr id="7" name="TextBox 6"/>
          <p:cNvSpPr txBox="1"/>
          <p:nvPr/>
        </p:nvSpPr>
        <p:spPr>
          <a:xfrm>
            <a:off x="24196" y="4124469"/>
            <a:ext cx="2382762" cy="646331"/>
          </a:xfrm>
          <a:prstGeom prst="rect">
            <a:avLst/>
          </a:prstGeom>
          <a:noFill/>
        </p:spPr>
        <p:txBody>
          <a:bodyPr wrap="square" rtlCol="0">
            <a:spAutoFit/>
          </a:bodyPr>
          <a:lstStyle/>
          <a:p>
            <a:r>
              <a:rPr lang="en-US" dirty="0" smtClean="0"/>
              <a:t>where is </a:t>
            </a:r>
            <a:r>
              <a:rPr lang="en-US" dirty="0" err="1" smtClean="0"/>
              <a:t>pomona</a:t>
            </a:r>
            <a:r>
              <a:rPr lang="en-US" dirty="0" smtClean="0"/>
              <a:t> college located?</a:t>
            </a:r>
            <a:endParaRPr lang="en-US" dirty="0"/>
          </a:p>
        </p:txBody>
      </p:sp>
      <p:sp>
        <p:nvSpPr>
          <p:cNvPr id="8" name="Right Arrow 7"/>
          <p:cNvSpPr/>
          <p:nvPr/>
        </p:nvSpPr>
        <p:spPr>
          <a:xfrm>
            <a:off x="1911053" y="4124469"/>
            <a:ext cx="471715" cy="646331"/>
          </a:xfrm>
          <a:prstGeom prst="right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ight Arrow 8"/>
          <p:cNvSpPr/>
          <p:nvPr/>
        </p:nvSpPr>
        <p:spPr>
          <a:xfrm>
            <a:off x="5445765" y="4124469"/>
            <a:ext cx="471715" cy="646331"/>
          </a:xfrm>
          <a:prstGeom prst="right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6891287" y="2431135"/>
            <a:ext cx="2854474" cy="461665"/>
          </a:xfrm>
          <a:prstGeom prst="rect">
            <a:avLst/>
          </a:prstGeom>
          <a:noFill/>
        </p:spPr>
        <p:txBody>
          <a:bodyPr wrap="square" rtlCol="0">
            <a:spAutoFit/>
          </a:bodyPr>
          <a:lstStyle/>
          <a:p>
            <a:r>
              <a:rPr lang="en-US" sz="2400" dirty="0" smtClean="0">
                <a:solidFill>
                  <a:srgbClr val="0000FF"/>
                </a:solidFill>
              </a:rPr>
              <a:t>answer</a:t>
            </a:r>
            <a:endParaRPr lang="en-US" sz="2400" dirty="0">
              <a:solidFill>
                <a:srgbClr val="0000FF"/>
              </a:solidFill>
            </a:endParaRPr>
          </a:p>
        </p:txBody>
      </p:sp>
      <p:pic>
        <p:nvPicPr>
          <p:cNvPr id="35" name="Picture 34"/>
          <p:cNvPicPr>
            <a:picLocks noChangeAspect="1"/>
          </p:cNvPicPr>
          <p:nvPr/>
        </p:nvPicPr>
        <p:blipFill>
          <a:blip r:embed="rId2"/>
          <a:stretch>
            <a:fillRect/>
          </a:stretch>
        </p:blipFill>
        <p:spPr>
          <a:xfrm>
            <a:off x="6395473" y="4770800"/>
            <a:ext cx="2748527" cy="1899859"/>
          </a:xfrm>
          <a:prstGeom prst="rect">
            <a:avLst/>
          </a:prstGeom>
        </p:spPr>
      </p:pic>
      <p:pic>
        <p:nvPicPr>
          <p:cNvPr id="36" name="Picture 35"/>
          <p:cNvPicPr>
            <a:picLocks noChangeAspect="1"/>
          </p:cNvPicPr>
          <p:nvPr/>
        </p:nvPicPr>
        <p:blipFill>
          <a:blip r:embed="rId3"/>
          <a:stretch>
            <a:fillRect/>
          </a:stretch>
        </p:blipFill>
        <p:spPr>
          <a:xfrm>
            <a:off x="6451542" y="3032784"/>
            <a:ext cx="2498938" cy="1738016"/>
          </a:xfrm>
          <a:prstGeom prst="rect">
            <a:avLst/>
          </a:prstGeom>
        </p:spPr>
      </p:pic>
      <p:sp>
        <p:nvSpPr>
          <p:cNvPr id="38" name="Can 37"/>
          <p:cNvSpPr/>
          <p:nvPr/>
        </p:nvSpPr>
        <p:spPr>
          <a:xfrm>
            <a:off x="2503722" y="5588000"/>
            <a:ext cx="2745619" cy="1082659"/>
          </a:xfrm>
          <a:prstGeom prst="can">
            <a:avLst/>
          </a:prstGeom>
          <a:solidFill>
            <a:srgbClr val="FF66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TextBox 38"/>
          <p:cNvSpPr txBox="1"/>
          <p:nvPr/>
        </p:nvSpPr>
        <p:spPr>
          <a:xfrm>
            <a:off x="3006887" y="5830808"/>
            <a:ext cx="2032000" cy="646331"/>
          </a:xfrm>
          <a:prstGeom prst="rect">
            <a:avLst/>
          </a:prstGeom>
          <a:noFill/>
        </p:spPr>
        <p:txBody>
          <a:bodyPr wrap="square" rtlCol="0">
            <a:spAutoFit/>
          </a:bodyPr>
          <a:lstStyle/>
          <a:p>
            <a:r>
              <a:rPr lang="en-US" sz="3600" dirty="0" smtClean="0">
                <a:solidFill>
                  <a:schemeClr val="bg1"/>
                </a:solidFill>
              </a:rPr>
              <a:t>resources</a:t>
            </a:r>
            <a:endParaRPr lang="en-US" sz="3600" dirty="0">
              <a:solidFill>
                <a:schemeClr val="bg1"/>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Summarization</a:t>
            </a:r>
            <a:endParaRPr lang="en-US" dirty="0"/>
          </a:p>
        </p:txBody>
      </p:sp>
      <p:sp>
        <p:nvSpPr>
          <p:cNvPr id="3" name="Content Placeholder 2"/>
          <p:cNvSpPr>
            <a:spLocks noGrp="1"/>
          </p:cNvSpPr>
          <p:nvPr>
            <p:ph sz="quarter" idx="1"/>
          </p:nvPr>
        </p:nvSpPr>
        <p:spPr/>
        <p:txBody>
          <a:bodyPr>
            <a:normAutofit/>
          </a:bodyPr>
          <a:lstStyle/>
          <a:p>
            <a:r>
              <a:rPr lang="en-US" dirty="0" smtClean="0"/>
              <a:t>Three common steps:</a:t>
            </a:r>
          </a:p>
          <a:p>
            <a:pPr lvl="1"/>
            <a:r>
              <a:rPr lang="en-US" dirty="0" smtClean="0">
                <a:solidFill>
                  <a:srgbClr val="0000FF"/>
                </a:solidFill>
              </a:rPr>
              <a:t>Content selection:</a:t>
            </a:r>
            <a:r>
              <a:rPr lang="en-US" dirty="0" smtClean="0"/>
              <a:t> </a:t>
            </a:r>
            <a:r>
              <a:rPr lang="en-US" dirty="0" smtClean="0">
                <a:solidFill>
                  <a:srgbClr val="FF0000"/>
                </a:solidFill>
              </a:rPr>
              <a:t>what are the important concepts/clauses/sentences?</a:t>
            </a:r>
          </a:p>
          <a:p>
            <a:pPr lvl="1"/>
            <a:endParaRPr lang="en-US" dirty="0" smtClean="0"/>
          </a:p>
          <a:p>
            <a:pPr lvl="1"/>
            <a:r>
              <a:rPr lang="en-US" dirty="0" smtClean="0">
                <a:solidFill>
                  <a:srgbClr val="0000FF"/>
                </a:solidFill>
              </a:rPr>
              <a:t>Content</a:t>
            </a:r>
            <a:r>
              <a:rPr lang="en-US" dirty="0" smtClean="0">
                <a:solidFill>
                  <a:srgbClr val="0000FF"/>
                </a:solidFill>
              </a:rPr>
              <a:t> ordering:</a:t>
            </a:r>
            <a:r>
              <a:rPr lang="en-US" dirty="0" smtClean="0"/>
              <a:t> </a:t>
            </a:r>
            <a:r>
              <a:rPr lang="en-US" dirty="0" smtClean="0">
                <a:solidFill>
                  <a:srgbClr val="FF0000"/>
                </a:solidFill>
              </a:rPr>
              <a:t>how should this information be structured?</a:t>
            </a:r>
          </a:p>
          <a:p>
            <a:pPr lvl="1"/>
            <a:endParaRPr lang="en-US" dirty="0" smtClean="0"/>
          </a:p>
          <a:p>
            <a:pPr lvl="1"/>
            <a:r>
              <a:rPr lang="en-US" dirty="0" smtClean="0">
                <a:solidFill>
                  <a:srgbClr val="0000FF"/>
                </a:solidFill>
              </a:rPr>
              <a:t>Realization:</a:t>
            </a:r>
            <a:r>
              <a:rPr lang="en-US" dirty="0" smtClean="0"/>
              <a:t> </a:t>
            </a:r>
            <a:r>
              <a:rPr lang="en-US" dirty="0" smtClean="0">
                <a:solidFill>
                  <a:srgbClr val="FF0000"/>
                </a:solidFill>
              </a:rPr>
              <a:t>concepts/sentences=&gt; output</a:t>
            </a:r>
            <a:r>
              <a:rPr lang="en-US" dirty="0" smtClean="0"/>
              <a:t> </a:t>
            </a:r>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common steps: the basics</a:t>
            </a:r>
            <a:endParaRPr lang="en-US" dirty="0"/>
          </a:p>
        </p:txBody>
      </p:sp>
      <p:cxnSp>
        <p:nvCxnSpPr>
          <p:cNvPr id="4" name="Straight Connector 3"/>
          <p:cNvCxnSpPr/>
          <p:nvPr/>
        </p:nvCxnSpPr>
        <p:spPr>
          <a:xfrm flipV="1">
            <a:off x="362859" y="3374572"/>
            <a:ext cx="2382761" cy="12095"/>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flipV="1">
            <a:off x="362859" y="3797905"/>
            <a:ext cx="2382761" cy="12095"/>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V="1">
            <a:off x="362859" y="4184953"/>
            <a:ext cx="2382761" cy="12095"/>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362859" y="4608286"/>
            <a:ext cx="2382761" cy="12095"/>
          </a:xfrm>
          <a:prstGeom prst="line">
            <a:avLst/>
          </a:prstGeom>
          <a:ln>
            <a:solidFill>
              <a:srgbClr val="FF6600"/>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362859" y="5031619"/>
            <a:ext cx="2382761" cy="12095"/>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362859" y="5454952"/>
            <a:ext cx="2382761" cy="12095"/>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362859" y="5842000"/>
            <a:ext cx="2382761" cy="12095"/>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V="1">
            <a:off x="362859" y="6265333"/>
            <a:ext cx="2382761" cy="12095"/>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V="1">
            <a:off x="362859" y="2951238"/>
            <a:ext cx="2382761" cy="12095"/>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253996" y="1864664"/>
            <a:ext cx="2709334" cy="523220"/>
          </a:xfrm>
          <a:prstGeom prst="rect">
            <a:avLst/>
          </a:prstGeom>
          <a:noFill/>
        </p:spPr>
        <p:txBody>
          <a:bodyPr wrap="square" rtlCol="0">
            <a:spAutoFit/>
          </a:bodyPr>
          <a:lstStyle/>
          <a:p>
            <a:r>
              <a:rPr lang="en-US" sz="2800" dirty="0" smtClean="0">
                <a:solidFill>
                  <a:srgbClr val="0000FF"/>
                </a:solidFill>
              </a:rPr>
              <a:t>content selection</a:t>
            </a:r>
            <a:endParaRPr lang="en-US" sz="2800" dirty="0">
              <a:solidFill>
                <a:srgbClr val="0000FF"/>
              </a:solidFill>
            </a:endParaRPr>
          </a:p>
        </p:txBody>
      </p:sp>
      <p:sp>
        <p:nvSpPr>
          <p:cNvPr id="25" name="TextBox 24"/>
          <p:cNvSpPr txBox="1"/>
          <p:nvPr/>
        </p:nvSpPr>
        <p:spPr>
          <a:xfrm>
            <a:off x="3386660" y="1864664"/>
            <a:ext cx="2709334" cy="523220"/>
          </a:xfrm>
          <a:prstGeom prst="rect">
            <a:avLst/>
          </a:prstGeom>
          <a:noFill/>
        </p:spPr>
        <p:txBody>
          <a:bodyPr wrap="square" rtlCol="0">
            <a:spAutoFit/>
          </a:bodyPr>
          <a:lstStyle/>
          <a:p>
            <a:r>
              <a:rPr lang="en-US" sz="2800" dirty="0" smtClean="0">
                <a:solidFill>
                  <a:srgbClr val="0000FF"/>
                </a:solidFill>
              </a:rPr>
              <a:t>content ordering</a:t>
            </a:r>
            <a:endParaRPr lang="en-US" sz="2800" dirty="0">
              <a:solidFill>
                <a:srgbClr val="0000FF"/>
              </a:solidFill>
            </a:endParaRPr>
          </a:p>
        </p:txBody>
      </p:sp>
      <p:sp>
        <p:nvSpPr>
          <p:cNvPr id="29" name="TextBox 28"/>
          <p:cNvSpPr txBox="1"/>
          <p:nvPr/>
        </p:nvSpPr>
        <p:spPr>
          <a:xfrm>
            <a:off x="6789682" y="1864664"/>
            <a:ext cx="1867511" cy="523220"/>
          </a:xfrm>
          <a:prstGeom prst="rect">
            <a:avLst/>
          </a:prstGeom>
          <a:noFill/>
        </p:spPr>
        <p:txBody>
          <a:bodyPr wrap="square" rtlCol="0">
            <a:spAutoFit/>
          </a:bodyPr>
          <a:lstStyle/>
          <a:p>
            <a:r>
              <a:rPr lang="en-US" sz="2800" dirty="0" smtClean="0">
                <a:solidFill>
                  <a:srgbClr val="0000FF"/>
                </a:solidFill>
              </a:rPr>
              <a:t>realization</a:t>
            </a:r>
            <a:endParaRPr lang="en-US" sz="2800" dirty="0">
              <a:solidFill>
                <a:srgbClr val="0000FF"/>
              </a:solidFill>
            </a:endParaRPr>
          </a:p>
        </p:txBody>
      </p:sp>
      <p:cxnSp>
        <p:nvCxnSpPr>
          <p:cNvPr id="34" name="Straight Connector 33"/>
          <p:cNvCxnSpPr/>
          <p:nvPr/>
        </p:nvCxnSpPr>
        <p:spPr>
          <a:xfrm flipV="1">
            <a:off x="3483420" y="2939143"/>
            <a:ext cx="2382761" cy="12095"/>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V="1">
            <a:off x="3483420" y="3362477"/>
            <a:ext cx="2382761" cy="12095"/>
          </a:xfrm>
          <a:prstGeom prst="line">
            <a:avLst/>
          </a:prstGeom>
          <a:ln>
            <a:solidFill>
              <a:srgbClr val="FF6600"/>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V="1">
            <a:off x="3483420" y="3810000"/>
            <a:ext cx="2382761" cy="12095"/>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V="1">
            <a:off x="6552620" y="2914953"/>
            <a:ext cx="2104573" cy="2"/>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flipV="1">
            <a:off x="6552620" y="3326192"/>
            <a:ext cx="2382761" cy="12095"/>
          </a:xfrm>
          <a:prstGeom prst="line">
            <a:avLst/>
          </a:prstGeom>
          <a:ln>
            <a:solidFill>
              <a:srgbClr val="FF6600"/>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6552620" y="3785811"/>
            <a:ext cx="1889856" cy="1588"/>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 selection</a:t>
            </a:r>
            <a:endParaRPr lang="en-US" dirty="0"/>
          </a:p>
        </p:txBody>
      </p:sp>
      <p:cxnSp>
        <p:nvCxnSpPr>
          <p:cNvPr id="4" name="Straight Connector 3"/>
          <p:cNvCxnSpPr/>
          <p:nvPr/>
        </p:nvCxnSpPr>
        <p:spPr>
          <a:xfrm flipV="1">
            <a:off x="362859" y="3374572"/>
            <a:ext cx="2382761" cy="12095"/>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flipV="1">
            <a:off x="362859" y="3797905"/>
            <a:ext cx="2382761" cy="12095"/>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V="1">
            <a:off x="362859" y="4184953"/>
            <a:ext cx="2382761" cy="12095"/>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362859" y="4608286"/>
            <a:ext cx="2382761" cy="12095"/>
          </a:xfrm>
          <a:prstGeom prst="line">
            <a:avLst/>
          </a:prstGeom>
          <a:ln>
            <a:solidFill>
              <a:srgbClr val="FF6600"/>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362859" y="5031619"/>
            <a:ext cx="2382761" cy="12095"/>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362859" y="5454952"/>
            <a:ext cx="2382761" cy="12095"/>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362859" y="5842000"/>
            <a:ext cx="2382761" cy="12095"/>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V="1">
            <a:off x="362859" y="6265333"/>
            <a:ext cx="2382761" cy="12095"/>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V="1">
            <a:off x="362859" y="2951238"/>
            <a:ext cx="2382761" cy="12095"/>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253996" y="1864664"/>
            <a:ext cx="2709334" cy="523220"/>
          </a:xfrm>
          <a:prstGeom prst="rect">
            <a:avLst/>
          </a:prstGeom>
          <a:noFill/>
        </p:spPr>
        <p:txBody>
          <a:bodyPr wrap="square" rtlCol="0">
            <a:spAutoFit/>
          </a:bodyPr>
          <a:lstStyle/>
          <a:p>
            <a:r>
              <a:rPr lang="en-US" sz="2800" dirty="0" smtClean="0">
                <a:solidFill>
                  <a:srgbClr val="0000FF"/>
                </a:solidFill>
              </a:rPr>
              <a:t>content selection</a:t>
            </a:r>
            <a:endParaRPr lang="en-US" sz="2800" dirty="0">
              <a:solidFill>
                <a:srgbClr val="0000FF"/>
              </a:solidFill>
            </a:endParaRPr>
          </a:p>
        </p:txBody>
      </p:sp>
      <p:sp>
        <p:nvSpPr>
          <p:cNvPr id="22" name="TextBox 21"/>
          <p:cNvSpPr txBox="1"/>
          <p:nvPr/>
        </p:nvSpPr>
        <p:spPr>
          <a:xfrm>
            <a:off x="3676953" y="1961318"/>
            <a:ext cx="5040715" cy="830997"/>
          </a:xfrm>
          <a:prstGeom prst="rect">
            <a:avLst/>
          </a:prstGeom>
          <a:noFill/>
        </p:spPr>
        <p:txBody>
          <a:bodyPr wrap="square" rtlCol="0">
            <a:spAutoFit/>
          </a:bodyPr>
          <a:lstStyle/>
          <a:p>
            <a:r>
              <a:rPr lang="en-US" sz="2400" dirty="0" smtClean="0">
                <a:solidFill>
                  <a:srgbClr val="008000"/>
                </a:solidFill>
              </a:rPr>
              <a:t>General problem: identify important concepts</a:t>
            </a:r>
            <a:endParaRPr lang="en-US" sz="2400" dirty="0">
              <a:solidFill>
                <a:srgbClr val="008000"/>
              </a:solidFill>
            </a:endParaRPr>
          </a:p>
        </p:txBody>
      </p:sp>
      <p:sp>
        <p:nvSpPr>
          <p:cNvPr id="23" name="TextBox 22"/>
          <p:cNvSpPr txBox="1"/>
          <p:nvPr/>
        </p:nvSpPr>
        <p:spPr>
          <a:xfrm>
            <a:off x="3725333" y="2979003"/>
            <a:ext cx="5040715" cy="830997"/>
          </a:xfrm>
          <a:prstGeom prst="rect">
            <a:avLst/>
          </a:prstGeom>
          <a:noFill/>
        </p:spPr>
        <p:txBody>
          <a:bodyPr wrap="square" rtlCol="0">
            <a:spAutoFit/>
          </a:bodyPr>
          <a:lstStyle/>
          <a:p>
            <a:r>
              <a:rPr lang="en-US" sz="2400" dirty="0" smtClean="0">
                <a:solidFill>
                  <a:srgbClr val="008000"/>
                </a:solidFill>
              </a:rPr>
              <a:t>Common approximation: identify important sentences</a:t>
            </a:r>
            <a:endParaRPr lang="en-US" sz="2400" dirty="0">
              <a:solidFill>
                <a:srgbClr val="008000"/>
              </a:solidFill>
            </a:endParaRPr>
          </a:p>
        </p:txBody>
      </p:sp>
      <p:sp>
        <p:nvSpPr>
          <p:cNvPr id="24" name="TextBox 23"/>
          <p:cNvSpPr txBox="1"/>
          <p:nvPr/>
        </p:nvSpPr>
        <p:spPr>
          <a:xfrm>
            <a:off x="3725333" y="4977618"/>
            <a:ext cx="5200953" cy="830997"/>
          </a:xfrm>
          <a:prstGeom prst="rect">
            <a:avLst/>
          </a:prstGeom>
          <a:noFill/>
        </p:spPr>
        <p:txBody>
          <a:bodyPr wrap="square" rtlCol="0">
            <a:spAutoFit/>
          </a:bodyPr>
          <a:lstStyle/>
          <a:p>
            <a:r>
              <a:rPr lang="en-US" sz="2400" dirty="0" smtClean="0">
                <a:solidFill>
                  <a:srgbClr val="FF0000"/>
                </a:solidFill>
              </a:rPr>
              <a:t>How can we identify important sentences?</a:t>
            </a:r>
            <a:endParaRPr lang="en-US" sz="2400" dirty="0">
              <a:solidFill>
                <a:srgbClr val="FF0000"/>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important sentences</a:t>
            </a:r>
            <a:endParaRPr lang="en-US" dirty="0"/>
          </a:p>
        </p:txBody>
      </p:sp>
      <p:sp>
        <p:nvSpPr>
          <p:cNvPr id="3" name="Content Placeholder 2"/>
          <p:cNvSpPr>
            <a:spLocks noGrp="1"/>
          </p:cNvSpPr>
          <p:nvPr>
            <p:ph sz="quarter" idx="1"/>
          </p:nvPr>
        </p:nvSpPr>
        <p:spPr>
          <a:xfrm>
            <a:off x="612648" y="1600200"/>
            <a:ext cx="8153400" cy="4979610"/>
          </a:xfrm>
        </p:spPr>
        <p:txBody>
          <a:bodyPr>
            <a:normAutofit lnSpcReduction="10000"/>
          </a:bodyPr>
          <a:lstStyle/>
          <a:p>
            <a:r>
              <a:rPr lang="en-US" dirty="0" smtClean="0"/>
              <a:t>Word-based</a:t>
            </a:r>
          </a:p>
          <a:p>
            <a:pPr lvl="1"/>
            <a:r>
              <a:rPr lang="en-US" dirty="0" smtClean="0"/>
              <a:t>Calculate the sentence as the average weight of the words in the sentence</a:t>
            </a:r>
          </a:p>
          <a:p>
            <a:pPr lvl="2"/>
            <a:r>
              <a:rPr lang="en-US" dirty="0" smtClean="0"/>
              <a:t>TF-IDF weighting</a:t>
            </a:r>
          </a:p>
          <a:p>
            <a:pPr lvl="2"/>
            <a:r>
              <a:rPr lang="en-US" dirty="0" smtClean="0"/>
              <a:t>likelihood ratio: likelihood of occurring in this document divided by the likelihood of occurring in the whole corpus</a:t>
            </a:r>
          </a:p>
          <a:p>
            <a:pPr lvl="1"/>
            <a:r>
              <a:rPr lang="en-US" dirty="0" smtClean="0"/>
              <a:t>pick the highest scoring sentences</a:t>
            </a:r>
          </a:p>
          <a:p>
            <a:r>
              <a:rPr lang="en-US" dirty="0" smtClean="0"/>
              <a:t>Similarity-based</a:t>
            </a:r>
          </a:p>
          <a:p>
            <a:pPr lvl="1"/>
            <a:r>
              <a:rPr lang="en-US" dirty="0" smtClean="0"/>
              <a:t>pick sentences that are on average closer to the other sentences in the document</a:t>
            </a:r>
          </a:p>
          <a:p>
            <a:pPr lvl="1"/>
            <a:r>
              <a:rPr lang="en-US" dirty="0" smtClean="0"/>
              <a:t>might also discount for being generally similar to whole corpus</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64268" y="156030"/>
            <a:ext cx="8153400" cy="990600"/>
          </a:xfrm>
        </p:spPr>
        <p:txBody>
          <a:bodyPr>
            <a:normAutofit fontScale="90000"/>
          </a:bodyPr>
          <a:lstStyle/>
          <a:p>
            <a:r>
              <a:rPr lang="en-US" dirty="0" smtClean="0"/>
              <a:t>Identifying important sentences: supervised approach</a:t>
            </a:r>
            <a:endParaRPr lang="en-US" dirty="0"/>
          </a:p>
        </p:txBody>
      </p:sp>
      <p:grpSp>
        <p:nvGrpSpPr>
          <p:cNvPr id="5" name="Group 4"/>
          <p:cNvGrpSpPr/>
          <p:nvPr/>
        </p:nvGrpSpPr>
        <p:grpSpPr>
          <a:xfrm>
            <a:off x="696686" y="2429103"/>
            <a:ext cx="677333" cy="907150"/>
            <a:chOff x="7523238" y="2939139"/>
            <a:chExt cx="677333" cy="907150"/>
          </a:xfrm>
        </p:grpSpPr>
        <p:sp>
          <p:nvSpPr>
            <p:cNvPr id="6" name="Rectangle 5"/>
            <p:cNvSpPr/>
            <p:nvPr/>
          </p:nvSpPr>
          <p:spPr>
            <a:xfrm>
              <a:off x="7523238" y="2939139"/>
              <a:ext cx="677333" cy="907150"/>
            </a:xfrm>
            <a:prstGeom prst="rect">
              <a:avLst/>
            </a:prstGeom>
            <a:solidFill>
              <a:srgbClr val="FF66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7583699" y="3084279"/>
              <a:ext cx="544286" cy="1588"/>
            </a:xfrm>
            <a:prstGeom prst="line">
              <a:avLst/>
            </a:prstGeom>
            <a:ln w="381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578864" y="3236679"/>
              <a:ext cx="544286" cy="1588"/>
            </a:xfrm>
            <a:prstGeom prst="line">
              <a:avLst/>
            </a:prstGeom>
            <a:ln w="381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586124" y="3389079"/>
              <a:ext cx="544286" cy="1588"/>
            </a:xfrm>
            <a:prstGeom prst="line">
              <a:avLst/>
            </a:prstGeom>
            <a:ln w="381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7593384" y="3553574"/>
              <a:ext cx="544286" cy="1588"/>
            </a:xfrm>
            <a:prstGeom prst="line">
              <a:avLst/>
            </a:prstGeom>
            <a:ln w="381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7588549" y="3718069"/>
              <a:ext cx="544286" cy="1588"/>
            </a:xfrm>
            <a:prstGeom prst="line">
              <a:avLst/>
            </a:prstGeom>
            <a:ln w="381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2" name="Group 11"/>
          <p:cNvGrpSpPr/>
          <p:nvPr/>
        </p:nvGrpSpPr>
        <p:grpSpPr>
          <a:xfrm>
            <a:off x="1753824" y="2704486"/>
            <a:ext cx="677333" cy="275383"/>
            <a:chOff x="6836228" y="3510810"/>
            <a:chExt cx="677333" cy="275383"/>
          </a:xfrm>
        </p:grpSpPr>
        <p:sp>
          <p:nvSpPr>
            <p:cNvPr id="13" name="Rectangle 12"/>
            <p:cNvSpPr/>
            <p:nvPr/>
          </p:nvSpPr>
          <p:spPr>
            <a:xfrm>
              <a:off x="6836228" y="3510810"/>
              <a:ext cx="677333" cy="275383"/>
            </a:xfrm>
            <a:prstGeom prst="rect">
              <a:avLst/>
            </a:prstGeom>
            <a:solidFill>
              <a:srgbClr val="FF66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p:nvCxnSpPr>
          <p:spPr>
            <a:xfrm>
              <a:off x="6896689" y="3655950"/>
              <a:ext cx="544286" cy="1588"/>
            </a:xfrm>
            <a:prstGeom prst="line">
              <a:avLst/>
            </a:prstGeom>
            <a:ln w="381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15" name="TextBox 14"/>
          <p:cNvSpPr txBox="1"/>
          <p:nvPr/>
        </p:nvSpPr>
        <p:spPr>
          <a:xfrm>
            <a:off x="564268" y="1717524"/>
            <a:ext cx="3023809" cy="461665"/>
          </a:xfrm>
          <a:prstGeom prst="rect">
            <a:avLst/>
          </a:prstGeom>
          <a:noFill/>
        </p:spPr>
        <p:txBody>
          <a:bodyPr wrap="square" rtlCol="0">
            <a:spAutoFit/>
          </a:bodyPr>
          <a:lstStyle/>
          <a:p>
            <a:r>
              <a:rPr lang="en-US" sz="2400" dirty="0" smtClean="0">
                <a:solidFill>
                  <a:srgbClr val="0000FF"/>
                </a:solidFill>
              </a:rPr>
              <a:t>Training data</a:t>
            </a:r>
            <a:endParaRPr lang="en-US" sz="2400" dirty="0">
              <a:solidFill>
                <a:srgbClr val="0000FF"/>
              </a:solidFill>
            </a:endParaRPr>
          </a:p>
        </p:txBody>
      </p:sp>
      <p:grpSp>
        <p:nvGrpSpPr>
          <p:cNvPr id="16" name="Group 15"/>
          <p:cNvGrpSpPr/>
          <p:nvPr/>
        </p:nvGrpSpPr>
        <p:grpSpPr>
          <a:xfrm>
            <a:off x="703932" y="3573318"/>
            <a:ext cx="677333" cy="907150"/>
            <a:chOff x="7523238" y="2939139"/>
            <a:chExt cx="677333" cy="907150"/>
          </a:xfrm>
        </p:grpSpPr>
        <p:sp>
          <p:nvSpPr>
            <p:cNvPr id="17" name="Rectangle 16"/>
            <p:cNvSpPr/>
            <p:nvPr/>
          </p:nvSpPr>
          <p:spPr>
            <a:xfrm>
              <a:off x="7523238" y="2939139"/>
              <a:ext cx="677333" cy="907150"/>
            </a:xfrm>
            <a:prstGeom prst="rect">
              <a:avLst/>
            </a:prstGeom>
            <a:solidFill>
              <a:srgbClr val="FF66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7583699" y="3084279"/>
              <a:ext cx="544286" cy="1588"/>
            </a:xfrm>
            <a:prstGeom prst="line">
              <a:avLst/>
            </a:prstGeom>
            <a:ln w="381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7578864" y="3236679"/>
              <a:ext cx="544286" cy="1588"/>
            </a:xfrm>
            <a:prstGeom prst="line">
              <a:avLst/>
            </a:prstGeom>
            <a:ln w="381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7586124" y="3389079"/>
              <a:ext cx="544286" cy="1588"/>
            </a:xfrm>
            <a:prstGeom prst="line">
              <a:avLst/>
            </a:prstGeom>
            <a:ln w="381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7593384" y="3553574"/>
              <a:ext cx="544286" cy="1588"/>
            </a:xfrm>
            <a:prstGeom prst="line">
              <a:avLst/>
            </a:prstGeom>
            <a:ln w="381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7588549" y="3718069"/>
              <a:ext cx="544286" cy="1588"/>
            </a:xfrm>
            <a:prstGeom prst="line">
              <a:avLst/>
            </a:prstGeom>
            <a:ln w="381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3" name="Group 22"/>
          <p:cNvGrpSpPr/>
          <p:nvPr/>
        </p:nvGrpSpPr>
        <p:grpSpPr>
          <a:xfrm>
            <a:off x="1753824" y="3870858"/>
            <a:ext cx="677333" cy="275383"/>
            <a:chOff x="6836228" y="3510810"/>
            <a:chExt cx="677333" cy="275383"/>
          </a:xfrm>
        </p:grpSpPr>
        <p:sp>
          <p:nvSpPr>
            <p:cNvPr id="24" name="Rectangle 23"/>
            <p:cNvSpPr/>
            <p:nvPr/>
          </p:nvSpPr>
          <p:spPr>
            <a:xfrm>
              <a:off x="6836228" y="3510810"/>
              <a:ext cx="677333" cy="275383"/>
            </a:xfrm>
            <a:prstGeom prst="rect">
              <a:avLst/>
            </a:prstGeom>
            <a:solidFill>
              <a:srgbClr val="FF66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6896689" y="3655950"/>
              <a:ext cx="544286" cy="1588"/>
            </a:xfrm>
            <a:prstGeom prst="line">
              <a:avLst/>
            </a:prstGeom>
            <a:ln w="381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6" name="Group 25"/>
          <p:cNvGrpSpPr/>
          <p:nvPr/>
        </p:nvGrpSpPr>
        <p:grpSpPr>
          <a:xfrm>
            <a:off x="696686" y="4884445"/>
            <a:ext cx="677333" cy="907150"/>
            <a:chOff x="7523238" y="2939139"/>
            <a:chExt cx="677333" cy="907150"/>
          </a:xfrm>
        </p:grpSpPr>
        <p:sp>
          <p:nvSpPr>
            <p:cNvPr id="27" name="Rectangle 26"/>
            <p:cNvSpPr/>
            <p:nvPr/>
          </p:nvSpPr>
          <p:spPr>
            <a:xfrm>
              <a:off x="7523238" y="2939139"/>
              <a:ext cx="677333" cy="907150"/>
            </a:xfrm>
            <a:prstGeom prst="rect">
              <a:avLst/>
            </a:prstGeom>
            <a:solidFill>
              <a:srgbClr val="FF66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8" name="Straight Connector 27"/>
            <p:cNvCxnSpPr/>
            <p:nvPr/>
          </p:nvCxnSpPr>
          <p:spPr>
            <a:xfrm>
              <a:off x="7583699" y="3084279"/>
              <a:ext cx="544286" cy="1588"/>
            </a:xfrm>
            <a:prstGeom prst="line">
              <a:avLst/>
            </a:prstGeom>
            <a:ln w="381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578864" y="3236679"/>
              <a:ext cx="544286" cy="1588"/>
            </a:xfrm>
            <a:prstGeom prst="line">
              <a:avLst/>
            </a:prstGeom>
            <a:ln w="381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7586124" y="3389079"/>
              <a:ext cx="544286" cy="1588"/>
            </a:xfrm>
            <a:prstGeom prst="line">
              <a:avLst/>
            </a:prstGeom>
            <a:ln w="381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7593384" y="3553574"/>
              <a:ext cx="544286" cy="1588"/>
            </a:xfrm>
            <a:prstGeom prst="line">
              <a:avLst/>
            </a:prstGeom>
            <a:ln w="381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7588549" y="3718069"/>
              <a:ext cx="544286" cy="1588"/>
            </a:xfrm>
            <a:prstGeom prst="line">
              <a:avLst/>
            </a:prstGeom>
            <a:ln w="381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33" name="Group 32"/>
          <p:cNvGrpSpPr/>
          <p:nvPr/>
        </p:nvGrpSpPr>
        <p:grpSpPr>
          <a:xfrm>
            <a:off x="1753824" y="5059002"/>
            <a:ext cx="677333" cy="275383"/>
            <a:chOff x="6836228" y="3510810"/>
            <a:chExt cx="677333" cy="275383"/>
          </a:xfrm>
        </p:grpSpPr>
        <p:sp>
          <p:nvSpPr>
            <p:cNvPr id="34" name="Rectangle 33"/>
            <p:cNvSpPr/>
            <p:nvPr/>
          </p:nvSpPr>
          <p:spPr>
            <a:xfrm>
              <a:off x="6836228" y="3510810"/>
              <a:ext cx="677333" cy="275383"/>
            </a:xfrm>
            <a:prstGeom prst="rect">
              <a:avLst/>
            </a:prstGeom>
            <a:solidFill>
              <a:srgbClr val="FF66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p:nvCxnSpPr>
          <p:spPr>
            <a:xfrm>
              <a:off x="6896689" y="3655950"/>
              <a:ext cx="544286" cy="1588"/>
            </a:xfrm>
            <a:prstGeom prst="line">
              <a:avLst/>
            </a:prstGeom>
            <a:ln w="381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36" name="TextBox 35"/>
          <p:cNvSpPr txBox="1"/>
          <p:nvPr/>
        </p:nvSpPr>
        <p:spPr>
          <a:xfrm>
            <a:off x="3882570" y="2721960"/>
            <a:ext cx="4835097" cy="830997"/>
          </a:xfrm>
          <a:prstGeom prst="rect">
            <a:avLst/>
          </a:prstGeom>
          <a:noFill/>
        </p:spPr>
        <p:txBody>
          <a:bodyPr wrap="square" rtlCol="0">
            <a:spAutoFit/>
          </a:bodyPr>
          <a:lstStyle/>
          <a:p>
            <a:r>
              <a:rPr lang="en-US" sz="2400" dirty="0" smtClean="0">
                <a:solidFill>
                  <a:srgbClr val="FF0000"/>
                </a:solidFill>
              </a:rPr>
              <a:t>Could we use this to learn a sentence importance measure?</a:t>
            </a:r>
            <a:endParaRPr lang="en-US" sz="2400" dirty="0">
              <a:solidFill>
                <a:srgbClr val="FF0000"/>
              </a:solidFill>
            </a:endParaRPr>
          </a:p>
        </p:txBody>
      </p:sp>
      <p:sp>
        <p:nvSpPr>
          <p:cNvPr id="37" name="TextBox 36"/>
          <p:cNvSpPr txBox="1"/>
          <p:nvPr/>
        </p:nvSpPr>
        <p:spPr>
          <a:xfrm>
            <a:off x="3882571" y="3872446"/>
            <a:ext cx="4835097" cy="461665"/>
          </a:xfrm>
          <a:prstGeom prst="rect">
            <a:avLst/>
          </a:prstGeom>
          <a:noFill/>
        </p:spPr>
        <p:txBody>
          <a:bodyPr wrap="square" rtlCol="0">
            <a:spAutoFit/>
          </a:bodyPr>
          <a:lstStyle/>
          <a:p>
            <a:r>
              <a:rPr lang="en-US" sz="2400" dirty="0" smtClean="0">
                <a:solidFill>
                  <a:srgbClr val="FF0000"/>
                </a:solidFill>
              </a:rPr>
              <a:t>What features might be useful?</a:t>
            </a:r>
            <a:endParaRPr lang="en-US" sz="2400" dirty="0">
              <a:solidFill>
                <a:srgbClr val="FF0000"/>
              </a:solidFill>
            </a:endParaRPr>
          </a:p>
        </p:txBody>
      </p:sp>
      <p:sp>
        <p:nvSpPr>
          <p:cNvPr id="38" name="TextBox 37"/>
          <p:cNvSpPr txBox="1"/>
          <p:nvPr/>
        </p:nvSpPr>
        <p:spPr>
          <a:xfrm>
            <a:off x="3882571" y="4951152"/>
            <a:ext cx="4835097" cy="461665"/>
          </a:xfrm>
          <a:prstGeom prst="rect">
            <a:avLst/>
          </a:prstGeom>
          <a:noFill/>
        </p:spPr>
        <p:txBody>
          <a:bodyPr wrap="square" rtlCol="0">
            <a:spAutoFit/>
          </a:bodyPr>
          <a:lstStyle/>
          <a:p>
            <a:r>
              <a:rPr lang="en-US" sz="2400" dirty="0" smtClean="0">
                <a:solidFill>
                  <a:srgbClr val="FF0000"/>
                </a:solidFill>
              </a:rPr>
              <a:t>Challenges?</a:t>
            </a:r>
            <a:endParaRPr lang="en-US" sz="2400" dirty="0">
              <a:solidFill>
                <a:srgbClr val="FF0000"/>
              </a:solidFil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Summarization</a:t>
            </a:r>
            <a:endParaRPr lang="en-US" dirty="0"/>
          </a:p>
        </p:txBody>
      </p:sp>
      <p:sp>
        <p:nvSpPr>
          <p:cNvPr id="3" name="Content Placeholder 2"/>
          <p:cNvSpPr>
            <a:spLocks noGrp="1"/>
          </p:cNvSpPr>
          <p:nvPr>
            <p:ph sz="quarter" idx="1"/>
          </p:nvPr>
        </p:nvSpPr>
        <p:spPr/>
        <p:txBody>
          <a:bodyPr>
            <a:normAutofit/>
          </a:bodyPr>
          <a:lstStyle/>
          <a:p>
            <a:r>
              <a:rPr lang="en-US" dirty="0" smtClean="0"/>
              <a:t>Three common steps:</a:t>
            </a:r>
          </a:p>
          <a:p>
            <a:pPr lvl="1"/>
            <a:r>
              <a:rPr lang="en-US" dirty="0" smtClean="0">
                <a:solidFill>
                  <a:schemeClr val="bg1">
                    <a:lumMod val="75000"/>
                  </a:schemeClr>
                </a:solidFill>
              </a:rPr>
              <a:t>Content selection: what are the important concepts/clauses/sentences?</a:t>
            </a:r>
          </a:p>
          <a:p>
            <a:pPr lvl="1"/>
            <a:endParaRPr lang="en-US" dirty="0" smtClean="0"/>
          </a:p>
          <a:p>
            <a:pPr lvl="1"/>
            <a:r>
              <a:rPr lang="en-US" dirty="0" smtClean="0">
                <a:solidFill>
                  <a:srgbClr val="0000FF"/>
                </a:solidFill>
              </a:rPr>
              <a:t>Content</a:t>
            </a:r>
            <a:r>
              <a:rPr lang="en-US" dirty="0" smtClean="0">
                <a:solidFill>
                  <a:srgbClr val="0000FF"/>
                </a:solidFill>
              </a:rPr>
              <a:t> ordering:</a:t>
            </a:r>
            <a:r>
              <a:rPr lang="en-US" dirty="0" smtClean="0"/>
              <a:t> </a:t>
            </a:r>
            <a:r>
              <a:rPr lang="en-US" dirty="0" smtClean="0">
                <a:solidFill>
                  <a:srgbClr val="FF0000"/>
                </a:solidFill>
              </a:rPr>
              <a:t>how should this information be structured?</a:t>
            </a:r>
          </a:p>
        </p:txBody>
      </p:sp>
      <p:sp>
        <p:nvSpPr>
          <p:cNvPr id="4" name="Right Arrow 3"/>
          <p:cNvSpPr/>
          <p:nvPr/>
        </p:nvSpPr>
        <p:spPr>
          <a:xfrm>
            <a:off x="0" y="3676952"/>
            <a:ext cx="943429" cy="495905"/>
          </a:xfrm>
          <a:prstGeom prst="rightArrow">
            <a:avLst/>
          </a:prstGeom>
          <a:solidFill>
            <a:srgbClr val="008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1415143" y="4795897"/>
            <a:ext cx="6495143" cy="954107"/>
          </a:xfrm>
          <a:prstGeom prst="rect">
            <a:avLst/>
          </a:prstGeom>
          <a:noFill/>
        </p:spPr>
        <p:txBody>
          <a:bodyPr wrap="square" rtlCol="0">
            <a:spAutoFit/>
          </a:bodyPr>
          <a:lstStyle/>
          <a:p>
            <a:r>
              <a:rPr lang="en-US" sz="2800" dirty="0" smtClean="0">
                <a:solidFill>
                  <a:srgbClr val="0000FF"/>
                </a:solidFill>
              </a:rPr>
              <a:t>Often, just put them in the same order they occur in the documents</a:t>
            </a:r>
            <a:endParaRPr lang="en-US" sz="2800" dirty="0">
              <a:solidFill>
                <a:srgbClr val="0000FF"/>
              </a:solidFil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Summarization</a:t>
            </a:r>
            <a:endParaRPr lang="en-US" dirty="0"/>
          </a:p>
        </p:txBody>
      </p:sp>
      <p:sp>
        <p:nvSpPr>
          <p:cNvPr id="3" name="Content Placeholder 2"/>
          <p:cNvSpPr>
            <a:spLocks noGrp="1"/>
          </p:cNvSpPr>
          <p:nvPr>
            <p:ph sz="quarter" idx="1"/>
          </p:nvPr>
        </p:nvSpPr>
        <p:spPr/>
        <p:txBody>
          <a:bodyPr>
            <a:normAutofit/>
          </a:bodyPr>
          <a:lstStyle/>
          <a:p>
            <a:r>
              <a:rPr lang="en-US" dirty="0" smtClean="0"/>
              <a:t>Three common steps:</a:t>
            </a:r>
          </a:p>
          <a:p>
            <a:pPr lvl="1"/>
            <a:r>
              <a:rPr lang="en-US" dirty="0" smtClean="0">
                <a:solidFill>
                  <a:schemeClr val="bg1">
                    <a:lumMod val="75000"/>
                  </a:schemeClr>
                </a:solidFill>
              </a:rPr>
              <a:t>Content selection: what are the important concepts/clauses/sentences?</a:t>
            </a:r>
          </a:p>
          <a:p>
            <a:pPr lvl="1"/>
            <a:endParaRPr lang="en-US" dirty="0" smtClean="0">
              <a:solidFill>
                <a:schemeClr val="bg1">
                  <a:lumMod val="75000"/>
                </a:schemeClr>
              </a:solidFill>
            </a:endParaRPr>
          </a:p>
          <a:p>
            <a:pPr lvl="1"/>
            <a:r>
              <a:rPr lang="en-US" dirty="0" smtClean="0">
                <a:solidFill>
                  <a:schemeClr val="bg1">
                    <a:lumMod val="75000"/>
                  </a:schemeClr>
                </a:solidFill>
              </a:rPr>
              <a:t>Content</a:t>
            </a:r>
            <a:r>
              <a:rPr lang="en-US" dirty="0" smtClean="0">
                <a:solidFill>
                  <a:schemeClr val="bg1">
                    <a:lumMod val="75000"/>
                  </a:schemeClr>
                </a:solidFill>
              </a:rPr>
              <a:t> ordering: how should this information be structured?</a:t>
            </a:r>
          </a:p>
          <a:p>
            <a:pPr lvl="1"/>
            <a:endParaRPr lang="en-US" dirty="0" smtClean="0"/>
          </a:p>
          <a:p>
            <a:pPr lvl="1"/>
            <a:r>
              <a:rPr lang="en-US" dirty="0" smtClean="0">
                <a:solidFill>
                  <a:srgbClr val="0000FF"/>
                </a:solidFill>
              </a:rPr>
              <a:t>Realization:</a:t>
            </a:r>
            <a:r>
              <a:rPr lang="en-US" dirty="0" smtClean="0"/>
              <a:t> </a:t>
            </a:r>
            <a:r>
              <a:rPr lang="en-US" dirty="0" smtClean="0">
                <a:solidFill>
                  <a:srgbClr val="FF0000"/>
                </a:solidFill>
              </a:rPr>
              <a:t>concepts/sentences =&gt; output</a:t>
            </a:r>
            <a:r>
              <a:rPr lang="en-US" dirty="0" smtClean="0"/>
              <a:t> </a:t>
            </a:r>
            <a:endParaRPr lang="en-US" dirty="0"/>
          </a:p>
        </p:txBody>
      </p:sp>
      <p:sp>
        <p:nvSpPr>
          <p:cNvPr id="4" name="TextBox 3"/>
          <p:cNvSpPr txBox="1"/>
          <p:nvPr/>
        </p:nvSpPr>
        <p:spPr>
          <a:xfrm>
            <a:off x="3035905" y="5803612"/>
            <a:ext cx="4088191" cy="584776"/>
          </a:xfrm>
          <a:prstGeom prst="rect">
            <a:avLst/>
          </a:prstGeom>
          <a:noFill/>
        </p:spPr>
        <p:txBody>
          <a:bodyPr wrap="square" rtlCol="0">
            <a:spAutoFit/>
          </a:bodyPr>
          <a:lstStyle/>
          <a:p>
            <a:r>
              <a:rPr lang="en-US" sz="3200" dirty="0" smtClean="0">
                <a:solidFill>
                  <a:srgbClr val="FF0000"/>
                </a:solidFill>
              </a:rPr>
              <a:t>challenges?</a:t>
            </a:r>
            <a:endParaRPr lang="en-US" sz="3200" dirty="0">
              <a:solidFill>
                <a:srgbClr val="FF0000"/>
              </a:solidFil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Realization (output)</a:t>
            </a:r>
            <a:endParaRPr lang="en-US" dirty="0"/>
          </a:p>
        </p:txBody>
      </p:sp>
      <p:sp>
        <p:nvSpPr>
          <p:cNvPr id="3" name="Content Placeholder 2"/>
          <p:cNvSpPr>
            <a:spLocks noGrp="1"/>
          </p:cNvSpPr>
          <p:nvPr>
            <p:ph sz="quarter" idx="1"/>
          </p:nvPr>
        </p:nvSpPr>
        <p:spPr/>
        <p:txBody>
          <a:bodyPr>
            <a:normAutofit/>
          </a:bodyPr>
          <a:lstStyle/>
          <a:p>
            <a:r>
              <a:rPr lang="en-US" dirty="0" smtClean="0"/>
              <a:t>Input: a bunch of sentences</a:t>
            </a:r>
          </a:p>
          <a:p>
            <a:r>
              <a:rPr lang="en-US" dirty="0" smtClean="0"/>
              <a:t>output: summary</a:t>
            </a:r>
          </a:p>
          <a:p>
            <a:endParaRPr lang="en-US" dirty="0" smtClean="0"/>
          </a:p>
          <a:p>
            <a:r>
              <a:rPr lang="en-US" dirty="0" smtClean="0"/>
              <a:t>challenges</a:t>
            </a:r>
          </a:p>
          <a:p>
            <a:pPr lvl="1"/>
            <a:r>
              <a:rPr lang="en-US" dirty="0" smtClean="0"/>
              <a:t>reference resolution/naming (show some examples)</a:t>
            </a:r>
          </a:p>
          <a:p>
            <a:pPr lvl="1"/>
            <a:r>
              <a:rPr lang="en-US" dirty="0" smtClean="0"/>
              <a:t>fluidity</a:t>
            </a:r>
          </a:p>
          <a:p>
            <a:pPr lvl="1"/>
            <a:r>
              <a:rPr lang="en-US" dirty="0" smtClean="0"/>
              <a:t>repetition?</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Multi-document approaches</a:t>
            </a:r>
            <a:endParaRPr lang="en-US" dirty="0"/>
          </a:p>
        </p:txBody>
      </p:sp>
      <p:grpSp>
        <p:nvGrpSpPr>
          <p:cNvPr id="4" name="Group 3"/>
          <p:cNvGrpSpPr/>
          <p:nvPr/>
        </p:nvGrpSpPr>
        <p:grpSpPr>
          <a:xfrm>
            <a:off x="2438403" y="2811308"/>
            <a:ext cx="677333" cy="907150"/>
            <a:chOff x="7523238" y="2939139"/>
            <a:chExt cx="677333" cy="907150"/>
          </a:xfrm>
        </p:grpSpPr>
        <p:sp>
          <p:nvSpPr>
            <p:cNvPr id="5" name="Rectangle 4"/>
            <p:cNvSpPr/>
            <p:nvPr/>
          </p:nvSpPr>
          <p:spPr>
            <a:xfrm>
              <a:off x="7523238" y="2939139"/>
              <a:ext cx="677333" cy="907150"/>
            </a:xfrm>
            <a:prstGeom prst="rect">
              <a:avLst/>
            </a:prstGeom>
            <a:solidFill>
              <a:srgbClr val="FF66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7583699" y="3084279"/>
              <a:ext cx="544286" cy="1588"/>
            </a:xfrm>
            <a:prstGeom prst="line">
              <a:avLst/>
            </a:prstGeom>
            <a:ln w="381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7578864" y="3236679"/>
              <a:ext cx="544286" cy="1588"/>
            </a:xfrm>
            <a:prstGeom prst="line">
              <a:avLst/>
            </a:prstGeom>
            <a:ln w="381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586124" y="3389079"/>
              <a:ext cx="544286" cy="1588"/>
            </a:xfrm>
            <a:prstGeom prst="line">
              <a:avLst/>
            </a:prstGeom>
            <a:ln w="381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593384" y="3553574"/>
              <a:ext cx="544286" cy="1588"/>
            </a:xfrm>
            <a:prstGeom prst="line">
              <a:avLst/>
            </a:prstGeom>
            <a:ln w="381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7588549" y="3718069"/>
              <a:ext cx="544286" cy="1588"/>
            </a:xfrm>
            <a:prstGeom prst="line">
              <a:avLst/>
            </a:prstGeom>
            <a:ln w="381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1" name="Group 10"/>
          <p:cNvGrpSpPr/>
          <p:nvPr/>
        </p:nvGrpSpPr>
        <p:grpSpPr>
          <a:xfrm>
            <a:off x="2445649" y="3955523"/>
            <a:ext cx="677333" cy="907150"/>
            <a:chOff x="7523238" y="2939139"/>
            <a:chExt cx="677333" cy="907150"/>
          </a:xfrm>
        </p:grpSpPr>
        <p:sp>
          <p:nvSpPr>
            <p:cNvPr id="12" name="Rectangle 11"/>
            <p:cNvSpPr/>
            <p:nvPr/>
          </p:nvSpPr>
          <p:spPr>
            <a:xfrm>
              <a:off x="7523238" y="2939139"/>
              <a:ext cx="677333" cy="907150"/>
            </a:xfrm>
            <a:prstGeom prst="rect">
              <a:avLst/>
            </a:prstGeom>
            <a:solidFill>
              <a:srgbClr val="FF66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7583699" y="3084279"/>
              <a:ext cx="544286" cy="1588"/>
            </a:xfrm>
            <a:prstGeom prst="line">
              <a:avLst/>
            </a:prstGeom>
            <a:ln w="381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7578864" y="3236679"/>
              <a:ext cx="544286" cy="1588"/>
            </a:xfrm>
            <a:prstGeom prst="line">
              <a:avLst/>
            </a:prstGeom>
            <a:ln w="381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7586124" y="3389079"/>
              <a:ext cx="544286" cy="1588"/>
            </a:xfrm>
            <a:prstGeom prst="line">
              <a:avLst/>
            </a:prstGeom>
            <a:ln w="381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7593384" y="3553574"/>
              <a:ext cx="544286" cy="1588"/>
            </a:xfrm>
            <a:prstGeom prst="line">
              <a:avLst/>
            </a:prstGeom>
            <a:ln w="381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7588549" y="3718069"/>
              <a:ext cx="544286" cy="1588"/>
            </a:xfrm>
            <a:prstGeom prst="line">
              <a:avLst/>
            </a:prstGeom>
            <a:ln w="381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a:off x="5539636" y="4267771"/>
            <a:ext cx="677333" cy="275383"/>
            <a:chOff x="6836228" y="3510810"/>
            <a:chExt cx="677333" cy="275383"/>
          </a:xfrm>
        </p:grpSpPr>
        <p:sp>
          <p:nvSpPr>
            <p:cNvPr id="19" name="Rectangle 18"/>
            <p:cNvSpPr/>
            <p:nvPr/>
          </p:nvSpPr>
          <p:spPr>
            <a:xfrm>
              <a:off x="6836228" y="3510810"/>
              <a:ext cx="677333" cy="275383"/>
            </a:xfrm>
            <a:prstGeom prst="rect">
              <a:avLst/>
            </a:prstGeom>
            <a:solidFill>
              <a:srgbClr val="FF66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0" name="Straight Connector 19"/>
            <p:cNvCxnSpPr/>
            <p:nvPr/>
          </p:nvCxnSpPr>
          <p:spPr>
            <a:xfrm>
              <a:off x="6896689" y="3655950"/>
              <a:ext cx="544286" cy="1588"/>
            </a:xfrm>
            <a:prstGeom prst="line">
              <a:avLst/>
            </a:prstGeom>
            <a:ln w="381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1" name="Group 20"/>
          <p:cNvGrpSpPr/>
          <p:nvPr/>
        </p:nvGrpSpPr>
        <p:grpSpPr>
          <a:xfrm>
            <a:off x="2438403" y="5266650"/>
            <a:ext cx="677333" cy="907150"/>
            <a:chOff x="7523238" y="2939139"/>
            <a:chExt cx="677333" cy="907150"/>
          </a:xfrm>
        </p:grpSpPr>
        <p:sp>
          <p:nvSpPr>
            <p:cNvPr id="22" name="Rectangle 21"/>
            <p:cNvSpPr/>
            <p:nvPr/>
          </p:nvSpPr>
          <p:spPr>
            <a:xfrm>
              <a:off x="7523238" y="2939139"/>
              <a:ext cx="677333" cy="907150"/>
            </a:xfrm>
            <a:prstGeom prst="rect">
              <a:avLst/>
            </a:prstGeom>
            <a:solidFill>
              <a:srgbClr val="FF66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3" name="Straight Connector 22"/>
            <p:cNvCxnSpPr/>
            <p:nvPr/>
          </p:nvCxnSpPr>
          <p:spPr>
            <a:xfrm>
              <a:off x="7583699" y="3084279"/>
              <a:ext cx="544286" cy="1588"/>
            </a:xfrm>
            <a:prstGeom prst="line">
              <a:avLst/>
            </a:prstGeom>
            <a:ln w="381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7578864" y="3236679"/>
              <a:ext cx="544286" cy="1588"/>
            </a:xfrm>
            <a:prstGeom prst="line">
              <a:avLst/>
            </a:prstGeom>
            <a:ln w="381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586124" y="3389079"/>
              <a:ext cx="544286" cy="1588"/>
            </a:xfrm>
            <a:prstGeom prst="line">
              <a:avLst/>
            </a:prstGeom>
            <a:ln w="381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7593384" y="3553574"/>
              <a:ext cx="544286" cy="1588"/>
            </a:xfrm>
            <a:prstGeom prst="line">
              <a:avLst/>
            </a:prstGeom>
            <a:ln w="381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7588549" y="3718069"/>
              <a:ext cx="544286" cy="1588"/>
            </a:xfrm>
            <a:prstGeom prst="line">
              <a:avLst/>
            </a:prstGeom>
            <a:ln w="381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28" name="Right Arrow 27"/>
          <p:cNvSpPr/>
          <p:nvPr/>
        </p:nvSpPr>
        <p:spPr>
          <a:xfrm>
            <a:off x="3793055" y="4100663"/>
            <a:ext cx="991810" cy="587631"/>
          </a:xfrm>
          <a:prstGeom prst="right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TextBox 29"/>
          <p:cNvSpPr txBox="1"/>
          <p:nvPr/>
        </p:nvSpPr>
        <p:spPr>
          <a:xfrm>
            <a:off x="153028" y="1610980"/>
            <a:ext cx="8797447" cy="830997"/>
          </a:xfrm>
          <a:prstGeom prst="rect">
            <a:avLst/>
          </a:prstGeom>
          <a:noFill/>
        </p:spPr>
        <p:txBody>
          <a:bodyPr wrap="square" rtlCol="0">
            <a:spAutoFit/>
          </a:bodyPr>
          <a:lstStyle/>
          <a:p>
            <a:r>
              <a:rPr lang="en-US" sz="2400" dirty="0" smtClean="0"/>
              <a:t>In many domains, we have multiple documents on the same topic (e.g. news) and we’d like to summarize all the documents with one summary</a:t>
            </a:r>
            <a:endParaRPr lang="en-US" sz="2400" dirty="0"/>
          </a:p>
        </p:txBody>
      </p:sp>
      <p:sp>
        <p:nvSpPr>
          <p:cNvPr id="31" name="TextBox 30"/>
          <p:cNvSpPr txBox="1"/>
          <p:nvPr/>
        </p:nvSpPr>
        <p:spPr>
          <a:xfrm>
            <a:off x="4366381" y="6045580"/>
            <a:ext cx="3930952" cy="461665"/>
          </a:xfrm>
          <a:prstGeom prst="rect">
            <a:avLst/>
          </a:prstGeom>
          <a:noFill/>
        </p:spPr>
        <p:txBody>
          <a:bodyPr wrap="square" rtlCol="0">
            <a:spAutoFit/>
          </a:bodyPr>
          <a:lstStyle/>
          <a:p>
            <a:r>
              <a:rPr lang="en-US" sz="2400" dirty="0" smtClean="0">
                <a:solidFill>
                  <a:srgbClr val="FF0000"/>
                </a:solidFill>
              </a:rPr>
              <a:t>How does this problem differ?</a:t>
            </a:r>
            <a:endParaRPr lang="en-US" sz="2400" dirty="0">
              <a:solidFill>
                <a:srgbClr val="FF0000"/>
              </a:solidFill>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1138" name="Rectangle 2"/>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en-US"/>
          </a:p>
        </p:txBody>
      </p:sp>
      <p:sp>
        <p:nvSpPr>
          <p:cNvPr id="731139" name="Rectangle 3"/>
          <p:cNvSpPr>
            <a:spLocks noChangeArrowheads="1"/>
          </p:cNvSpPr>
          <p:nvPr/>
        </p:nvSpPr>
        <p:spPr bwMode="auto">
          <a:xfrm>
            <a:off x="3886200" y="442913"/>
            <a:ext cx="1219200" cy="6034087"/>
          </a:xfrm>
          <a:prstGeom prst="rect">
            <a:avLst/>
          </a:prstGeom>
          <a:noFill/>
          <a:ln w="9525">
            <a:noFill/>
            <a:miter lim="800000"/>
            <a:headEnd/>
            <a:tailEnd/>
          </a:ln>
          <a:effectLst/>
        </p:spPr>
        <p:txBody>
          <a:bodyPr>
            <a:prstTxWarp prst="textNoShape">
              <a:avLst/>
            </a:prstTxWarp>
          </a:bodyPr>
          <a:lstStyle/>
          <a:p>
            <a:pPr>
              <a:spcBef>
                <a:spcPct val="20000"/>
              </a:spcBef>
            </a:pPr>
            <a:endParaRPr kumimoji="1" lang="en-US" sz="1200" b="1">
              <a:solidFill>
                <a:srgbClr val="000000"/>
              </a:solidFill>
              <a:latin typeface="Arial" charset="0"/>
            </a:endParaRPr>
          </a:p>
        </p:txBody>
      </p:sp>
      <p:sp>
        <p:nvSpPr>
          <p:cNvPr id="731140" name="Rectangle 4"/>
          <p:cNvSpPr>
            <a:spLocks noChangeArrowheads="1"/>
          </p:cNvSpPr>
          <p:nvPr/>
        </p:nvSpPr>
        <p:spPr bwMode="auto">
          <a:xfrm>
            <a:off x="3886200" y="200025"/>
            <a:ext cx="1219200" cy="242888"/>
          </a:xfrm>
          <a:prstGeom prst="rect">
            <a:avLst/>
          </a:prstGeom>
          <a:noFill/>
          <a:ln w="9525">
            <a:noFill/>
            <a:miter lim="800000"/>
            <a:headEnd/>
            <a:tailEnd/>
          </a:ln>
          <a:effectLst/>
        </p:spPr>
        <p:txBody>
          <a:bodyPr>
            <a:prstTxWarp prst="textNoShape">
              <a:avLst/>
            </a:prstTxWarp>
          </a:bodyPr>
          <a:lstStyle/>
          <a:p>
            <a:pPr>
              <a:spcBef>
                <a:spcPct val="20000"/>
              </a:spcBef>
            </a:pPr>
            <a:endParaRPr kumimoji="1" lang="en-US" sz="1200" b="1">
              <a:solidFill>
                <a:srgbClr val="000000"/>
              </a:solidFill>
              <a:latin typeface="Arial" charset="0"/>
            </a:endParaRPr>
          </a:p>
        </p:txBody>
      </p:sp>
      <p:sp>
        <p:nvSpPr>
          <p:cNvPr id="731141" name="Rectangle 5"/>
          <p:cNvSpPr>
            <a:spLocks noChangeArrowheads="1"/>
          </p:cNvSpPr>
          <p:nvPr/>
        </p:nvSpPr>
        <p:spPr bwMode="auto">
          <a:xfrm>
            <a:off x="5105400" y="442913"/>
            <a:ext cx="3276600" cy="6034087"/>
          </a:xfrm>
          <a:prstGeom prst="rect">
            <a:avLst/>
          </a:prstGeom>
          <a:noFill/>
          <a:ln w="9525">
            <a:noFill/>
            <a:miter lim="800000"/>
            <a:headEnd/>
            <a:tailEnd/>
          </a:ln>
          <a:effectLst/>
        </p:spPr>
        <p:txBody>
          <a:bodyPr>
            <a:prstTxWarp prst="textNoShape">
              <a:avLst/>
            </a:prstTxWarp>
          </a:bodyPr>
          <a:lstStyle/>
          <a:p>
            <a:pPr>
              <a:lnSpc>
                <a:spcPct val="90000"/>
              </a:lnSpc>
              <a:spcBef>
                <a:spcPct val="20000"/>
              </a:spcBef>
            </a:pPr>
            <a:r>
              <a:rPr kumimoji="1" lang="en-GB" sz="1000" b="1">
                <a:solidFill>
                  <a:srgbClr val="000000"/>
                </a:solidFill>
                <a:latin typeface="Arial" charset="0"/>
                <a:ea typeface="Times New Roman" charset="0"/>
                <a:cs typeface="Times New Roman" charset="0"/>
              </a:rPr>
              <a:t>1. Algerian newspapers have reported that 18 decapitated bodies have been found by authorities in the south of the country.</a:t>
            </a:r>
            <a:br>
              <a:rPr kumimoji="1" lang="en-GB" sz="1000" b="1">
                <a:solidFill>
                  <a:srgbClr val="000000"/>
                </a:solidFill>
                <a:latin typeface="Arial" charset="0"/>
                <a:ea typeface="Times New Roman" charset="0"/>
                <a:cs typeface="Times New Roman" charset="0"/>
              </a:rPr>
            </a:br>
            <a:r>
              <a:rPr kumimoji="1" lang="en-GB" sz="1000" b="1">
                <a:solidFill>
                  <a:srgbClr val="000000"/>
                </a:solidFill>
                <a:latin typeface="Arial" charset="0"/>
                <a:ea typeface="Times New Roman" charset="0"/>
                <a:cs typeface="Times New Roman" charset="0"/>
              </a:rPr>
              <a:t/>
            </a:r>
            <a:br>
              <a:rPr kumimoji="1" lang="en-GB" sz="1000" b="1">
                <a:solidFill>
                  <a:srgbClr val="000000"/>
                </a:solidFill>
                <a:latin typeface="Arial" charset="0"/>
                <a:ea typeface="Times New Roman" charset="0"/>
                <a:cs typeface="Times New Roman" charset="0"/>
              </a:rPr>
            </a:br>
            <a:r>
              <a:rPr kumimoji="1" lang="en-GB" sz="1000" b="1">
                <a:solidFill>
                  <a:srgbClr val="000000"/>
                </a:solidFill>
                <a:latin typeface="Arial" charset="0"/>
                <a:ea typeface="Times New Roman" charset="0"/>
                <a:cs typeface="Times New Roman" charset="0"/>
              </a:rPr>
              <a:t>2. Police found the ``decapitated bodies of women, children and old men,with their heads thrown on a road'' near the town of Jelfa, 275 kilometers (170 miles) south of the capital Algiers.</a:t>
            </a:r>
            <a:br>
              <a:rPr kumimoji="1" lang="en-GB" sz="1000" b="1">
                <a:solidFill>
                  <a:srgbClr val="000000"/>
                </a:solidFill>
                <a:latin typeface="Arial" charset="0"/>
                <a:ea typeface="Times New Roman" charset="0"/>
                <a:cs typeface="Times New Roman" charset="0"/>
              </a:rPr>
            </a:br>
            <a:r>
              <a:rPr kumimoji="1" lang="en-GB" sz="1000" b="1">
                <a:solidFill>
                  <a:srgbClr val="000000"/>
                </a:solidFill>
                <a:latin typeface="Arial" charset="0"/>
                <a:ea typeface="Times New Roman" charset="0"/>
                <a:cs typeface="Times New Roman" charset="0"/>
              </a:rPr>
              <a:t/>
            </a:r>
            <a:br>
              <a:rPr kumimoji="1" lang="en-GB" sz="1000" b="1">
                <a:solidFill>
                  <a:srgbClr val="000000"/>
                </a:solidFill>
                <a:latin typeface="Arial" charset="0"/>
                <a:ea typeface="Times New Roman" charset="0"/>
                <a:cs typeface="Times New Roman" charset="0"/>
              </a:rPr>
            </a:br>
            <a:r>
              <a:rPr kumimoji="1" lang="en-GB" sz="1000" b="1">
                <a:solidFill>
                  <a:srgbClr val="000000"/>
                </a:solidFill>
                <a:latin typeface="Arial" charset="0"/>
                <a:ea typeface="Times New Roman" charset="0"/>
                <a:cs typeface="Times New Roman" charset="0"/>
              </a:rPr>
              <a:t>3. In another incident on Wednesday, seven people -- including six children -- were killed by terrorists, Algerian security forces said.</a:t>
            </a:r>
            <a:br>
              <a:rPr kumimoji="1" lang="en-GB" sz="1000" b="1">
                <a:solidFill>
                  <a:srgbClr val="000000"/>
                </a:solidFill>
                <a:latin typeface="Arial" charset="0"/>
                <a:ea typeface="Times New Roman" charset="0"/>
                <a:cs typeface="Times New Roman" charset="0"/>
              </a:rPr>
            </a:br>
            <a:r>
              <a:rPr kumimoji="1" lang="en-GB" sz="1000" b="1">
                <a:solidFill>
                  <a:srgbClr val="000000"/>
                </a:solidFill>
                <a:latin typeface="Arial" charset="0"/>
                <a:ea typeface="Times New Roman" charset="0"/>
                <a:cs typeface="Times New Roman" charset="0"/>
              </a:rPr>
              <a:t/>
            </a:r>
            <a:br>
              <a:rPr kumimoji="1" lang="en-GB" sz="1000" b="1">
                <a:solidFill>
                  <a:srgbClr val="000000"/>
                </a:solidFill>
                <a:latin typeface="Arial" charset="0"/>
                <a:ea typeface="Times New Roman" charset="0"/>
                <a:cs typeface="Times New Roman" charset="0"/>
              </a:rPr>
            </a:br>
            <a:r>
              <a:rPr kumimoji="1" lang="en-GB" sz="1000" b="1">
                <a:solidFill>
                  <a:srgbClr val="000000"/>
                </a:solidFill>
                <a:latin typeface="Arial" charset="0"/>
                <a:ea typeface="Times New Roman" charset="0"/>
                <a:cs typeface="Times New Roman" charset="0"/>
              </a:rPr>
              <a:t>4. Extremist Muslim militants were responsible for the slaughter of the seven people in the province of Medea, 120 kilometers (74 miles) south of Algiers.</a:t>
            </a:r>
            <a:br>
              <a:rPr kumimoji="1" lang="en-GB" sz="1000" b="1">
                <a:solidFill>
                  <a:srgbClr val="000000"/>
                </a:solidFill>
                <a:latin typeface="Arial" charset="0"/>
                <a:ea typeface="Times New Roman" charset="0"/>
                <a:cs typeface="Times New Roman" charset="0"/>
              </a:rPr>
            </a:br>
            <a:r>
              <a:rPr kumimoji="1" lang="en-GB" sz="1000" b="1">
                <a:solidFill>
                  <a:srgbClr val="000000"/>
                </a:solidFill>
                <a:latin typeface="Arial" charset="0"/>
                <a:ea typeface="Times New Roman" charset="0"/>
                <a:cs typeface="Times New Roman" charset="0"/>
              </a:rPr>
              <a:t/>
            </a:r>
            <a:br>
              <a:rPr kumimoji="1" lang="en-GB" sz="1000" b="1">
                <a:solidFill>
                  <a:srgbClr val="000000"/>
                </a:solidFill>
                <a:latin typeface="Arial" charset="0"/>
                <a:ea typeface="Times New Roman" charset="0"/>
                <a:cs typeface="Times New Roman" charset="0"/>
              </a:rPr>
            </a:br>
            <a:r>
              <a:rPr kumimoji="1" lang="en-GB" sz="1000" b="1">
                <a:solidFill>
                  <a:srgbClr val="000000"/>
                </a:solidFill>
                <a:latin typeface="Arial" charset="0"/>
                <a:ea typeface="Times New Roman" charset="0"/>
                <a:cs typeface="Times New Roman" charset="0"/>
              </a:rPr>
              <a:t>5. The killers also kidnapped three girls during the same attack, authorities said, and one of the girls was found wounded on a nearby road.</a:t>
            </a:r>
            <a:br>
              <a:rPr kumimoji="1" lang="en-GB" sz="1000" b="1">
                <a:solidFill>
                  <a:srgbClr val="000000"/>
                </a:solidFill>
                <a:latin typeface="Arial" charset="0"/>
                <a:ea typeface="Times New Roman" charset="0"/>
                <a:cs typeface="Times New Roman" charset="0"/>
              </a:rPr>
            </a:br>
            <a:r>
              <a:rPr kumimoji="1" lang="en-GB" sz="1000" b="1">
                <a:solidFill>
                  <a:srgbClr val="000000"/>
                </a:solidFill>
                <a:latin typeface="Arial" charset="0"/>
                <a:ea typeface="Times New Roman" charset="0"/>
                <a:cs typeface="Times New Roman" charset="0"/>
              </a:rPr>
              <a:t/>
            </a:r>
            <a:br>
              <a:rPr kumimoji="1" lang="en-GB" sz="1000" b="1">
                <a:solidFill>
                  <a:srgbClr val="000000"/>
                </a:solidFill>
                <a:latin typeface="Arial" charset="0"/>
                <a:ea typeface="Times New Roman" charset="0"/>
                <a:cs typeface="Times New Roman" charset="0"/>
              </a:rPr>
            </a:br>
            <a:r>
              <a:rPr kumimoji="1" lang="en-GB" sz="1000" b="1">
                <a:solidFill>
                  <a:srgbClr val="000000"/>
                </a:solidFill>
                <a:latin typeface="Arial" charset="0"/>
                <a:ea typeface="Times New Roman" charset="0"/>
                <a:cs typeface="Times New Roman" charset="0"/>
              </a:rPr>
              <a:t>6. Meanwhile, the Algerian daily Le Matin today quoted Interior Minister  Abdul Malik Silal as saying that ``terrorism has not been eradicated, but the movement of the terrorists has significantly declined.''</a:t>
            </a:r>
            <a:br>
              <a:rPr kumimoji="1" lang="en-GB" sz="1000" b="1">
                <a:solidFill>
                  <a:srgbClr val="000000"/>
                </a:solidFill>
                <a:latin typeface="Arial" charset="0"/>
                <a:ea typeface="Times New Roman" charset="0"/>
                <a:cs typeface="Times New Roman" charset="0"/>
              </a:rPr>
            </a:br>
            <a:r>
              <a:rPr kumimoji="1" lang="en-GB" sz="1000" b="1">
                <a:solidFill>
                  <a:srgbClr val="000000"/>
                </a:solidFill>
                <a:latin typeface="Arial" charset="0"/>
                <a:ea typeface="Times New Roman" charset="0"/>
                <a:cs typeface="Times New Roman" charset="0"/>
              </a:rPr>
              <a:t/>
            </a:r>
            <a:br>
              <a:rPr kumimoji="1" lang="en-GB" sz="1000" b="1">
                <a:solidFill>
                  <a:srgbClr val="000000"/>
                </a:solidFill>
                <a:latin typeface="Arial" charset="0"/>
                <a:ea typeface="Times New Roman" charset="0"/>
                <a:cs typeface="Times New Roman" charset="0"/>
              </a:rPr>
            </a:br>
            <a:r>
              <a:rPr kumimoji="1" lang="en-GB" sz="1000" b="1">
                <a:solidFill>
                  <a:srgbClr val="000000"/>
                </a:solidFill>
                <a:latin typeface="Arial" charset="0"/>
                <a:ea typeface="Times New Roman" charset="0"/>
                <a:cs typeface="Times New Roman" charset="0"/>
              </a:rPr>
              <a:t>7. Algerian violence has claimed the lives of more than 70,000 people since the army cancelled the 1992 general elections that Islamic parties were likely to win.</a:t>
            </a:r>
            <a:br>
              <a:rPr kumimoji="1" lang="en-GB" sz="1000" b="1">
                <a:solidFill>
                  <a:srgbClr val="000000"/>
                </a:solidFill>
                <a:latin typeface="Arial" charset="0"/>
                <a:ea typeface="Times New Roman" charset="0"/>
                <a:cs typeface="Times New Roman" charset="0"/>
              </a:rPr>
            </a:br>
            <a:r>
              <a:rPr kumimoji="1" lang="en-GB" sz="1000" b="1">
                <a:solidFill>
                  <a:srgbClr val="000000"/>
                </a:solidFill>
                <a:latin typeface="Arial" charset="0"/>
                <a:ea typeface="Times New Roman" charset="0"/>
                <a:cs typeface="Times New Roman" charset="0"/>
              </a:rPr>
              <a:t/>
            </a:r>
            <a:br>
              <a:rPr kumimoji="1" lang="en-GB" sz="1000" b="1">
                <a:solidFill>
                  <a:srgbClr val="000000"/>
                </a:solidFill>
                <a:latin typeface="Arial" charset="0"/>
                <a:ea typeface="Times New Roman" charset="0"/>
                <a:cs typeface="Times New Roman" charset="0"/>
              </a:rPr>
            </a:br>
            <a:r>
              <a:rPr kumimoji="1" lang="en-GB" sz="1000" b="1">
                <a:solidFill>
                  <a:srgbClr val="000000"/>
                </a:solidFill>
                <a:latin typeface="Arial" charset="0"/>
                <a:ea typeface="Times New Roman" charset="0"/>
                <a:cs typeface="Times New Roman" charset="0"/>
              </a:rPr>
              <a:t>8. Mainstream Islamic groups, most of which are banned in the country, insist their members are not responsible for the violence against civilians.</a:t>
            </a:r>
            <a:br>
              <a:rPr kumimoji="1" lang="en-GB" sz="1000" b="1">
                <a:solidFill>
                  <a:srgbClr val="000000"/>
                </a:solidFill>
                <a:latin typeface="Arial" charset="0"/>
                <a:ea typeface="Times New Roman" charset="0"/>
                <a:cs typeface="Times New Roman" charset="0"/>
              </a:rPr>
            </a:br>
            <a:r>
              <a:rPr kumimoji="1" lang="en-GB" sz="1000" b="1">
                <a:solidFill>
                  <a:srgbClr val="000000"/>
                </a:solidFill>
                <a:latin typeface="Arial" charset="0"/>
                <a:ea typeface="Times New Roman" charset="0"/>
                <a:cs typeface="Times New Roman" charset="0"/>
              </a:rPr>
              <a:t/>
            </a:r>
            <a:br>
              <a:rPr kumimoji="1" lang="en-GB" sz="1000" b="1">
                <a:solidFill>
                  <a:srgbClr val="000000"/>
                </a:solidFill>
                <a:latin typeface="Arial" charset="0"/>
                <a:ea typeface="Times New Roman" charset="0"/>
                <a:cs typeface="Times New Roman" charset="0"/>
              </a:rPr>
            </a:br>
            <a:r>
              <a:rPr kumimoji="1" lang="en-GB" sz="1000" b="1">
                <a:solidFill>
                  <a:srgbClr val="000000"/>
                </a:solidFill>
                <a:latin typeface="Arial" charset="0"/>
                <a:ea typeface="Times New Roman" charset="0"/>
                <a:cs typeface="Times New Roman" charset="0"/>
              </a:rPr>
              <a:t>9. Some Muslim groups have blamed the army, while others accuse ``foreign elements conspiring against Algeria.’’</a:t>
            </a:r>
            <a:r>
              <a:rPr kumimoji="1" lang="en-US" sz="1200" b="1">
                <a:solidFill>
                  <a:srgbClr val="000000"/>
                </a:solidFill>
                <a:latin typeface="Arial" charset="0"/>
              </a:rPr>
              <a:t> </a:t>
            </a:r>
          </a:p>
        </p:txBody>
      </p:sp>
      <p:sp>
        <p:nvSpPr>
          <p:cNvPr id="731142" name="Rectangle 6"/>
          <p:cNvSpPr>
            <a:spLocks noChangeArrowheads="1"/>
          </p:cNvSpPr>
          <p:nvPr/>
        </p:nvSpPr>
        <p:spPr bwMode="auto">
          <a:xfrm>
            <a:off x="685800" y="442913"/>
            <a:ext cx="3200400" cy="6034087"/>
          </a:xfrm>
          <a:prstGeom prst="rect">
            <a:avLst/>
          </a:prstGeom>
          <a:noFill/>
          <a:ln w="9525">
            <a:noFill/>
            <a:miter lim="800000"/>
            <a:headEnd/>
            <a:tailEnd/>
          </a:ln>
          <a:effectLst/>
        </p:spPr>
        <p:txBody>
          <a:bodyPr>
            <a:prstTxWarp prst="textNoShape">
              <a:avLst/>
            </a:prstTxWarp>
          </a:bodyPr>
          <a:lstStyle/>
          <a:p>
            <a:pPr>
              <a:lnSpc>
                <a:spcPct val="90000"/>
              </a:lnSpc>
              <a:spcBef>
                <a:spcPct val="20000"/>
              </a:spcBef>
            </a:pPr>
            <a:r>
              <a:rPr kumimoji="1" lang="en-GB" sz="1000" b="1">
                <a:solidFill>
                  <a:srgbClr val="000000"/>
                </a:solidFill>
                <a:latin typeface="Arial" charset="0"/>
                <a:ea typeface="Times New Roman" charset="0"/>
                <a:cs typeface="Times New Roman" charset="0"/>
              </a:rPr>
              <a:t>1. Eighteen decapitated bodies have been found in a mass grave in northern Algeria, press reports said Thursday, adding that two shepherds were murdered earlier this week.</a:t>
            </a:r>
            <a:br>
              <a:rPr kumimoji="1" lang="en-GB" sz="1000" b="1">
                <a:solidFill>
                  <a:srgbClr val="000000"/>
                </a:solidFill>
                <a:latin typeface="Arial" charset="0"/>
                <a:ea typeface="Times New Roman" charset="0"/>
                <a:cs typeface="Times New Roman" charset="0"/>
              </a:rPr>
            </a:br>
            <a:r>
              <a:rPr kumimoji="1" lang="en-GB" sz="1000" b="1">
                <a:solidFill>
                  <a:srgbClr val="000000"/>
                </a:solidFill>
                <a:latin typeface="Arial" charset="0"/>
                <a:ea typeface="Times New Roman" charset="0"/>
                <a:cs typeface="Times New Roman" charset="0"/>
              </a:rPr>
              <a:t/>
            </a:r>
            <a:br>
              <a:rPr kumimoji="1" lang="en-GB" sz="1000" b="1">
                <a:solidFill>
                  <a:srgbClr val="000000"/>
                </a:solidFill>
                <a:latin typeface="Arial" charset="0"/>
                <a:ea typeface="Times New Roman" charset="0"/>
                <a:cs typeface="Times New Roman" charset="0"/>
              </a:rPr>
            </a:br>
            <a:r>
              <a:rPr kumimoji="1" lang="en-GB" sz="1000" b="1">
                <a:solidFill>
                  <a:srgbClr val="000000"/>
                </a:solidFill>
                <a:latin typeface="Arial" charset="0"/>
                <a:ea typeface="Times New Roman" charset="0"/>
                <a:cs typeface="Times New Roman" charset="0"/>
              </a:rPr>
              <a:t>2. Security forces found the mass grave on Wednesday at Chbika, near Djelfa, 275 kilometers (170 miles) south of the capital.</a:t>
            </a:r>
            <a:br>
              <a:rPr kumimoji="1" lang="en-GB" sz="1000" b="1">
                <a:solidFill>
                  <a:srgbClr val="000000"/>
                </a:solidFill>
                <a:latin typeface="Arial" charset="0"/>
                <a:ea typeface="Times New Roman" charset="0"/>
                <a:cs typeface="Times New Roman" charset="0"/>
              </a:rPr>
            </a:br>
            <a:r>
              <a:rPr kumimoji="1" lang="en-GB" sz="1000" b="1">
                <a:solidFill>
                  <a:srgbClr val="000000"/>
                </a:solidFill>
                <a:latin typeface="Arial" charset="0"/>
                <a:ea typeface="Times New Roman" charset="0"/>
                <a:cs typeface="Times New Roman" charset="0"/>
              </a:rPr>
              <a:t/>
            </a:r>
            <a:br>
              <a:rPr kumimoji="1" lang="en-GB" sz="1000" b="1">
                <a:solidFill>
                  <a:srgbClr val="000000"/>
                </a:solidFill>
                <a:latin typeface="Arial" charset="0"/>
                <a:ea typeface="Times New Roman" charset="0"/>
                <a:cs typeface="Times New Roman" charset="0"/>
              </a:rPr>
            </a:br>
            <a:r>
              <a:rPr kumimoji="1" lang="en-GB" sz="1000" b="1">
                <a:solidFill>
                  <a:srgbClr val="000000"/>
                </a:solidFill>
                <a:latin typeface="Arial" charset="0"/>
                <a:ea typeface="Times New Roman" charset="0"/>
                <a:cs typeface="Times New Roman" charset="0"/>
              </a:rPr>
              <a:t>3. It contained the bodies of people killed last year during a wedding ceremony, according to Le Quotidien Liberte.</a:t>
            </a:r>
            <a:br>
              <a:rPr kumimoji="1" lang="en-GB" sz="1000" b="1">
                <a:solidFill>
                  <a:srgbClr val="000000"/>
                </a:solidFill>
                <a:latin typeface="Arial" charset="0"/>
                <a:ea typeface="Times New Roman" charset="0"/>
                <a:cs typeface="Times New Roman" charset="0"/>
              </a:rPr>
            </a:br>
            <a:r>
              <a:rPr kumimoji="1" lang="en-GB" sz="1000" b="1">
                <a:solidFill>
                  <a:srgbClr val="000000"/>
                </a:solidFill>
                <a:latin typeface="Arial" charset="0"/>
                <a:ea typeface="Times New Roman" charset="0"/>
                <a:cs typeface="Times New Roman" charset="0"/>
              </a:rPr>
              <a:t/>
            </a:r>
            <a:br>
              <a:rPr kumimoji="1" lang="en-GB" sz="1000" b="1">
                <a:solidFill>
                  <a:srgbClr val="000000"/>
                </a:solidFill>
                <a:latin typeface="Arial" charset="0"/>
                <a:ea typeface="Times New Roman" charset="0"/>
                <a:cs typeface="Times New Roman" charset="0"/>
              </a:rPr>
            </a:br>
            <a:r>
              <a:rPr kumimoji="1" lang="en-GB" sz="1000" b="1">
                <a:solidFill>
                  <a:srgbClr val="000000"/>
                </a:solidFill>
                <a:latin typeface="Arial" charset="0"/>
                <a:ea typeface="Times New Roman" charset="0"/>
                <a:cs typeface="Times New Roman" charset="0"/>
              </a:rPr>
              <a:t>4. The victims included women, children and old men.</a:t>
            </a:r>
            <a:br>
              <a:rPr kumimoji="1" lang="en-GB" sz="1000" b="1">
                <a:solidFill>
                  <a:srgbClr val="000000"/>
                </a:solidFill>
                <a:latin typeface="Arial" charset="0"/>
                <a:ea typeface="Times New Roman" charset="0"/>
                <a:cs typeface="Times New Roman" charset="0"/>
              </a:rPr>
            </a:br>
            <a:r>
              <a:rPr kumimoji="1" lang="en-GB" sz="1000" b="1">
                <a:solidFill>
                  <a:srgbClr val="000000"/>
                </a:solidFill>
                <a:latin typeface="Arial" charset="0"/>
                <a:ea typeface="Times New Roman" charset="0"/>
                <a:cs typeface="Times New Roman" charset="0"/>
              </a:rPr>
              <a:t/>
            </a:r>
            <a:br>
              <a:rPr kumimoji="1" lang="en-GB" sz="1000" b="1">
                <a:solidFill>
                  <a:srgbClr val="000000"/>
                </a:solidFill>
                <a:latin typeface="Arial" charset="0"/>
                <a:ea typeface="Times New Roman" charset="0"/>
                <a:cs typeface="Times New Roman" charset="0"/>
              </a:rPr>
            </a:br>
            <a:r>
              <a:rPr kumimoji="1" lang="en-GB" sz="1000" b="1">
                <a:solidFill>
                  <a:srgbClr val="000000"/>
                </a:solidFill>
                <a:latin typeface="Arial" charset="0"/>
                <a:ea typeface="Times New Roman" charset="0"/>
                <a:cs typeface="Times New Roman" charset="0"/>
              </a:rPr>
              <a:t>5. Most of them had been decapitated and their heads thrown on a road, reported the Es Sahafa.</a:t>
            </a:r>
            <a:br>
              <a:rPr kumimoji="1" lang="en-GB" sz="1000" b="1">
                <a:solidFill>
                  <a:srgbClr val="000000"/>
                </a:solidFill>
                <a:latin typeface="Arial" charset="0"/>
                <a:ea typeface="Times New Roman" charset="0"/>
                <a:cs typeface="Times New Roman" charset="0"/>
              </a:rPr>
            </a:br>
            <a:r>
              <a:rPr kumimoji="1" lang="en-GB" sz="1000" b="1">
                <a:solidFill>
                  <a:srgbClr val="000000"/>
                </a:solidFill>
                <a:latin typeface="Arial" charset="0"/>
                <a:ea typeface="Times New Roman" charset="0"/>
                <a:cs typeface="Times New Roman" charset="0"/>
              </a:rPr>
              <a:t/>
            </a:r>
            <a:br>
              <a:rPr kumimoji="1" lang="en-GB" sz="1000" b="1">
                <a:solidFill>
                  <a:srgbClr val="000000"/>
                </a:solidFill>
                <a:latin typeface="Arial" charset="0"/>
                <a:ea typeface="Times New Roman" charset="0"/>
                <a:cs typeface="Times New Roman" charset="0"/>
              </a:rPr>
            </a:br>
            <a:r>
              <a:rPr kumimoji="1" lang="en-GB" sz="1000" b="1">
                <a:solidFill>
                  <a:srgbClr val="000000"/>
                </a:solidFill>
                <a:latin typeface="Arial" charset="0"/>
                <a:ea typeface="Times New Roman" charset="0"/>
                <a:cs typeface="Times New Roman" charset="0"/>
              </a:rPr>
              <a:t>6. Another mass grave containing the bodies of around 10 people was discovered recently near Algiers, in the Eucalyptus district.</a:t>
            </a:r>
            <a:br>
              <a:rPr kumimoji="1" lang="en-GB" sz="1000" b="1">
                <a:solidFill>
                  <a:srgbClr val="000000"/>
                </a:solidFill>
                <a:latin typeface="Arial" charset="0"/>
                <a:ea typeface="Times New Roman" charset="0"/>
                <a:cs typeface="Times New Roman" charset="0"/>
              </a:rPr>
            </a:br>
            <a:r>
              <a:rPr kumimoji="1" lang="en-GB" sz="1000" b="1">
                <a:solidFill>
                  <a:srgbClr val="000000"/>
                </a:solidFill>
                <a:latin typeface="Arial" charset="0"/>
                <a:ea typeface="Times New Roman" charset="0"/>
                <a:cs typeface="Times New Roman" charset="0"/>
              </a:rPr>
              <a:t/>
            </a:r>
            <a:br>
              <a:rPr kumimoji="1" lang="en-GB" sz="1000" b="1">
                <a:solidFill>
                  <a:srgbClr val="000000"/>
                </a:solidFill>
                <a:latin typeface="Arial" charset="0"/>
                <a:ea typeface="Times New Roman" charset="0"/>
                <a:cs typeface="Times New Roman" charset="0"/>
              </a:rPr>
            </a:br>
            <a:r>
              <a:rPr kumimoji="1" lang="en-GB" sz="1000" b="1">
                <a:solidFill>
                  <a:srgbClr val="000000"/>
                </a:solidFill>
                <a:latin typeface="Arial" charset="0"/>
                <a:ea typeface="Times New Roman" charset="0"/>
                <a:cs typeface="Times New Roman" charset="0"/>
              </a:rPr>
              <a:t>7. The two shepherds were killed Monday evening by a group of nine armed Islamists near the Moulay Slissen forest.</a:t>
            </a:r>
            <a:br>
              <a:rPr kumimoji="1" lang="en-GB" sz="1000" b="1">
                <a:solidFill>
                  <a:srgbClr val="000000"/>
                </a:solidFill>
                <a:latin typeface="Arial" charset="0"/>
                <a:ea typeface="Times New Roman" charset="0"/>
                <a:cs typeface="Times New Roman" charset="0"/>
              </a:rPr>
            </a:br>
            <a:r>
              <a:rPr kumimoji="1" lang="en-GB" sz="1000" b="1">
                <a:solidFill>
                  <a:srgbClr val="000000"/>
                </a:solidFill>
                <a:latin typeface="Arial" charset="0"/>
                <a:ea typeface="Times New Roman" charset="0"/>
                <a:cs typeface="Times New Roman" charset="0"/>
              </a:rPr>
              <a:t/>
            </a:r>
            <a:br>
              <a:rPr kumimoji="1" lang="en-GB" sz="1000" b="1">
                <a:solidFill>
                  <a:srgbClr val="000000"/>
                </a:solidFill>
                <a:latin typeface="Arial" charset="0"/>
                <a:ea typeface="Times New Roman" charset="0"/>
                <a:cs typeface="Times New Roman" charset="0"/>
              </a:rPr>
            </a:br>
            <a:r>
              <a:rPr kumimoji="1" lang="en-GB" sz="1000" b="1">
                <a:solidFill>
                  <a:srgbClr val="000000"/>
                </a:solidFill>
                <a:latin typeface="Arial" charset="0"/>
                <a:ea typeface="Times New Roman" charset="0"/>
                <a:cs typeface="Times New Roman" charset="0"/>
              </a:rPr>
              <a:t>8. After being injured in a hail of automatic weapons fire, the pair were finished off with machete blows before being decapitated, Le Quotidien d'Oran reported.</a:t>
            </a:r>
            <a:br>
              <a:rPr kumimoji="1" lang="en-GB" sz="1000" b="1">
                <a:solidFill>
                  <a:srgbClr val="000000"/>
                </a:solidFill>
                <a:latin typeface="Arial" charset="0"/>
                <a:ea typeface="Times New Roman" charset="0"/>
                <a:cs typeface="Times New Roman" charset="0"/>
              </a:rPr>
            </a:br>
            <a:r>
              <a:rPr kumimoji="1" lang="en-GB" sz="1000" b="1">
                <a:solidFill>
                  <a:srgbClr val="000000"/>
                </a:solidFill>
                <a:latin typeface="Arial" charset="0"/>
                <a:ea typeface="Times New Roman" charset="0"/>
                <a:cs typeface="Times New Roman" charset="0"/>
              </a:rPr>
              <a:t/>
            </a:r>
            <a:br>
              <a:rPr kumimoji="1" lang="en-GB" sz="1000" b="1">
                <a:solidFill>
                  <a:srgbClr val="000000"/>
                </a:solidFill>
                <a:latin typeface="Arial" charset="0"/>
                <a:ea typeface="Times New Roman" charset="0"/>
                <a:cs typeface="Times New Roman" charset="0"/>
              </a:rPr>
            </a:br>
            <a:r>
              <a:rPr kumimoji="1" lang="en-GB" sz="1000" b="1">
                <a:solidFill>
                  <a:srgbClr val="000000"/>
                </a:solidFill>
                <a:latin typeface="Arial" charset="0"/>
                <a:ea typeface="Times New Roman" charset="0"/>
                <a:cs typeface="Times New Roman" charset="0"/>
              </a:rPr>
              <a:t>9. Seven people, six of them children, were killed and two injured Wednesday by armed Islamists near Medea, 120 kilometers (75 miles) south of Algiers, security forces said.</a:t>
            </a:r>
            <a:br>
              <a:rPr kumimoji="1" lang="en-GB" sz="1000" b="1">
                <a:solidFill>
                  <a:srgbClr val="000000"/>
                </a:solidFill>
                <a:latin typeface="Arial" charset="0"/>
                <a:ea typeface="Times New Roman" charset="0"/>
                <a:cs typeface="Times New Roman" charset="0"/>
              </a:rPr>
            </a:br>
            <a:r>
              <a:rPr kumimoji="1" lang="en-GB" sz="1000" b="1">
                <a:solidFill>
                  <a:srgbClr val="000000"/>
                </a:solidFill>
                <a:latin typeface="Arial" charset="0"/>
                <a:ea typeface="Times New Roman" charset="0"/>
                <a:cs typeface="Times New Roman" charset="0"/>
              </a:rPr>
              <a:t/>
            </a:r>
            <a:br>
              <a:rPr kumimoji="1" lang="en-GB" sz="1000" b="1">
                <a:solidFill>
                  <a:srgbClr val="000000"/>
                </a:solidFill>
                <a:latin typeface="Arial" charset="0"/>
                <a:ea typeface="Times New Roman" charset="0"/>
                <a:cs typeface="Times New Roman" charset="0"/>
              </a:rPr>
            </a:br>
            <a:r>
              <a:rPr kumimoji="1" lang="en-GB" sz="1000" b="1">
                <a:solidFill>
                  <a:srgbClr val="000000"/>
                </a:solidFill>
                <a:latin typeface="Arial" charset="0"/>
                <a:ea typeface="Times New Roman" charset="0"/>
                <a:cs typeface="Times New Roman" charset="0"/>
              </a:rPr>
              <a:t>10. The same day a parcel bomb explosion injured 17 people in Algiers itself.</a:t>
            </a:r>
            <a:br>
              <a:rPr kumimoji="1" lang="en-GB" sz="1000" b="1">
                <a:solidFill>
                  <a:srgbClr val="000000"/>
                </a:solidFill>
                <a:latin typeface="Arial" charset="0"/>
                <a:ea typeface="Times New Roman" charset="0"/>
                <a:cs typeface="Times New Roman" charset="0"/>
              </a:rPr>
            </a:br>
            <a:r>
              <a:rPr kumimoji="1" lang="en-GB" sz="1000" b="1">
                <a:solidFill>
                  <a:srgbClr val="000000"/>
                </a:solidFill>
                <a:latin typeface="Arial" charset="0"/>
                <a:ea typeface="Times New Roman" charset="0"/>
                <a:cs typeface="Times New Roman" charset="0"/>
              </a:rPr>
              <a:t/>
            </a:r>
            <a:br>
              <a:rPr kumimoji="1" lang="en-GB" sz="1000" b="1">
                <a:solidFill>
                  <a:srgbClr val="000000"/>
                </a:solidFill>
                <a:latin typeface="Arial" charset="0"/>
                <a:ea typeface="Times New Roman" charset="0"/>
                <a:cs typeface="Times New Roman" charset="0"/>
              </a:rPr>
            </a:br>
            <a:r>
              <a:rPr kumimoji="1" lang="en-GB" sz="1000" b="1">
                <a:solidFill>
                  <a:srgbClr val="000000"/>
                </a:solidFill>
                <a:latin typeface="Arial" charset="0"/>
                <a:ea typeface="Times New Roman" charset="0"/>
                <a:cs typeface="Times New Roman" charset="0"/>
              </a:rPr>
              <a:t>11. Since early March, violence linked to armed Islamists has claimed more than 500 lives, according to press tallies.</a:t>
            </a:r>
            <a:r>
              <a:rPr kumimoji="1" lang="en-US" sz="1000" b="1">
                <a:solidFill>
                  <a:srgbClr val="000000"/>
                </a:solidFill>
                <a:latin typeface="Arial" charset="0"/>
                <a:ea typeface="Times New Roman" charset="0"/>
                <a:cs typeface="Times New Roman" charset="0"/>
              </a:rPr>
              <a:t> </a:t>
            </a:r>
          </a:p>
        </p:txBody>
      </p:sp>
      <p:sp>
        <p:nvSpPr>
          <p:cNvPr id="731143" name="Rectangle 7"/>
          <p:cNvSpPr>
            <a:spLocks noChangeArrowheads="1"/>
          </p:cNvSpPr>
          <p:nvPr/>
        </p:nvSpPr>
        <p:spPr bwMode="auto">
          <a:xfrm>
            <a:off x="5105400" y="200025"/>
            <a:ext cx="3276600" cy="242888"/>
          </a:xfrm>
          <a:prstGeom prst="rect">
            <a:avLst/>
          </a:prstGeom>
          <a:noFill/>
          <a:ln w="9525">
            <a:noFill/>
            <a:miter lim="800000"/>
            <a:headEnd/>
            <a:tailEnd/>
          </a:ln>
          <a:effectLst/>
        </p:spPr>
        <p:txBody>
          <a:bodyPr>
            <a:prstTxWarp prst="textNoShape">
              <a:avLst/>
            </a:prstTxWarp>
          </a:bodyPr>
          <a:lstStyle/>
          <a:p>
            <a:pPr>
              <a:spcBef>
                <a:spcPct val="20000"/>
              </a:spcBef>
            </a:pPr>
            <a:r>
              <a:rPr kumimoji="1" lang="en-GB" sz="1200">
                <a:solidFill>
                  <a:srgbClr val="000000"/>
                </a:solidFill>
                <a:latin typeface="Arial" charset="0"/>
                <a:ea typeface="Times New Roman" charset="0"/>
                <a:cs typeface="Times New Roman" charset="0"/>
              </a:rPr>
              <a:t>ARTICLE 18854: </a:t>
            </a:r>
            <a:r>
              <a:rPr kumimoji="1" lang="en-GB" sz="1200" b="1">
                <a:solidFill>
                  <a:srgbClr val="000000"/>
                </a:solidFill>
                <a:latin typeface="Arial" charset="0"/>
                <a:ea typeface="Times New Roman" charset="0"/>
                <a:cs typeface="Times New Roman" charset="0"/>
              </a:rPr>
              <a:t>ALGIERS, May 20 (UPI)</a:t>
            </a:r>
            <a:r>
              <a:rPr kumimoji="1" lang="en-US" sz="1200" b="1">
                <a:solidFill>
                  <a:srgbClr val="000000"/>
                </a:solidFill>
                <a:latin typeface="Arial" charset="0"/>
              </a:rPr>
              <a:t> </a:t>
            </a:r>
          </a:p>
        </p:txBody>
      </p:sp>
      <p:sp>
        <p:nvSpPr>
          <p:cNvPr id="731144" name="Rectangle 8"/>
          <p:cNvSpPr>
            <a:spLocks noChangeArrowheads="1"/>
          </p:cNvSpPr>
          <p:nvPr/>
        </p:nvSpPr>
        <p:spPr bwMode="auto">
          <a:xfrm>
            <a:off x="685800" y="200025"/>
            <a:ext cx="3200400" cy="242888"/>
          </a:xfrm>
          <a:prstGeom prst="rect">
            <a:avLst/>
          </a:prstGeom>
          <a:noFill/>
          <a:ln w="9525">
            <a:noFill/>
            <a:miter lim="800000"/>
            <a:headEnd/>
            <a:tailEnd/>
          </a:ln>
          <a:effectLst/>
        </p:spPr>
        <p:txBody>
          <a:bodyPr>
            <a:prstTxWarp prst="textNoShape">
              <a:avLst/>
            </a:prstTxWarp>
          </a:bodyPr>
          <a:lstStyle/>
          <a:p>
            <a:pPr>
              <a:spcBef>
                <a:spcPct val="20000"/>
              </a:spcBef>
            </a:pPr>
            <a:r>
              <a:rPr kumimoji="1" lang="en-GB" sz="1200">
                <a:solidFill>
                  <a:srgbClr val="000000"/>
                </a:solidFill>
                <a:latin typeface="Arial" charset="0"/>
                <a:ea typeface="Times New Roman" charset="0"/>
                <a:cs typeface="Times New Roman" charset="0"/>
              </a:rPr>
              <a:t>ARTICLE 18853: </a:t>
            </a:r>
            <a:r>
              <a:rPr kumimoji="1" lang="en-GB" sz="1200" b="1">
                <a:solidFill>
                  <a:srgbClr val="000000"/>
                </a:solidFill>
                <a:latin typeface="Arial" charset="0"/>
                <a:ea typeface="Times New Roman" charset="0"/>
                <a:cs typeface="Times New Roman" charset="0"/>
              </a:rPr>
              <a:t>ALGIERS, May 20 (AFP)</a:t>
            </a:r>
            <a:r>
              <a:rPr kumimoji="1" lang="en-US" sz="1200" b="1">
                <a:solidFill>
                  <a:srgbClr val="000000"/>
                </a:solidFill>
                <a:latin typeface="Arial" charset="0"/>
              </a:rPr>
              <a:t> </a:t>
            </a:r>
          </a:p>
        </p:txBody>
      </p:sp>
      <p:sp>
        <p:nvSpPr>
          <p:cNvPr id="731145" name="Line 9"/>
          <p:cNvSpPr>
            <a:spLocks noChangeShapeType="1"/>
          </p:cNvSpPr>
          <p:nvPr/>
        </p:nvSpPr>
        <p:spPr bwMode="auto">
          <a:xfrm>
            <a:off x="3886200" y="152400"/>
            <a:ext cx="1219200" cy="0"/>
          </a:xfrm>
          <a:prstGeom prst="line">
            <a:avLst/>
          </a:prstGeom>
          <a:noFill/>
          <a:ln w="12700" cap="sq">
            <a:noFill/>
            <a:round/>
            <a:headEnd/>
            <a:tailEnd/>
          </a:ln>
          <a:effectLst/>
        </p:spPr>
        <p:txBody>
          <a:bodyPr>
            <a:prstTxWarp prst="textNoShape">
              <a:avLst/>
            </a:prstTxWarp>
          </a:bodyPr>
          <a:lstStyle/>
          <a:p>
            <a:endParaRPr lang="en-US"/>
          </a:p>
        </p:txBody>
      </p:sp>
      <p:sp>
        <p:nvSpPr>
          <p:cNvPr id="731146" name="Line 10"/>
          <p:cNvSpPr>
            <a:spLocks noChangeShapeType="1"/>
          </p:cNvSpPr>
          <p:nvPr/>
        </p:nvSpPr>
        <p:spPr bwMode="auto">
          <a:xfrm>
            <a:off x="3886200" y="6429375"/>
            <a:ext cx="1219200" cy="0"/>
          </a:xfrm>
          <a:prstGeom prst="line">
            <a:avLst/>
          </a:prstGeom>
          <a:noFill/>
          <a:ln w="12700" cap="sq">
            <a:noFill/>
            <a:round/>
            <a:headEnd/>
            <a:tailEnd/>
          </a:ln>
          <a:effectLst/>
        </p:spPr>
        <p:txBody>
          <a:bodyPr>
            <a:prstTxWarp prst="textNoShape">
              <a:avLst/>
            </a:prstTxWarp>
          </a:bodyPr>
          <a:lstStyle/>
          <a:p>
            <a:endParaRPr lang="en-US"/>
          </a:p>
        </p:txBody>
      </p:sp>
      <p:sp>
        <p:nvSpPr>
          <p:cNvPr id="731147" name="Line 11"/>
          <p:cNvSpPr>
            <a:spLocks noChangeShapeType="1"/>
          </p:cNvSpPr>
          <p:nvPr/>
        </p:nvSpPr>
        <p:spPr bwMode="auto">
          <a:xfrm>
            <a:off x="685800" y="200025"/>
            <a:ext cx="3200400" cy="0"/>
          </a:xfrm>
          <a:prstGeom prst="line">
            <a:avLst/>
          </a:prstGeom>
          <a:noFill/>
          <a:ln w="19050" cap="sq">
            <a:solidFill>
              <a:schemeClr val="tx1"/>
            </a:solidFill>
            <a:prstDash val="sysDot"/>
            <a:round/>
            <a:headEnd/>
            <a:tailEnd/>
          </a:ln>
          <a:effectLst/>
        </p:spPr>
        <p:txBody>
          <a:bodyPr>
            <a:prstTxWarp prst="textNoShape">
              <a:avLst/>
            </a:prstTxWarp>
          </a:bodyPr>
          <a:lstStyle/>
          <a:p>
            <a:endParaRPr lang="en-US"/>
          </a:p>
        </p:txBody>
      </p:sp>
      <p:sp>
        <p:nvSpPr>
          <p:cNvPr id="731148" name="Line 12"/>
          <p:cNvSpPr>
            <a:spLocks noChangeShapeType="1"/>
          </p:cNvSpPr>
          <p:nvPr/>
        </p:nvSpPr>
        <p:spPr bwMode="auto">
          <a:xfrm>
            <a:off x="685800" y="200025"/>
            <a:ext cx="0" cy="6276975"/>
          </a:xfrm>
          <a:prstGeom prst="line">
            <a:avLst/>
          </a:prstGeom>
          <a:noFill/>
          <a:ln w="19050" cap="sq">
            <a:solidFill>
              <a:schemeClr val="tx1"/>
            </a:solidFill>
            <a:prstDash val="sysDot"/>
            <a:round/>
            <a:headEnd/>
            <a:tailEnd/>
          </a:ln>
          <a:effectLst/>
        </p:spPr>
        <p:txBody>
          <a:bodyPr>
            <a:prstTxWarp prst="textNoShape">
              <a:avLst/>
            </a:prstTxWarp>
          </a:bodyPr>
          <a:lstStyle/>
          <a:p>
            <a:endParaRPr lang="en-US"/>
          </a:p>
        </p:txBody>
      </p:sp>
      <p:sp>
        <p:nvSpPr>
          <p:cNvPr id="731149" name="Line 13"/>
          <p:cNvSpPr>
            <a:spLocks noChangeShapeType="1"/>
          </p:cNvSpPr>
          <p:nvPr/>
        </p:nvSpPr>
        <p:spPr bwMode="auto">
          <a:xfrm>
            <a:off x="3886200" y="200025"/>
            <a:ext cx="0" cy="6276975"/>
          </a:xfrm>
          <a:prstGeom prst="line">
            <a:avLst/>
          </a:prstGeom>
          <a:noFill/>
          <a:ln w="19050" cap="sq">
            <a:solidFill>
              <a:schemeClr val="tx1"/>
            </a:solidFill>
            <a:prstDash val="sysDot"/>
            <a:round/>
            <a:headEnd/>
            <a:tailEnd/>
          </a:ln>
          <a:effectLst/>
        </p:spPr>
        <p:txBody>
          <a:bodyPr>
            <a:prstTxWarp prst="textNoShape">
              <a:avLst/>
            </a:prstTxWarp>
          </a:bodyPr>
          <a:lstStyle/>
          <a:p>
            <a:endParaRPr lang="en-US"/>
          </a:p>
        </p:txBody>
      </p:sp>
      <p:sp>
        <p:nvSpPr>
          <p:cNvPr id="731150" name="Line 14"/>
          <p:cNvSpPr>
            <a:spLocks noChangeShapeType="1"/>
          </p:cNvSpPr>
          <p:nvPr/>
        </p:nvSpPr>
        <p:spPr bwMode="auto">
          <a:xfrm>
            <a:off x="685800" y="6477000"/>
            <a:ext cx="3200400" cy="0"/>
          </a:xfrm>
          <a:prstGeom prst="line">
            <a:avLst/>
          </a:prstGeom>
          <a:noFill/>
          <a:ln w="19050" cap="sq">
            <a:solidFill>
              <a:schemeClr val="tx1"/>
            </a:solidFill>
            <a:prstDash val="sysDot"/>
            <a:round/>
            <a:headEnd/>
            <a:tailEnd/>
          </a:ln>
          <a:effectLst/>
        </p:spPr>
        <p:txBody>
          <a:bodyPr>
            <a:prstTxWarp prst="textNoShape">
              <a:avLst/>
            </a:prstTxWarp>
          </a:bodyPr>
          <a:lstStyle/>
          <a:p>
            <a:endParaRPr lang="en-US"/>
          </a:p>
        </p:txBody>
      </p:sp>
      <p:sp>
        <p:nvSpPr>
          <p:cNvPr id="731151" name="Line 15"/>
          <p:cNvSpPr>
            <a:spLocks noChangeShapeType="1"/>
          </p:cNvSpPr>
          <p:nvPr/>
        </p:nvSpPr>
        <p:spPr bwMode="auto">
          <a:xfrm>
            <a:off x="5105400" y="200025"/>
            <a:ext cx="3276600" cy="0"/>
          </a:xfrm>
          <a:prstGeom prst="line">
            <a:avLst/>
          </a:prstGeom>
          <a:noFill/>
          <a:ln w="19050" cap="sq">
            <a:solidFill>
              <a:schemeClr val="tx1"/>
            </a:solidFill>
            <a:prstDash val="sysDot"/>
            <a:round/>
            <a:headEnd/>
            <a:tailEnd/>
          </a:ln>
          <a:effectLst/>
        </p:spPr>
        <p:txBody>
          <a:bodyPr>
            <a:prstTxWarp prst="textNoShape">
              <a:avLst/>
            </a:prstTxWarp>
          </a:bodyPr>
          <a:lstStyle/>
          <a:p>
            <a:endParaRPr lang="en-US"/>
          </a:p>
        </p:txBody>
      </p:sp>
      <p:sp>
        <p:nvSpPr>
          <p:cNvPr id="731152" name="Line 16"/>
          <p:cNvSpPr>
            <a:spLocks noChangeShapeType="1"/>
          </p:cNvSpPr>
          <p:nvPr/>
        </p:nvSpPr>
        <p:spPr bwMode="auto">
          <a:xfrm>
            <a:off x="5105400" y="200025"/>
            <a:ext cx="0" cy="5867400"/>
          </a:xfrm>
          <a:prstGeom prst="line">
            <a:avLst/>
          </a:prstGeom>
          <a:noFill/>
          <a:ln w="19050" cap="sq">
            <a:solidFill>
              <a:schemeClr val="tx1"/>
            </a:solidFill>
            <a:prstDash val="sysDot"/>
            <a:round/>
            <a:headEnd/>
            <a:tailEnd/>
          </a:ln>
          <a:effectLst/>
        </p:spPr>
        <p:txBody>
          <a:bodyPr>
            <a:prstTxWarp prst="textNoShape">
              <a:avLst/>
            </a:prstTxWarp>
          </a:bodyPr>
          <a:lstStyle/>
          <a:p>
            <a:endParaRPr lang="en-US"/>
          </a:p>
        </p:txBody>
      </p:sp>
      <p:sp>
        <p:nvSpPr>
          <p:cNvPr id="731153" name="Line 17"/>
          <p:cNvSpPr>
            <a:spLocks noChangeShapeType="1"/>
          </p:cNvSpPr>
          <p:nvPr/>
        </p:nvSpPr>
        <p:spPr bwMode="auto">
          <a:xfrm>
            <a:off x="8382000" y="200025"/>
            <a:ext cx="0" cy="5867400"/>
          </a:xfrm>
          <a:prstGeom prst="line">
            <a:avLst/>
          </a:prstGeom>
          <a:noFill/>
          <a:ln w="19050" cap="sq">
            <a:solidFill>
              <a:schemeClr val="tx1"/>
            </a:solidFill>
            <a:prstDash val="sysDot"/>
            <a:round/>
            <a:headEnd/>
            <a:tailEnd/>
          </a:ln>
          <a:effectLst/>
        </p:spPr>
        <p:txBody>
          <a:bodyPr>
            <a:prstTxWarp prst="textNoShape">
              <a:avLst/>
            </a:prstTxWarp>
          </a:bodyPr>
          <a:lstStyle/>
          <a:p>
            <a:endParaRPr lang="en-US"/>
          </a:p>
        </p:txBody>
      </p:sp>
      <p:sp>
        <p:nvSpPr>
          <p:cNvPr id="731154" name="Line 18"/>
          <p:cNvSpPr>
            <a:spLocks noChangeShapeType="1"/>
          </p:cNvSpPr>
          <p:nvPr/>
        </p:nvSpPr>
        <p:spPr bwMode="auto">
          <a:xfrm>
            <a:off x="5105400" y="6067425"/>
            <a:ext cx="3276600" cy="0"/>
          </a:xfrm>
          <a:prstGeom prst="line">
            <a:avLst/>
          </a:prstGeom>
          <a:noFill/>
          <a:ln w="19050" cap="sq">
            <a:solidFill>
              <a:schemeClr val="tx1"/>
            </a:solidFill>
            <a:prstDash val="sysDot"/>
            <a:round/>
            <a:headEnd/>
            <a:tailEnd/>
          </a:ln>
          <a:effectLst/>
        </p:spPr>
        <p:txBody>
          <a:bodyPr>
            <a:prstTxWarp prst="textNoShape">
              <a:avLst/>
            </a:prstTxWarp>
          </a:bodyPr>
          <a:lstStyle/>
          <a:p>
            <a:endParaRPr lang="en-US"/>
          </a:p>
        </p:txBody>
      </p:sp>
      <p:sp>
        <p:nvSpPr>
          <p:cNvPr id="731155" name="Rectangle 19"/>
          <p:cNvSpPr>
            <a:spLocks noChangeArrowheads="1"/>
          </p:cNvSpPr>
          <p:nvPr/>
        </p:nvSpPr>
        <p:spPr bwMode="auto">
          <a:xfrm>
            <a:off x="762000" y="460375"/>
            <a:ext cx="3048000" cy="60960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731156" name="Rectangle 20"/>
          <p:cNvSpPr>
            <a:spLocks noChangeArrowheads="1"/>
          </p:cNvSpPr>
          <p:nvPr/>
        </p:nvSpPr>
        <p:spPr bwMode="auto">
          <a:xfrm>
            <a:off x="762000" y="1157288"/>
            <a:ext cx="3048000" cy="45720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731157" name="Rectangle 21"/>
          <p:cNvSpPr>
            <a:spLocks noChangeArrowheads="1"/>
          </p:cNvSpPr>
          <p:nvPr/>
        </p:nvSpPr>
        <p:spPr bwMode="auto">
          <a:xfrm>
            <a:off x="762000" y="1701800"/>
            <a:ext cx="3048000" cy="45720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731158" name="Rectangle 22"/>
          <p:cNvSpPr>
            <a:spLocks noChangeArrowheads="1"/>
          </p:cNvSpPr>
          <p:nvPr/>
        </p:nvSpPr>
        <p:spPr bwMode="auto">
          <a:xfrm>
            <a:off x="762000" y="2241550"/>
            <a:ext cx="3048000" cy="30480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731159" name="Rectangle 23"/>
          <p:cNvSpPr>
            <a:spLocks noChangeArrowheads="1"/>
          </p:cNvSpPr>
          <p:nvPr/>
        </p:nvSpPr>
        <p:spPr bwMode="auto">
          <a:xfrm>
            <a:off x="762000" y="4848225"/>
            <a:ext cx="3048000" cy="60960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731160" name="Rectangle 24"/>
          <p:cNvSpPr>
            <a:spLocks noChangeArrowheads="1"/>
          </p:cNvSpPr>
          <p:nvPr/>
        </p:nvSpPr>
        <p:spPr bwMode="auto">
          <a:xfrm>
            <a:off x="5181600" y="471488"/>
            <a:ext cx="3124200" cy="45720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731161" name="Rectangle 25"/>
          <p:cNvSpPr>
            <a:spLocks noChangeArrowheads="1"/>
          </p:cNvSpPr>
          <p:nvPr/>
        </p:nvSpPr>
        <p:spPr bwMode="auto">
          <a:xfrm>
            <a:off x="5181600" y="1003300"/>
            <a:ext cx="3124200" cy="60960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731162" name="Rectangle 26"/>
          <p:cNvSpPr>
            <a:spLocks noChangeArrowheads="1"/>
          </p:cNvSpPr>
          <p:nvPr/>
        </p:nvSpPr>
        <p:spPr bwMode="auto">
          <a:xfrm>
            <a:off x="5181600" y="1701800"/>
            <a:ext cx="3124200" cy="42545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731163" name="Rectangle 27"/>
          <p:cNvSpPr>
            <a:spLocks noChangeArrowheads="1"/>
          </p:cNvSpPr>
          <p:nvPr/>
        </p:nvSpPr>
        <p:spPr bwMode="auto">
          <a:xfrm>
            <a:off x="5181600" y="2257425"/>
            <a:ext cx="3124200" cy="53340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731164" name="Line 28"/>
          <p:cNvSpPr>
            <a:spLocks noChangeShapeType="1"/>
          </p:cNvSpPr>
          <p:nvPr/>
        </p:nvSpPr>
        <p:spPr bwMode="auto">
          <a:xfrm>
            <a:off x="3810000" y="657225"/>
            <a:ext cx="1371600" cy="0"/>
          </a:xfrm>
          <a:prstGeom prst="line">
            <a:avLst/>
          </a:prstGeom>
          <a:noFill/>
          <a:ln w="9525">
            <a:solidFill>
              <a:srgbClr val="000000"/>
            </a:solidFill>
            <a:round/>
            <a:headEnd/>
            <a:tailEnd type="triangle" w="med" len="med"/>
          </a:ln>
        </p:spPr>
        <p:txBody>
          <a:bodyPr>
            <a:prstTxWarp prst="textNoShape">
              <a:avLst/>
            </a:prstTxWarp>
          </a:bodyPr>
          <a:lstStyle/>
          <a:p>
            <a:endParaRPr lang="en-US"/>
          </a:p>
        </p:txBody>
      </p:sp>
      <p:sp>
        <p:nvSpPr>
          <p:cNvPr id="731165" name="Line 29"/>
          <p:cNvSpPr>
            <a:spLocks noChangeShapeType="1"/>
          </p:cNvSpPr>
          <p:nvPr/>
        </p:nvSpPr>
        <p:spPr bwMode="auto">
          <a:xfrm flipH="1" flipV="1">
            <a:off x="3810000" y="809625"/>
            <a:ext cx="1371600" cy="0"/>
          </a:xfrm>
          <a:prstGeom prst="line">
            <a:avLst/>
          </a:prstGeom>
          <a:noFill/>
          <a:ln w="9525">
            <a:solidFill>
              <a:srgbClr val="000000"/>
            </a:solidFill>
            <a:round/>
            <a:headEnd/>
            <a:tailEnd type="triangle" w="med" len="med"/>
          </a:ln>
        </p:spPr>
        <p:txBody>
          <a:bodyPr>
            <a:prstTxWarp prst="textNoShape">
              <a:avLst/>
            </a:prstTxWarp>
          </a:bodyPr>
          <a:lstStyle/>
          <a:p>
            <a:endParaRPr lang="en-US"/>
          </a:p>
        </p:txBody>
      </p:sp>
      <p:sp>
        <p:nvSpPr>
          <p:cNvPr id="731166" name="Line 30"/>
          <p:cNvSpPr>
            <a:spLocks noChangeShapeType="1"/>
          </p:cNvSpPr>
          <p:nvPr/>
        </p:nvSpPr>
        <p:spPr bwMode="auto">
          <a:xfrm flipV="1">
            <a:off x="3810000" y="1266825"/>
            <a:ext cx="1371600" cy="228600"/>
          </a:xfrm>
          <a:prstGeom prst="line">
            <a:avLst/>
          </a:prstGeom>
          <a:noFill/>
          <a:ln w="9525">
            <a:solidFill>
              <a:srgbClr val="000000"/>
            </a:solidFill>
            <a:round/>
            <a:headEnd/>
            <a:tailEnd type="triangle" w="med" len="med"/>
          </a:ln>
        </p:spPr>
        <p:txBody>
          <a:bodyPr>
            <a:prstTxWarp prst="textNoShape">
              <a:avLst/>
            </a:prstTxWarp>
          </a:bodyPr>
          <a:lstStyle/>
          <a:p>
            <a:endParaRPr lang="en-US"/>
          </a:p>
        </p:txBody>
      </p:sp>
      <p:sp>
        <p:nvSpPr>
          <p:cNvPr id="731167" name="Line 31"/>
          <p:cNvSpPr>
            <a:spLocks noChangeShapeType="1"/>
          </p:cNvSpPr>
          <p:nvPr/>
        </p:nvSpPr>
        <p:spPr bwMode="auto">
          <a:xfrm flipV="1">
            <a:off x="3810000" y="1419225"/>
            <a:ext cx="1371600" cy="533400"/>
          </a:xfrm>
          <a:prstGeom prst="line">
            <a:avLst/>
          </a:prstGeom>
          <a:noFill/>
          <a:ln w="9525">
            <a:solidFill>
              <a:srgbClr val="000000"/>
            </a:solidFill>
            <a:round/>
            <a:headEnd/>
            <a:tailEnd type="triangle" w="med" len="med"/>
          </a:ln>
        </p:spPr>
        <p:txBody>
          <a:bodyPr>
            <a:prstTxWarp prst="textNoShape">
              <a:avLst/>
            </a:prstTxWarp>
          </a:bodyPr>
          <a:lstStyle/>
          <a:p>
            <a:endParaRPr lang="en-US"/>
          </a:p>
        </p:txBody>
      </p:sp>
      <p:sp>
        <p:nvSpPr>
          <p:cNvPr id="731168" name="Line 32"/>
          <p:cNvSpPr>
            <a:spLocks noChangeShapeType="1"/>
          </p:cNvSpPr>
          <p:nvPr/>
        </p:nvSpPr>
        <p:spPr bwMode="auto">
          <a:xfrm flipV="1">
            <a:off x="3810000" y="1571625"/>
            <a:ext cx="1371600" cy="838200"/>
          </a:xfrm>
          <a:prstGeom prst="line">
            <a:avLst/>
          </a:prstGeom>
          <a:noFill/>
          <a:ln w="9525">
            <a:solidFill>
              <a:srgbClr val="000000"/>
            </a:solidFill>
            <a:round/>
            <a:headEnd/>
            <a:tailEnd type="triangle" w="med" len="med"/>
          </a:ln>
        </p:spPr>
        <p:txBody>
          <a:bodyPr>
            <a:prstTxWarp prst="textNoShape">
              <a:avLst/>
            </a:prstTxWarp>
          </a:bodyPr>
          <a:lstStyle/>
          <a:p>
            <a:endParaRPr lang="en-US"/>
          </a:p>
        </p:txBody>
      </p:sp>
      <p:sp>
        <p:nvSpPr>
          <p:cNvPr id="731169" name="Line 33"/>
          <p:cNvSpPr>
            <a:spLocks noChangeShapeType="1"/>
          </p:cNvSpPr>
          <p:nvPr/>
        </p:nvSpPr>
        <p:spPr bwMode="auto">
          <a:xfrm flipV="1">
            <a:off x="3810000" y="2105025"/>
            <a:ext cx="1371600" cy="2971800"/>
          </a:xfrm>
          <a:prstGeom prst="line">
            <a:avLst/>
          </a:prstGeom>
          <a:noFill/>
          <a:ln w="9525">
            <a:solidFill>
              <a:srgbClr val="000000"/>
            </a:solidFill>
            <a:round/>
            <a:headEnd type="triangle" w="med" len="med"/>
            <a:tailEnd/>
          </a:ln>
        </p:spPr>
        <p:txBody>
          <a:bodyPr>
            <a:prstTxWarp prst="textNoShape">
              <a:avLst/>
            </a:prstTxWarp>
          </a:bodyPr>
          <a:lstStyle/>
          <a:p>
            <a:endParaRPr lang="en-US"/>
          </a:p>
        </p:txBody>
      </p:sp>
      <p:sp>
        <p:nvSpPr>
          <p:cNvPr id="731170" name="Line 34"/>
          <p:cNvSpPr>
            <a:spLocks noChangeShapeType="1"/>
          </p:cNvSpPr>
          <p:nvPr/>
        </p:nvSpPr>
        <p:spPr bwMode="auto">
          <a:xfrm flipV="1">
            <a:off x="3810000" y="2714625"/>
            <a:ext cx="1371600" cy="2590800"/>
          </a:xfrm>
          <a:prstGeom prst="line">
            <a:avLst/>
          </a:prstGeom>
          <a:noFill/>
          <a:ln w="9525">
            <a:solidFill>
              <a:srgbClr val="000000"/>
            </a:solidFill>
            <a:round/>
            <a:headEnd type="triangle" w="med" len="med"/>
            <a:tailEnd/>
          </a:ln>
        </p:spPr>
        <p:txBody>
          <a:bodyP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00" name="Rectangle 4"/>
          <p:cNvSpPr>
            <a:spLocks noGrp="1" noChangeArrowheads="1"/>
          </p:cNvSpPr>
          <p:nvPr>
            <p:ph type="body" sz="half" idx="2"/>
          </p:nvPr>
        </p:nvSpPr>
        <p:spPr>
          <a:xfrm>
            <a:off x="533400" y="4221238"/>
            <a:ext cx="7848600" cy="2438400"/>
          </a:xfrm>
        </p:spPr>
        <p:txBody>
          <a:bodyPr>
            <a:normAutofit lnSpcReduction="10000"/>
          </a:bodyPr>
          <a:lstStyle/>
          <a:p>
            <a:pPr algn="ctr">
              <a:lnSpc>
                <a:spcPct val="90000"/>
              </a:lnSpc>
              <a:buFontTx/>
              <a:buNone/>
            </a:pPr>
            <a:r>
              <a:rPr lang="en-US" sz="2000" dirty="0">
                <a:latin typeface="Arial" charset="0"/>
              </a:rPr>
              <a:t>Sample questions:</a:t>
            </a:r>
          </a:p>
          <a:p>
            <a:pPr>
              <a:lnSpc>
                <a:spcPct val="90000"/>
              </a:lnSpc>
            </a:pPr>
            <a:r>
              <a:rPr lang="en-US" sz="2000" dirty="0"/>
              <a:t>How much folic acid should an expectant mother get daily?</a:t>
            </a:r>
          </a:p>
          <a:p>
            <a:pPr>
              <a:lnSpc>
                <a:spcPct val="90000"/>
              </a:lnSpc>
            </a:pPr>
            <a:r>
              <a:rPr lang="en-US" sz="2000" dirty="0"/>
              <a:t>Who invented the paper clip?</a:t>
            </a:r>
          </a:p>
          <a:p>
            <a:pPr>
              <a:lnSpc>
                <a:spcPct val="90000"/>
              </a:lnSpc>
            </a:pPr>
            <a:r>
              <a:rPr lang="en-US" sz="2000" dirty="0"/>
              <a:t>What university was Woodrow Wilson president of?</a:t>
            </a:r>
          </a:p>
          <a:p>
            <a:pPr>
              <a:lnSpc>
                <a:spcPct val="90000"/>
              </a:lnSpc>
            </a:pPr>
            <a:r>
              <a:rPr lang="en-US" sz="2000" dirty="0"/>
              <a:t>Where is Rider College located?</a:t>
            </a:r>
          </a:p>
          <a:p>
            <a:pPr>
              <a:lnSpc>
                <a:spcPct val="90000"/>
              </a:lnSpc>
            </a:pPr>
            <a:r>
              <a:rPr lang="en-US" sz="2000" dirty="0"/>
              <a:t>Name a film in which Jude law acted.</a:t>
            </a:r>
          </a:p>
          <a:p>
            <a:pPr>
              <a:lnSpc>
                <a:spcPct val="90000"/>
              </a:lnSpc>
            </a:pPr>
            <a:r>
              <a:rPr lang="en-US" sz="2000" dirty="0"/>
              <a:t>Where do lobsters like to live?</a:t>
            </a:r>
          </a:p>
        </p:txBody>
      </p:sp>
      <p:grpSp>
        <p:nvGrpSpPr>
          <p:cNvPr id="6" name="Group 5"/>
          <p:cNvGrpSpPr/>
          <p:nvPr/>
        </p:nvGrpSpPr>
        <p:grpSpPr>
          <a:xfrm>
            <a:off x="1600200" y="1681238"/>
            <a:ext cx="5562600" cy="2362200"/>
            <a:chOff x="1676400" y="1295400"/>
            <a:chExt cx="5562600" cy="2362200"/>
          </a:xfrm>
        </p:grpSpPr>
        <p:sp>
          <p:nvSpPr>
            <p:cNvPr id="4153" name="Rectangle 57"/>
            <p:cNvSpPr>
              <a:spLocks noChangeArrowheads="1"/>
            </p:cNvSpPr>
            <p:nvPr/>
          </p:nvSpPr>
          <p:spPr bwMode="auto">
            <a:xfrm>
              <a:off x="1676400" y="1295400"/>
              <a:ext cx="5562600" cy="2362200"/>
            </a:xfrm>
            <a:prstGeom prst="rect">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en-US"/>
            </a:p>
          </p:txBody>
        </p:sp>
        <p:sp>
          <p:nvSpPr>
            <p:cNvPr id="4152" name="Rectangle 56"/>
            <p:cNvSpPr>
              <a:spLocks noChangeArrowheads="1"/>
            </p:cNvSpPr>
            <p:nvPr/>
          </p:nvSpPr>
          <p:spPr bwMode="auto">
            <a:xfrm>
              <a:off x="1752600" y="1371600"/>
              <a:ext cx="5410200" cy="2209800"/>
            </a:xfrm>
            <a:prstGeom prst="rect">
              <a:avLst/>
            </a:prstGeom>
            <a:solidFill>
              <a:schemeClr val="bg1"/>
            </a:solidFill>
            <a:ln w="9525">
              <a:noFill/>
              <a:miter lim="800000"/>
              <a:headEnd/>
              <a:tailEnd/>
            </a:ln>
            <a:effectLst/>
          </p:spPr>
          <p:txBody>
            <a:bodyPr>
              <a:prstTxWarp prst="textNoShape">
                <a:avLst/>
              </a:prstTxWarp>
            </a:bodyPr>
            <a:lstStyle/>
            <a:p>
              <a:pPr marL="342900" indent="-342900">
                <a:lnSpc>
                  <a:spcPct val="90000"/>
                </a:lnSpc>
                <a:spcBef>
                  <a:spcPct val="20000"/>
                </a:spcBef>
              </a:pPr>
              <a:r>
                <a:rPr lang="en-US" sz="1900">
                  <a:latin typeface="Arial Narrow" charset="0"/>
                </a:rPr>
                <a:t>Number of Documents:	979,000</a:t>
              </a:r>
            </a:p>
            <a:p>
              <a:pPr marL="342900" indent="-342900">
                <a:lnSpc>
                  <a:spcPct val="90000"/>
                </a:lnSpc>
                <a:spcBef>
                  <a:spcPct val="20000"/>
                </a:spcBef>
              </a:pPr>
              <a:r>
                <a:rPr lang="en-US" sz="1900">
                  <a:latin typeface="Arial Narrow" charset="0"/>
                </a:rPr>
                <a:t>Megabytes of Text:		3033	</a:t>
              </a:r>
            </a:p>
            <a:p>
              <a:pPr marL="342900" indent="-342900">
                <a:lnSpc>
                  <a:spcPct val="90000"/>
                </a:lnSpc>
                <a:spcBef>
                  <a:spcPct val="20000"/>
                </a:spcBef>
              </a:pPr>
              <a:r>
                <a:rPr lang="en-US" sz="1900">
                  <a:latin typeface="Arial Narrow" charset="0"/>
                </a:rPr>
                <a:t>Document Sources:		AP, WSJ, Financial Times, 			San Jose Mercury News,</a:t>
              </a:r>
            </a:p>
            <a:p>
              <a:pPr marL="342900" indent="-342900">
                <a:lnSpc>
                  <a:spcPct val="90000"/>
                </a:lnSpc>
                <a:spcBef>
                  <a:spcPct val="20000"/>
                </a:spcBef>
              </a:pPr>
              <a:r>
                <a:rPr lang="en-US" sz="1900">
                  <a:latin typeface="Arial Narrow" charset="0"/>
                </a:rPr>
                <a:t>				LA Times, RBIS</a:t>
              </a:r>
            </a:p>
            <a:p>
              <a:pPr marL="342900" indent="-342900">
                <a:lnSpc>
                  <a:spcPct val="90000"/>
                </a:lnSpc>
                <a:spcBef>
                  <a:spcPct val="20000"/>
                </a:spcBef>
              </a:pPr>
              <a:r>
                <a:rPr lang="en-US" sz="1900">
                  <a:latin typeface="Arial Narrow" charset="0"/>
                </a:rPr>
                <a:t>Number of Questions:	682</a:t>
              </a:r>
            </a:p>
            <a:p>
              <a:pPr marL="342900" indent="-342900">
                <a:lnSpc>
                  <a:spcPct val="90000"/>
                </a:lnSpc>
                <a:spcBef>
                  <a:spcPct val="20000"/>
                </a:spcBef>
              </a:pPr>
              <a:r>
                <a:rPr lang="en-US" sz="1900">
                  <a:latin typeface="Arial Narrow" charset="0"/>
                </a:rPr>
                <a:t>Question Sources:		Encarta log, Excite log</a:t>
              </a:r>
            </a:p>
          </p:txBody>
        </p:sp>
      </p:grpSp>
      <p:sp>
        <p:nvSpPr>
          <p:cNvPr id="7" name="Title 6"/>
          <p:cNvSpPr>
            <a:spLocks noGrp="1"/>
          </p:cNvSpPr>
          <p:nvPr>
            <p:ph type="title"/>
          </p:nvPr>
        </p:nvSpPr>
        <p:spPr/>
        <p:txBody>
          <a:bodyPr/>
          <a:lstStyle/>
          <a:p>
            <a:r>
              <a:rPr lang="en-US" dirty="0" smtClean="0"/>
              <a:t>Question answering</a:t>
            </a:r>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a:t>
            </a:r>
            <a:endParaRPr lang="en-US" dirty="0"/>
          </a:p>
        </p:txBody>
      </p:sp>
      <p:sp>
        <p:nvSpPr>
          <p:cNvPr id="3" name="Content Placeholder 2"/>
          <p:cNvSpPr>
            <a:spLocks noGrp="1"/>
          </p:cNvSpPr>
          <p:nvPr>
            <p:ph sz="quarter" idx="1"/>
          </p:nvPr>
        </p:nvSpPr>
        <p:spPr/>
        <p:txBody>
          <a:bodyPr/>
          <a:lstStyle/>
          <a:p>
            <a:endParaRPr 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news</a:t>
            </a:r>
            <a:endParaRPr lang="en-US" dirty="0"/>
          </a:p>
        </p:txBody>
      </p:sp>
      <p:pic>
        <p:nvPicPr>
          <p:cNvPr id="4" name="Picture 3"/>
          <p:cNvPicPr>
            <a:picLocks noChangeAspect="1"/>
          </p:cNvPicPr>
          <p:nvPr/>
        </p:nvPicPr>
        <p:blipFill>
          <a:blip r:embed="rId2"/>
          <a:stretch>
            <a:fillRect/>
          </a:stretch>
        </p:blipFill>
        <p:spPr>
          <a:xfrm>
            <a:off x="1606550" y="1771650"/>
            <a:ext cx="5930900" cy="3314700"/>
          </a:xfrm>
          <a:prstGeom prst="rect">
            <a:avLst/>
          </a:prstGeom>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News blaster</a:t>
            </a:r>
            <a:endParaRPr lang="en-US" dirty="0"/>
          </a:p>
        </p:txBody>
      </p:sp>
      <p:pic>
        <p:nvPicPr>
          <p:cNvPr id="4" name="Picture 3"/>
          <p:cNvPicPr>
            <a:picLocks noChangeAspect="1"/>
          </p:cNvPicPr>
          <p:nvPr/>
        </p:nvPicPr>
        <p:blipFill>
          <a:blip r:embed="rId2"/>
          <a:stretch>
            <a:fillRect/>
          </a:stretch>
        </p:blipFill>
        <p:spPr>
          <a:xfrm>
            <a:off x="612648" y="1563426"/>
            <a:ext cx="7782713" cy="4961480"/>
          </a:xfrm>
          <a:prstGeom prst="rect">
            <a:avLst/>
          </a:prstGeom>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QA: Watson</a:t>
            </a:r>
            <a:endParaRPr lang="en-US" dirty="0"/>
          </a:p>
        </p:txBody>
      </p:sp>
      <p:sp>
        <p:nvSpPr>
          <p:cNvPr id="4" name="Rectangle 3"/>
          <p:cNvSpPr/>
          <p:nvPr/>
        </p:nvSpPr>
        <p:spPr>
          <a:xfrm>
            <a:off x="798286" y="5406571"/>
            <a:ext cx="6918476" cy="369332"/>
          </a:xfrm>
          <a:prstGeom prst="rect">
            <a:avLst/>
          </a:prstGeom>
        </p:spPr>
        <p:txBody>
          <a:bodyPr wrap="square">
            <a:spAutoFit/>
          </a:bodyPr>
          <a:lstStyle/>
          <a:p>
            <a:r>
              <a:rPr lang="en-US" dirty="0" smtClean="0"/>
              <a:t>http://</a:t>
            </a:r>
            <a:r>
              <a:rPr lang="en-US" dirty="0" err="1" smtClean="0"/>
              <a:t>www.youtube.com/watch?v</a:t>
            </a:r>
            <a:r>
              <a:rPr lang="en-US" dirty="0" smtClean="0"/>
              <a:t>=3G2H3DZ8rNc</a:t>
            </a:r>
            <a:endParaRPr lang="en-US" dirty="0"/>
          </a:p>
        </p:txBody>
      </p:sp>
      <p:pic>
        <p:nvPicPr>
          <p:cNvPr id="5" name="Picture 4"/>
          <p:cNvPicPr>
            <a:picLocks noChangeAspect="1"/>
          </p:cNvPicPr>
          <p:nvPr/>
        </p:nvPicPr>
        <p:blipFill>
          <a:blip r:embed="rId2"/>
          <a:stretch>
            <a:fillRect/>
          </a:stretch>
        </p:blipFill>
        <p:spPr>
          <a:xfrm>
            <a:off x="1538212" y="2133600"/>
            <a:ext cx="5753100" cy="25908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9" name="Rectangle 5"/>
          <p:cNvSpPr>
            <a:spLocks noChangeArrowheads="1"/>
          </p:cNvSpPr>
          <p:nvPr/>
        </p:nvSpPr>
        <p:spPr bwMode="auto">
          <a:xfrm>
            <a:off x="690635" y="1669144"/>
            <a:ext cx="7388981" cy="4863495"/>
          </a:xfrm>
          <a:prstGeom prst="rect">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en-US"/>
          </a:p>
        </p:txBody>
      </p:sp>
      <p:sp>
        <p:nvSpPr>
          <p:cNvPr id="6147" name="Rectangle 3"/>
          <p:cNvSpPr>
            <a:spLocks noGrp="1" noChangeArrowheads="1"/>
          </p:cNvSpPr>
          <p:nvPr>
            <p:ph type="body" idx="1"/>
          </p:nvPr>
        </p:nvSpPr>
        <p:spPr>
          <a:xfrm>
            <a:off x="385835" y="1826382"/>
            <a:ext cx="7693781" cy="4630057"/>
          </a:xfrm>
        </p:spPr>
        <p:txBody>
          <a:bodyPr>
            <a:normAutofit fontScale="92500" lnSpcReduction="20000"/>
          </a:bodyPr>
          <a:lstStyle/>
          <a:p>
            <a:pPr algn="ctr">
              <a:buFontTx/>
              <a:buNone/>
            </a:pPr>
            <a:r>
              <a:rPr lang="en-US" sz="2000" b="1" dirty="0"/>
              <a:t>Mars Polar Lander- Where Are You?</a:t>
            </a:r>
          </a:p>
          <a:p>
            <a:pPr>
              <a:buFontTx/>
              <a:buNone/>
            </a:pPr>
            <a:r>
              <a:rPr lang="en-US" sz="2000" dirty="0"/>
              <a:t>      </a:t>
            </a:r>
            <a:r>
              <a:rPr lang="en-US" sz="1800" dirty="0"/>
              <a:t>(January 18, 2000)  After more than a month of searching for a single sign from NASA’s Mars Polar Lander, mission controllers have lost hope of finding it. The Mars Polar Lander was on a mission to Mars to study its atmosphere and search for water, something that could help scientists determine whether life even existed on Mars.  Polar Lander was to have touched down on December 3 for a 90-day mission.  It was to land near Mars’ south pole.  The </a:t>
            </a:r>
            <a:r>
              <a:rPr lang="en-US" sz="1800" dirty="0" err="1"/>
              <a:t>lander</a:t>
            </a:r>
            <a:r>
              <a:rPr lang="en-US" sz="1800" dirty="0"/>
              <a:t> was last heard from minutes before beginning its descent.  The last effort to communicate with the three-legged </a:t>
            </a:r>
            <a:r>
              <a:rPr lang="en-US" sz="1800" dirty="0" err="1"/>
              <a:t>lander</a:t>
            </a:r>
            <a:r>
              <a:rPr lang="en-US" sz="1800" dirty="0"/>
              <a:t> ended with frustration at 8 a.m. Monday.  “We didn’t see anything,” said Richard Cook, the spacecraft’s project manager at NASA’s Jest Propulsion laboratory.  The failed mission to the Red Planet cost the American government more the $200 million dollars.  Now, space agency scientists and engineers will try to find out what could have gone wrong.  They do not want to make the same mistakes in the next mission.</a:t>
            </a:r>
          </a:p>
          <a:p>
            <a:pPr lvl="1"/>
            <a:endParaRPr lang="en-US" sz="1800" dirty="0"/>
          </a:p>
          <a:p>
            <a:pPr lvl="1"/>
            <a:r>
              <a:rPr lang="en-US" sz="1800" dirty="0"/>
              <a:t>When did the mission controllers lost Hope of communication with the Lander?                                   </a:t>
            </a:r>
          </a:p>
          <a:p>
            <a:pPr lvl="1"/>
            <a:r>
              <a:rPr lang="en-US" sz="1800" dirty="0"/>
              <a:t>Who is the Polar Lander’s project manager?                                                                                         </a:t>
            </a:r>
          </a:p>
          <a:p>
            <a:pPr lvl="1"/>
            <a:r>
              <a:rPr lang="en-US" sz="1800" dirty="0"/>
              <a:t>Where on Mars was the spacecraft supposed to touch down?                                                                       </a:t>
            </a:r>
          </a:p>
          <a:p>
            <a:pPr lvl="1"/>
            <a:r>
              <a:rPr lang="en-US" sz="1800" dirty="0"/>
              <a:t>What was the mission of the Mars Polar Lander?                                                                                              </a:t>
            </a:r>
            <a:endParaRPr lang="en-US" sz="1600" dirty="0"/>
          </a:p>
        </p:txBody>
      </p:sp>
      <p:sp>
        <p:nvSpPr>
          <p:cNvPr id="5" name="Title 4"/>
          <p:cNvSpPr>
            <a:spLocks noGrp="1"/>
          </p:cNvSpPr>
          <p:nvPr>
            <p:ph type="title"/>
          </p:nvPr>
        </p:nvSpPr>
        <p:spPr/>
        <p:txBody>
          <a:bodyPr/>
          <a:lstStyle/>
          <a:p>
            <a:r>
              <a:rPr lang="en-US" dirty="0" smtClean="0"/>
              <a:t>Other variants…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666445" y="1729617"/>
            <a:ext cx="7620000" cy="4936067"/>
          </a:xfrm>
          <a:prstGeom prst="rect">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en-US"/>
          </a:p>
        </p:txBody>
      </p:sp>
      <p:sp>
        <p:nvSpPr>
          <p:cNvPr id="27652" name="Rectangle 4"/>
          <p:cNvSpPr>
            <a:spLocks noGrp="1" noChangeArrowheads="1"/>
          </p:cNvSpPr>
          <p:nvPr>
            <p:ph type="body" idx="1"/>
          </p:nvPr>
        </p:nvSpPr>
        <p:spPr>
          <a:xfrm>
            <a:off x="446310" y="1850571"/>
            <a:ext cx="7924800" cy="4690533"/>
          </a:xfrm>
        </p:spPr>
        <p:txBody>
          <a:bodyPr>
            <a:normAutofit fontScale="92500" lnSpcReduction="20000"/>
          </a:bodyPr>
          <a:lstStyle/>
          <a:p>
            <a:pPr algn="ctr">
              <a:buFontTx/>
              <a:buNone/>
            </a:pPr>
            <a:r>
              <a:rPr lang="en-US" sz="1800" b="1" dirty="0"/>
              <a:t>Mars Polar Lander- Where Are You?</a:t>
            </a:r>
          </a:p>
          <a:p>
            <a:pPr>
              <a:buFontTx/>
              <a:buNone/>
            </a:pPr>
            <a:r>
              <a:rPr lang="en-US" sz="1800" dirty="0"/>
              <a:t>      </a:t>
            </a:r>
            <a:r>
              <a:rPr lang="en-US" sz="1600" dirty="0"/>
              <a:t>(January 18, 2000)  After more than a month of searching for a single sign from NASA’s Mars Polar Lander, mission controllers have lost hope of finding it. The Mars Polar Lander was on a mission to Mars </a:t>
            </a:r>
            <a:r>
              <a:rPr lang="en-US" sz="1600" dirty="0">
                <a:solidFill>
                  <a:srgbClr val="FF6600"/>
                </a:solidFill>
              </a:rPr>
              <a:t>to study its atmosphere and search for water</a:t>
            </a:r>
            <a:r>
              <a:rPr lang="en-US" sz="1600" dirty="0"/>
              <a:t>, something that could help scientists determine whether life even existed on Mars.  Polar Lander was to have touched down on December 3 for a 90-day mission.  It was to land </a:t>
            </a:r>
            <a:r>
              <a:rPr lang="en-US" sz="1600" dirty="0">
                <a:solidFill>
                  <a:srgbClr val="0000FF"/>
                </a:solidFill>
              </a:rPr>
              <a:t>near Mars’ south pole</a:t>
            </a:r>
            <a:r>
              <a:rPr lang="en-US" sz="1600" dirty="0"/>
              <a:t>.  The </a:t>
            </a:r>
            <a:r>
              <a:rPr lang="en-US" sz="1600" dirty="0" err="1"/>
              <a:t>lander</a:t>
            </a:r>
            <a:r>
              <a:rPr lang="en-US" sz="1600" dirty="0"/>
              <a:t> was last heard from minutes before beginning its descent.  The last effort to communicate with the three-legged </a:t>
            </a:r>
            <a:r>
              <a:rPr lang="en-US" sz="1600" dirty="0" err="1"/>
              <a:t>lander</a:t>
            </a:r>
            <a:r>
              <a:rPr lang="en-US" sz="1600" dirty="0"/>
              <a:t> ended with frustration at </a:t>
            </a:r>
            <a:r>
              <a:rPr lang="en-US" sz="1600" dirty="0">
                <a:solidFill>
                  <a:srgbClr val="FF0000"/>
                </a:solidFill>
              </a:rPr>
              <a:t>8 a.m. Monday</a:t>
            </a:r>
            <a:r>
              <a:rPr lang="en-US" sz="1600" dirty="0"/>
              <a:t>.  “We didn’t see anything,” said </a:t>
            </a:r>
            <a:r>
              <a:rPr lang="en-US" sz="1600" dirty="0">
                <a:solidFill>
                  <a:srgbClr val="008000"/>
                </a:solidFill>
              </a:rPr>
              <a:t>Richard Cook, the spacecraft’s project manager</a:t>
            </a:r>
            <a:r>
              <a:rPr lang="en-US" sz="1600" dirty="0"/>
              <a:t> at NASA’s Jest Propulsion laboratory.  The failed mission to the Red Planet cost the American government more the $200 million dollars.  Now, space agency scientists and engineers will try to find out what could have gone wrong.  They do not want to make the same mistakes in the next mission.</a:t>
            </a:r>
          </a:p>
          <a:p>
            <a:pPr lvl="1"/>
            <a:endParaRPr lang="en-US" sz="1600" dirty="0"/>
          </a:p>
          <a:p>
            <a:pPr lvl="1"/>
            <a:r>
              <a:rPr lang="en-US" sz="1600" dirty="0"/>
              <a:t>When did the mission controllers lost Hope of communication with the Lander?                                   (</a:t>
            </a:r>
            <a:r>
              <a:rPr lang="en-US" sz="1600" i="1" dirty="0"/>
              <a:t>Answer:</a:t>
            </a:r>
            <a:r>
              <a:rPr lang="en-US" sz="1600" dirty="0"/>
              <a:t> </a:t>
            </a:r>
            <a:r>
              <a:rPr lang="en-US" sz="1600" dirty="0">
                <a:solidFill>
                  <a:srgbClr val="FF0000"/>
                </a:solidFill>
              </a:rPr>
              <a:t>8AM, Monday Jan. 17</a:t>
            </a:r>
            <a:r>
              <a:rPr lang="en-US" sz="1600" dirty="0"/>
              <a:t>)</a:t>
            </a:r>
          </a:p>
          <a:p>
            <a:pPr lvl="1"/>
            <a:r>
              <a:rPr lang="en-US" sz="1600" dirty="0"/>
              <a:t>Who is the Polar Lander’s project manager?                                                                                         (</a:t>
            </a:r>
            <a:r>
              <a:rPr lang="en-US" sz="1600" i="1" dirty="0"/>
              <a:t>Answer: </a:t>
            </a:r>
            <a:r>
              <a:rPr lang="en-US" sz="1600" dirty="0">
                <a:solidFill>
                  <a:srgbClr val="008000"/>
                </a:solidFill>
              </a:rPr>
              <a:t>Richard Cook</a:t>
            </a:r>
            <a:r>
              <a:rPr lang="en-US" sz="1600" dirty="0"/>
              <a:t>)</a:t>
            </a:r>
          </a:p>
          <a:p>
            <a:pPr lvl="1"/>
            <a:r>
              <a:rPr lang="en-US" sz="1600" dirty="0"/>
              <a:t>Where on Mars was the spacecraft supposed to touch down?                                                                       (</a:t>
            </a:r>
            <a:r>
              <a:rPr lang="en-US" sz="1600" i="1" dirty="0"/>
              <a:t>Answer:</a:t>
            </a:r>
            <a:r>
              <a:rPr lang="en-US" sz="1600" dirty="0"/>
              <a:t> </a:t>
            </a:r>
            <a:r>
              <a:rPr lang="en-US" sz="1600" dirty="0">
                <a:solidFill>
                  <a:srgbClr val="0000FF"/>
                </a:solidFill>
              </a:rPr>
              <a:t>near Mars’ south pole</a:t>
            </a:r>
            <a:r>
              <a:rPr lang="en-US" sz="1600" dirty="0"/>
              <a:t>)</a:t>
            </a:r>
          </a:p>
          <a:p>
            <a:pPr lvl="1"/>
            <a:r>
              <a:rPr lang="en-US" sz="1600" dirty="0"/>
              <a:t>What was the mission of the Mars Polar Lander?                                                                                              (</a:t>
            </a:r>
            <a:r>
              <a:rPr lang="en-US" sz="1600" i="1" dirty="0"/>
              <a:t>Answer: </a:t>
            </a:r>
            <a:r>
              <a:rPr lang="en-US" sz="1600" dirty="0">
                <a:solidFill>
                  <a:srgbClr val="FF6600"/>
                </a:solidFill>
              </a:rPr>
              <a:t>to study Mars’ atmosphere and search for water</a:t>
            </a:r>
            <a:r>
              <a:rPr lang="en-US" sz="1600" dirty="0"/>
              <a:t>)                                                                                        </a:t>
            </a:r>
            <a:endParaRPr lang="en-US" sz="1400" dirty="0"/>
          </a:p>
        </p:txBody>
      </p:sp>
      <p:sp>
        <p:nvSpPr>
          <p:cNvPr id="5" name="Title 4"/>
          <p:cNvSpPr>
            <a:spLocks noGrp="1"/>
          </p:cNvSpPr>
          <p:nvPr>
            <p:ph type="title"/>
          </p:nvPr>
        </p:nvSpPr>
        <p:spPr/>
        <p:txBody>
          <a:bodyPr/>
          <a:lstStyle/>
          <a:p>
            <a:r>
              <a:rPr lang="en-US" dirty="0" smtClean="0"/>
              <a:t>Other variants…</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3946</TotalTime>
  <Words>3701</Words>
  <Application>Microsoft Macintosh PowerPoint</Application>
  <PresentationFormat>On-screen Show (4:3)</PresentationFormat>
  <Paragraphs>458</Paragraphs>
  <Slides>73</Slides>
  <Notes>5</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73</vt:i4>
      </vt:variant>
    </vt:vector>
  </HeadingPairs>
  <TitlesOfParts>
    <vt:vector size="75" baseType="lpstr">
      <vt:lpstr>Median</vt:lpstr>
      <vt:lpstr>Microsoft Word 97 - 2004 Document</vt:lpstr>
      <vt:lpstr>When You Write Your Essays in Programming Languages</vt:lpstr>
      <vt:lpstr>Question answering and Summarization</vt:lpstr>
      <vt:lpstr>Admin?</vt:lpstr>
      <vt:lpstr>Brin, 1998 Experiments</vt:lpstr>
      <vt:lpstr>Information retrieval</vt:lpstr>
      <vt:lpstr>Question answering</vt:lpstr>
      <vt:lpstr>Question answering</vt:lpstr>
      <vt:lpstr>Other variants…</vt:lpstr>
      <vt:lpstr>Other variants…</vt:lpstr>
      <vt:lpstr>Question answering</vt:lpstr>
      <vt:lpstr>Challenges</vt:lpstr>
      <vt:lpstr>Challenges</vt:lpstr>
      <vt:lpstr>Challenges</vt:lpstr>
      <vt:lpstr>Challenges</vt:lpstr>
      <vt:lpstr>Challenges</vt:lpstr>
      <vt:lpstr>Challenges</vt:lpstr>
      <vt:lpstr>Challenges</vt:lpstr>
      <vt:lpstr>Question answering</vt:lpstr>
      <vt:lpstr>QA basic framework</vt:lpstr>
      <vt:lpstr>Query processing</vt:lpstr>
      <vt:lpstr>Query processing</vt:lpstr>
      <vt:lpstr>Query processing</vt:lpstr>
      <vt:lpstr>Query processing</vt:lpstr>
      <vt:lpstr>Answer type hierarchies</vt:lpstr>
      <vt:lpstr>Question classification</vt:lpstr>
      <vt:lpstr>Question classification</vt:lpstr>
      <vt:lpstr>Question classification</vt:lpstr>
      <vt:lpstr>QA basic framework</vt:lpstr>
      <vt:lpstr>Answer processing</vt:lpstr>
      <vt:lpstr>Answer processing</vt:lpstr>
      <vt:lpstr>NLP to the rescue!</vt:lpstr>
      <vt:lpstr>Extracting entities</vt:lpstr>
      <vt:lpstr>Combining and normalizing evidence</vt:lpstr>
      <vt:lpstr>What happened?</vt:lpstr>
      <vt:lpstr>NLP is expensive!</vt:lpstr>
      <vt:lpstr>QA actual framework</vt:lpstr>
      <vt:lpstr>Passage retrieval</vt:lpstr>
      <vt:lpstr>Evaluation</vt:lpstr>
      <vt:lpstr>Reciprocal ranking scheme</vt:lpstr>
      <vt:lpstr>Reciprocal ranking scheme</vt:lpstr>
      <vt:lpstr>Reciprocal ranking scheme</vt:lpstr>
      <vt:lpstr>Sample Results</vt:lpstr>
      <vt:lpstr>Does it work?</vt:lpstr>
      <vt:lpstr>Does it work?</vt:lpstr>
      <vt:lpstr>Does it work?</vt:lpstr>
      <vt:lpstr>Does it work?</vt:lpstr>
      <vt:lpstr>Does it work?</vt:lpstr>
      <vt:lpstr>Does it work?</vt:lpstr>
      <vt:lpstr>Slide 49</vt:lpstr>
      <vt:lpstr>Summarization</vt:lpstr>
      <vt:lpstr>Summarization</vt:lpstr>
      <vt:lpstr>Summarization</vt:lpstr>
      <vt:lpstr>Genres</vt:lpstr>
      <vt:lpstr>Headline news — informing</vt:lpstr>
      <vt:lpstr>TV-GUIDES — decision making</vt:lpstr>
      <vt:lpstr>Abstracts of papers — time saving</vt:lpstr>
      <vt:lpstr>Cliff notes — Laziness support</vt:lpstr>
      <vt:lpstr>Different dimensions of summarization</vt:lpstr>
      <vt:lpstr>Summarization</vt:lpstr>
      <vt:lpstr>Summarization</vt:lpstr>
      <vt:lpstr>Three common steps: the basics</vt:lpstr>
      <vt:lpstr>Content selection</vt:lpstr>
      <vt:lpstr>Identifying important sentences</vt:lpstr>
      <vt:lpstr>Identifying important sentences: supervised approach</vt:lpstr>
      <vt:lpstr>Summarization</vt:lpstr>
      <vt:lpstr>Summarization</vt:lpstr>
      <vt:lpstr>Realization (output)</vt:lpstr>
      <vt:lpstr>Multi-document approaches</vt:lpstr>
      <vt:lpstr>Slide 69</vt:lpstr>
      <vt:lpstr>Evaluation?</vt:lpstr>
      <vt:lpstr>Google news</vt:lpstr>
      <vt:lpstr>News blaster</vt:lpstr>
      <vt:lpstr>QA: Watson</vt:lpstr>
    </vt:vector>
  </TitlesOfParts>
  <Company>Pomona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Natural Language Learning: Regression</dc:title>
  <dc:creator>Dave Kauchak</dc:creator>
  <cp:lastModifiedBy>Dave Kauchak</cp:lastModifiedBy>
  <cp:revision>233</cp:revision>
  <dcterms:created xsi:type="dcterms:W3CDTF">2011-04-19T00:18:32Z</dcterms:created>
  <dcterms:modified xsi:type="dcterms:W3CDTF">2011-04-21T00:26:50Z</dcterms:modified>
</cp:coreProperties>
</file>