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13.xml" ContentType="application/vnd.openxmlformats-officedocument.presentationml.tags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embeddings/Microsoft_Equation22.bin" ContentType="application/vnd.openxmlformats-officedocument.oleObject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tags/tag34.xml" ContentType="application/vnd.openxmlformats-officedocument.presentationml.tags+xml"/>
  <Override PartName="/ppt/tags/tag41.xml" ContentType="application/vnd.openxmlformats-officedocument.presentationml.tags+xml"/>
  <Override PartName="/ppt/tags/tag15.xml" ContentType="application/vnd.openxmlformats-officedocument.presentationml.tags+xml"/>
  <Override PartName="/ppt/embeddings/Microsoft_Equation29.bin" ContentType="application/vnd.openxmlformats-officedocument.oleObject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ags/tag60.xml" ContentType="application/vnd.openxmlformats-officedocument.presentationml.tags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tags/tag17.xml" ContentType="application/vnd.openxmlformats-officedocument.presentationml.tags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Microsoft_Equation8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20.bin" ContentType="application/vnd.openxmlformats-officedocument.oleObject"/>
  <Override PartName="/ppt/embeddings/Microsoft_Equation12.bin" ContentType="application/vnd.openxmlformats-officedocument.oleObject"/>
  <Override PartName="/ppt/tags/tag59.xml" ContentType="application/vnd.openxmlformats-officedocument.presentationml.tags+xml"/>
  <Override PartName="/ppt/notesSlides/notesSlide4.xml" ContentType="application/vnd.openxmlformats-officedocument.presentationml.notesSlide+xml"/>
  <Override PartName="/ppt/embeddings/Microsoft_Equation11.bin" ContentType="application/vnd.openxmlformats-officedocument.oleObject"/>
  <Override PartName="/ppt/tags/tag32.xml" ContentType="application/vnd.openxmlformats-officedocument.presentationml.tags+xml"/>
  <Override PartName="/ppt/embeddings/Microsoft_Equation19.bin" ContentType="application/vnd.openxmlformats-officedocument.oleObject"/>
  <Override PartName="/ppt/embeddings/Microsoft_Equation4.bin" ContentType="application/vnd.openxmlformats-officedocument.oleObject"/>
  <Override PartName="/ppt/tags/tag55.xml" ContentType="application/vnd.openxmlformats-officedocument.presentationml.tags+xml"/>
  <Override PartName="/ppt/tags/tag9.xml" ContentType="application/vnd.openxmlformats-officedocument.presentationml.tags+xml"/>
  <Override PartName="/ppt/slides/slide13.xml" ContentType="application/vnd.openxmlformats-officedocument.presentationml.slide+xml"/>
  <Override PartName="/ppt/tags/tag35.xml" ContentType="application/vnd.openxmlformats-officedocument.presentationml.tags+xml"/>
  <Override PartName="/ppt/tags/tag38.xml" ContentType="application/vnd.openxmlformats-officedocument.presentationml.tags+xml"/>
  <Override PartName="/ppt/embeddings/Microsoft_Equation23.bin" ContentType="application/vnd.openxmlformats-officedocument.oleObject"/>
  <Override PartName="/ppt/tags/tag56.xml" ContentType="application/vnd.openxmlformats-officedocument.presentationml.tags+xml"/>
  <Override PartName="/ppt/embeddings/Microsoft_Equation5.bin" ContentType="application/vnd.openxmlformats-officedocument.oleObject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tags/tag12.xml" ContentType="application/vnd.openxmlformats-officedocument.presentationml.tags+xml"/>
  <Override PartName="/ppt/embeddings/Microsoft_Equation18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47.xml" ContentType="application/vnd.openxmlformats-officedocument.presentationml.tags+xml"/>
  <Override PartName="/ppt/notesSlides/notesSlide1.xml" ContentType="application/vnd.openxmlformats-officedocument.presentationml.notesSlide+xml"/>
  <Override PartName="/ppt/tags/tag24.xml" ContentType="application/vnd.openxmlformats-officedocument.presentationml.tags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tags/tag40.xml" ContentType="application/vnd.openxmlformats-officedocument.presentationml.tags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tags/tag14.xml" ContentType="application/vnd.openxmlformats-officedocument.presentationml.tags+xml"/>
  <Override PartName="/ppt/tags/tag33.xml" ContentType="application/vnd.openxmlformats-officedocument.presentationml.tags+xml"/>
  <Default Extension="png" ContentType="image/png"/>
  <Override PartName="/ppt/embeddings/Microsoft_Equation1.bin" ContentType="application/vnd.openxmlformats-officedocument.oleObject"/>
  <Override PartName="/ppt/tags/tag7.xml" ContentType="application/vnd.openxmlformats-officedocument.presentationml.tags+xml"/>
  <Override PartName="/ppt/slides/slide27.xml" ContentType="application/vnd.openxmlformats-officedocument.presentationml.slide+xml"/>
  <Override PartName="/ppt/tags/tag5.xml" ContentType="application/vnd.openxmlformats-officedocument.presentationml.tags+xml"/>
  <Override PartName="/ppt/tags/tag37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ppt/tags/tag42.xml" ContentType="application/vnd.openxmlformats-officedocument.presentationml.tags+xml"/>
  <Override PartName="/ppt/embeddings/Microsoft_Equation24.bin" ContentType="application/vnd.openxmlformats-officedocument.oleObject"/>
  <Override PartName="/ppt/embeddings/Microsoft_Equation30.bin" ContentType="application/vnd.openxmlformats-officedocument.oleObject"/>
  <Override PartName="/ppt/tags/tag19.xml" ContentType="application/vnd.openxmlformats-officedocument.presentationml.tag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tags/tag8.xml" ContentType="application/vnd.openxmlformats-officedocument.presentationml.tags+xml"/>
  <Override PartName="/ppt/embeddings/Microsoft_Equation3.bin" ContentType="application/vnd.openxmlformats-officedocument.oleObject"/>
  <Override PartName="/ppt/tags/tag43.xml" ContentType="application/vnd.openxmlformats-officedocument.presentationml.tags+xml"/>
  <Override PartName="/ppt/tags/tag6.xml" ContentType="application/vnd.openxmlformats-officedocument.presentationml.tags+xml"/>
  <Override PartName="/ppt/tags/tag11.xml" ContentType="application/vnd.openxmlformats-officedocument.presentationml.tags+xml"/>
  <Override PartName="/ppt/tags/tag63.xml" ContentType="application/vnd.openxmlformats-officedocument.presentationml.tags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tags/tag2.xml" ContentType="application/vnd.openxmlformats-officedocument.presentationml.tags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1.xml" ContentType="application/vnd.openxmlformats-officedocument.presentationml.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embeddings/Microsoft_Equation15.bin" ContentType="application/vnd.openxmlformats-officedocument.oleObject"/>
  <Override PartName="/ppt/slides/slide2.xml" ContentType="application/vnd.openxmlformats-officedocument.presentationml.slide+xml"/>
  <Override PartName="/ppt/tags/tag44.xml" ContentType="application/vnd.openxmlformats-officedocument.presentationml.tags+xml"/>
  <Override PartName="/ppt/embeddings/Microsoft_Equation28.bin" ContentType="application/vnd.openxmlformats-officedocument.oleObject"/>
  <Override PartName="/ppt/slides/slide35.xml" ContentType="application/vnd.openxmlformats-officedocument.presentationml.slide+xml"/>
  <Override PartName="/ppt/tags/tag64.xml" ContentType="application/vnd.openxmlformats-officedocument.presentationml.tags+xml"/>
  <Override PartName="/ppt/slides/slide42.xml" ContentType="application/vnd.openxmlformats-officedocument.presentationml.slide+xml"/>
  <Override PartName="/ppt/tags/tag22.xml" ContentType="application/vnd.openxmlformats-officedocument.presentationml.tags+xml"/>
  <Override PartName="/ppt/slides/slide45.xml" ContentType="application/vnd.openxmlformats-officedocument.presentationml.slide+xml"/>
  <Override PartName="/ppt/tags/tag5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3.xml" ContentType="application/vnd.openxmlformats-officedocument.presentationml.tags+xml"/>
  <Override PartName="/ppt/embeddings/Microsoft_Equation25.bin" ContentType="application/vnd.openxmlformats-officedocument.oleObject"/>
  <Override PartName="/ppt/tags/tag58.xml" ContentType="application/vnd.openxmlformats-officedocument.presentationml.tags+xml"/>
  <Override PartName="/ppt/tags/tag30.xml" ContentType="application/vnd.openxmlformats-officedocument.presentationml.tags+xml"/>
  <Override PartName="/ppt/notesSlides/notesSlide3.xml" ContentType="application/vnd.openxmlformats-officedocument.presentationml.notesSlide+xml"/>
  <Override PartName="/ppt/embeddings/Microsoft_Equation16.bin" ContentType="application/vnd.openxmlformats-officedocument.oleObject"/>
  <Default Extension="xml" ContentType="application/xml"/>
  <Override PartName="/ppt/embeddings/Microsoft_Equation14.bin" ContentType="application/vnd.openxmlformats-officedocument.oleObject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tags/tag4.xml" ContentType="application/vnd.openxmlformats-officedocument.presentationml.tags+xml"/>
  <Override PartName="/ppt/embeddings/Microsoft_Equation2.bin" ContentType="application/vnd.openxmlformats-officedocument.oleObject"/>
  <Override PartName="/ppt/tags/tag18.xml" ContentType="application/vnd.openxmlformats-officedocument.presentationml.tags+xml"/>
  <Override PartName="/ppt/embeddings/Microsoft_Equation26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tags/tag21.xml" ContentType="application/vnd.openxmlformats-officedocument.presentationml.tags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embeddings/Microsoft_Equation7.bin" ContentType="application/vnd.openxmlformats-officedocument.oleObject"/>
  <Override PartName="/ppt/tags/tag54.xml" ContentType="application/vnd.openxmlformats-officedocument.presentationml.tags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tags/tag51.xml" ContentType="application/vnd.openxmlformats-officedocument.presentationml.tags+xml"/>
  <Override PartName="/ppt/tags/tag27.xml" ContentType="application/vnd.openxmlformats-officedocument.presentationml.tags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tags/tag10.xml" ContentType="application/vnd.openxmlformats-officedocument.presentationml.tags+xml"/>
  <Override PartName="/ppt/presentation.xml" ContentType="application/vnd.openxmlformats-officedocument.presentationml.presentation.main+xml"/>
  <Override PartName="/ppt/tags/tag28.xml" ContentType="application/vnd.openxmlformats-officedocument.presentationml.tags+xml"/>
  <Override PartName="/ppt/tags/tag31.xml" ContentType="application/vnd.openxmlformats-officedocument.presentationml.tags+xml"/>
  <Override PartName="/ppt/tags/tag39.xml" ContentType="application/vnd.openxmlformats-officedocument.presentationml.tags+xml"/>
  <Override PartName="/ppt/slides/slide5.xml" ContentType="application/vnd.openxmlformats-officedocument.presentationml.slide+xml"/>
  <Override PartName="/ppt/embeddings/Microsoft_Equation13.bin" ContentType="application/vnd.openxmlformats-officedocument.oleObject"/>
  <Override PartName="/ppt/slideLayouts/slideLayout7.xml" ContentType="application/vnd.openxmlformats-officedocument.presentationml.slideLayout+xml"/>
  <Override PartName="/ppt/tags/tag61.xml" ContentType="application/vnd.openxmlformats-officedocument.presentationml.tags+xml"/>
  <Override PartName="/ppt/tags/tag23.xml" ContentType="application/vnd.openxmlformats-officedocument.presentationml.tags+xml"/>
  <Override PartName="/ppt/tags/tag62.xml" ContentType="application/vnd.openxmlformats-officedocument.presentationml.tag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25.xml" ContentType="application/vnd.openxmlformats-officedocument.presentationml.tags+xml"/>
  <Override PartName="/ppt/slideLayouts/slideLayout11.xml" ContentType="application/vnd.openxmlformats-officedocument.presentationml.slideLayout+xml"/>
  <Override PartName="/ppt/tags/tag53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embeddings/Microsoft_Equation27.bin" ContentType="application/vnd.openxmlformats-officedocument.oleObject"/>
  <Override PartName="/ppt/slides/slide8.xml" ContentType="application/vnd.openxmlformats-officedocument.presentationml.slide+xml"/>
  <Override PartName="/ppt/tags/tag36.xml" ContentType="application/vnd.openxmlformats-officedocument.presentationml.tags+xml"/>
  <Override PartName="/ppt/slides/slide15.xml" ContentType="application/vnd.openxmlformats-officedocument.presentationml.slide+xml"/>
  <Override PartName="/ppt/embeddings/Microsoft_Equation9.bin" ContentType="application/vnd.openxmlformats-officedocument.oleObject"/>
  <Override PartName="/ppt/embeddings/Microsoft_Equation6.bin" ContentType="application/vnd.openxmlformats-officedocument.oleObject"/>
  <Override PartName="/ppt/tags/tag49.xml" ContentType="application/vnd.openxmlformats-officedocument.presentationml.tags+xml"/>
  <Override PartName="/ppt/tags/tag26.xml" ContentType="application/vnd.openxmlformats-officedocument.presentationml.tags+xml"/>
  <Override PartName="/ppt/slides/slide9.xml" ContentType="application/vnd.openxmlformats-officedocument.presentationml.slide+xml"/>
  <Override PartName="/ppt/tags/tag50.xml" ContentType="application/vnd.openxmlformats-officedocument.presentationml.tags+xml"/>
  <Default Extension="rels" ContentType="application/vnd.openxmlformats-package.relationships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embeddings/Microsoft_Equation17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embeddings/Microsoft_Equation21.bin" ContentType="application/vnd.openxmlformats-officedocument.oleObject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51"/>
  </p:notesMasterIdLst>
  <p:sldIdLst>
    <p:sldId id="256" r:id="rId2"/>
    <p:sldId id="358" r:id="rId3"/>
    <p:sldId id="390" r:id="rId4"/>
    <p:sldId id="433" r:id="rId5"/>
    <p:sldId id="348" r:id="rId6"/>
    <p:sldId id="349" r:id="rId7"/>
    <p:sldId id="359" r:id="rId8"/>
    <p:sldId id="389" r:id="rId9"/>
    <p:sldId id="391" r:id="rId10"/>
    <p:sldId id="360" r:id="rId11"/>
    <p:sldId id="361" r:id="rId12"/>
    <p:sldId id="362" r:id="rId13"/>
    <p:sldId id="363" r:id="rId14"/>
    <p:sldId id="364" r:id="rId15"/>
    <p:sldId id="365" r:id="rId16"/>
    <p:sldId id="392" r:id="rId17"/>
    <p:sldId id="393" r:id="rId18"/>
    <p:sldId id="366" r:id="rId19"/>
    <p:sldId id="367" r:id="rId20"/>
    <p:sldId id="394" r:id="rId21"/>
    <p:sldId id="368" r:id="rId22"/>
    <p:sldId id="369" r:id="rId23"/>
    <p:sldId id="370" r:id="rId24"/>
    <p:sldId id="376" r:id="rId25"/>
    <p:sldId id="377" r:id="rId26"/>
    <p:sldId id="378" r:id="rId27"/>
    <p:sldId id="395" r:id="rId28"/>
    <p:sldId id="396" r:id="rId29"/>
    <p:sldId id="413" r:id="rId30"/>
    <p:sldId id="397" r:id="rId31"/>
    <p:sldId id="398" r:id="rId32"/>
    <p:sldId id="399" r:id="rId33"/>
    <p:sldId id="404" r:id="rId34"/>
    <p:sldId id="405" r:id="rId35"/>
    <p:sldId id="406" r:id="rId36"/>
    <p:sldId id="407" r:id="rId37"/>
    <p:sldId id="408" r:id="rId38"/>
    <p:sldId id="432" r:id="rId39"/>
    <p:sldId id="409" r:id="rId40"/>
    <p:sldId id="410" r:id="rId41"/>
    <p:sldId id="411" r:id="rId42"/>
    <p:sldId id="412" r:id="rId43"/>
    <p:sldId id="419" r:id="rId44"/>
    <p:sldId id="425" r:id="rId45"/>
    <p:sldId id="426" r:id="rId46"/>
    <p:sldId id="427" r:id="rId47"/>
    <p:sldId id="429" r:id="rId48"/>
    <p:sldId id="430" r:id="rId49"/>
    <p:sldId id="431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85" autoAdjust="0"/>
    <p:restoredTop sz="94660"/>
  </p:normalViewPr>
  <p:slideViewPr>
    <p:cSldViewPr snapToObjects="1">
      <p:cViewPr varScale="1">
        <p:scale>
          <a:sx n="98" d="100"/>
          <a:sy n="98" d="100"/>
        </p:scale>
        <p:origin x="-11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tableStyles" Target="tableStyle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printerSettings" Target="printerSettings/printerSettings1.bin"/><Relationship Id="rId54" Type="http://schemas.openxmlformats.org/officeDocument/2006/relationships/viewProps" Target="viewProps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presProps" Target="pres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ict"/><Relationship Id="rId1" Type="http://schemas.openxmlformats.org/officeDocument/2006/relationships/image" Target="../media/image24.pict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27.pict"/><Relationship Id="rId1" Type="http://schemas.openxmlformats.org/officeDocument/2006/relationships/image" Target="../media/image13.pict"/><Relationship Id="rId2" Type="http://schemas.openxmlformats.org/officeDocument/2006/relationships/image" Target="../media/image18.pict"/><Relationship Id="rId3" Type="http://schemas.openxmlformats.org/officeDocument/2006/relationships/image" Target="../media/image26.pict"/><Relationship Id="rId5" Type="http://schemas.openxmlformats.org/officeDocument/2006/relationships/image" Target="../media/image28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ict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ict"/><Relationship Id="rId3" Type="http://schemas.openxmlformats.org/officeDocument/2006/relationships/image" Target="../media/image31.pict"/><Relationship Id="rId1" Type="http://schemas.openxmlformats.org/officeDocument/2006/relationships/image" Target="../media/image29.pict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ict"/><Relationship Id="rId1" Type="http://schemas.openxmlformats.org/officeDocument/2006/relationships/image" Target="../media/image3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ict"/><Relationship Id="rId3" Type="http://schemas.openxmlformats.org/officeDocument/2006/relationships/image" Target="../media/image13.pict"/><Relationship Id="rId1" Type="http://schemas.openxmlformats.org/officeDocument/2006/relationships/image" Target="../media/image14.pict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ict"/><Relationship Id="rId1" Type="http://schemas.openxmlformats.org/officeDocument/2006/relationships/image" Target="../media/image14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ict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ict"/><Relationship Id="rId1" Type="http://schemas.openxmlformats.org/officeDocument/2006/relationships/image" Target="../media/image13.pict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22.pict"/><Relationship Id="rId1" Type="http://schemas.openxmlformats.org/officeDocument/2006/relationships/image" Target="../media/image19.pict"/><Relationship Id="rId2" Type="http://schemas.openxmlformats.org/officeDocument/2006/relationships/image" Target="../media/image20.pict"/><Relationship Id="rId3" Type="http://schemas.openxmlformats.org/officeDocument/2006/relationships/image" Target="../media/image21.pict"/><Relationship Id="rId5" Type="http://schemas.openxmlformats.org/officeDocument/2006/relationships/image" Target="../media/image23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1E0ED-91F4-9A49-815B-FA018103DD67}" type="slidenum">
              <a:rPr lang="en-US"/>
              <a:pPr/>
              <a:t>26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48439-3E75-2C43-8CBA-308B86917F4C}" type="slidenum">
              <a:rPr lang="en-US"/>
              <a:pPr/>
              <a:t>43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400"/>
            <a:ext cx="5028161" cy="4114800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DBFC2-522B-3B49-866F-2B1D985C9663}" type="slidenum">
              <a:rPr lang="en-US"/>
              <a:pPr/>
              <a:t>47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64968" y="150313"/>
            <a:ext cx="2880360" cy="2170134"/>
          </a:xfrm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4444" y="2404997"/>
            <a:ext cx="6434051" cy="673900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Relationship Id="rId3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7" Type="http://schemas.openxmlformats.org/officeDocument/2006/relationships/tags" Target="../tags/tag12.xml"/><Relationship Id="rId11" Type="http://schemas.openxmlformats.org/officeDocument/2006/relationships/tags" Target="../tags/tag16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8" Type="http://schemas.openxmlformats.org/officeDocument/2006/relationships/tags" Target="../tags/tag13.xml"/><Relationship Id="rId13" Type="http://schemas.openxmlformats.org/officeDocument/2006/relationships/oleObject" Target="../embeddings/Microsoft_Equation2.bin"/><Relationship Id="rId10" Type="http://schemas.openxmlformats.org/officeDocument/2006/relationships/tags" Target="../tags/tag15.xml"/><Relationship Id="rId5" Type="http://schemas.openxmlformats.org/officeDocument/2006/relationships/tags" Target="../tags/tag1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9" Type="http://schemas.openxmlformats.org/officeDocument/2006/relationships/tags" Target="../tags/tag14.xml"/><Relationship Id="rId3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7" Type="http://schemas.openxmlformats.org/officeDocument/2006/relationships/tags" Target="../tags/tag22.xml"/><Relationship Id="rId11" Type="http://schemas.openxmlformats.org/officeDocument/2006/relationships/tags" Target="../tags/tag26.xml"/><Relationship Id="rId1" Type="http://schemas.openxmlformats.org/officeDocument/2006/relationships/vmlDrawing" Target="../drawings/vmlDrawing3.vml"/><Relationship Id="rId6" Type="http://schemas.openxmlformats.org/officeDocument/2006/relationships/tags" Target="../tags/tag21.xml"/><Relationship Id="rId8" Type="http://schemas.openxmlformats.org/officeDocument/2006/relationships/tags" Target="../tags/tag23.xml"/><Relationship Id="rId13" Type="http://schemas.openxmlformats.org/officeDocument/2006/relationships/oleObject" Target="../embeddings/Microsoft_Equation3.bin"/><Relationship Id="rId10" Type="http://schemas.openxmlformats.org/officeDocument/2006/relationships/tags" Target="../tags/tag25.xml"/><Relationship Id="rId5" Type="http://schemas.openxmlformats.org/officeDocument/2006/relationships/tags" Target="../tags/tag2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9" Type="http://schemas.openxmlformats.org/officeDocument/2006/relationships/tags" Target="../tags/tag24.xml"/><Relationship Id="rId3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tags" Target="../tags/tag29.xml"/><Relationship Id="rId7" Type="http://schemas.openxmlformats.org/officeDocument/2006/relationships/tags" Target="../tags/tag32.xml"/><Relationship Id="rId11" Type="http://schemas.openxmlformats.org/officeDocument/2006/relationships/tags" Target="../tags/tag36.xml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8" Type="http://schemas.openxmlformats.org/officeDocument/2006/relationships/tags" Target="../tags/tag33.xml"/><Relationship Id="rId13" Type="http://schemas.openxmlformats.org/officeDocument/2006/relationships/oleObject" Target="../embeddings/Microsoft_Equation4.bin"/><Relationship Id="rId10" Type="http://schemas.openxmlformats.org/officeDocument/2006/relationships/tags" Target="../tags/tag35.xml"/><Relationship Id="rId5" Type="http://schemas.openxmlformats.org/officeDocument/2006/relationships/tags" Target="../tags/tag3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9" Type="http://schemas.openxmlformats.org/officeDocument/2006/relationships/tags" Target="../tags/tag34.xml"/><Relationship Id="rId3" Type="http://schemas.openxmlformats.org/officeDocument/2006/relationships/tags" Target="../tags/tag28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7.bin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image" Target="../media/image16.png"/><Relationship Id="rId4" Type="http://schemas.openxmlformats.org/officeDocument/2006/relationships/slideLayout" Target="../slideLayouts/slideLayout2.xml"/><Relationship Id="rId1" Type="http://schemas.openxmlformats.org/officeDocument/2006/relationships/tags" Target="../tags/tag37.xml"/><Relationship Id="rId2" Type="http://schemas.openxmlformats.org/officeDocument/2006/relationships/tags" Target="../tags/tag38.xml"/><Relationship Id="rId3" Type="http://schemas.openxmlformats.org/officeDocument/2006/relationships/tags" Target="../tags/tag39.xml"/><Relationship Id="rId5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image" Target="../media/image16.png"/><Relationship Id="rId4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2" Type="http://schemas.openxmlformats.org/officeDocument/2006/relationships/tags" Target="../tags/tag41.xml"/><Relationship Id="rId3" Type="http://schemas.openxmlformats.org/officeDocument/2006/relationships/tags" Target="../tags/tag42.xml"/><Relationship Id="rId5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Microsoft_Equation10.bin"/><Relationship Id="rId4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2" Type="http://schemas.openxmlformats.org/officeDocument/2006/relationships/tags" Target="../tags/tag43.xml"/><Relationship Id="rId3" Type="http://schemas.openxmlformats.org/officeDocument/2006/relationships/tags" Target="../tags/tag44.xml"/><Relationship Id="rId5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1.bin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4.bin"/><Relationship Id="rId5" Type="http://schemas.openxmlformats.org/officeDocument/2006/relationships/oleObject" Target="../embeddings/Microsoft_Equation15.bin"/><Relationship Id="rId7" Type="http://schemas.openxmlformats.org/officeDocument/2006/relationships/oleObject" Target="../embeddings/Microsoft_Equation17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3.bin"/><Relationship Id="rId6" Type="http://schemas.openxmlformats.org/officeDocument/2006/relationships/oleObject" Target="../embeddings/Microsoft_Equation16.bin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9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1.bin"/><Relationship Id="rId5" Type="http://schemas.openxmlformats.org/officeDocument/2006/relationships/oleObject" Target="../embeddings/Microsoft_Equation22.bin"/><Relationship Id="rId7" Type="http://schemas.openxmlformats.org/officeDocument/2006/relationships/oleObject" Target="../embeddings/Microsoft_Equation2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0.bin"/><Relationship Id="rId6" Type="http://schemas.openxmlformats.org/officeDocument/2006/relationships/oleObject" Target="../embeddings/Microsoft_Equation23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5.bin"/><Relationship Id="rId1" Type="http://schemas.openxmlformats.org/officeDocument/2006/relationships/vmlDrawing" Target="../drawings/vmlDrawing12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5.png"/><Relationship Id="rId10" Type="http://schemas.openxmlformats.org/officeDocument/2006/relationships/hyperlink" Target="http://www.nytimes.com" TargetMode="External"/><Relationship Id="rId5" Type="http://schemas.openxmlformats.org/officeDocument/2006/relationships/image" Target="../media/image6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9" Type="http://schemas.openxmlformats.org/officeDocument/2006/relationships/image" Target="../media/image10.png"/><Relationship Id="rId3" Type="http://schemas.openxmlformats.org/officeDocument/2006/relationships/image" Target="../media/image4.png"/><Relationship Id="rId6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7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6.bin"/><Relationship Id="rId5" Type="http://schemas.openxmlformats.org/officeDocument/2006/relationships/oleObject" Target="../embeddings/Microsoft_Equation28.bin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0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9.bin"/></Relationships>
</file>

<file path=ppt/slides/_rels/slide43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1" Type="http://schemas.openxmlformats.org/officeDocument/2006/relationships/tags" Target="../tags/tag45.xml"/><Relationship Id="rId24" Type="http://schemas.openxmlformats.org/officeDocument/2006/relationships/image" Target="../media/image34.png"/><Relationship Id="rId25" Type="http://schemas.openxmlformats.org/officeDocument/2006/relationships/image" Target="../media/image35.png"/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0" Type="http://schemas.openxmlformats.org/officeDocument/2006/relationships/tags" Target="../tags/tag54.xml"/><Relationship Id="rId12" Type="http://schemas.openxmlformats.org/officeDocument/2006/relationships/tags" Target="../tags/tag56.xml"/><Relationship Id="rId17" Type="http://schemas.openxmlformats.org/officeDocument/2006/relationships/tags" Target="../tags/tag61.xml"/><Relationship Id="rId9" Type="http://schemas.openxmlformats.org/officeDocument/2006/relationships/tags" Target="../tags/tag53.xml"/><Relationship Id="rId18" Type="http://schemas.openxmlformats.org/officeDocument/2006/relationships/tags" Target="../tags/tag62.xml"/><Relationship Id="rId3" Type="http://schemas.openxmlformats.org/officeDocument/2006/relationships/tags" Target="../tags/tag47.xml"/><Relationship Id="rId14" Type="http://schemas.openxmlformats.org/officeDocument/2006/relationships/tags" Target="../tags/tag58.xml"/><Relationship Id="rId23" Type="http://schemas.openxmlformats.org/officeDocument/2006/relationships/notesSlide" Target="../notesSlides/notesSlide7.xml"/><Relationship Id="rId4" Type="http://schemas.openxmlformats.org/officeDocument/2006/relationships/tags" Target="../tags/tag48.xml"/><Relationship Id="rId11" Type="http://schemas.openxmlformats.org/officeDocument/2006/relationships/tags" Target="../tags/tag55.xml"/><Relationship Id="rId6" Type="http://schemas.openxmlformats.org/officeDocument/2006/relationships/tags" Target="../tags/tag50.xml"/><Relationship Id="rId16" Type="http://schemas.openxmlformats.org/officeDocument/2006/relationships/tags" Target="../tags/tag60.xml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19" Type="http://schemas.openxmlformats.org/officeDocument/2006/relationships/tags" Target="../tags/tag63.xml"/><Relationship Id="rId20" Type="http://schemas.openxmlformats.org/officeDocument/2006/relationships/tags" Target="../tags/tag64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65.xml"/><Relationship Id="rId2" Type="http://schemas.openxmlformats.org/officeDocument/2006/relationships/tags" Target="../tags/tag4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localhost\\1\g" TargetMode="External"/><Relationship Id="rId3" Type="http://schemas.openxmlformats.org/officeDocument/2006/relationships/hyperlink" Target="file://localhost\\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1" Type="http://schemas.openxmlformats.org/officeDocument/2006/relationships/tags" Target="../tags/tag3.xml"/><Relationship Id="rId2" Type="http://schemas.openxmlformats.org/officeDocument/2006/relationships/tags" Target="../tags/tag4.xml"/><Relationship Id="rId3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25413"/>
            <a:ext cx="3849060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828800"/>
            <a:ext cx="8235950" cy="4875385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A random variable is a mapping</a:t>
            </a:r>
            <a:r>
              <a:rPr lang="en-US" sz="2400" dirty="0" smtClean="0">
                <a:solidFill>
                  <a:schemeClr val="tx2"/>
                </a:solidFill>
              </a:rPr>
              <a:t> from the sample space to a number (think events)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It represents all the possible values of something we want to measure in an experiment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For example, random variable, </a:t>
            </a:r>
            <a:r>
              <a:rPr lang="en-US" sz="2400" i="1" dirty="0" smtClean="0">
                <a:solidFill>
                  <a:schemeClr val="tx2"/>
                </a:solidFill>
              </a:rPr>
              <a:t>X</a:t>
            </a:r>
            <a:r>
              <a:rPr lang="en-US" sz="2400" dirty="0" smtClean="0">
                <a:solidFill>
                  <a:schemeClr val="tx2"/>
                </a:solidFill>
              </a:rPr>
              <a:t>, could be the number of heads for a </a:t>
            </a:r>
            <a:r>
              <a:rPr lang="en-US" sz="2400" dirty="0" smtClean="0">
                <a:solidFill>
                  <a:schemeClr val="tx2"/>
                </a:solidFill>
              </a:rPr>
              <a:t>coin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Really for notational convenience, since the event space can sometimes be irregular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74472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/>
                <a:gridCol w="706794"/>
                <a:gridCol w="703683"/>
                <a:gridCol w="753533"/>
                <a:gridCol w="855133"/>
                <a:gridCol w="855133"/>
                <a:gridCol w="855133"/>
                <a:gridCol w="855133"/>
                <a:gridCol w="855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space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r>
              <a:rPr lang="en-US" sz="2400" dirty="0" smtClean="0">
                <a:solidFill>
                  <a:srgbClr val="775F55"/>
                </a:solidFill>
              </a:rPr>
              <a:t>The definition of probabilities over </a:t>
            </a:r>
            <a:r>
              <a:rPr lang="en-US" sz="2400" i="1" dirty="0" smtClean="0">
                <a:solidFill>
                  <a:srgbClr val="775F55"/>
                </a:solidFill>
              </a:rPr>
              <a:t>all</a:t>
            </a:r>
            <a:r>
              <a:rPr lang="en-US" sz="2400" dirty="0" smtClean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400" b="1" dirty="0" smtClean="0">
                <a:solidFill>
                  <a:srgbClr val="FF6600"/>
                </a:solidFill>
              </a:rPr>
              <a:t>probability distribution  </a:t>
            </a:r>
            <a:endParaRPr lang="en-US" sz="24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505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/>
                <a:gridCol w="706794"/>
                <a:gridCol w="703683"/>
                <a:gridCol w="753533"/>
                <a:gridCol w="855133"/>
                <a:gridCol w="855133"/>
                <a:gridCol w="855133"/>
                <a:gridCol w="855133"/>
                <a:gridCol w="855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space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0" y="4394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P(X=3) = 1/8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3/8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3/8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1/8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To be explicit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A probability distribution assigns probability values to all possible values of a random variable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These values must be &gt;= 0 and &lt;= 1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These values must sum to 1 for all possible values of the random variable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267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P(X=3)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4343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P(X=3) = -1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914400" y="41148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953000" y="41910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Unconditional/prior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775F55"/>
                </a:solidFill>
              </a:rPr>
              <a:t>Simplest form of probability is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P(X)</a:t>
            </a:r>
          </a:p>
          <a:p>
            <a:r>
              <a:rPr lang="en-US" sz="2800" dirty="0" smtClean="0">
                <a:solidFill>
                  <a:srgbClr val="775F55"/>
                </a:solidFill>
              </a:rPr>
              <a:t>Prior probability: without any additional information, what is the probability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a heads?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</a:t>
            </a:r>
            <a:r>
              <a:rPr lang="en-US" sz="2400" dirty="0" smtClean="0">
                <a:solidFill>
                  <a:srgbClr val="775F55"/>
                </a:solidFill>
              </a:rPr>
              <a:t>the probability </a:t>
            </a:r>
            <a:r>
              <a:rPr lang="en-US" sz="2400" dirty="0" smtClean="0">
                <a:solidFill>
                  <a:srgbClr val="775F55"/>
                </a:solidFill>
              </a:rPr>
              <a:t>of a sentence containing a pronoun?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a sentence containing the </a:t>
            </a:r>
            <a:r>
              <a:rPr lang="en-US" sz="2400" dirty="0" smtClean="0">
                <a:solidFill>
                  <a:srgbClr val="775F55"/>
                </a:solidFill>
              </a:rPr>
              <a:t>word “banana”?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a document discussing politics?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3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We can also talk about probability distributions over multiple variables</a:t>
            </a:r>
          </a:p>
          <a:p>
            <a:r>
              <a:rPr lang="en-US" sz="2400" dirty="0" smtClean="0">
                <a:solidFill>
                  <a:srgbClr val="775F55"/>
                </a:solidFill>
              </a:rPr>
              <a:t>P(X,Y)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 probability of X </a:t>
            </a:r>
            <a:r>
              <a:rPr lang="en-US" sz="2000" i="1" dirty="0" smtClean="0">
                <a:solidFill>
                  <a:srgbClr val="775F55"/>
                </a:solidFill>
              </a:rPr>
              <a:t>and</a:t>
            </a:r>
            <a:r>
              <a:rPr lang="en-US" sz="2000" dirty="0" smtClean="0">
                <a:solidFill>
                  <a:srgbClr val="775F55"/>
                </a:solidFill>
              </a:rPr>
              <a:t> Y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 distribution over the cross product of possible values</a:t>
            </a:r>
            <a:endParaRPr lang="en-US" sz="2000" dirty="0">
              <a:solidFill>
                <a:srgbClr val="775F55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42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0.89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0.11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0"/>
          <a:ext cx="2971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/>
                <a:gridCol w="17335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P(EngPass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0.92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0.08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114800" y="41249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all values sum to 1</a:t>
            </a:r>
          </a:p>
          <a:p>
            <a:r>
              <a:rPr lang="en-US" sz="2400" i="1" dirty="0" smtClean="0">
                <a:solidFill>
                  <a:srgbClr val="775F55"/>
                </a:solidFill>
              </a:rPr>
              <a:t>All</a:t>
            </a:r>
            <a:r>
              <a:rPr lang="en-US" sz="2400" dirty="0" smtClean="0">
                <a:solidFill>
                  <a:srgbClr val="775F55"/>
                </a:solidFill>
              </a:rPr>
              <a:t> questions/probabilities of the two variables can be calculate from the joint </a:t>
            </a:r>
            <a:r>
              <a:rPr lang="en-US" sz="2400" dirty="0" smtClean="0">
                <a:solidFill>
                  <a:srgbClr val="775F55"/>
                </a:solidFill>
              </a:rPr>
              <a:t>distribution</a:t>
            </a:r>
            <a:endParaRPr lang="en-US" sz="2400" dirty="0" smtClean="0">
              <a:solidFill>
                <a:srgbClr val="775F55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</a:t>
            </a:r>
            <a:r>
              <a:rPr lang="en-US" sz="2800" dirty="0" err="1" smtClean="0">
                <a:solidFill>
                  <a:srgbClr val="FF0000"/>
                </a:solidFill>
              </a:rPr>
              <a:t>P(ENGPass</a:t>
            </a:r>
            <a:r>
              <a:rPr lang="en-US" sz="2800" dirty="0" smtClean="0">
                <a:solidFill>
                  <a:srgbClr val="FF0000"/>
                </a:solidFill>
              </a:rPr>
              <a:t>)?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all values sum to </a:t>
            </a:r>
            <a:r>
              <a:rPr lang="en-US" sz="2000" dirty="0" smtClean="0">
                <a:solidFill>
                  <a:srgbClr val="775F55"/>
                </a:solidFill>
              </a:rPr>
              <a:t>1</a:t>
            </a:r>
          </a:p>
          <a:p>
            <a:r>
              <a:rPr lang="en-US" sz="2400" i="1" dirty="0" smtClean="0">
                <a:solidFill>
                  <a:srgbClr val="775F55"/>
                </a:solidFill>
              </a:rPr>
              <a:t>All</a:t>
            </a:r>
            <a:r>
              <a:rPr lang="en-US" sz="2400" dirty="0" smtClean="0">
                <a:solidFill>
                  <a:srgbClr val="775F55"/>
                </a:solidFill>
              </a:rPr>
              <a:t> questions/probabilities of the two variables can be calculate from the joint </a:t>
            </a:r>
            <a:r>
              <a:rPr lang="en-US" sz="2400" dirty="0" smtClean="0">
                <a:solidFill>
                  <a:srgbClr val="775F55"/>
                </a:solidFill>
              </a:rPr>
              <a:t>distribution</a:t>
            </a:r>
            <a:endParaRPr lang="en-US" sz="2400" dirty="0" smtClean="0">
              <a:solidFill>
                <a:srgbClr val="775F55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did you figure that out?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0.92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2133600"/>
          <a:ext cx="2648607" cy="914400"/>
        </p:xfrm>
        <a:graphic>
          <a:graphicData uri="http://schemas.openxmlformats.org/presentationml/2006/ole">
            <p:oleObj spid="_x0000_s293890" name="Equation" r:id="rId3" imgW="10668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As we learn more </a:t>
            </a:r>
            <a:r>
              <a:rPr lang="en-US" sz="2400" dirty="0" smtClean="0">
                <a:solidFill>
                  <a:srgbClr val="775F55"/>
                </a:solidFill>
              </a:rPr>
              <a:t>information, </a:t>
            </a:r>
            <a:r>
              <a:rPr lang="en-US" sz="2400" dirty="0" smtClean="0">
                <a:solidFill>
                  <a:srgbClr val="775F55"/>
                </a:solidFill>
              </a:rPr>
              <a:t>we can update our probability distribution</a:t>
            </a:r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P</a:t>
            </a:r>
            <a:r>
              <a:rPr lang="en-US" sz="2400" dirty="0" smtClean="0">
                <a:solidFill>
                  <a:srgbClr val="775F55"/>
                </a:solidFill>
              </a:rPr>
              <a:t>(X|Y) models this (read “probability of X </a:t>
            </a:r>
            <a:r>
              <a:rPr lang="en-US" sz="2400" i="1" dirty="0" smtClean="0">
                <a:solidFill>
                  <a:srgbClr val="775F55"/>
                </a:solidFill>
              </a:rPr>
              <a:t>given</a:t>
            </a:r>
            <a:r>
              <a:rPr lang="en-US" sz="2400" dirty="0" smtClean="0">
                <a:solidFill>
                  <a:srgbClr val="775F55"/>
                </a:solidFill>
              </a:rPr>
              <a:t> Y”)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What is the probability of a heads </a:t>
            </a:r>
            <a:r>
              <a:rPr lang="en-US" sz="2000" i="1" dirty="0" smtClean="0">
                <a:solidFill>
                  <a:srgbClr val="775F55"/>
                </a:solidFill>
              </a:rPr>
              <a:t>given</a:t>
            </a:r>
            <a:r>
              <a:rPr lang="en-US" sz="2000" dirty="0" smtClean="0">
                <a:solidFill>
                  <a:srgbClr val="775F55"/>
                </a:solidFill>
              </a:rPr>
              <a:t> that both sides of the coin are heads?</a:t>
            </a:r>
            <a:endParaRPr lang="en-US" sz="2000" dirty="0" smtClean="0">
              <a:solidFill>
                <a:srgbClr val="775F55"/>
              </a:solidFill>
            </a:endParaRP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What is the probability the document is about politics, given that it contains the word “Clinton”?</a:t>
            </a:r>
            <a:endParaRPr lang="en-US" sz="2000" dirty="0" smtClean="0">
              <a:solidFill>
                <a:srgbClr val="775F55"/>
              </a:solidFill>
            </a:endParaRP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What is the probability of the word “banana” given that the sentence also contains the word “split”?</a:t>
            </a:r>
            <a:endParaRPr lang="en-US" sz="2400" dirty="0" smtClean="0">
              <a:solidFill>
                <a:srgbClr val="775F55"/>
              </a:solidFill>
            </a:endParaRP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Notice </a:t>
            </a:r>
            <a:r>
              <a:rPr lang="en-US" sz="2400" dirty="0" smtClean="0">
                <a:solidFill>
                  <a:srgbClr val="775F55"/>
                </a:solidFill>
              </a:rPr>
              <a:t>that</a:t>
            </a:r>
            <a:r>
              <a:rPr lang="en-US" sz="2400" dirty="0" smtClean="0">
                <a:solidFill>
                  <a:srgbClr val="775F55"/>
                </a:solidFill>
              </a:rPr>
              <a:t> it is still a </a:t>
            </a:r>
            <a:r>
              <a:rPr lang="en-US" sz="2400" dirty="0" smtClean="0">
                <a:solidFill>
                  <a:srgbClr val="775F55"/>
                </a:solidFill>
              </a:rPr>
              <a:t>distribution</a:t>
            </a:r>
            <a:r>
              <a:rPr lang="en-US" sz="2400" dirty="0" smtClean="0">
                <a:solidFill>
                  <a:srgbClr val="775F55"/>
                </a:solidFill>
              </a:rPr>
              <a:t> over the values </a:t>
            </a:r>
            <a:r>
              <a:rPr lang="en-US" sz="2400" dirty="0" smtClean="0">
                <a:solidFill>
                  <a:srgbClr val="775F55"/>
                </a:solidFill>
              </a:rPr>
              <a:t>of X</a:t>
            </a:r>
          </a:p>
          <a:p>
            <a:pPr lvl="1"/>
            <a:endParaRPr lang="en-US" sz="2000" dirty="0">
              <a:solidFill>
                <a:srgbClr val="775F5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722438"/>
          <a:ext cx="2441575" cy="560387"/>
        </p:xfrm>
        <a:graphic>
          <a:graphicData uri="http://schemas.openxmlformats.org/presentationml/2006/ole">
            <p:oleObj spid="_x0000_s252930" name="Equation" r:id="rId13" imgW="774700" imgH="177800" progId="Equation.3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x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y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36663" y="4419600"/>
            <a:ext cx="670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 terms of </a:t>
            </a:r>
            <a:r>
              <a:rPr lang="en-US" sz="2400" dirty="0" err="1" smtClean="0">
                <a:solidFill>
                  <a:srgbClr val="FF0000"/>
                </a:solidFill>
              </a:rPr>
              <a:t>pior</a:t>
            </a:r>
            <a:r>
              <a:rPr lang="en-US" sz="2400" dirty="0" smtClean="0">
                <a:solidFill>
                  <a:srgbClr val="FF0000"/>
                </a:solidFill>
              </a:rPr>
              <a:t> and joint distributions, what is the conditional probability distribution?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Posted </a:t>
            </a:r>
            <a:r>
              <a:rPr lang="en-US" dirty="0" smtClean="0"/>
              <a:t>some links in Monday’s lecture for regular expressions</a:t>
            </a:r>
            <a:endParaRPr lang="en-US" dirty="0" smtClean="0"/>
          </a:p>
          <a:p>
            <a:r>
              <a:rPr lang="en-US" dirty="0" smtClean="0"/>
              <a:t>Logging in remotely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to </a:t>
            </a:r>
            <a:r>
              <a:rPr lang="en-US" dirty="0" err="1" smtClean="0"/>
              <a:t>vpn.cs.pomona.edu</a:t>
            </a:r>
            <a:r>
              <a:rPr lang="en-US" dirty="0" smtClean="0"/>
              <a:t> (though don’t run anything here!) or</a:t>
            </a:r>
            <a:br>
              <a:rPr lang="en-US" dirty="0" smtClean="0"/>
            </a:br>
            <a:r>
              <a:rPr lang="en-US" dirty="0" err="1" smtClean="0"/>
              <a:t>project.cs.pomona.edu</a:t>
            </a:r>
            <a:endParaRPr lang="en-US" dirty="0" smtClean="0"/>
          </a:p>
          <a:p>
            <a:pPr lvl="1"/>
            <a:r>
              <a:rPr lang="en-US" dirty="0" smtClean="0"/>
              <a:t>use your</a:t>
            </a:r>
            <a:r>
              <a:rPr lang="en-US" dirty="0" smtClean="0"/>
              <a:t> Pomona CS </a:t>
            </a:r>
            <a:r>
              <a:rPr lang="en-US" dirty="0" smtClean="0"/>
              <a:t>login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to one of the lab machines </a:t>
            </a:r>
          </a:p>
          <a:p>
            <a:pPr lvl="2"/>
            <a:r>
              <a:rPr lang="en-US" dirty="0" smtClean="0"/>
              <a:t>cs227-33.cs.pomona.edu (cs227-43, cs227-44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regex</a:t>
            </a:r>
            <a:r>
              <a:rPr lang="en-US" dirty="0" smtClean="0"/>
              <a:t> terms: </a:t>
            </a:r>
            <a:r>
              <a:rPr lang="en-US" dirty="0" smtClean="0"/>
              <a:t>cs227-[1-4][1-4]\.cs\.pomona\.edu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600200"/>
          <a:ext cx="2441575" cy="804863"/>
        </p:xfrm>
        <a:graphic>
          <a:graphicData uri="http://schemas.openxmlformats.org/presentationml/2006/ole">
            <p:oleObj spid="_x0000_s294914" name="Equation" r:id="rId13" imgW="1193800" imgH="3937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Given that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has happened, what proportion of those events does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also happen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x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y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Given that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has happened, what proportion of those events does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also happen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3000" y="50833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What is: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err="1" smtClean="0">
                <a:solidFill>
                  <a:srgbClr val="FF0000"/>
                </a:solidFill>
              </a:rPr>
              <a:t>p</a:t>
            </a:r>
            <a:r>
              <a:rPr lang="en-US" sz="2000" dirty="0" err="1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NLP</a:t>
            </a:r>
            <a:r>
              <a:rPr lang="en-US" sz="2000" dirty="0" err="1" smtClean="0">
                <a:solidFill>
                  <a:srgbClr val="FF0000"/>
                </a:solidFill>
              </a:rPr>
              <a:t>Pass</a:t>
            </a:r>
            <a:r>
              <a:rPr lang="en-US" sz="2000" dirty="0" smtClean="0">
                <a:solidFill>
                  <a:srgbClr val="FF0000"/>
                </a:solidFill>
              </a:rPr>
              <a:t>=true | </a:t>
            </a:r>
            <a:r>
              <a:rPr lang="en-US" sz="2000" dirty="0" err="1" smtClean="0">
                <a:solidFill>
                  <a:srgbClr val="FF0000"/>
                </a:solidFill>
              </a:rPr>
              <a:t>EngPass</a:t>
            </a:r>
            <a:r>
              <a:rPr lang="en-US" sz="2000" dirty="0" smtClean="0">
                <a:solidFill>
                  <a:srgbClr val="FF0000"/>
                </a:solidFill>
              </a:rPr>
              <a:t>=false)?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28600" y="44196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3955" name="Content Placeholder 3"/>
          <p:cNvGraphicFramePr>
            <a:graphicFrameLocks noChangeAspect="1"/>
          </p:cNvGraphicFramePr>
          <p:nvPr/>
        </p:nvGraphicFramePr>
        <p:xfrm>
          <a:off x="838200" y="1600200"/>
          <a:ext cx="2441575" cy="804863"/>
        </p:xfrm>
        <a:graphic>
          <a:graphicData uri="http://schemas.openxmlformats.org/presentationml/2006/ole">
            <p:oleObj spid="_x0000_s253955" name="Equation" r:id="rId13" imgW="1193800" imgH="393700" progId="Equation.3">
              <p:embed/>
            </p:oleObj>
          </a:graphicData>
        </a:graphic>
      </p:graphicFrame>
      <p:sp>
        <p:nvSpPr>
          <p:cNvPr id="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x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y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53000" y="255855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What is: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err="1" smtClean="0">
                <a:solidFill>
                  <a:srgbClr val="FF0000"/>
                </a:solidFill>
              </a:rPr>
              <a:t>p</a:t>
            </a:r>
            <a:r>
              <a:rPr lang="en-US" sz="2000" dirty="0" err="1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NLP</a:t>
            </a:r>
            <a:r>
              <a:rPr lang="en-US" sz="2000" dirty="0" err="1" smtClean="0">
                <a:solidFill>
                  <a:srgbClr val="FF0000"/>
                </a:solidFill>
              </a:rPr>
              <a:t>Pass</a:t>
            </a:r>
            <a:r>
              <a:rPr lang="en-US" sz="2000" dirty="0" smtClean="0">
                <a:solidFill>
                  <a:srgbClr val="FF0000"/>
                </a:solidFill>
              </a:rPr>
              <a:t>=true | </a:t>
            </a:r>
            <a:r>
              <a:rPr lang="en-US" sz="2000" dirty="0" err="1" smtClean="0">
                <a:solidFill>
                  <a:srgbClr val="FF0000"/>
                </a:solidFill>
              </a:rPr>
              <a:t>EngPass</a:t>
            </a:r>
            <a:r>
              <a:rPr lang="en-US" sz="2000" dirty="0" smtClean="0">
                <a:solidFill>
                  <a:srgbClr val="FF0000"/>
                </a:solidFill>
              </a:rPr>
              <a:t>=false)?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4572000"/>
          <a:ext cx="2744788" cy="392112"/>
        </p:xfrm>
        <a:graphic>
          <a:graphicData uri="http://schemas.openxmlformats.org/presentationml/2006/ole">
            <p:oleObj spid="_x0000_s254978" name="Equation" r:id="rId3" imgW="1244600" imgH="177800" progId="Equation.3">
              <p:embed/>
            </p:oleObj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8600" y="1905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(NLPPass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243513"/>
          <a:ext cx="5432425" cy="392112"/>
        </p:xfrm>
        <a:graphic>
          <a:graphicData uri="http://schemas.openxmlformats.org/presentationml/2006/ole">
            <p:oleObj spid="_x0000_s254979" name="Equation" r:id="rId4" imgW="2463800" imgH="177800" progId="Equation.3">
              <p:embed/>
            </p:oleObj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1054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4734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0.125</a:t>
            </a:r>
            <a:endParaRPr lang="en-US" sz="2800" dirty="0"/>
          </a:p>
        </p:txBody>
      </p:sp>
      <p:graphicFrame>
        <p:nvGraphicFramePr>
          <p:cNvPr id="175109" name="Content Placeholder 3"/>
          <p:cNvGraphicFramePr>
            <a:graphicFrameLocks noChangeAspect="1"/>
          </p:cNvGraphicFramePr>
          <p:nvPr/>
        </p:nvGraphicFramePr>
        <p:xfrm>
          <a:off x="5562600" y="1633537"/>
          <a:ext cx="2441575" cy="804863"/>
        </p:xfrm>
        <a:graphic>
          <a:graphicData uri="http://schemas.openxmlformats.org/presentationml/2006/ole">
            <p:oleObj spid="_x0000_s254980" name="Equation" r:id="rId5" imgW="1193800" imgH="3937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648" y="6091535"/>
            <a:ext cx="715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Notice this is</a:t>
            </a:r>
            <a:r>
              <a:rPr lang="en-US" sz="2400" dirty="0" smtClean="0">
                <a:solidFill>
                  <a:srgbClr val="0000FF"/>
                </a:solidFill>
              </a:rPr>
              <a:t> very different </a:t>
            </a:r>
            <a:r>
              <a:rPr lang="en-US" sz="2400" dirty="0" smtClean="0">
                <a:solidFill>
                  <a:srgbClr val="0000FF"/>
                </a:solidFill>
              </a:rPr>
              <a:t>than </a:t>
            </a:r>
            <a:r>
              <a:rPr lang="en-US" sz="2400" dirty="0" err="1" smtClean="0">
                <a:solidFill>
                  <a:srgbClr val="0000FF"/>
                </a:solidFill>
              </a:rPr>
              <a:t>p</a:t>
            </a:r>
            <a:r>
              <a:rPr lang="en-US" sz="2400" dirty="0" err="1" smtClean="0">
                <a:solidFill>
                  <a:srgbClr val="0000FF"/>
                </a:solidFill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</a:rPr>
              <a:t>NLP</a:t>
            </a:r>
            <a:r>
              <a:rPr lang="en-US" sz="2400" dirty="0" err="1" smtClean="0">
                <a:solidFill>
                  <a:srgbClr val="0000FF"/>
                </a:solidFill>
              </a:rPr>
              <a:t>Pass</a:t>
            </a:r>
            <a:r>
              <a:rPr lang="en-US" sz="2400" dirty="0" smtClean="0">
                <a:solidFill>
                  <a:srgbClr val="0000FF"/>
                </a:solidFill>
              </a:rPr>
              <a:t>=true) = 0.89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note about notation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775F55"/>
                </a:solidFill>
              </a:rPr>
              <a:t>When talking about a particular assignment, you should technically write </a:t>
            </a:r>
            <a:r>
              <a:rPr lang="en-US" sz="2800" dirty="0" err="1" smtClean="0">
                <a:solidFill>
                  <a:srgbClr val="775F55"/>
                </a:solidFill>
              </a:rPr>
              <a:t>p(X</a:t>
            </a:r>
            <a:r>
              <a:rPr lang="en-US" sz="2800" dirty="0" smtClean="0">
                <a:solidFill>
                  <a:srgbClr val="775F55"/>
                </a:solidFill>
              </a:rPr>
              <a:t>=</a:t>
            </a:r>
            <a:r>
              <a:rPr lang="en-US" sz="2800" dirty="0" err="1" smtClean="0">
                <a:solidFill>
                  <a:srgbClr val="775F55"/>
                </a:solidFill>
              </a:rPr>
              <a:t>x</a:t>
            </a:r>
            <a:r>
              <a:rPr lang="en-US" sz="2800" dirty="0" smtClean="0">
                <a:solidFill>
                  <a:srgbClr val="775F55"/>
                </a:solidFill>
              </a:rPr>
              <a:t>), etc.</a:t>
            </a:r>
          </a:p>
          <a:p>
            <a:r>
              <a:rPr lang="en-US" sz="2800" dirty="0" smtClean="0">
                <a:solidFill>
                  <a:srgbClr val="775F55"/>
                </a:solidFill>
              </a:rPr>
              <a:t>However, when it’s clear</a:t>
            </a:r>
            <a:r>
              <a:rPr lang="en-US" sz="2800" dirty="0" smtClean="0">
                <a:solidFill>
                  <a:srgbClr val="775F55"/>
                </a:solidFill>
              </a:rPr>
              <a:t> , </a:t>
            </a:r>
            <a:r>
              <a:rPr lang="en-US" sz="2800" dirty="0" smtClean="0">
                <a:solidFill>
                  <a:srgbClr val="775F55"/>
                </a:solidFill>
              </a:rPr>
              <a:t>we’ll often shorten it</a:t>
            </a:r>
          </a:p>
          <a:p>
            <a:r>
              <a:rPr lang="en-US" sz="2800" dirty="0" smtClean="0">
                <a:solidFill>
                  <a:srgbClr val="775F55"/>
                </a:solidFill>
              </a:rPr>
              <a:t>Also, we may also say P(X</a:t>
            </a:r>
            <a:r>
              <a:rPr lang="en-US" sz="2800" dirty="0" smtClean="0">
                <a:solidFill>
                  <a:srgbClr val="775F55"/>
                </a:solidFill>
              </a:rPr>
              <a:t>) or </a:t>
            </a:r>
            <a:r>
              <a:rPr lang="en-US" sz="2800" dirty="0" err="1" smtClean="0">
                <a:solidFill>
                  <a:srgbClr val="775F55"/>
                </a:solidFill>
              </a:rPr>
              <a:t>p(x</a:t>
            </a:r>
            <a:r>
              <a:rPr lang="en-US" sz="2800" dirty="0" smtClean="0">
                <a:solidFill>
                  <a:srgbClr val="775F55"/>
                </a:solidFill>
              </a:rPr>
              <a:t>) </a:t>
            </a:r>
            <a:r>
              <a:rPr lang="en-US" sz="2800" dirty="0" smtClean="0">
                <a:solidFill>
                  <a:srgbClr val="775F55"/>
                </a:solidFill>
              </a:rPr>
              <a:t>to generically mean any particular value, i.e. P(X=</a:t>
            </a:r>
            <a:r>
              <a:rPr lang="en-US" sz="2800" dirty="0" err="1" smtClean="0">
                <a:solidFill>
                  <a:srgbClr val="775F55"/>
                </a:solidFill>
              </a:rPr>
              <a:t>x</a:t>
            </a:r>
            <a:r>
              <a:rPr lang="en-US" sz="2800" dirty="0" smtClean="0">
                <a:solidFill>
                  <a:srgbClr val="775F55"/>
                </a:solidFill>
              </a:rPr>
              <a:t>)</a:t>
            </a:r>
            <a:endParaRPr lang="en-US" sz="2800" dirty="0">
              <a:solidFill>
                <a:srgbClr val="775F55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5029200"/>
          <a:ext cx="2744788" cy="392112"/>
        </p:xfrm>
        <a:graphic>
          <a:graphicData uri="http://schemas.openxmlformats.org/presentationml/2006/ole">
            <p:oleObj spid="_x0000_s256002" name="Equation" r:id="rId3" imgW="1244600" imgH="177800" progId="Equation.3">
              <p:embed/>
            </p:oleObj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700713"/>
          <a:ext cx="5432425" cy="392112"/>
        </p:xfrm>
        <a:graphic>
          <a:graphicData uri="http://schemas.openxmlformats.org/presentationml/2006/ole">
            <p:oleObj spid="_x0000_s256003" name="Equation" r:id="rId4" imgW="2463800" imgH="177800" progId="Equation.3">
              <p:embed/>
            </p:oleObj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5626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5191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0.125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Properties of probabilities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  <a:sym typeface="Symbol" charset="2"/>
              </a:rPr>
              <a:t>or</a:t>
            </a:r>
            <a:r>
              <a:rPr lang="en-US" dirty="0" smtClean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</a:t>
            </a:r>
            <a:r>
              <a:rPr lang="en-US" dirty="0" smtClean="0">
                <a:ea typeface="ＭＳ Ｐゴシック" charset="-128"/>
              </a:rPr>
              <a:t> ?</a:t>
            </a:r>
            <a:endParaRPr lang="en-US" dirty="0">
              <a:ea typeface="ＭＳ Ｐゴシック" charset="-128"/>
            </a:endParaRPr>
          </a:p>
        </p:txBody>
      </p:sp>
      <p:pic>
        <p:nvPicPr>
          <p:cNvPr id="4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Properties of probabilities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  <a:sym typeface="Symbol" charset="2"/>
              </a:rPr>
              <a:t>or</a:t>
            </a:r>
            <a:r>
              <a:rPr lang="en-US" dirty="0" smtClean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) + P(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- P(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,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  <p:pic>
        <p:nvPicPr>
          <p:cNvPr id="52228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01650" y="336806"/>
            <a:ext cx="5337524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Properties of</a:t>
            </a:r>
            <a:r>
              <a:rPr lang="en-US" dirty="0" smtClean="0"/>
              <a:t> probabilities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76400"/>
            <a:ext cx="8382000" cy="3368204"/>
          </a:xfrm>
          <a:noFill/>
        </p:spPr>
        <p:txBody>
          <a:bodyPr lIns="63500" tIns="25400" rIns="63500" bIns="25400">
            <a:spAutoFit/>
          </a:bodyPr>
          <a:lstStyle/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P</a:t>
            </a:r>
            <a:r>
              <a:rPr lang="en-US" sz="2800" dirty="0">
                <a:solidFill>
                  <a:schemeClr val="tx2"/>
                </a:solidFill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Ø</a:t>
            </a:r>
            <a:r>
              <a:rPr lang="en-US" sz="2800" dirty="0">
                <a:solidFill>
                  <a:schemeClr val="tx2"/>
                </a:solidFill>
              </a:rPr>
              <a:t>E) = 1– P(E)</a:t>
            </a: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More generally:</a:t>
            </a: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r>
              <a:rPr lang="en-US" sz="2500" dirty="0" smtClean="0">
                <a:solidFill>
                  <a:schemeClr val="tx2"/>
                </a:solidFill>
              </a:rPr>
              <a:t>Given events E = e</a:t>
            </a:r>
            <a:r>
              <a:rPr lang="en-US" sz="2500" baseline="-25000" dirty="0" smtClean="0">
                <a:solidFill>
                  <a:schemeClr val="tx2"/>
                </a:solidFill>
              </a:rPr>
              <a:t>1</a:t>
            </a:r>
            <a:r>
              <a:rPr lang="en-US" sz="2500" dirty="0" smtClean="0">
                <a:solidFill>
                  <a:schemeClr val="tx2"/>
                </a:solidFill>
              </a:rPr>
              <a:t>, e</a:t>
            </a:r>
            <a:r>
              <a:rPr lang="en-US" sz="2500" baseline="-25000" dirty="0" smtClean="0">
                <a:solidFill>
                  <a:schemeClr val="tx2"/>
                </a:solidFill>
              </a:rPr>
              <a:t>2</a:t>
            </a:r>
            <a:r>
              <a:rPr lang="en-US" sz="2500" dirty="0" smtClean="0">
                <a:solidFill>
                  <a:schemeClr val="tx2"/>
                </a:solidFill>
              </a:rPr>
              <a:t>, …, e</a:t>
            </a:r>
            <a:r>
              <a:rPr lang="en-US" sz="2500" baseline="-25000" dirty="0" smtClean="0">
                <a:solidFill>
                  <a:schemeClr val="tx2"/>
                </a:solidFill>
              </a:rPr>
              <a:t>n</a:t>
            </a:r>
            <a:endParaRPr lang="en-US" sz="2500" dirty="0" smtClean="0">
              <a:solidFill>
                <a:schemeClr val="tx2"/>
              </a:solidFill>
            </a:endParaRP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endParaRPr lang="en-US" sz="25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P</a:t>
            </a:r>
            <a:r>
              <a:rPr lang="en-US" sz="2800" dirty="0">
                <a:solidFill>
                  <a:schemeClr val="tx2"/>
                </a:solidFill>
              </a:rPr>
              <a:t>(E1, E2</a:t>
            </a:r>
            <a:r>
              <a:rPr lang="en-US" sz="2800" dirty="0" smtClean="0">
                <a:solidFill>
                  <a:schemeClr val="tx2"/>
                </a:solidFill>
              </a:rPr>
              <a:t>) </a:t>
            </a:r>
            <a:r>
              <a:rPr lang="en-US" sz="2800" dirty="0" smtClean="0">
                <a:solidFill>
                  <a:schemeClr val="tx2"/>
                </a:solidFill>
                <a:ea typeface="Tahoma" charset="0"/>
                <a:cs typeface="Tahoma" charset="0"/>
              </a:rPr>
              <a:t>≤ </a:t>
            </a:r>
            <a:r>
              <a:rPr lang="en-US" sz="2800" dirty="0" smtClean="0">
                <a:solidFill>
                  <a:schemeClr val="tx2"/>
                </a:solidFill>
              </a:rPr>
              <a:t>P</a:t>
            </a:r>
            <a:r>
              <a:rPr lang="en-US" sz="2800" dirty="0">
                <a:solidFill>
                  <a:schemeClr val="tx2"/>
                </a:solidFill>
              </a:rPr>
              <a:t>(E1</a:t>
            </a:r>
            <a:r>
              <a:rPr lang="en-US" sz="2800" dirty="0" smtClean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5814" y="3581400"/>
          <a:ext cx="2627586" cy="762000"/>
        </p:xfrm>
        <a:graphic>
          <a:graphicData uri="http://schemas.openxmlformats.org/presentationml/2006/ole">
            <p:oleObj spid="_x0000_s271362" name="Equation" r:id="rId6" imgW="1270000" imgH="3683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rule (aka product rule)</a:t>
            </a:r>
            <a:endParaRPr lang="en-US" dirty="0"/>
          </a:p>
        </p:txBody>
      </p:sp>
      <p:graphicFrame>
        <p:nvGraphicFramePr>
          <p:cNvPr id="177154" name="Content Placeholder 3"/>
          <p:cNvGraphicFramePr>
            <a:graphicFrameLocks noChangeAspect="1"/>
          </p:cNvGraphicFramePr>
          <p:nvPr/>
        </p:nvGraphicFramePr>
        <p:xfrm>
          <a:off x="796925" y="1752600"/>
          <a:ext cx="2441575" cy="804863"/>
        </p:xfrm>
        <a:graphic>
          <a:graphicData uri="http://schemas.openxmlformats.org/presentationml/2006/ole">
            <p:oleObj spid="_x0000_s295938" name="Equation" r:id="rId3" imgW="1193800" imgH="393700" progId="Equation.3">
              <p:embed/>
            </p:oleObj>
          </a:graphicData>
        </a:graphic>
      </p:graphicFrame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5064125" y="1828800"/>
          <a:ext cx="3013075" cy="363538"/>
        </p:xfrm>
        <a:graphic>
          <a:graphicData uri="http://schemas.openxmlformats.org/presentationml/2006/ole">
            <p:oleObj spid="_x0000_s295939" name="Equation" r:id="rId4" imgW="1473200" imgH="177800" progId="Equation.3">
              <p:embed/>
            </p:oleObj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92525" y="18288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0140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775F55"/>
                </a:solidFill>
              </a:rPr>
              <a:t>We can view calculating the probability of X </a:t>
            </a:r>
            <a:r>
              <a:rPr lang="en-US" sz="2400" i="1" dirty="0" smtClean="0">
                <a:solidFill>
                  <a:srgbClr val="775F55"/>
                </a:solidFill>
              </a:rPr>
              <a:t>AND</a:t>
            </a:r>
            <a:r>
              <a:rPr lang="en-US" sz="2400" dirty="0" smtClean="0">
                <a:solidFill>
                  <a:srgbClr val="775F55"/>
                </a:solidFill>
              </a:rPr>
              <a:t> Y occurring as two steps: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 smtClean="0">
                <a:solidFill>
                  <a:srgbClr val="775F55"/>
                </a:solidFill>
              </a:rPr>
              <a:t>Y occurs with some probability P(Y)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 smtClean="0">
                <a:solidFill>
                  <a:srgbClr val="775F55"/>
                </a:solidFill>
              </a:rPr>
              <a:t>Then, X occurs, given that Y has </a:t>
            </a:r>
            <a:r>
              <a:rPr lang="en-US" sz="2400" dirty="0" err="1" smtClean="0">
                <a:solidFill>
                  <a:srgbClr val="775F55"/>
                </a:solidFill>
              </a:rPr>
              <a:t>occured</a:t>
            </a:r>
            <a:endParaRPr lang="en-US" sz="2400" dirty="0" smtClean="0">
              <a:solidFill>
                <a:srgbClr val="775F55"/>
              </a:solidFill>
            </a:endParaRPr>
          </a:p>
          <a:p>
            <a:pPr algn="l"/>
            <a:r>
              <a:rPr lang="en-US" sz="2400" dirty="0" smtClean="0">
                <a:solidFill>
                  <a:srgbClr val="775F55"/>
                </a:solidFill>
              </a:rPr>
              <a:t> </a:t>
            </a:r>
            <a:endParaRPr lang="en-US" sz="2400" dirty="0">
              <a:solidFill>
                <a:srgbClr val="775F5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or you can just trust the math… </a:t>
            </a:r>
            <a:r>
              <a:rPr lang="en-US" sz="2400" dirty="0" err="1" smtClean="0">
                <a:solidFill>
                  <a:srgbClr val="0000FF"/>
                </a:solidFill>
                <a:sym typeface="Wingdings"/>
              </a:rPr>
              <a:t>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1676400"/>
            <a:ext cx="3241675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rule</a:t>
            </a:r>
            <a:endParaRPr lang="en-US" dirty="0"/>
          </a:p>
        </p:txBody>
      </p:sp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639763" y="1905000"/>
          <a:ext cx="3868737" cy="363538"/>
        </p:xfrm>
        <a:graphic>
          <a:graphicData uri="http://schemas.openxmlformats.org/presentationml/2006/ole">
            <p:oleObj spid="_x0000_s296962" name="Equation" r:id="rId3" imgW="1892300" imgH="177800" progId="Equation.3">
              <p:embed/>
            </p:oleObj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9600" y="2438400"/>
          <a:ext cx="3609975" cy="363538"/>
        </p:xfrm>
        <a:graphic>
          <a:graphicData uri="http://schemas.openxmlformats.org/presentationml/2006/ole">
            <p:oleObj spid="_x0000_s296963" name="Equation" r:id="rId4" imgW="1765300" imgH="177800" progId="Equation.3">
              <p:embed/>
            </p:oleObj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584200" y="3048000"/>
          <a:ext cx="4597400" cy="363537"/>
        </p:xfrm>
        <a:graphic>
          <a:graphicData uri="http://schemas.openxmlformats.org/presentationml/2006/ole">
            <p:oleObj spid="_x0000_s296964" name="Equation" r:id="rId5" imgW="2247900" imgH="177800" progId="Equation.3">
              <p:embed/>
            </p:oleObj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631825" y="3657600"/>
          <a:ext cx="3635375" cy="363537"/>
        </p:xfrm>
        <a:graphic>
          <a:graphicData uri="http://schemas.openxmlformats.org/presentationml/2006/ole">
            <p:oleObj spid="_x0000_s296965" name="Equation" r:id="rId6" imgW="1778000" imgH="177800" progId="Equation.3">
              <p:embed/>
            </p:oleObj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1676400" y="4724400"/>
          <a:ext cx="5791200" cy="827313"/>
        </p:xfrm>
        <a:graphic>
          <a:graphicData uri="http://schemas.openxmlformats.org/presentationml/2006/ole">
            <p:oleObj spid="_x0000_s296966" name="Equation" r:id="rId7" imgW="12446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the chain rule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We saw that we could calculate the individual prior probabilities using the joint distribution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What if we don’t have the joint distribution, but do have conditional probability information:</a:t>
            </a:r>
          </a:p>
          <a:p>
            <a:pPr lvl="1"/>
            <a:r>
              <a:rPr lang="en-US" sz="2100" dirty="0" smtClean="0">
                <a:solidFill>
                  <a:srgbClr val="775F55"/>
                </a:solidFill>
              </a:rPr>
              <a:t>P</a:t>
            </a:r>
            <a:r>
              <a:rPr lang="en-US" sz="2100" dirty="0" smtClean="0">
                <a:solidFill>
                  <a:srgbClr val="775F55"/>
                </a:solidFill>
              </a:rPr>
              <a:t>(Y)</a:t>
            </a:r>
          </a:p>
          <a:p>
            <a:pPr lvl="1"/>
            <a:r>
              <a:rPr lang="en-US" sz="2100" dirty="0" smtClean="0">
                <a:solidFill>
                  <a:srgbClr val="775F55"/>
                </a:solidFill>
              </a:rPr>
              <a:t>P</a:t>
            </a:r>
            <a:r>
              <a:rPr lang="en-US" sz="2100" dirty="0" smtClean="0">
                <a:solidFill>
                  <a:srgbClr val="775F55"/>
                </a:solidFill>
              </a:rPr>
              <a:t>(X|Y) </a:t>
            </a:r>
            <a:endParaRPr lang="en-US" sz="2100" dirty="0">
              <a:solidFill>
                <a:srgbClr val="775F55"/>
              </a:solidFill>
            </a:endParaRPr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2527300" y="2514600"/>
          <a:ext cx="2108200" cy="736600"/>
        </p:xfrm>
        <a:graphic>
          <a:graphicData uri="http://schemas.openxmlformats.org/presentationml/2006/ole">
            <p:oleObj spid="_x0000_s315394" name="Equation" r:id="rId3" imgW="1054100" imgH="368300" progId="Equation.3">
              <p:embed/>
            </p:oleObj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2222500" y="5334000"/>
          <a:ext cx="2768600" cy="736600"/>
        </p:xfrm>
        <a:graphic>
          <a:graphicData uri="http://schemas.openxmlformats.org/presentationml/2006/ole">
            <p:oleObj spid="_x0000_s315395" name="Equation" r:id="rId4" imgW="13843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’ rule (theorem)</a:t>
            </a:r>
            <a:endParaRPr lang="en-US" dirty="0"/>
          </a:p>
        </p:txBody>
      </p:sp>
      <p:grpSp>
        <p:nvGrpSpPr>
          <p:cNvPr id="3" name="Group 9"/>
          <p:cNvGrpSpPr/>
          <p:nvPr/>
        </p:nvGrpSpPr>
        <p:grpSpPr>
          <a:xfrm>
            <a:off x="762000" y="1905000"/>
            <a:ext cx="7342188" cy="4038600"/>
            <a:chOff x="762000" y="1371600"/>
            <a:chExt cx="7342188" cy="4038600"/>
          </a:xfrm>
        </p:grpSpPr>
        <p:graphicFrame>
          <p:nvGraphicFramePr>
            <p:cNvPr id="4" name="Content Placeholder 3"/>
            <p:cNvGraphicFramePr>
              <a:graphicFrameLocks noChangeAspect="1"/>
            </p:cNvGraphicFramePr>
            <p:nvPr/>
          </p:nvGraphicFramePr>
          <p:xfrm>
            <a:off x="762000" y="1371600"/>
            <a:ext cx="2441575" cy="804863"/>
          </p:xfrm>
          <a:graphic>
            <a:graphicData uri="http://schemas.openxmlformats.org/presentationml/2006/ole">
              <p:oleObj spid="_x0000_s297986" name="Equation" r:id="rId3" imgW="1193800" imgH="393700" progId="Equation.3">
                <p:embed/>
              </p:oleObj>
            </a:graphicData>
          </a:graphic>
        </p:graphicFrame>
        <p:graphicFrame>
          <p:nvGraphicFramePr>
            <p:cNvPr id="5" name="Content Placeholder 3"/>
            <p:cNvGraphicFramePr>
              <a:graphicFrameLocks noChangeAspect="1"/>
            </p:cNvGraphicFramePr>
            <p:nvPr/>
          </p:nvGraphicFramePr>
          <p:xfrm>
            <a:off x="5029200" y="1447800"/>
            <a:ext cx="3013075" cy="363538"/>
          </p:xfrm>
          <a:graphic>
            <a:graphicData uri="http://schemas.openxmlformats.org/presentationml/2006/ole">
              <p:oleObj spid="_x0000_s297987" name="Equation" r:id="rId4" imgW="1473200" imgH="177800" progId="Equation.3">
                <p:embed/>
              </p:oleObj>
            </a:graphicData>
          </a:graphic>
        </p:graphicFrame>
        <p:sp>
          <p:nvSpPr>
            <p:cNvPr id="6" name="Right Arrow 5"/>
            <p:cNvSpPr/>
            <p:nvPr/>
          </p:nvSpPr>
          <p:spPr bwMode="auto">
            <a:xfrm>
              <a:off x="3657600" y="1447800"/>
              <a:ext cx="1066800" cy="533400"/>
            </a:xfrm>
            <a:prstGeom prst="rightArrow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graphicFrame>
          <p:nvGraphicFramePr>
            <p:cNvPr id="7" name="Content Placeholder 3"/>
            <p:cNvGraphicFramePr>
              <a:graphicFrameLocks noChangeAspect="1"/>
            </p:cNvGraphicFramePr>
            <p:nvPr/>
          </p:nvGraphicFramePr>
          <p:xfrm>
            <a:off x="796925" y="2700337"/>
            <a:ext cx="2441575" cy="804863"/>
          </p:xfrm>
          <a:graphic>
            <a:graphicData uri="http://schemas.openxmlformats.org/presentationml/2006/ole">
              <p:oleObj spid="_x0000_s297988" name="Equation" r:id="rId5" imgW="1193800" imgH="393700" progId="Equation.3">
                <p:embed/>
              </p:oleObj>
            </a:graphicData>
          </a:graphic>
        </p:graphicFrame>
        <p:graphicFrame>
          <p:nvGraphicFramePr>
            <p:cNvPr id="8" name="Content Placeholder 3"/>
            <p:cNvGraphicFramePr>
              <a:graphicFrameLocks noChangeAspect="1"/>
            </p:cNvGraphicFramePr>
            <p:nvPr/>
          </p:nvGraphicFramePr>
          <p:xfrm>
            <a:off x="5038725" y="2776538"/>
            <a:ext cx="3065463" cy="363537"/>
          </p:xfrm>
          <a:graphic>
            <a:graphicData uri="http://schemas.openxmlformats.org/presentationml/2006/ole">
              <p:oleObj spid="_x0000_s297989" name="Equation" r:id="rId6" imgW="1498600" imgH="177800" progId="Equation.3">
                <p:embed/>
              </p:oleObj>
            </a:graphicData>
          </a:graphic>
        </p:graphicFrame>
        <p:sp>
          <p:nvSpPr>
            <p:cNvPr id="9" name="Right Arrow 8"/>
            <p:cNvSpPr/>
            <p:nvPr/>
          </p:nvSpPr>
          <p:spPr bwMode="auto">
            <a:xfrm>
              <a:off x="3692525" y="2776537"/>
              <a:ext cx="1066800" cy="533400"/>
            </a:xfrm>
            <a:prstGeom prst="rightArrow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graphicFrame>
          <p:nvGraphicFramePr>
            <p:cNvPr id="250886" name="Content Placeholder 3"/>
            <p:cNvGraphicFramePr>
              <a:graphicFrameLocks noChangeAspect="1"/>
            </p:cNvGraphicFramePr>
            <p:nvPr/>
          </p:nvGraphicFramePr>
          <p:xfrm>
            <a:off x="2133600" y="4343400"/>
            <a:ext cx="4269301" cy="1066800"/>
          </p:xfrm>
          <a:graphic>
            <a:graphicData uri="http://schemas.openxmlformats.org/presentationml/2006/ole">
              <p:oleObj spid="_x0000_s297990" name="Equation" r:id="rId7" imgW="1574800" imgH="3937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438400"/>
          </a:xfrm>
        </p:spPr>
        <p:txBody>
          <a:bodyPr/>
          <a:lstStyle/>
          <a:p>
            <a:r>
              <a:rPr lang="en-US" sz="2800" dirty="0" smtClean="0">
                <a:solidFill>
                  <a:srgbClr val="775F55"/>
                </a:solidFill>
              </a:rPr>
              <a:t>Allows us to talk about P(Y|X) rather than P(X|Y)</a:t>
            </a:r>
          </a:p>
          <a:p>
            <a:r>
              <a:rPr lang="en-US" sz="2800" dirty="0" smtClean="0">
                <a:solidFill>
                  <a:srgbClr val="775F55"/>
                </a:solidFill>
              </a:rPr>
              <a:t>Sometimes this can be more intuitive</a:t>
            </a:r>
          </a:p>
          <a:p>
            <a:r>
              <a:rPr lang="en-US" sz="2800" dirty="0" smtClean="0">
                <a:solidFill>
                  <a:srgbClr val="775F55"/>
                </a:solidFill>
              </a:rPr>
              <a:t>Why?</a:t>
            </a:r>
            <a:endParaRPr lang="en-US" sz="2800" dirty="0">
              <a:solidFill>
                <a:srgbClr val="775F55"/>
              </a:solidFill>
            </a:endParaRPr>
          </a:p>
        </p:txBody>
      </p:sp>
      <p:graphicFrame>
        <p:nvGraphicFramePr>
          <p:cNvPr id="251906" name="Content Placeholder 3"/>
          <p:cNvGraphicFramePr>
            <a:graphicFrameLocks noChangeAspect="1"/>
          </p:cNvGraphicFramePr>
          <p:nvPr/>
        </p:nvGraphicFramePr>
        <p:xfrm>
          <a:off x="2133600" y="4343400"/>
          <a:ext cx="4268788" cy="1066800"/>
        </p:xfrm>
        <a:graphic>
          <a:graphicData uri="http://schemas.openxmlformats.org/presentationml/2006/ole">
            <p:oleObj spid="_x0000_s299010" name="Equation" r:id="rId3" imgW="15748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>
                <a:solidFill>
                  <a:srgbClr val="775F55"/>
                </a:solidFill>
              </a:rPr>
              <a:t>p(disease</a:t>
            </a:r>
            <a:r>
              <a:rPr lang="en-US" sz="2400" dirty="0" smtClean="0">
                <a:solidFill>
                  <a:srgbClr val="775F55"/>
                </a:solidFill>
              </a:rPr>
              <a:t> | symptoms)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For everyone who had those symptoms, how many had the disease?</a:t>
            </a:r>
          </a:p>
          <a:p>
            <a:pPr lvl="1"/>
            <a:r>
              <a:rPr lang="en-US" sz="2000" dirty="0" err="1" smtClean="0">
                <a:solidFill>
                  <a:srgbClr val="775F55"/>
                </a:solidFill>
              </a:rPr>
              <a:t>p(symptoms|disease</a:t>
            </a:r>
            <a:r>
              <a:rPr lang="en-US" sz="2000" dirty="0" smtClean="0">
                <a:solidFill>
                  <a:srgbClr val="775F55"/>
                </a:solidFill>
              </a:rPr>
              <a:t>)</a:t>
            </a:r>
          </a:p>
          <a:p>
            <a:pPr lvl="2"/>
            <a:r>
              <a:rPr lang="en-US" sz="1800" dirty="0" smtClean="0">
                <a:solidFill>
                  <a:srgbClr val="775F55"/>
                </a:solidFill>
              </a:rPr>
              <a:t>For everyone that had the disease, how many had this symptom?</a:t>
            </a:r>
          </a:p>
          <a:p>
            <a:pPr lvl="2"/>
            <a:endParaRPr lang="en-US" sz="1800" dirty="0" smtClean="0">
              <a:solidFill>
                <a:srgbClr val="775F55"/>
              </a:solidFill>
            </a:endParaRPr>
          </a:p>
          <a:p>
            <a:r>
              <a:rPr lang="en-US" sz="2400" dirty="0" err="1" smtClean="0">
                <a:solidFill>
                  <a:srgbClr val="775F55"/>
                </a:solidFill>
              </a:rPr>
              <a:t>p</a:t>
            </a:r>
            <a:r>
              <a:rPr lang="en-US" sz="2400" dirty="0" smtClean="0">
                <a:solidFill>
                  <a:srgbClr val="775F55"/>
                </a:solidFill>
              </a:rPr>
              <a:t>( linguistic </a:t>
            </a:r>
            <a:r>
              <a:rPr lang="en-US" sz="2400" dirty="0" smtClean="0">
                <a:solidFill>
                  <a:srgbClr val="775F55"/>
                </a:solidFill>
              </a:rPr>
              <a:t>phenomena | features</a:t>
            </a:r>
            <a:r>
              <a:rPr lang="en-US" sz="2400" dirty="0" smtClean="0">
                <a:solidFill>
                  <a:srgbClr val="775F55"/>
                </a:solidFill>
              </a:rPr>
              <a:t> 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For all examples that had those features, how many had that phenomena?</a:t>
            </a:r>
          </a:p>
          <a:p>
            <a:pPr lvl="1"/>
            <a:r>
              <a:rPr lang="en-US" sz="2000" dirty="0" err="1" smtClean="0">
                <a:solidFill>
                  <a:srgbClr val="775F55"/>
                </a:solidFill>
              </a:rPr>
              <a:t>p(features</a:t>
            </a:r>
            <a:r>
              <a:rPr lang="en-US" sz="2000" dirty="0" smtClean="0">
                <a:solidFill>
                  <a:srgbClr val="775F55"/>
                </a:solidFill>
              </a:rPr>
              <a:t> </a:t>
            </a:r>
            <a:r>
              <a:rPr lang="en-US" sz="2000" dirty="0" smtClean="0">
                <a:solidFill>
                  <a:srgbClr val="775F55"/>
                </a:solidFill>
              </a:rPr>
              <a:t>|</a:t>
            </a:r>
            <a:r>
              <a:rPr lang="en-US" sz="2000" dirty="0" smtClean="0">
                <a:solidFill>
                  <a:srgbClr val="775F55"/>
                </a:solidFill>
              </a:rPr>
              <a:t> linguistic phenomena)</a:t>
            </a:r>
            <a:endParaRPr lang="en-US" sz="2000" dirty="0" smtClean="0">
              <a:solidFill>
                <a:srgbClr val="775F55"/>
              </a:solidFill>
            </a:endParaRPr>
          </a:p>
          <a:p>
            <a:pPr lvl="2"/>
            <a:r>
              <a:rPr lang="en-US" sz="1800" dirty="0" smtClean="0">
                <a:solidFill>
                  <a:srgbClr val="775F55"/>
                </a:solidFill>
              </a:rPr>
              <a:t>For all</a:t>
            </a:r>
            <a:r>
              <a:rPr lang="en-US" sz="1800" dirty="0" smtClean="0">
                <a:solidFill>
                  <a:srgbClr val="775F55"/>
                </a:solidFill>
              </a:rPr>
              <a:t> the examples with that </a:t>
            </a:r>
            <a:r>
              <a:rPr lang="en-US" sz="1800" dirty="0" smtClean="0">
                <a:solidFill>
                  <a:srgbClr val="775F55"/>
                </a:solidFill>
              </a:rPr>
              <a:t>phenomena</a:t>
            </a:r>
            <a:r>
              <a:rPr lang="en-US" sz="1800" dirty="0" smtClean="0">
                <a:solidFill>
                  <a:srgbClr val="775F55"/>
                </a:solidFill>
              </a:rPr>
              <a:t>, </a:t>
            </a:r>
            <a:r>
              <a:rPr lang="en-US" sz="1800" dirty="0" smtClean="0">
                <a:solidFill>
                  <a:srgbClr val="775F55"/>
                </a:solidFill>
              </a:rPr>
              <a:t>how many had this feature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err="1" smtClean="0">
                <a:solidFill>
                  <a:srgbClr val="775F55"/>
                </a:solidFill>
              </a:rPr>
              <a:t>p(cause</a:t>
            </a:r>
            <a:r>
              <a:rPr lang="en-US" sz="2400" dirty="0" smtClean="0">
                <a:solidFill>
                  <a:srgbClr val="775F55"/>
                </a:solidFill>
              </a:rPr>
              <a:t> | effect) vs. </a:t>
            </a:r>
            <a:r>
              <a:rPr lang="en-US" sz="2400" dirty="0" err="1" smtClean="0">
                <a:solidFill>
                  <a:srgbClr val="775F55"/>
                </a:solidFill>
              </a:rPr>
              <a:t>p(effect</a:t>
            </a:r>
            <a:r>
              <a:rPr lang="en-US" sz="2400" dirty="0" smtClean="0">
                <a:solidFill>
                  <a:srgbClr val="775F55"/>
                </a:solidFill>
              </a:rPr>
              <a:t> | cause</a:t>
            </a:r>
            <a:r>
              <a:rPr lang="en-US" sz="2400" dirty="0" smtClean="0">
                <a:solidFill>
                  <a:srgbClr val="775F55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61176"/>
            <a:ext cx="457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just won’t put these away.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935848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These, I just won’t put away.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V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6200000">
            <a:off x="4063423" y="2668728"/>
            <a:ext cx="304801" cy="659248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direct object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28800" y="5435024"/>
            <a:ext cx="5867400" cy="584776"/>
            <a:chOff x="1752600" y="5435024"/>
            <a:chExt cx="5867400" cy="584776"/>
          </a:xfrm>
        </p:grpSpPr>
        <p:sp>
          <p:nvSpPr>
            <p:cNvPr id="9" name="TextBox 8"/>
            <p:cNvSpPr txBox="1"/>
            <p:nvPr/>
          </p:nvSpPr>
          <p:spPr>
            <a:xfrm>
              <a:off x="1752600" y="5435024"/>
              <a:ext cx="5867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I just won’t put       away.</a:t>
              </a:r>
              <a:endParaRPr lang="en-US" sz="32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91000" y="58674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590800" y="4520624"/>
            <a:ext cx="1954648" cy="1118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199" y="4876800"/>
            <a:ext cx="83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filler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S" dirty="0" smtClean="0"/>
              <a:t>aps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3500" y="17526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What</a:t>
            </a:r>
            <a:r>
              <a:rPr lang="en-US" sz="3200" dirty="0" smtClean="0"/>
              <a:t> did you put       away.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2098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 socks </a:t>
            </a:r>
            <a:r>
              <a:rPr lang="en-US" sz="3200" dirty="0" smtClean="0">
                <a:solidFill>
                  <a:srgbClr val="0000FF"/>
                </a:solidFill>
              </a:rPr>
              <a:t>that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3200" dirty="0" smtClean="0"/>
              <a:t>put       away.</a:t>
            </a:r>
            <a:endParaRPr lang="en-US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960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81500" y="4034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Whose</a:t>
            </a:r>
            <a:r>
              <a:rPr lang="en-US" sz="3200" dirty="0" smtClean="0"/>
              <a:t> socks did you fold      and put       away?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482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82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9" name="Down Arrow 8"/>
            <p:cNvSpPr/>
            <p:nvPr/>
          </p:nvSpPr>
          <p:spPr>
            <a:xfrm>
              <a:off x="4267200" y="3048000"/>
              <a:ext cx="762000" cy="9144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" y="4114800"/>
              <a:ext cx="5410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FF"/>
                  </a:solidFill>
                </a:rPr>
                <a:t>Whose</a:t>
              </a:r>
              <a:r>
                <a:rPr lang="en-US" sz="3200" dirty="0" smtClean="0"/>
                <a:t> socks did you fold       ?</a:t>
              </a:r>
              <a:endParaRPr lang="en-US" sz="32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635788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4559588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gap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FF"/>
                  </a:solidFill>
                </a:rPr>
                <a:t>Whose</a:t>
              </a:r>
              <a:r>
                <a:rPr lang="en-US" sz="3200" dirty="0" smtClean="0"/>
                <a:t> socks did you put        away?</a:t>
              </a:r>
              <a:endParaRPr lang="en-US" sz="32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4400" y="5786735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244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gap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 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These</a:t>
            </a:r>
            <a:r>
              <a:rPr lang="en-US" sz="3200" dirty="0" smtClean="0"/>
              <a:t> I’ll put       away without folding       .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2436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08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2433935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818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13" name="TextBox 12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FF"/>
                  </a:solidFill>
                </a:rPr>
                <a:t>These</a:t>
              </a:r>
              <a:r>
                <a:rPr lang="en-US" sz="3200" dirty="0" smtClean="0"/>
                <a:t> without folding         .</a:t>
              </a:r>
              <a:endParaRPr lang="en-US" sz="3200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33400" y="3048000"/>
              <a:ext cx="5410200" cy="3124200"/>
              <a:chOff x="533400" y="3048000"/>
              <a:chExt cx="5410200" cy="3124200"/>
            </a:xfrm>
          </p:grpSpPr>
          <p:sp>
            <p:nvSpPr>
              <p:cNvPr id="9" name="Down Arrow 8"/>
              <p:cNvSpPr/>
              <p:nvPr/>
            </p:nvSpPr>
            <p:spPr>
              <a:xfrm>
                <a:off x="4267200" y="3048000"/>
                <a:ext cx="762000" cy="9144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4114800"/>
                <a:ext cx="54102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0000FF"/>
                    </a:solidFill>
                  </a:rPr>
                  <a:t>These</a:t>
                </a:r>
                <a:r>
                  <a:rPr lang="en-US" sz="3200" dirty="0" smtClean="0"/>
                  <a:t> I’ll put        away.</a:t>
                </a:r>
                <a:endParaRPr lang="en-US" sz="3200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667000" y="4635788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667000" y="4559588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gap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14800" y="5786735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114800" y="5710535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gap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 gap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These</a:t>
            </a:r>
            <a:r>
              <a:rPr lang="en-US" sz="2800" dirty="0" smtClean="0"/>
              <a:t> I’ll put        away without folding        .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1. Cannot exist by themselves (parasitic)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8576" y="37338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These</a:t>
            </a:r>
            <a:r>
              <a:rPr lang="en-US" sz="2800" dirty="0" smtClean="0"/>
              <a:t> I’ll put my pants away without folding        .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41894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186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2</a:t>
            </a:r>
            <a:r>
              <a:rPr lang="en-US" sz="2400" dirty="0" smtClean="0">
                <a:solidFill>
                  <a:srgbClr val="FF6600"/>
                </a:solidFill>
              </a:rPr>
              <a:t>. They’re optional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376" y="55626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These</a:t>
            </a:r>
            <a:r>
              <a:rPr lang="en-US" sz="2800" dirty="0" smtClean="0"/>
              <a:t> I’ll put        away without folding them.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60182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6015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http://literalminded.wordpress.com/2009/02/10/dougs-parasitic-gap/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parasitic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5F55"/>
                </a:solidFill>
              </a:rPr>
              <a:t>Parasitic gaps occur on average in 1/100,000 sentences</a:t>
            </a:r>
          </a:p>
          <a:p>
            <a:r>
              <a:rPr lang="en-US" dirty="0" smtClean="0">
                <a:solidFill>
                  <a:srgbClr val="775F55"/>
                </a:solidFill>
              </a:rPr>
              <a:t>Problem:</a:t>
            </a:r>
          </a:p>
          <a:p>
            <a:pPr lvl="1"/>
            <a:r>
              <a:rPr lang="en-US" dirty="0" smtClean="0">
                <a:solidFill>
                  <a:srgbClr val="775F55"/>
                </a:solidFill>
              </a:rPr>
              <a:t>Joe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is a parasitic gap, what is the probability it actually is?</a:t>
            </a:r>
            <a:endParaRPr lang="en-US" dirty="0">
              <a:solidFill>
                <a:srgbClr val="775F5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statistics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0200"/>
            <a:ext cx="3454400" cy="1155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2819400"/>
            <a:ext cx="3568700" cy="11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00" y="3937000"/>
            <a:ext cx="3505200" cy="1155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092700"/>
            <a:ext cx="3479800" cy="1079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9500" y="1676400"/>
            <a:ext cx="3416300" cy="1054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2667000"/>
            <a:ext cx="3403600" cy="1066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7600" y="3733800"/>
            <a:ext cx="3378200" cy="1016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27600" y="4749800"/>
            <a:ext cx="3429000" cy="1066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15000" y="63246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10"/>
              </a:rPr>
              <a:t>www.nytimes.com</a:t>
            </a:r>
            <a:r>
              <a:rPr lang="en-US" dirty="0" smtClean="0"/>
              <a:t>  1/25/2011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>
                <a:solidFill>
                  <a:srgbClr val="775F55"/>
                </a:solidFill>
              </a:rPr>
              <a:t>Joe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is a parasitic gap, what is the probability it actually is?</a:t>
            </a:r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4582418"/>
            <a:ext cx="609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question do we want to ask?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>
                <a:solidFill>
                  <a:srgbClr val="775F55"/>
                </a:solidFill>
              </a:rPr>
              <a:t>Joe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is a parasitic gap, what is the probability it actually is?</a:t>
            </a:r>
            <a:endParaRPr lang="en-US" dirty="0">
              <a:solidFill>
                <a:srgbClr val="775F55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43186"/>
          <a:ext cx="3006982" cy="905014"/>
        </p:xfrm>
        <a:graphic>
          <a:graphicData uri="http://schemas.openxmlformats.org/presentationml/2006/ole">
            <p:oleObj spid="_x0000_s312322" name="Equation" r:id="rId3" imgW="1308100" imgH="393700" progId="Equation.3">
              <p:embed/>
            </p:oleObj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1981200" y="4887912"/>
          <a:ext cx="2424112" cy="1284288"/>
        </p:xfrm>
        <a:graphic>
          <a:graphicData uri="http://schemas.openxmlformats.org/presentationml/2006/ole">
            <p:oleObj spid="_x0000_s312323" name="Equation" r:id="rId4" imgW="1054100" imgH="558800" progId="Equation.3">
              <p:embed/>
            </p:oleObj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4648200" y="4913313"/>
          <a:ext cx="3943350" cy="904875"/>
        </p:xfrm>
        <a:graphic>
          <a:graphicData uri="http://schemas.openxmlformats.org/presentationml/2006/ole">
            <p:oleObj spid="_x0000_s312324" name="Equation" r:id="rId5" imgW="1714500" imgH="3937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>
                <a:solidFill>
                  <a:srgbClr val="775F55"/>
                </a:solidFill>
              </a:rPr>
              <a:t>Joe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is a parasitic gap, what is the probability it actually is?</a:t>
            </a:r>
            <a:endParaRPr lang="en-US" dirty="0">
              <a:solidFill>
                <a:srgbClr val="775F55"/>
              </a:solidFill>
            </a:endParaRP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1012825" y="3667125"/>
          <a:ext cx="4965700" cy="904875"/>
        </p:xfrm>
        <a:graphic>
          <a:graphicData uri="http://schemas.openxmlformats.org/presentationml/2006/ole">
            <p:oleObj spid="_x0000_s313348" name="Equation" r:id="rId3" imgW="2159000" imgH="3937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981200" y="4981575"/>
          <a:ext cx="6016625" cy="846138"/>
        </p:xfrm>
        <a:graphic>
          <a:graphicData uri="http://schemas.openxmlformats.org/presentationml/2006/ole">
            <p:oleObj spid="_x0000_s313349" name="Equation" r:id="rId4" imgW="26162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Obtaining probabilities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82588" y="3124200"/>
            <a:ext cx="8229600" cy="3001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775F55"/>
                </a:solidFill>
              </a:rPr>
              <a:t>We’ve talked a lot about probabilities, but not where they come </a:t>
            </a:r>
            <a:r>
              <a:rPr lang="en-US" sz="2800" dirty="0" smtClean="0">
                <a:solidFill>
                  <a:srgbClr val="775F55"/>
                </a:solidFill>
              </a:rPr>
              <a:t>from</a:t>
            </a:r>
            <a:endParaRPr lang="en-US" sz="2000" dirty="0" smtClean="0">
              <a:solidFill>
                <a:srgbClr val="775F55"/>
              </a:solidFill>
            </a:endParaRPr>
          </a:p>
          <a:p>
            <a:pPr lvl="1"/>
            <a:r>
              <a:rPr lang="en-US" sz="2500" dirty="0" smtClean="0">
                <a:solidFill>
                  <a:srgbClr val="775F55"/>
                </a:solidFill>
              </a:rPr>
              <a:t>W</a:t>
            </a:r>
            <a:r>
              <a:rPr lang="en-US" sz="2500" dirty="0" smtClean="0">
                <a:solidFill>
                  <a:srgbClr val="775F55"/>
                </a:solidFill>
              </a:rPr>
              <a:t>hat is the probability of “the” occurring in a sentence?</a:t>
            </a:r>
          </a:p>
          <a:p>
            <a:pPr lvl="1"/>
            <a:r>
              <a:rPr lang="en-US" sz="2500" dirty="0" smtClean="0">
                <a:solidFill>
                  <a:srgbClr val="775F55"/>
                </a:solidFill>
              </a:rPr>
              <a:t>W</a:t>
            </a:r>
            <a:r>
              <a:rPr lang="en-US" sz="2500" dirty="0" smtClean="0">
                <a:solidFill>
                  <a:srgbClr val="775F55"/>
                </a:solidFill>
              </a:rPr>
              <a:t>hat is the probability of “Pomona” occurring in a sentence?</a:t>
            </a:r>
          </a:p>
          <a:p>
            <a:pPr lvl="1"/>
            <a:r>
              <a:rPr lang="en-US" sz="2500" dirty="0" smtClean="0">
                <a:solidFill>
                  <a:srgbClr val="775F55"/>
                </a:solidFill>
              </a:rPr>
              <a:t>What is the probability </a:t>
            </a:r>
            <a:r>
              <a:rPr lang="en-US" sz="2500" dirty="0" smtClean="0">
                <a:solidFill>
                  <a:srgbClr val="775F55"/>
                </a:solidFill>
              </a:rPr>
              <a:t>of "I think today is a good day to be </a:t>
            </a:r>
            <a:r>
              <a:rPr lang="en-US" sz="2500" dirty="0" smtClean="0">
                <a:solidFill>
                  <a:srgbClr val="775F55"/>
                </a:solidFill>
              </a:rPr>
              <a:t>me” as a sentence?</a:t>
            </a:r>
          </a:p>
          <a:p>
            <a:pPr lvl="1"/>
            <a:endParaRPr lang="en-US" sz="2500" dirty="0" smtClean="0">
              <a:solidFill>
                <a:srgbClr val="775F55"/>
              </a:solidFill>
            </a:endParaRPr>
          </a:p>
        </p:txBody>
      </p:sp>
      <p:pic>
        <p:nvPicPr>
          <p:cNvPr id="41987" name="Picture 7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772160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88" name="Picture 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692150" y="19050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89" name="Picture 1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461010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0" name="Picture 1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3035300" y="19050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1" name="Picture 1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2266950" y="19050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2" name="Picture 13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695325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3" name="Picture 15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1460500" y="1944687"/>
            <a:ext cx="693738" cy="728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4" name="Picture 16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6146800" y="18288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5" name="Picture 17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3803650" y="18669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6" name="Picture 18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5416550" y="18669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41997" name="Text Box 1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8038" y="19812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1998" name="Text Box 2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576388" y="19812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1999" name="Text Box 2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919538" y="19431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0" name="Text Box 22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532438" y="19431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1" name="Text Box 23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261100" y="19050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2" name="Text Box 24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401888" y="2020887"/>
            <a:ext cx="401637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3" name="Text Box 25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189288" y="19812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4" name="Text Box 26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725988" y="19431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5" name="Text Box 2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07238" y="19431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6" name="Text Box 28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913688" y="19050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probabilities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2648" y="2286000"/>
            <a:ext cx="838200" cy="1143000"/>
            <a:chOff x="1981200" y="5410200"/>
            <a:chExt cx="838200" cy="1143000"/>
          </a:xfrm>
        </p:grpSpPr>
        <p:sp>
          <p:nvSpPr>
            <p:cNvPr id="5" name="Rectangle 4"/>
            <p:cNvSpPr/>
            <p:nvPr/>
          </p:nvSpPr>
          <p:spPr>
            <a:xfrm>
              <a:off x="1981200" y="5410200"/>
              <a:ext cx="838200" cy="1143000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057400" y="5562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057400" y="57134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057400" y="58658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057400" y="60182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57400" y="61706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057400" y="6324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981200" y="3048000"/>
            <a:ext cx="838200" cy="1143000"/>
            <a:chOff x="1981200" y="5410200"/>
            <a:chExt cx="838200" cy="1143000"/>
          </a:xfrm>
        </p:grpSpPr>
        <p:sp>
          <p:nvSpPr>
            <p:cNvPr id="13" name="Rectangle 12"/>
            <p:cNvSpPr/>
            <p:nvPr/>
          </p:nvSpPr>
          <p:spPr>
            <a:xfrm>
              <a:off x="1981200" y="5410200"/>
              <a:ext cx="838200" cy="1143000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057400" y="5562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7400" y="57134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8658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0182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057400" y="61706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057400" y="6324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838200" y="3810000"/>
            <a:ext cx="838200" cy="1143000"/>
            <a:chOff x="1981200" y="5410200"/>
            <a:chExt cx="838200" cy="1143000"/>
          </a:xfrm>
        </p:grpSpPr>
        <p:sp>
          <p:nvSpPr>
            <p:cNvPr id="21" name="Rectangle 20"/>
            <p:cNvSpPr/>
            <p:nvPr/>
          </p:nvSpPr>
          <p:spPr>
            <a:xfrm>
              <a:off x="1981200" y="5410200"/>
              <a:ext cx="838200" cy="1143000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057400" y="5562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057400" y="57134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57400" y="58658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057400" y="60182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057400" y="61706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057400" y="6324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1905000" y="4343400"/>
            <a:ext cx="838200" cy="1143000"/>
            <a:chOff x="1981200" y="5410200"/>
            <a:chExt cx="838200" cy="1143000"/>
          </a:xfrm>
        </p:grpSpPr>
        <p:sp>
          <p:nvSpPr>
            <p:cNvPr id="29" name="Rectangle 28"/>
            <p:cNvSpPr/>
            <p:nvPr/>
          </p:nvSpPr>
          <p:spPr>
            <a:xfrm>
              <a:off x="1981200" y="5410200"/>
              <a:ext cx="838200" cy="1143000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057400" y="5562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57400" y="57134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057400" y="58658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057400" y="60182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057400" y="61706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057400" y="6324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914400" y="5257800"/>
            <a:ext cx="838200" cy="1143000"/>
            <a:chOff x="1981200" y="5410200"/>
            <a:chExt cx="838200" cy="1143000"/>
          </a:xfrm>
        </p:grpSpPr>
        <p:sp>
          <p:nvSpPr>
            <p:cNvPr id="37" name="Rectangle 36"/>
            <p:cNvSpPr/>
            <p:nvPr/>
          </p:nvSpPr>
          <p:spPr>
            <a:xfrm>
              <a:off x="1981200" y="5410200"/>
              <a:ext cx="838200" cy="1143000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057400" y="5562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057400" y="57134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057400" y="58658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057400" y="60182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057400" y="6170612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057400" y="6324600"/>
              <a:ext cx="685800" cy="1588"/>
            </a:xfrm>
            <a:prstGeom prst="line">
              <a:avLst/>
            </a:prstGeom>
            <a:ln>
              <a:solidFill>
                <a:srgbClr val="00009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Arrow 43"/>
          <p:cNvSpPr/>
          <p:nvPr/>
        </p:nvSpPr>
        <p:spPr>
          <a:xfrm>
            <a:off x="4038600" y="3656012"/>
            <a:ext cx="990600" cy="1295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943600" y="3942546"/>
            <a:ext cx="1447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P(…)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704881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estimate from actual data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57200" y="1676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training data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r>
              <a:rPr lang="en-US" dirty="0" smtClean="0"/>
              <a:t>What is the probability of “the” occurring in a sentence?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819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We don’t know!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7338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We can </a:t>
            </a:r>
            <a:r>
              <a:rPr lang="en-US" sz="2800" b="1" i="1" dirty="0" smtClean="0">
                <a:solidFill>
                  <a:srgbClr val="0000FF"/>
                </a:solidFill>
              </a:rPr>
              <a:t>estimate</a:t>
            </a:r>
            <a:r>
              <a:rPr lang="en-US" sz="2800" dirty="0" smtClean="0">
                <a:solidFill>
                  <a:srgbClr val="0000FF"/>
                </a:solidFill>
              </a:rPr>
              <a:t> that based on data, though: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46482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number of sentences with “the”</a:t>
            </a:r>
          </a:p>
          <a:p>
            <a:endParaRPr lang="en-US" sz="2000" dirty="0" smtClean="0"/>
          </a:p>
          <a:p>
            <a:r>
              <a:rPr lang="en-US" sz="2000" dirty="0" smtClean="0"/>
              <a:t>   total number of sentences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133600" y="5181600"/>
            <a:ext cx="3886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dirty="0" smtClean="0">
                <a:solidFill>
                  <a:srgbClr val="775F55"/>
                </a:solidFill>
              </a:rPr>
              <a:t>Intuitive</a:t>
            </a:r>
          </a:p>
          <a:p>
            <a:r>
              <a:rPr lang="en-US" dirty="0" smtClean="0">
                <a:solidFill>
                  <a:srgbClr val="775F55"/>
                </a:solidFill>
              </a:rPr>
              <a:t>Sets the probabilities so as to maximize the probability of the training data</a:t>
            </a:r>
          </a:p>
          <a:p>
            <a:endParaRPr lang="en-US" dirty="0" smtClean="0">
              <a:solidFill>
                <a:srgbClr val="775F55"/>
              </a:solidFill>
            </a:endParaRPr>
          </a:p>
          <a:p>
            <a:r>
              <a:rPr lang="en-US" dirty="0" smtClean="0">
                <a:solidFill>
                  <a:srgbClr val="775F55"/>
                </a:solidFill>
              </a:rPr>
              <a:t>Problems?</a:t>
            </a:r>
          </a:p>
          <a:p>
            <a:pPr lvl="1"/>
            <a:r>
              <a:rPr lang="en-US" dirty="0" smtClean="0">
                <a:solidFill>
                  <a:srgbClr val="775F55"/>
                </a:solidFill>
              </a:rPr>
              <a:t>Amount of data</a:t>
            </a:r>
          </a:p>
          <a:p>
            <a:pPr lvl="2"/>
            <a:r>
              <a:rPr lang="en-US" dirty="0" smtClean="0">
                <a:solidFill>
                  <a:srgbClr val="775F55"/>
                </a:solidFill>
              </a:rPr>
              <a:t>particularly problematic for rare events</a:t>
            </a:r>
          </a:p>
          <a:p>
            <a:pPr lvl="1"/>
            <a:r>
              <a:rPr lang="en-US" dirty="0" smtClean="0">
                <a:solidFill>
                  <a:srgbClr val="775F55"/>
                </a:solidFill>
              </a:rPr>
              <a:t>Is our training data representative</a:t>
            </a:r>
          </a:p>
          <a:p>
            <a:pPr lvl="1"/>
            <a:endParaRPr lang="en-US" dirty="0">
              <a:solidFill>
                <a:srgbClr val="775F5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8650"/>
            <a:ext cx="8763000" cy="52387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parasitic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75F55"/>
                </a:solidFill>
              </a:rPr>
              <a:t>Say the actual probability is 1/100,000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We don’t know this, though, so we’re estimating it from a small data set of 10K sentences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What is the probability that, by chance, we have a parasitic gap sentence in our sample?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parasitic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>
                <a:solidFill>
                  <a:srgbClr val="775F55"/>
                </a:solidFill>
              </a:rPr>
              <a:t>p(not_parasitic</a:t>
            </a:r>
            <a:r>
              <a:rPr lang="en-US" sz="2400" dirty="0" smtClean="0">
                <a:solidFill>
                  <a:srgbClr val="775F55"/>
                </a:solidFill>
              </a:rPr>
              <a:t>) = 0.99999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p(not_parasitic)</a:t>
            </a:r>
            <a:r>
              <a:rPr lang="en-US" sz="2400" baseline="30000" dirty="0" smtClean="0">
                <a:solidFill>
                  <a:srgbClr val="775F55"/>
                </a:solidFill>
              </a:rPr>
              <a:t>10000</a:t>
            </a:r>
            <a:r>
              <a:rPr lang="en-US" sz="2400" dirty="0" smtClean="0">
                <a:solidFill>
                  <a:srgbClr val="775F55"/>
                </a:solidFill>
              </a:rPr>
              <a:t> ≈ 0.905 is the probability of us NOT finding one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smtClean="0">
                <a:solidFill>
                  <a:srgbClr val="775F55"/>
                </a:solidFill>
              </a:rPr>
              <a:t>So, probability of us finding one is ~10%, in which case we would incorrectly assume that the probability is 1/10,000 (10 times too large)</a:t>
            </a:r>
          </a:p>
          <a:p>
            <a:endParaRPr lang="en-US" sz="2300" dirty="0" smtClean="0">
              <a:solidFill>
                <a:srgbClr val="775F55"/>
              </a:solidFill>
            </a:endParaRPr>
          </a:p>
          <a:p>
            <a:r>
              <a:rPr lang="en-US" sz="2300" dirty="0" smtClean="0">
                <a:solidFill>
                  <a:srgbClr val="775F55"/>
                </a:solidFill>
              </a:rPr>
              <a:t>Remember </a:t>
            </a:r>
            <a:r>
              <a:rPr lang="en-US" sz="2300" dirty="0" err="1" smtClean="0">
                <a:solidFill>
                  <a:srgbClr val="775F55"/>
                </a:solidFill>
              </a:rPr>
              <a:t>Zipf’s</a:t>
            </a:r>
            <a:r>
              <a:rPr lang="en-US" sz="2300" dirty="0" smtClean="0">
                <a:solidFill>
                  <a:srgbClr val="775F55"/>
                </a:solidFill>
              </a:rPr>
              <a:t> law from last time… NLP is all about rare events!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 smtClean="0"/>
              <a:t>command-line tool for regular expressions (general regular expression print/parser)</a:t>
            </a:r>
          </a:p>
          <a:p>
            <a:pPr lvl="1"/>
            <a:r>
              <a:rPr lang="en-US" dirty="0" smtClean="0"/>
              <a:t>returns all lines that match a regular expression</a:t>
            </a:r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“@”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“http:” </a:t>
            </a:r>
            <a:r>
              <a:rPr lang="en-US" dirty="0" err="1" smtClean="0"/>
              <a:t>twiter.posts</a:t>
            </a:r>
            <a:endParaRPr lang="en-US" dirty="0" smtClean="0"/>
          </a:p>
          <a:p>
            <a:pPr lvl="1"/>
            <a:r>
              <a:rPr lang="en-US" dirty="0" smtClean="0"/>
              <a:t>can’t used </a:t>
            </a:r>
            <a:r>
              <a:rPr lang="en-US" dirty="0" err="1" smtClean="0"/>
              <a:t>metacharacters</a:t>
            </a:r>
            <a:r>
              <a:rPr lang="en-US" dirty="0" smtClean="0"/>
              <a:t> (\</a:t>
            </a:r>
            <a:r>
              <a:rPr lang="en-US" dirty="0" err="1" smtClean="0"/>
              <a:t>d</a:t>
            </a:r>
            <a:r>
              <a:rPr lang="en-US" dirty="0" smtClean="0"/>
              <a:t>, \</a:t>
            </a:r>
            <a:r>
              <a:rPr lang="en-US" dirty="0" err="1" smtClean="0"/>
              <a:t>w</a:t>
            </a:r>
            <a:r>
              <a:rPr lang="en-US" dirty="0" smtClean="0"/>
              <a:t>), use [] instead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sed</a:t>
            </a:r>
            <a:endParaRPr lang="en-US" dirty="0" smtClean="0"/>
          </a:p>
          <a:p>
            <a:pPr lvl="1"/>
            <a:r>
              <a:rPr lang="en-US" dirty="0" smtClean="0"/>
              <a:t>another command-line tool using that </a:t>
            </a:r>
            <a:r>
              <a:rPr lang="en-US" dirty="0" err="1" smtClean="0"/>
              <a:t>regexs</a:t>
            </a:r>
            <a:r>
              <a:rPr lang="en-US" dirty="0" smtClean="0"/>
              <a:t> to print and manipulate strings</a:t>
            </a:r>
          </a:p>
          <a:p>
            <a:pPr lvl="1"/>
            <a:r>
              <a:rPr lang="en-US" dirty="0" smtClean="0"/>
              <a:t>very powerful, though we’ll just play with it</a:t>
            </a:r>
          </a:p>
          <a:p>
            <a:pPr lvl="1"/>
            <a:r>
              <a:rPr lang="en-US" dirty="0" smtClean="0"/>
              <a:t>Most common is substitution:</a:t>
            </a:r>
          </a:p>
          <a:p>
            <a:pPr lvl="2"/>
            <a:r>
              <a:rPr lang="en-US" dirty="0" err="1" smtClean="0"/>
              <a:t>sed</a:t>
            </a:r>
            <a:r>
              <a:rPr lang="en-US" dirty="0" smtClean="0"/>
              <a:t> “</a:t>
            </a:r>
            <a:r>
              <a:rPr lang="en-US" dirty="0" err="1" smtClean="0"/>
              <a:t>s</a:t>
            </a:r>
            <a:r>
              <a:rPr lang="en-US" dirty="0" smtClean="0"/>
              <a:t>/ is a / is not a/”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2"/>
            <a:r>
              <a:rPr lang="en-US" dirty="0" err="1" smtClean="0"/>
              <a:t>sed</a:t>
            </a:r>
            <a:r>
              <a:rPr lang="en-US" dirty="0" smtClean="0"/>
              <a:t> “</a:t>
            </a:r>
            <a:r>
              <a:rPr lang="en-US" dirty="0" err="1" smtClean="0"/>
              <a:t>s</a:t>
            </a:r>
            <a:r>
              <a:rPr lang="en-US" dirty="0" smtClean="0"/>
              <a:t>/ +/ /” </a:t>
            </a:r>
            <a:r>
              <a:rPr lang="en-US" dirty="0" err="1" smtClean="0"/>
              <a:t>twitter.</a:t>
            </a:r>
            <a:r>
              <a:rPr lang="en-US" dirty="0" err="1" smtClean="0"/>
              <a:t>posts</a:t>
            </a:r>
            <a:endParaRPr lang="en-US" dirty="0" smtClean="0"/>
          </a:p>
          <a:p>
            <a:pPr lvl="2"/>
            <a:r>
              <a:rPr lang="en-US" dirty="0" err="1" smtClean="0"/>
              <a:t>grep</a:t>
            </a:r>
            <a:r>
              <a:rPr lang="en-US" dirty="0" smtClean="0"/>
              <a:t> "#" </a:t>
            </a:r>
            <a:r>
              <a:rPr lang="en-US" dirty="0" err="1" smtClean="0"/>
              <a:t>twitter.posts</a:t>
            </a:r>
            <a:r>
              <a:rPr lang="en-US" dirty="0" smtClean="0"/>
              <a:t> | </a:t>
            </a:r>
            <a:r>
              <a:rPr lang="en-US" dirty="0" err="1" smtClean="0"/>
              <a:t>sed</a:t>
            </a:r>
            <a:r>
              <a:rPr lang="en-US" dirty="0" smtClean="0"/>
              <a:t> -E "</a:t>
            </a:r>
            <a:r>
              <a:rPr lang="en-US" dirty="0" err="1" smtClean="0"/>
              <a:t>s/#([a-zA-Z]+)/REF</a:t>
            </a:r>
            <a:r>
              <a:rPr lang="en-US" dirty="0" smtClean="0"/>
              <a:t>: </a:t>
            </a:r>
            <a:r>
              <a:rPr lang="en-US" dirty="0" smtClean="0">
                <a:hlinkClick r:id="rId2" action="ppaction://hlinkfile"/>
              </a:rPr>
              <a:t>\\1/</a:t>
            </a:r>
            <a:r>
              <a:rPr lang="en-US" dirty="0" smtClean="0">
                <a:hlinkClick r:id="rId2" action="ppaction://hlinkfile"/>
              </a:rPr>
              <a:t>g</a:t>
            </a:r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Use –E if you want to use character classes</a:t>
            </a:r>
          </a:p>
          <a:p>
            <a:pPr lvl="3"/>
            <a:r>
              <a:rPr lang="en-US" dirty="0" smtClean="0">
                <a:hlinkClick r:id="rId3" action="ppaction://hlinkfile"/>
              </a:rPr>
              <a:t>\\1</a:t>
            </a:r>
            <a:r>
              <a:rPr lang="en-US" dirty="0" smtClean="0"/>
              <a:t> references the first match (i.e. whatever is matched in </a:t>
            </a:r>
          </a:p>
          <a:p>
            <a:pPr lvl="1"/>
            <a:r>
              <a:rPr lang="en-US" dirty="0" smtClean="0"/>
              <a:t>Can also do things like delete all that match, etc.</a:t>
            </a:r>
          </a:p>
          <a:p>
            <a:pPr lvl="2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6781800" y="48768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</a:t>
            </a:r>
            <a:r>
              <a:rPr lang="en-US" dirty="0" smtClean="0"/>
              <a:t>Theory: terminology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905000"/>
            <a:ext cx="8235950" cy="5049587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800" dirty="0">
                <a:solidFill>
                  <a:schemeClr val="tx2"/>
                </a:solidFill>
              </a:rPr>
              <a:t>An </a:t>
            </a:r>
            <a:r>
              <a:rPr lang="en-US" sz="2800" b="1" dirty="0">
                <a:solidFill>
                  <a:srgbClr val="FF6600"/>
                </a:solidFill>
              </a:rPr>
              <a:t>experiment</a:t>
            </a:r>
            <a:r>
              <a:rPr lang="en-US" sz="2800" dirty="0">
                <a:solidFill>
                  <a:schemeClr val="tx2"/>
                </a:solidFill>
              </a:rPr>
              <a:t> has a set of potential outcomes, e.g., throw a </a:t>
            </a:r>
            <a:r>
              <a:rPr lang="en-US" sz="2800" dirty="0" smtClean="0">
                <a:solidFill>
                  <a:schemeClr val="tx2"/>
                </a:solidFill>
              </a:rPr>
              <a:t>dice, </a:t>
            </a:r>
            <a:r>
              <a:rPr lang="en-US" sz="2800" dirty="0" smtClean="0">
                <a:solidFill>
                  <a:schemeClr val="tx2"/>
                </a:solidFill>
              </a:rPr>
              <a:t>“look at” another sentence</a:t>
            </a: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800" dirty="0">
                <a:solidFill>
                  <a:schemeClr val="tx2"/>
                </a:solidFill>
              </a:rPr>
              <a:t>The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>
                <a:solidFill>
                  <a:srgbClr val="FF6600"/>
                </a:solidFill>
              </a:rPr>
              <a:t>sample space</a:t>
            </a:r>
            <a:r>
              <a:rPr lang="en-US" sz="2800" dirty="0">
                <a:solidFill>
                  <a:srgbClr val="FF6600"/>
                </a:solidFill>
              </a:rPr>
              <a:t> </a:t>
            </a:r>
            <a:r>
              <a:rPr lang="en-US" sz="2800" dirty="0">
                <a:solidFill>
                  <a:schemeClr val="tx2"/>
                </a:solidFill>
              </a:rPr>
              <a:t>of an experiment is the set of all possible outcomes, e.g., {1, 2, 3, 4, 5, 6</a:t>
            </a:r>
            <a:r>
              <a:rPr lang="en-US" sz="2800" dirty="0" smtClean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In NLP our sample spaces tend to be </a:t>
            </a:r>
            <a:r>
              <a:rPr lang="en-US" sz="2800" b="1" i="1" dirty="0" smtClean="0">
                <a:solidFill>
                  <a:schemeClr val="tx2"/>
                </a:solidFill>
              </a:rPr>
              <a:t>very</a:t>
            </a:r>
            <a:r>
              <a:rPr lang="en-US" sz="2800" dirty="0" smtClean="0">
                <a:solidFill>
                  <a:schemeClr val="tx2"/>
                </a:solidFill>
              </a:rPr>
              <a:t> large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  <a:ea typeface="ＭＳ Ｐゴシック" charset="-128"/>
              </a:rPr>
              <a:t>All words, </a:t>
            </a:r>
            <a:r>
              <a:rPr lang="en-US" sz="2400" dirty="0" smtClean="0">
                <a:solidFill>
                  <a:schemeClr val="tx2"/>
                </a:solidFill>
                <a:ea typeface="ＭＳ Ｐゴシック" charset="-128"/>
              </a:rPr>
              <a:t>bigrams, 5-grams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  <a:ea typeface="ＭＳ Ｐゴシック" charset="-128"/>
              </a:rPr>
              <a:t>All sentences of length 20 (given a finite vocabulary)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  <a:ea typeface="ＭＳ Ｐゴシック" charset="-128"/>
              </a:rPr>
              <a:t>All sentences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  <a:ea typeface="ＭＳ Ｐゴシック" charset="-128"/>
              </a:rPr>
              <a:t>All parse trees over a given sentence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</a:t>
            </a:r>
            <a:r>
              <a:rPr lang="en-US" dirty="0" smtClean="0"/>
              <a:t>Theory: terminology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24000"/>
            <a:ext cx="8235950" cy="4879593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An </a:t>
            </a:r>
            <a:r>
              <a:rPr lang="en-US" sz="2400" b="1" dirty="0">
                <a:solidFill>
                  <a:srgbClr val="FF6600"/>
                </a:solidFill>
              </a:rPr>
              <a:t>event</a:t>
            </a:r>
            <a:r>
              <a:rPr lang="en-US" sz="2400" dirty="0">
                <a:solidFill>
                  <a:schemeClr val="tx2"/>
                </a:solidFill>
              </a:rPr>
              <a:t> is a subset of the sample </a:t>
            </a:r>
            <a:r>
              <a:rPr lang="en-US" sz="2400" dirty="0" smtClean="0">
                <a:solidFill>
                  <a:schemeClr val="tx2"/>
                </a:solidFill>
              </a:rPr>
              <a:t>space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Dice rolls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{2}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{3,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even = {2, 4,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odd = {1, 3, 5</a:t>
            </a: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}</a:t>
            </a:r>
          </a:p>
          <a:p>
            <a:pPr marL="480060" indent="-342900">
              <a:lnSpc>
                <a:spcPct val="93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chemeClr val="tx2"/>
                </a:solidFill>
                <a:ea typeface="ＭＳ Ｐゴシック" charset="-128"/>
              </a:rPr>
              <a:t>NLP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a particular word/part of speech occurring in a sentence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a particul</a:t>
            </a: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ar topic discussed (politics, sports)</a:t>
            </a:r>
            <a:endParaRPr lang="en-US" sz="2000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sentence with a parasitic </a:t>
            </a: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gap</a:t>
            </a:r>
            <a:endParaRPr lang="en-US" sz="2000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pick your favorite phenomena…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We’re interested in probabilities of events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p({2})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p(even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p(odd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p(parasitic</a:t>
            </a:r>
            <a:r>
              <a:rPr lang="en-US" dirty="0" smtClean="0">
                <a:solidFill>
                  <a:schemeClr val="tx2"/>
                </a:solidFill>
              </a:rPr>
              <a:t> gap)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p(word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3484</TotalTime>
  <Words>2581</Words>
  <Application>Microsoft Macintosh PowerPoint</Application>
  <PresentationFormat>On-screen Show (4:3)</PresentationFormat>
  <Paragraphs>427</Paragraphs>
  <Slides>49</Slides>
  <Notes>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Median</vt:lpstr>
      <vt:lpstr>Microsoft Equation</vt:lpstr>
      <vt:lpstr>Equation</vt:lpstr>
      <vt:lpstr>Probability</vt:lpstr>
      <vt:lpstr>Admin</vt:lpstr>
      <vt:lpstr>Next Monday</vt:lpstr>
      <vt:lpstr>Corpus statistics</vt:lpstr>
      <vt:lpstr>Regular expression by language</vt:lpstr>
      <vt:lpstr>Regular expression by language</vt:lpstr>
      <vt:lpstr>Basic Probability Theory: terminology</vt:lpstr>
      <vt:lpstr>Basic Probability Theory: terminology</vt:lpstr>
      <vt:lpstr>Events</vt:lpstr>
      <vt:lpstr>Random variables</vt:lpstr>
      <vt:lpstr>Random variables</vt:lpstr>
      <vt:lpstr>Probability distribution</vt:lpstr>
      <vt:lpstr>Unconditional/prior probability</vt:lpstr>
      <vt:lpstr>Joint distributions</vt:lpstr>
      <vt:lpstr>Joint distribution</vt:lpstr>
      <vt:lpstr>Joint distribution</vt:lpstr>
      <vt:lpstr>Joint distribution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A note about notation</vt:lpstr>
      <vt:lpstr>Properties of probabilities</vt:lpstr>
      <vt:lpstr>Properties of probabilities</vt:lpstr>
      <vt:lpstr>Properties of probabilities</vt:lpstr>
      <vt:lpstr>Chain rule (aka product rule)</vt:lpstr>
      <vt:lpstr>Chain rule</vt:lpstr>
      <vt:lpstr>Applications of the chain rule</vt:lpstr>
      <vt:lpstr>Bayes’ rule (theorem)</vt:lpstr>
      <vt:lpstr>Bayes rule</vt:lpstr>
      <vt:lpstr>Bayes rule</vt:lpstr>
      <vt:lpstr>Gaps</vt:lpstr>
      <vt:lpstr>Gaps</vt:lpstr>
      <vt:lpstr>Gaps</vt:lpstr>
      <vt:lpstr>Parasitic gaps</vt:lpstr>
      <vt:lpstr>Parasitic gap</vt:lpstr>
      <vt:lpstr>Parasitic gaps</vt:lpstr>
      <vt:lpstr>Frequency of parasitic gaps</vt:lpstr>
      <vt:lpstr>Prob of parasitic gaps</vt:lpstr>
      <vt:lpstr>Prob of parasitic gaps</vt:lpstr>
      <vt:lpstr>Prob of parasitic gaps</vt:lpstr>
      <vt:lpstr>Obtaining probabilities</vt:lpstr>
      <vt:lpstr>Obtaining probabilities</vt:lpstr>
      <vt:lpstr>Estimating probabilities</vt:lpstr>
      <vt:lpstr>Maximum likelihood estimation</vt:lpstr>
      <vt:lpstr>Slide 47</vt:lpstr>
      <vt:lpstr>Back to parasitic gaps</vt:lpstr>
      <vt:lpstr>Back to parasitic gaps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201</cp:revision>
  <dcterms:created xsi:type="dcterms:W3CDTF">2011-01-25T19:35:23Z</dcterms:created>
  <dcterms:modified xsi:type="dcterms:W3CDTF">2011-01-26T23:00:50Z</dcterms:modified>
</cp:coreProperties>
</file>