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66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png" ContentType="image/png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s/slide53.xml" ContentType="application/vnd.openxmlformats-officedocument.presentationml.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slides/slide63.xml" ContentType="application/vnd.openxmlformats-officedocument.presentationml.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6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68"/>
  </p:notesMasterIdLst>
  <p:sldIdLst>
    <p:sldId id="481" r:id="rId2"/>
    <p:sldId id="256" r:id="rId3"/>
    <p:sldId id="356" r:id="rId4"/>
    <p:sldId id="358" r:id="rId5"/>
    <p:sldId id="350" r:id="rId6"/>
    <p:sldId id="351" r:id="rId7"/>
    <p:sldId id="352" r:id="rId8"/>
    <p:sldId id="353" r:id="rId9"/>
    <p:sldId id="354" r:id="rId10"/>
    <p:sldId id="355" r:id="rId11"/>
    <p:sldId id="300" r:id="rId12"/>
    <p:sldId id="301" r:id="rId13"/>
    <p:sldId id="302" r:id="rId14"/>
    <p:sldId id="362" r:id="rId15"/>
    <p:sldId id="418" r:id="rId16"/>
    <p:sldId id="420" r:id="rId17"/>
    <p:sldId id="421" r:id="rId18"/>
    <p:sldId id="422" r:id="rId19"/>
    <p:sldId id="470" r:id="rId20"/>
    <p:sldId id="419" r:id="rId21"/>
    <p:sldId id="423" r:id="rId22"/>
    <p:sldId id="424" r:id="rId23"/>
    <p:sldId id="431" r:id="rId24"/>
    <p:sldId id="425" r:id="rId25"/>
    <p:sldId id="426" r:id="rId26"/>
    <p:sldId id="428" r:id="rId27"/>
    <p:sldId id="427" r:id="rId28"/>
    <p:sldId id="429" r:id="rId29"/>
    <p:sldId id="432" r:id="rId30"/>
    <p:sldId id="433" r:id="rId31"/>
    <p:sldId id="434" r:id="rId32"/>
    <p:sldId id="435" r:id="rId33"/>
    <p:sldId id="436" r:id="rId34"/>
    <p:sldId id="437" r:id="rId35"/>
    <p:sldId id="438" r:id="rId36"/>
    <p:sldId id="439" r:id="rId37"/>
    <p:sldId id="440" r:id="rId38"/>
    <p:sldId id="441" r:id="rId39"/>
    <p:sldId id="442" r:id="rId40"/>
    <p:sldId id="443" r:id="rId41"/>
    <p:sldId id="444" r:id="rId42"/>
    <p:sldId id="445" r:id="rId43"/>
    <p:sldId id="471" r:id="rId44"/>
    <p:sldId id="387" r:id="rId45"/>
    <p:sldId id="472" r:id="rId46"/>
    <p:sldId id="446" r:id="rId47"/>
    <p:sldId id="447" r:id="rId48"/>
    <p:sldId id="388" r:id="rId49"/>
    <p:sldId id="473" r:id="rId50"/>
    <p:sldId id="474" r:id="rId51"/>
    <p:sldId id="389" r:id="rId52"/>
    <p:sldId id="390" r:id="rId53"/>
    <p:sldId id="391" r:id="rId54"/>
    <p:sldId id="392" r:id="rId55"/>
    <p:sldId id="393" r:id="rId56"/>
    <p:sldId id="394" r:id="rId57"/>
    <p:sldId id="395" r:id="rId58"/>
    <p:sldId id="396" r:id="rId59"/>
    <p:sldId id="477" r:id="rId60"/>
    <p:sldId id="475" r:id="rId61"/>
    <p:sldId id="448" r:id="rId62"/>
    <p:sldId id="449" r:id="rId63"/>
    <p:sldId id="450" r:id="rId64"/>
    <p:sldId id="478" r:id="rId65"/>
    <p:sldId id="479" r:id="rId66"/>
    <p:sldId id="480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85" autoAdjust="0"/>
    <p:restoredTop sz="94660"/>
  </p:normalViewPr>
  <p:slideViewPr>
    <p:cSldViewPr snapToObjects="1">
      <p:cViewPr varScale="1">
        <p:scale>
          <a:sx n="98" d="100"/>
          <a:sy n="98" d="100"/>
        </p:scale>
        <p:origin x="-11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slide" Target="slides/slide63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presProps" Target="presProps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71" Type="http://schemas.openxmlformats.org/officeDocument/2006/relationships/viewProps" Target="viewProps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73" Type="http://schemas.openxmlformats.org/officeDocument/2006/relationships/tableStyles" Target="tableStyles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printerSettings" Target="printerSettings/printerSettings1.bin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slide" Target="slides/slide65.xml"/><Relationship Id="rId36" Type="http://schemas.openxmlformats.org/officeDocument/2006/relationships/slide" Target="slides/slide35.xml"/><Relationship Id="rId7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slide" Target="slides/slide64.xml"/><Relationship Id="rId67" Type="http://schemas.openxmlformats.org/officeDocument/2006/relationships/slide" Target="slides/slide66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notesMaster" Target="notesMasters/notesMaster1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dirty="0" smtClean="0"/>
              <a:t> new technology: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baseline="0" dirty="0" smtClean="0"/>
              <a:t>- </a:t>
            </a:r>
            <a:r>
              <a:rPr lang="en-US" baseline="0" dirty="0" err="1" smtClean="0"/>
              <a:t>googled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googling</a:t>
            </a:r>
            <a:endParaRPr lang="en-US" baseline="0" dirty="0" smtClean="0"/>
          </a:p>
          <a:p>
            <a:pPr>
              <a:buFontTx/>
              <a:buChar char="-"/>
            </a:pPr>
            <a:r>
              <a:rPr lang="en-US" dirty="0" smtClean="0"/>
              <a:t>- tweeted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987B23-61E1-4746-9D7B-449CD17B9B7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2F50E7-E54D-B745-ADAD-276DF723177E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146B4B-CC12-ED44-B6A9-297B6B1074C9}" type="slidenum">
              <a:rPr lang="en-US"/>
              <a:pPr/>
              <a:t>65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68825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483" y="4342589"/>
            <a:ext cx="5487036" cy="411549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5670" tIns="42835" rIns="85670" bIns="42835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tag sets</a:t>
            </a:r>
            <a:r>
              <a:rPr lang="en-US" baseline="0" dirty="0" smtClean="0"/>
              <a:t> also include tags for punctuation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E9A50-EED1-FA4E-868B-D30F9FDBA6F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1BF32-1E22-E44F-B6DD-CF8EBC762BCE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F3337C-A74E-DD4C-B334-C4D23B12BD0C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70684F-98EE-F14A-BF27-EC16542B88E7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719A3A-E401-CF46-8FF8-B75D7AD7FF4B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2/9/11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hyperlink" Target="http://maya.cs.depaul.edu/~classes/ds575/porter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hyperlink" Target="http://tartarus.org/~martin/PorterStemme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3" Type="http://schemas.openxmlformats.org/officeDocument/2006/relationships/hyperlink" Target="http://nlp.stanford.edu/links/statnlp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tion-management.com/news/-10019543-1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838200"/>
            <a:ext cx="7086600" cy="43942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98448" y="6172200"/>
            <a:ext cx="7312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</a:t>
            </a:r>
            <a:r>
              <a:rPr lang="en-US" dirty="0" err="1" smtClean="0"/>
              <a:t>www.geekosystem.com/google</a:t>
            </a:r>
            <a:r>
              <a:rPr lang="en-US" dirty="0" smtClean="0"/>
              <a:t>-conversation/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Agglutinative: Finnish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2232075"/>
            <a:ext cx="8610600" cy="29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</a:t>
            </a:r>
            <a:r>
              <a:rPr lang="en-US" sz="2400" dirty="0">
                <a:latin typeface="Linguistics 105" charset="0"/>
              </a:rPr>
              <a:t> 'the-</a:t>
            </a:r>
            <a:r>
              <a:rPr lang="en-US" sz="2400" dirty="0" smtClean="0">
                <a:latin typeface="Linguistics 105" charset="0"/>
              </a:rPr>
              <a:t>house’			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>
                <a:latin typeface="Linguistics 105" charset="0"/>
              </a:rPr>
              <a:t>-pa 'the-shop'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talo-ni</a:t>
            </a:r>
            <a:r>
              <a:rPr lang="en-US" sz="2400" dirty="0">
                <a:latin typeface="Linguistics 105" charset="0"/>
              </a:rPr>
              <a:t> 'my house' 	</a:t>
            </a:r>
            <a:r>
              <a:rPr lang="en-US" sz="2400" dirty="0" smtClean="0">
                <a:latin typeface="Linguistics 105" charset="0"/>
              </a:rPr>
              <a:t>	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-pa-ni</a:t>
            </a:r>
            <a:r>
              <a:rPr lang="en-US" sz="2400" dirty="0">
                <a:latin typeface="Linguistics 105" charset="0"/>
              </a:rPr>
              <a:t> 'my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</a:t>
            </a:r>
            <a:r>
              <a:rPr lang="en-US" sz="2400" dirty="0">
                <a:latin typeface="Linguistics 105" charset="0"/>
              </a:rPr>
              <a:t> 'in the-house' 	</a:t>
            </a:r>
            <a:r>
              <a:rPr lang="en-US" sz="2400" dirty="0" smtClean="0">
                <a:latin typeface="Linguistics 105" charset="0"/>
              </a:rPr>
              <a:t>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-a-ssa</a:t>
            </a:r>
            <a:r>
              <a:rPr lang="en-US" sz="2400" dirty="0">
                <a:latin typeface="Linguistics 105" charset="0"/>
              </a:rPr>
              <a:t> 'in the-shop'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talo-ssa-ni</a:t>
            </a:r>
            <a:r>
              <a:rPr lang="en-US" sz="2400" dirty="0">
                <a:latin typeface="Linguistics 105" charset="0"/>
              </a:rPr>
              <a:t> 'in my house’</a:t>
            </a:r>
            <a:r>
              <a:rPr lang="en-US" sz="2400" dirty="0" smtClean="0">
                <a:latin typeface="Linguistics 105" charset="0"/>
              </a:rPr>
              <a:t>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-a-ssa-ni</a:t>
            </a:r>
            <a:r>
              <a:rPr lang="en-US" sz="2400" dirty="0">
                <a:latin typeface="Linguistics 105" charset="0"/>
              </a:rPr>
              <a:t> 'in my shop'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</a:t>
            </a:r>
            <a:r>
              <a:rPr lang="en-US" sz="2400" dirty="0">
                <a:latin typeface="Linguistics 105" charset="0"/>
              </a:rPr>
              <a:t> 'in the-houses’</a:t>
            </a:r>
            <a:r>
              <a:rPr lang="en-US" sz="2400" dirty="0" smtClean="0">
                <a:latin typeface="Linguistics 105" charset="0"/>
              </a:rPr>
              <a:t>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-o-i-ssa</a:t>
            </a:r>
            <a:r>
              <a:rPr lang="en-US" sz="2400" dirty="0">
                <a:latin typeface="Linguistics 105" charset="0"/>
              </a:rPr>
              <a:t> 'in the-shops'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2400" dirty="0" err="1">
                <a:latin typeface="Linguistics 105" charset="0"/>
              </a:rPr>
              <a:t>talo-i-ssa-ni</a:t>
            </a:r>
            <a:r>
              <a:rPr lang="en-US" sz="2400" dirty="0">
                <a:latin typeface="Linguistics 105" charset="0"/>
              </a:rPr>
              <a:t> 'in my houses’</a:t>
            </a:r>
            <a:r>
              <a:rPr lang="en-US" sz="2400" dirty="0" smtClean="0">
                <a:latin typeface="Linguistics 105" charset="0"/>
              </a:rPr>
              <a:t>		</a:t>
            </a:r>
            <a:r>
              <a:rPr lang="en-US" sz="2400" dirty="0" err="1" smtClean="0">
                <a:latin typeface="Linguistics 105" charset="0"/>
              </a:rPr>
              <a:t>kaup</a:t>
            </a:r>
            <a:r>
              <a:rPr lang="en-US" sz="2400" dirty="0" err="1">
                <a:latin typeface="Linguistics 105" charset="0"/>
              </a:rPr>
              <a:t>-o-i-ssa-ni</a:t>
            </a:r>
            <a:r>
              <a:rPr lang="en-US" sz="2400" dirty="0">
                <a:latin typeface="Linguistics 105" charset="0"/>
              </a:rPr>
              <a:t> 'in my shops'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Stemming (baby lemmatization)</a:t>
            </a:r>
            <a:endParaRPr 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685800"/>
          </a:xfrm>
        </p:spPr>
        <p:txBody>
          <a:bodyPr/>
          <a:lstStyle/>
          <a:p>
            <a:pPr eaLnBrk="1" hangingPunct="1"/>
            <a:r>
              <a:rPr lang="en-US" dirty="0"/>
              <a:t>Reduce</a:t>
            </a:r>
            <a:r>
              <a:rPr lang="en-US" dirty="0" smtClean="0"/>
              <a:t> a word </a:t>
            </a:r>
            <a:r>
              <a:rPr lang="en-US" dirty="0"/>
              <a:t>to </a:t>
            </a:r>
            <a:r>
              <a:rPr lang="en-US" dirty="0" smtClean="0"/>
              <a:t>the main morpheme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77875" y="16716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1447800" y="2895600"/>
            <a:ext cx="183515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automates</a:t>
            </a:r>
            <a:b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</a:br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automatic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automation</a:t>
            </a:r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1524000" y="4495800"/>
            <a:ext cx="1322388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runs</a:t>
            </a:r>
          </a:p>
          <a:p>
            <a:r>
              <a:rPr lang="en-US" sz="2200" b="1" i="1">
                <a:solidFill>
                  <a:schemeClr val="folHlink"/>
                </a:solidFill>
                <a:ea typeface="ＭＳ Ｐゴシック" charset="-128"/>
                <a:cs typeface="ＭＳ Ｐゴシック" charset="-128"/>
              </a:rPr>
              <a:t>running</a:t>
            </a:r>
          </a:p>
        </p:txBody>
      </p:sp>
      <p:sp>
        <p:nvSpPr>
          <p:cNvPr id="38922" name="AutoShape 10"/>
          <p:cNvSpPr>
            <a:spLocks noChangeArrowheads="1"/>
          </p:cNvSpPr>
          <p:nvPr/>
        </p:nvSpPr>
        <p:spPr bwMode="auto">
          <a:xfrm>
            <a:off x="4267200" y="33528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3" name="AutoShape 11"/>
          <p:cNvSpPr>
            <a:spLocks noChangeArrowheads="1"/>
          </p:cNvSpPr>
          <p:nvPr/>
        </p:nvSpPr>
        <p:spPr bwMode="auto">
          <a:xfrm>
            <a:off x="42672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5997575" y="3276600"/>
            <a:ext cx="13938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automat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5997575" y="4754563"/>
            <a:ext cx="6889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200" b="1" i="1">
                <a:solidFill>
                  <a:schemeClr val="hlink"/>
                </a:solidFill>
                <a:ea typeface="ＭＳ Ｐゴシック" charset="-128"/>
                <a:cs typeface="ＭＳ Ｐゴシック" charset="-128"/>
              </a:rPr>
              <a:t>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Stemming example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3429000" y="25717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381000" y="2438400"/>
            <a:ext cx="77378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ea typeface="ＭＳ Ｐゴシック" charset="-128"/>
                <a:cs typeface="ＭＳ Ｐゴシック" charset="-128"/>
              </a:rPr>
              <a:t>This is a poorly constructed example using the Porter stemmer.</a:t>
            </a:r>
            <a:endParaRPr lang="en-US" sz="24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1143000" y="5638800"/>
            <a:ext cx="7086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>
                <a:ea typeface="ＭＳ Ｐゴシック" charset="-128"/>
                <a:cs typeface="ＭＳ Ｐゴシック" charset="-128"/>
                <a:hlinkClick r:id="rId3"/>
              </a:rPr>
              <a:t>http://maya.cs.depaul.edu/~classes/ds575/porter.html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 </a:t>
            </a:r>
          </a:p>
          <a:p>
            <a:r>
              <a:rPr lang="en-US" sz="2000" dirty="0" smtClean="0">
                <a:ea typeface="ＭＳ Ｐゴシック" charset="-128"/>
                <a:cs typeface="ＭＳ Ｐゴシック" charset="-128"/>
              </a:rPr>
              <a:t>(or you can download versions online)</a:t>
            </a:r>
            <a:endParaRPr lang="en-US" sz="2000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81000" y="3500735"/>
            <a:ext cx="695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dirty="0" smtClean="0">
                <a:ea typeface="ＭＳ Ｐゴシック" charset="-128"/>
                <a:cs typeface="ＭＳ Ｐゴシック" charset="-128"/>
              </a:rPr>
              <a:t>This is a </a:t>
            </a:r>
            <a:r>
              <a:rPr lang="en-US" sz="2400" dirty="0" err="1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poorli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 construct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 example </a:t>
            </a:r>
            <a:r>
              <a:rPr lang="en-US" sz="2400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us</a:t>
            </a:r>
            <a:r>
              <a:rPr lang="en-US" sz="2400" dirty="0" smtClean="0">
                <a:ea typeface="ＭＳ Ｐゴシック" charset="-128"/>
                <a:cs typeface="ＭＳ Ｐゴシック" charset="-128"/>
              </a:rPr>
              <a:t> the Porter stemmer.</a:t>
            </a:r>
            <a:endParaRPr lang="en-US" sz="24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Porter’s algorithm (1980)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Most common algorithm for stemming English</a:t>
            </a:r>
          </a:p>
          <a:p>
            <a:pPr lvl="1"/>
            <a:r>
              <a:rPr lang="en-US">
                <a:ea typeface="ＭＳ Ｐゴシック" charset="-128"/>
              </a:rPr>
              <a:t>Results suggest it’s at least as good as other stemming options</a:t>
            </a:r>
          </a:p>
          <a:p>
            <a:r>
              <a:rPr lang="en-US"/>
              <a:t>Multiple sequential phases of reductions using rules, e.g.</a:t>
            </a:r>
          </a:p>
          <a:p>
            <a:pPr lvl="1"/>
            <a:r>
              <a:rPr lang="en-US">
                <a:ea typeface="ＭＳ Ｐゴシック" charset="-128"/>
              </a:rPr>
              <a:t>sses </a:t>
            </a:r>
            <a:r>
              <a:rPr lang="en-US">
                <a:ea typeface="ＭＳ Ｐゴシック" charset="-128"/>
                <a:sym typeface="Symbol" charset="2"/>
              </a:rPr>
              <a:t> ss</a:t>
            </a:r>
          </a:p>
          <a:p>
            <a:pPr lvl="1"/>
            <a:r>
              <a:rPr lang="en-US">
                <a:ea typeface="ＭＳ Ｐゴシック" charset="-128"/>
              </a:rPr>
              <a:t>ies </a:t>
            </a:r>
            <a:r>
              <a:rPr lang="en-US">
                <a:ea typeface="ＭＳ Ｐゴシック" charset="-128"/>
                <a:sym typeface="Symbol" charset="2"/>
              </a:rPr>
              <a:t> i</a:t>
            </a:r>
          </a:p>
          <a:p>
            <a:pPr lvl="1"/>
            <a:r>
              <a:rPr lang="en-US">
                <a:ea typeface="ＭＳ Ｐゴシック" charset="-128"/>
              </a:rPr>
              <a:t>ational </a:t>
            </a:r>
            <a:r>
              <a:rPr lang="en-US">
                <a:ea typeface="ＭＳ Ｐゴシック" charset="-128"/>
                <a:sym typeface="Symbol" charset="2"/>
              </a:rPr>
              <a:t> ate</a:t>
            </a:r>
          </a:p>
          <a:p>
            <a:pPr lvl="1"/>
            <a:r>
              <a:rPr lang="en-US">
                <a:ea typeface="ＭＳ Ｐゴシック" charset="-128"/>
              </a:rPr>
              <a:t>tional </a:t>
            </a:r>
            <a:r>
              <a:rPr lang="en-US">
                <a:ea typeface="ＭＳ Ｐゴシック" charset="-128"/>
                <a:sym typeface="Symbol" charset="2"/>
              </a:rPr>
              <a:t> tion</a:t>
            </a:r>
          </a:p>
          <a:p>
            <a:r>
              <a:rPr lang="en-US">
                <a:hlinkClick r:id="rId3"/>
              </a:rPr>
              <a:t>http://tartarus.org/~martin/PorterStemmer/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Syntax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Study of structure of language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Examine the rules of how words interact and go together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Rules governing grammaticality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I will give you one perspective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 single correct theory of syntax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still an active field of research in linguistics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we will often use it as a tool/stepping stone for other applications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in language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man        all the way home.</a:t>
            </a:r>
            <a:endParaRPr lang="en-US" sz="4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are some examples of words that can/can’t go here?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in language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7800" y="3091934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man        all the way home.</a:t>
            </a:r>
            <a:endParaRPr lang="en-US" sz="4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352800" y="3656012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390106" y="4304506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57400" y="4953000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 can’t some words go here?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in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10000"/>
            <a:ext cx="8153400" cy="2286000"/>
          </a:xfrm>
        </p:spPr>
        <p:txBody>
          <a:bodyPr/>
          <a:lstStyle/>
          <a:p>
            <a:r>
              <a:rPr lang="en-US" dirty="0" smtClean="0"/>
              <a:t>Language is bound by a set of rules</a:t>
            </a:r>
          </a:p>
          <a:p>
            <a:r>
              <a:rPr lang="en-US" dirty="0" smtClean="0"/>
              <a:t>It’s not clear exactly the form of these rules, however, people can generally recognize them</a:t>
            </a:r>
          </a:p>
          <a:p>
            <a:r>
              <a:rPr lang="en-US" dirty="0" smtClean="0"/>
              <a:t>This is syntax!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1905000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man flew all the way home.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!=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3886200"/>
            <a:ext cx="8153400" cy="2209800"/>
          </a:xfrm>
        </p:spPr>
        <p:txBody>
          <a:bodyPr/>
          <a:lstStyle/>
          <a:p>
            <a:r>
              <a:rPr lang="en-US" dirty="0" smtClean="0"/>
              <a:t>Syntax is only concerned with how words interact from a grammatical standpoint, not</a:t>
            </a:r>
            <a:r>
              <a:rPr lang="en-US" dirty="0" smtClean="0"/>
              <a:t> semantically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905000"/>
            <a:ext cx="66263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Colorless green ideas sleep furiously.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Parts of speech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43000" y="20574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are parts of speech (think 3</a:t>
            </a:r>
            <a:r>
              <a:rPr lang="en-US" sz="2800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dirty="0" smtClean="0">
                <a:solidFill>
                  <a:srgbClr val="FF0000"/>
                </a:solidFill>
              </a:rPr>
              <a:t> grade)?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NLP Linguistics 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David Kauchak</a:t>
            </a:r>
          </a:p>
          <a:p>
            <a:r>
              <a:rPr lang="en-US" dirty="0" smtClean="0"/>
              <a:t>CS159 – Spring 2011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34200" y="6211669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some slides adapted from Ray Mooney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Parts of speech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" y="16764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Parts of speech are constructed by grouping </a:t>
            </a:r>
            <a:r>
              <a:rPr lang="en-US" sz="2400" dirty="0" smtClean="0"/>
              <a:t>words </a:t>
            </a:r>
            <a:r>
              <a:rPr lang="en-US" sz="2400" dirty="0" smtClean="0"/>
              <a:t>that function </a:t>
            </a:r>
            <a:r>
              <a:rPr lang="en-US" sz="2400" dirty="0" smtClean="0"/>
              <a:t>similarly:</a:t>
            </a:r>
          </a:p>
          <a:p>
            <a:r>
              <a:rPr lang="en-US" sz="2400" dirty="0" smtClean="0"/>
              <a:t>	- </a:t>
            </a:r>
            <a:r>
              <a:rPr lang="en-US" sz="2400" dirty="0" smtClean="0"/>
              <a:t>with </a:t>
            </a:r>
            <a:r>
              <a:rPr lang="en-US" sz="2400" dirty="0" smtClean="0"/>
              <a:t>respect to the words that can occur nearby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	- </a:t>
            </a:r>
            <a:r>
              <a:rPr lang="en-US" sz="2400" dirty="0" smtClean="0"/>
              <a:t>and by their </a:t>
            </a:r>
            <a:r>
              <a:rPr lang="en-US" sz="2400" dirty="0" smtClean="0"/>
              <a:t>morphological </a:t>
            </a:r>
            <a:r>
              <a:rPr lang="en-US" sz="2400" dirty="0" smtClean="0"/>
              <a:t>properties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3488591"/>
            <a:ext cx="66263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The man        all the way home.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352800" y="4052669"/>
            <a:ext cx="914400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981200" y="4348877"/>
            <a:ext cx="2057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ran</a:t>
            </a:r>
          </a:p>
          <a:p>
            <a:r>
              <a:rPr lang="en-US" dirty="0" smtClean="0"/>
              <a:t>forgave</a:t>
            </a:r>
          </a:p>
          <a:p>
            <a:r>
              <a:rPr lang="en-US" dirty="0" smtClean="0"/>
              <a:t>ate</a:t>
            </a:r>
          </a:p>
          <a:p>
            <a:r>
              <a:rPr lang="en-US" dirty="0" smtClean="0"/>
              <a:t>drove</a:t>
            </a:r>
          </a:p>
          <a:p>
            <a:r>
              <a:rPr lang="en-US" dirty="0" smtClean="0"/>
              <a:t>drank</a:t>
            </a:r>
          </a:p>
          <a:p>
            <a:r>
              <a:rPr lang="en-US" dirty="0" smtClean="0"/>
              <a:t>hid</a:t>
            </a:r>
          </a:p>
          <a:p>
            <a:r>
              <a:rPr lang="en-US" dirty="0" smtClean="0"/>
              <a:t>learned</a:t>
            </a:r>
          </a:p>
          <a:p>
            <a:r>
              <a:rPr lang="en-US" dirty="0" smtClean="0"/>
              <a:t>hurt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00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integrated</a:t>
            </a:r>
          </a:p>
          <a:p>
            <a:r>
              <a:rPr lang="en-US" dirty="0" smtClean="0"/>
              <a:t>programmed</a:t>
            </a:r>
          </a:p>
          <a:p>
            <a:r>
              <a:rPr lang="en-US" dirty="0" smtClean="0"/>
              <a:t>shot</a:t>
            </a:r>
          </a:p>
          <a:p>
            <a:r>
              <a:rPr lang="en-US" dirty="0" smtClean="0"/>
              <a:t>shouted</a:t>
            </a:r>
          </a:p>
          <a:p>
            <a:r>
              <a:rPr lang="en-US" dirty="0" smtClean="0"/>
              <a:t>sat</a:t>
            </a:r>
          </a:p>
          <a:p>
            <a:r>
              <a:rPr lang="en-US" dirty="0" smtClean="0"/>
              <a:t>slept</a:t>
            </a:r>
          </a:p>
          <a:p>
            <a:r>
              <a:rPr lang="en-US" dirty="0" smtClean="0"/>
              <a:t>understood</a:t>
            </a:r>
          </a:p>
          <a:p>
            <a:r>
              <a:rPr lang="en-US" dirty="0" smtClean="0"/>
              <a:t>voted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4348877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washed</a:t>
            </a:r>
          </a:p>
          <a:p>
            <a:r>
              <a:rPr lang="en-US" dirty="0" smtClean="0"/>
              <a:t>warned</a:t>
            </a:r>
          </a:p>
          <a:p>
            <a:r>
              <a:rPr lang="en-US" dirty="0" smtClean="0"/>
              <a:t>walked</a:t>
            </a:r>
          </a:p>
          <a:p>
            <a:r>
              <a:rPr lang="en-US" dirty="0" smtClean="0"/>
              <a:t>spoke</a:t>
            </a:r>
          </a:p>
          <a:p>
            <a:r>
              <a:rPr lang="en-US" dirty="0" smtClean="0"/>
              <a:t>succeeded</a:t>
            </a:r>
          </a:p>
          <a:p>
            <a:r>
              <a:rPr lang="en-US" dirty="0" smtClean="0"/>
              <a:t>survived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recorded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the English parts of speech?</a:t>
            </a:r>
          </a:p>
          <a:p>
            <a:pPr lvl="1"/>
            <a:r>
              <a:rPr lang="en-US" dirty="0" smtClean="0"/>
              <a:t>8 parts of speech?</a:t>
            </a:r>
          </a:p>
          <a:p>
            <a:pPr lvl="2"/>
            <a:r>
              <a:rPr lang="en-US" dirty="0" smtClean="0"/>
              <a:t>Noun (person, place or thing)</a:t>
            </a:r>
          </a:p>
          <a:p>
            <a:pPr lvl="2"/>
            <a:r>
              <a:rPr lang="en-US" dirty="0" smtClean="0"/>
              <a:t>Verb (actions and processes)</a:t>
            </a:r>
          </a:p>
          <a:p>
            <a:pPr lvl="2"/>
            <a:r>
              <a:rPr lang="en-US" dirty="0" smtClean="0"/>
              <a:t>Adjective (modify nouns)</a:t>
            </a:r>
          </a:p>
          <a:p>
            <a:pPr lvl="2"/>
            <a:r>
              <a:rPr lang="en-US" dirty="0" smtClean="0"/>
              <a:t>Adverb (modify verbs)</a:t>
            </a:r>
          </a:p>
          <a:p>
            <a:pPr lvl="2"/>
            <a:r>
              <a:rPr lang="en-US" dirty="0" smtClean="0"/>
              <a:t>Preposition (on, in, by, to, with)</a:t>
            </a:r>
          </a:p>
          <a:p>
            <a:pPr lvl="2"/>
            <a:r>
              <a:rPr lang="en-US" dirty="0" smtClean="0"/>
              <a:t>Determiners (a, an, the, what, which, that)</a:t>
            </a:r>
          </a:p>
          <a:p>
            <a:pPr lvl="2"/>
            <a:r>
              <a:rPr lang="en-US" dirty="0" smtClean="0"/>
              <a:t>Conjunctions (and, but, or)</a:t>
            </a:r>
          </a:p>
          <a:p>
            <a:pPr lvl="2"/>
            <a:r>
              <a:rPr lang="en-US" dirty="0" smtClean="0"/>
              <a:t>Particle (off, up)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parts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Brown corpus: 87</a:t>
            </a:r>
            <a:r>
              <a:rPr lang="en-US" dirty="0" smtClean="0"/>
              <a:t> POS tags</a:t>
            </a:r>
            <a:endParaRPr lang="en-US" dirty="0" smtClean="0"/>
          </a:p>
          <a:p>
            <a:r>
              <a:rPr lang="en-US" dirty="0" smtClean="0"/>
              <a:t>Penn Treebank:</a:t>
            </a:r>
            <a:r>
              <a:rPr lang="en-US" dirty="0" smtClean="0"/>
              <a:t> ~45</a:t>
            </a:r>
            <a:r>
              <a:rPr lang="en-US" dirty="0" smtClean="0"/>
              <a:t> POS</a:t>
            </a:r>
            <a:r>
              <a:rPr lang="en-US" dirty="0" smtClean="0"/>
              <a:t> tags</a:t>
            </a:r>
          </a:p>
          <a:p>
            <a:pPr lvl="1"/>
            <a:r>
              <a:rPr lang="en-US" dirty="0" smtClean="0"/>
              <a:t>Derived from the Brown </a:t>
            </a:r>
            <a:r>
              <a:rPr lang="en-US" dirty="0" err="1" smtClean="0"/>
              <a:t>tagset</a:t>
            </a:r>
            <a:endParaRPr lang="en-US" dirty="0" smtClean="0"/>
          </a:p>
          <a:p>
            <a:pPr lvl="1"/>
            <a:r>
              <a:rPr lang="en-US" dirty="0" smtClean="0"/>
              <a:t>Most common in NLP</a:t>
            </a:r>
          </a:p>
          <a:p>
            <a:pPr lvl="1"/>
            <a:r>
              <a:rPr lang="en-US" dirty="0" smtClean="0"/>
              <a:t>Many of the examples we’ll show us this one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British National Corpus (C5 </a:t>
            </a:r>
            <a:r>
              <a:rPr lang="en-US" dirty="0" err="1" smtClean="0"/>
              <a:t>tagset</a:t>
            </a:r>
            <a:r>
              <a:rPr lang="en-US" dirty="0" smtClean="0"/>
              <a:t>): 61 </a:t>
            </a:r>
            <a:r>
              <a:rPr lang="en-US" dirty="0" smtClean="0"/>
              <a:t>tags</a:t>
            </a:r>
          </a:p>
          <a:p>
            <a:r>
              <a:rPr lang="en-US" dirty="0" smtClean="0"/>
              <a:t>C6 </a:t>
            </a:r>
            <a:r>
              <a:rPr lang="en-US" dirty="0" err="1" smtClean="0"/>
              <a:t>tagset</a:t>
            </a:r>
            <a:r>
              <a:rPr lang="en-US" dirty="0" smtClean="0"/>
              <a:t>: 148</a:t>
            </a:r>
            <a:endParaRPr lang="en-US" dirty="0" smtClean="0"/>
          </a:p>
          <a:p>
            <a:r>
              <a:rPr lang="en-US" dirty="0" smtClean="0"/>
              <a:t>C7 </a:t>
            </a:r>
            <a:r>
              <a:rPr lang="en-US" dirty="0" err="1" smtClean="0"/>
              <a:t>tagset</a:t>
            </a:r>
            <a:r>
              <a:rPr lang="en-US" dirty="0" smtClean="0"/>
              <a:t>: </a:t>
            </a:r>
            <a:r>
              <a:rPr lang="en-US" dirty="0" smtClean="0"/>
              <a:t>146</a:t>
            </a:r>
          </a:p>
          <a:p>
            <a:r>
              <a:rPr lang="en-US" dirty="0" smtClean="0"/>
              <a:t>C8 </a:t>
            </a:r>
            <a:r>
              <a:rPr lang="en-US" dirty="0" err="1" smtClean="0"/>
              <a:t>tagset</a:t>
            </a:r>
            <a:r>
              <a:rPr lang="en-US" dirty="0" smtClean="0"/>
              <a:t>: 171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Brown </a:t>
            </a:r>
            <a:r>
              <a:rPr lang="en-US" dirty="0" err="1" smtClean="0"/>
              <a:t>tagset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http://</a:t>
            </a:r>
            <a:r>
              <a:rPr lang="en-US" sz="2400" dirty="0" err="1" smtClean="0"/>
              <a:t>www.comp.leeds.ac.uk/ccalas/tagsets/brown.html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5334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Noun (person, place or thing)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Singular (NN):  dog, fork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Plural (NNS):  dogs, forks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Proper (NNP, NNPS): John, </a:t>
            </a:r>
            <a:r>
              <a:rPr lang="en-US" sz="2000" dirty="0" err="1"/>
              <a:t>Springfields</a:t>
            </a:r>
            <a:endParaRPr lang="en-US" sz="2000" dirty="0"/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Personal pronoun (PRP): I, you, he, she, 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err="1"/>
              <a:t>Wh</a:t>
            </a:r>
            <a:r>
              <a:rPr lang="en-US" sz="2000" dirty="0"/>
              <a:t>-pronoun  (WP): who, what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Verb (actions and processes)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Base, infinitive (VB): 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tense (VBD):  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Gerund (VBG):  eating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Past participle (VBN):  eaten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Non 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 (VBP): eat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3</a:t>
            </a:r>
            <a:r>
              <a:rPr lang="en-US" sz="2000" baseline="30000" dirty="0"/>
              <a:t>rd</a:t>
            </a:r>
            <a:r>
              <a:rPr lang="en-US" sz="2000" dirty="0"/>
              <a:t> person singular present tense: (VBZ): eats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Modal (MD): should, can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/>
              <a:t>To (TO): to (to eat)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English Parts of Speech (cont.)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828800"/>
            <a:ext cx="81534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/>
              <a:t>Adjective (modify nouns)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(JJ): red, tall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(JJR): redder, taller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(JJS): reddest, tallest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Adverb (modify verbs)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(RB): quickly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Comparative (RBR): quicker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Superlative (RBS): quickest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Preposition (IN): on, in, by, to, with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Determiner: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Basic (DT) a, an, the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/>
              <a:t>WH-determiner (WDT): which, that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Coordinating Conjunction (CC): and, but, or,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/>
              <a:t>Particle (RP): off (took off), up (put up)</a:t>
            </a:r>
          </a:p>
          <a:p>
            <a:pPr eaLnBrk="1" hangingPunct="1">
              <a:lnSpc>
                <a:spcPct val="80000"/>
              </a:lnSpc>
            </a:pPr>
            <a:endParaRPr lang="en-US" sz="24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Closed vs. Open Class 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i="1" dirty="0"/>
              <a:t>Closed class</a:t>
            </a:r>
            <a:r>
              <a:rPr lang="en-US" dirty="0"/>
              <a:t> categories are composed of a small, fixed set of grammatical function words for a given language.</a:t>
            </a:r>
          </a:p>
          <a:p>
            <a:pPr lvl="1" eaLnBrk="1" hangingPunct="1"/>
            <a:r>
              <a:rPr lang="en-US" dirty="0"/>
              <a:t>Pronouns, Prepositions, Modals, Determiners, Particles, Conjunctions</a:t>
            </a:r>
          </a:p>
          <a:p>
            <a:pPr eaLnBrk="1" hangingPunct="1"/>
            <a:r>
              <a:rPr lang="en-US" dirty="0"/>
              <a:t>Open class categories have large number of words and new ones are easily invented.</a:t>
            </a:r>
          </a:p>
          <a:p>
            <a:pPr lvl="1" eaLnBrk="1" hangingPunct="1"/>
            <a:r>
              <a:rPr lang="en-US" dirty="0"/>
              <a:t>Nouns (</a:t>
            </a:r>
            <a:r>
              <a:rPr lang="en-US" dirty="0" err="1"/>
              <a:t>Googler</a:t>
            </a:r>
            <a:r>
              <a:rPr lang="en-US" dirty="0"/>
              <a:t>,</a:t>
            </a:r>
            <a:r>
              <a:rPr lang="en-US" dirty="0" smtClean="0"/>
              <a:t> futon, </a:t>
            </a:r>
            <a:r>
              <a:rPr lang="en-US" dirty="0" err="1" smtClean="0"/>
              <a:t>iPad</a:t>
            </a:r>
            <a:r>
              <a:rPr lang="en-US" dirty="0" smtClean="0"/>
              <a:t>)</a:t>
            </a:r>
            <a:r>
              <a:rPr lang="en-US" dirty="0"/>
              <a:t>, Verbs (</a:t>
            </a:r>
            <a:r>
              <a:rPr lang="en-US" dirty="0" smtClean="0"/>
              <a:t>Google, </a:t>
            </a:r>
            <a:r>
              <a:rPr lang="en-US" dirty="0" err="1" smtClean="0"/>
              <a:t>futoning</a:t>
            </a:r>
            <a:r>
              <a:rPr lang="en-US" dirty="0" smtClean="0"/>
              <a:t>)</a:t>
            </a:r>
            <a:r>
              <a:rPr lang="en-US" dirty="0"/>
              <a:t>, Adjectives (geeky), </a:t>
            </a:r>
            <a:r>
              <a:rPr lang="en-US" dirty="0" err="1"/>
              <a:t>Abverb</a:t>
            </a:r>
            <a:r>
              <a:rPr lang="en-US" dirty="0"/>
              <a:t> (</a:t>
            </a:r>
            <a:r>
              <a:rPr lang="en-US" dirty="0" err="1"/>
              <a:t>chompingly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Part</a:t>
            </a:r>
            <a:r>
              <a:rPr lang="en-US" dirty="0" smtClean="0"/>
              <a:t> of speech tagging</a:t>
            </a:r>
            <a:endParaRPr lang="en-US" dirty="0"/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7675"/>
            <a:ext cx="7772400" cy="1711325"/>
          </a:xfrm>
        </p:spPr>
        <p:txBody>
          <a:bodyPr/>
          <a:lstStyle/>
          <a:p>
            <a:pPr eaLnBrk="1" hangingPunct="1"/>
            <a:r>
              <a:rPr lang="en-US" dirty="0"/>
              <a:t>Annotate each word in a sentence with a part-of-speech </a:t>
            </a:r>
            <a:r>
              <a:rPr lang="en-US" dirty="0" smtClean="0"/>
              <a:t>marker</a:t>
            </a:r>
          </a:p>
          <a:p>
            <a:pPr eaLnBrk="1" hangingPunct="1"/>
            <a:r>
              <a:rPr lang="en-US" dirty="0"/>
              <a:t>Lowest level of syntactic </a:t>
            </a:r>
            <a:r>
              <a:rPr lang="en-US" dirty="0" smtClean="0"/>
              <a:t>analysis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457200" y="3962400"/>
            <a:ext cx="8060267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>
                <a:solidFill>
                  <a:srgbClr val="3333CC"/>
                </a:solidFill>
              </a:rPr>
              <a:t>John  saw  the  saw  and  decided  to  take  it     to   the   table</a:t>
            </a:r>
            <a:r>
              <a:rPr lang="en-US" sz="2400" b="0" dirty="0" smtClean="0">
                <a:solidFill>
                  <a:srgbClr val="3333CC"/>
                </a:solidFill>
              </a:rPr>
              <a:t>.</a:t>
            </a:r>
            <a:endParaRPr lang="en-US" sz="2400" b="0" dirty="0">
              <a:solidFill>
                <a:srgbClr val="3333CC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3400" y="4581229"/>
            <a:ext cx="7874068" cy="46384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r>
              <a:rPr lang="en-US" sz="2400" b="0" dirty="0" smtClean="0">
                <a:solidFill>
                  <a:srgbClr val="CC0099"/>
                </a:solidFill>
              </a:rPr>
              <a:t>NNP </a:t>
            </a:r>
            <a:r>
              <a:rPr lang="en-US" sz="2400" b="0" dirty="0">
                <a:solidFill>
                  <a:srgbClr val="CC0099"/>
                </a:solidFill>
              </a:rPr>
              <a:t>VBD</a:t>
            </a:r>
            <a:r>
              <a:rPr lang="en-US" sz="2400" b="0" dirty="0" smtClean="0">
                <a:solidFill>
                  <a:srgbClr val="CC0099"/>
                </a:solidFill>
              </a:rPr>
              <a:t>  DT  </a:t>
            </a:r>
            <a:r>
              <a:rPr lang="en-US" sz="2400" b="0" dirty="0">
                <a:solidFill>
                  <a:srgbClr val="CC0099"/>
                </a:solidFill>
              </a:rPr>
              <a:t>NN </a:t>
            </a:r>
            <a:r>
              <a:rPr lang="en-US" sz="2400" b="0" dirty="0" smtClean="0">
                <a:solidFill>
                  <a:srgbClr val="CC0099"/>
                </a:solidFill>
              </a:rPr>
              <a:t>  CC      VBD    TO  VB  </a:t>
            </a:r>
            <a:r>
              <a:rPr lang="en-US" sz="2400" b="0" dirty="0">
                <a:solidFill>
                  <a:srgbClr val="CC0099"/>
                </a:solidFill>
              </a:rPr>
              <a:t>PRP</a:t>
            </a:r>
            <a:r>
              <a:rPr lang="en-US" sz="2400" b="0" dirty="0" smtClean="0">
                <a:solidFill>
                  <a:srgbClr val="CC0099"/>
                </a:solidFill>
              </a:rPr>
              <a:t>   IN  DT    </a:t>
            </a:r>
            <a:r>
              <a:rPr lang="en-US" sz="2400" b="0" dirty="0">
                <a:solidFill>
                  <a:srgbClr val="CC0099"/>
                </a:solidFill>
              </a:rPr>
              <a:t>NN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12648" y="1752600"/>
            <a:ext cx="517855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 smtClean="0"/>
              <a:t>I like candy.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Time flies like an arrow.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51816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Does “like” play the same role (POS) in these sentences?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362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VBP</a:t>
            </a:r>
          </a:p>
          <a:p>
            <a:r>
              <a:rPr lang="en-US" dirty="0" smtClean="0"/>
              <a:t>(verb, non-3</a:t>
            </a:r>
            <a:r>
              <a:rPr lang="en-US" baseline="30000" dirty="0" smtClean="0"/>
              <a:t>rd</a:t>
            </a:r>
            <a:r>
              <a:rPr lang="en-US" dirty="0" smtClean="0"/>
              <a:t> person, singular, present)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37338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</a:t>
            </a:r>
          </a:p>
          <a:p>
            <a:r>
              <a:rPr lang="en-US" dirty="0" smtClean="0"/>
              <a:t>(preposition)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Ambiguity in POS Tagging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489770"/>
            <a:ext cx="82265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3200" dirty="0" smtClean="0"/>
              <a:t>I bought it at the shop around the corner.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I never got around to getting the car.</a:t>
            </a:r>
          </a:p>
          <a:p>
            <a:pPr lvl="1"/>
            <a:endParaRPr lang="en-US" sz="32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The cost of a new </a:t>
            </a:r>
            <a:r>
              <a:rPr lang="en-US" sz="3200" dirty="0" err="1" smtClean="0"/>
              <a:t>Prius</a:t>
            </a:r>
            <a:r>
              <a:rPr lang="en-US" sz="3200" dirty="0" smtClean="0"/>
              <a:t> is around $25K.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5903893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Does “around” play the same role (POS) in these sentences?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76800" y="19812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IN</a:t>
            </a:r>
          </a:p>
          <a:p>
            <a:r>
              <a:rPr lang="en-US" dirty="0" smtClean="0"/>
              <a:t>(preposition)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0" y="3429000"/>
            <a:ext cx="6019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RP</a:t>
            </a:r>
          </a:p>
          <a:p>
            <a:r>
              <a:rPr lang="en-US" dirty="0" smtClean="0"/>
              <a:t>(particle… on, off)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410200" y="4900136"/>
            <a:ext cx="1066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RB</a:t>
            </a:r>
          </a:p>
          <a:p>
            <a:r>
              <a:rPr lang="en-US" dirty="0" smtClean="0"/>
              <a:t>(adverb)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quiz on Monday</a:t>
            </a:r>
          </a:p>
          <a:p>
            <a:pPr lvl="1"/>
            <a:r>
              <a:rPr lang="en-US" dirty="0" smtClean="0"/>
              <a:t>first 30 minutes of class (show up on time!)</a:t>
            </a:r>
          </a:p>
          <a:p>
            <a:pPr lvl="1"/>
            <a:r>
              <a:rPr lang="en-US" dirty="0" smtClean="0"/>
              <a:t>open book</a:t>
            </a:r>
          </a:p>
          <a:p>
            <a:r>
              <a:rPr lang="en-US" dirty="0" smtClean="0"/>
              <a:t>Assignment </a:t>
            </a:r>
            <a:r>
              <a:rPr lang="en-US" dirty="0" smtClean="0"/>
              <a:t>2</a:t>
            </a:r>
          </a:p>
          <a:p>
            <a:r>
              <a:rPr lang="en-US" dirty="0" smtClean="0"/>
              <a:t>Assignment 3</a:t>
            </a:r>
            <a:endParaRPr lang="en-US" dirty="0" smtClean="0"/>
          </a:p>
          <a:p>
            <a:pPr lvl="1"/>
            <a:r>
              <a:rPr lang="en-US" dirty="0" smtClean="0"/>
              <a:t>you can assume one sentence per line (this isn’t exactly true, but it’s sufficient for this assignment)</a:t>
            </a:r>
          </a:p>
          <a:p>
            <a:pPr lvl="1"/>
            <a:r>
              <a:rPr lang="en-US" dirty="0" smtClean="0"/>
              <a:t>to get the words, just split on </a:t>
            </a:r>
            <a:r>
              <a:rPr lang="en-US" dirty="0" smtClean="0"/>
              <a:t>whitespace</a:t>
            </a:r>
          </a:p>
          <a:p>
            <a:pPr lvl="1"/>
            <a:r>
              <a:rPr lang="en-US" dirty="0" smtClean="0"/>
              <a:t>e-mail me if there are ambiguities/problems</a:t>
            </a:r>
            <a:endParaRPr lang="en-US" dirty="0" smtClean="0"/>
          </a:p>
          <a:p>
            <a:r>
              <a:rPr lang="en-US" dirty="0" smtClean="0"/>
              <a:t>Keep up with the reading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Ambiguity in POS tagging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Like most language components, the challenge with POS tagging is ambiguity</a:t>
            </a:r>
          </a:p>
          <a:p>
            <a:r>
              <a:rPr lang="en-US" dirty="0" smtClean="0"/>
              <a:t>Brown corpus analysis</a:t>
            </a:r>
          </a:p>
          <a:p>
            <a:pPr lvl="1"/>
            <a:r>
              <a:rPr lang="en-US" dirty="0" smtClean="0"/>
              <a:t>11.5% of word types are ambiguous (this sounds promising)</a:t>
            </a:r>
          </a:p>
          <a:p>
            <a:pPr lvl="1"/>
            <a:r>
              <a:rPr lang="en-US" dirty="0" smtClean="0"/>
              <a:t>40% of </a:t>
            </a:r>
            <a:r>
              <a:rPr lang="en-US" dirty="0" smtClean="0"/>
              <a:t>word </a:t>
            </a:r>
            <a:r>
              <a:rPr lang="en-US" dirty="0" smtClean="0"/>
              <a:t>appearance are ambiguous</a:t>
            </a:r>
          </a:p>
          <a:p>
            <a:pPr lvl="1"/>
            <a:r>
              <a:rPr lang="en-US" dirty="0" smtClean="0"/>
              <a:t>Unfortunately, the ambiguous words tend to be the more frequently used words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hard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If I told you I had a POS tagger that achieved 90% would you be impressed?</a:t>
            </a:r>
          </a:p>
          <a:p>
            <a:pPr lvl="1"/>
            <a:r>
              <a:rPr lang="en-US" dirty="0" smtClean="0"/>
              <a:t>Shouldn’t be… just picking the most frequent POS for a word gets you this</a:t>
            </a:r>
          </a:p>
          <a:p>
            <a:r>
              <a:rPr lang="en-US" dirty="0" smtClean="0"/>
              <a:t>What about a POS tagger that achieves 93.7%?</a:t>
            </a:r>
          </a:p>
          <a:p>
            <a:pPr lvl="1"/>
            <a:r>
              <a:rPr lang="en-US" dirty="0" smtClean="0"/>
              <a:t>Still probably shouldn’t be… only need to add a basic module for handling unknown words</a:t>
            </a:r>
          </a:p>
          <a:p>
            <a:r>
              <a:rPr lang="en-US" dirty="0" smtClean="0"/>
              <a:t>What about a POS tagger that achieves 100%?</a:t>
            </a:r>
          </a:p>
          <a:p>
            <a:pPr lvl="1"/>
            <a:r>
              <a:rPr lang="en-US" dirty="0" smtClean="0"/>
              <a:t>Should be suspicious… humans only achieve</a:t>
            </a:r>
            <a:r>
              <a:rPr lang="en-US" dirty="0" smtClean="0"/>
              <a:t> ~97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Probably </a:t>
            </a:r>
            <a:r>
              <a:rPr lang="en-US" dirty="0" err="1" smtClean="0"/>
              <a:t>overfitting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POS Tagging Approaches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9856"/>
            <a:ext cx="7772400" cy="49434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Rule-Based</a:t>
            </a:r>
            <a:r>
              <a:rPr lang="en-US" sz="2400" dirty="0"/>
              <a:t>: Human crafted rules based on lexical and other linguistic </a:t>
            </a:r>
            <a:r>
              <a:rPr lang="en-US" sz="2400" dirty="0" smtClean="0"/>
              <a:t>knowledge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Learning-Based</a:t>
            </a:r>
            <a:r>
              <a:rPr lang="en-US" sz="2400" dirty="0"/>
              <a:t>: Trained on human annotated corpora like the Penn </a:t>
            </a:r>
            <a:r>
              <a:rPr lang="en-US" sz="2400" dirty="0" smtClean="0"/>
              <a:t>Treebank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>
                <a:solidFill>
                  <a:srgbClr val="339933"/>
                </a:solidFill>
              </a:rPr>
              <a:t>Statistical models</a:t>
            </a:r>
            <a:r>
              <a:rPr lang="en-US" sz="2000" dirty="0"/>
              <a:t>:  Hidden Markov Model (HMM), Maximum Entropy Markov Model (MEMM), Conditional Random Field (CRF</a:t>
            </a:r>
            <a:r>
              <a:rPr lang="en-US" sz="2000" dirty="0" smtClean="0"/>
              <a:t>), log-linear models, support vector machines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339933"/>
                </a:solidFill>
              </a:rPr>
              <a:t>Rule </a:t>
            </a:r>
            <a:r>
              <a:rPr lang="en-US" sz="2000" b="1" dirty="0">
                <a:solidFill>
                  <a:srgbClr val="339933"/>
                </a:solidFill>
              </a:rPr>
              <a:t>learning</a:t>
            </a:r>
            <a:r>
              <a:rPr lang="en-US" sz="2000" dirty="0"/>
              <a:t>: Transformation Based Learning (TBL)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book discusses some of the more common approaches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Many publicly available:</a:t>
            </a:r>
          </a:p>
          <a:p>
            <a:pPr lvl="1">
              <a:lnSpc>
                <a:spcPct val="90000"/>
              </a:lnSpc>
            </a:pPr>
            <a:r>
              <a:rPr lang="en-US" sz="2100" dirty="0" smtClean="0">
                <a:hlinkClick r:id="rId3"/>
              </a:rPr>
              <a:t>http://nlp.stanford.edu/links/statnlp.html</a:t>
            </a:r>
            <a:r>
              <a:rPr lang="en-US" sz="2100" dirty="0" smtClean="0"/>
              <a:t/>
            </a:r>
            <a:br>
              <a:rPr lang="en-US" sz="2100" dirty="0" smtClean="0"/>
            </a:br>
            <a:r>
              <a:rPr lang="en-US" sz="2100" dirty="0" smtClean="0"/>
              <a:t>(list 15 different ones mostly publicly available!)</a:t>
            </a:r>
          </a:p>
          <a:p>
            <a:pPr lvl="1">
              <a:lnSpc>
                <a:spcPct val="90000"/>
              </a:lnSpc>
            </a:pPr>
            <a:r>
              <a:rPr lang="en-US" sz="2100" dirty="0" err="1" smtClean="0"/>
              <a:t>http://www.coli.uni-saarland.de/~thorsten/tnt</a:t>
            </a:r>
            <a:r>
              <a:rPr lang="en-US" sz="2100" dirty="0" smtClean="0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Constituency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44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Parts of speech can be thought of as the lowest level of syntactic information</a:t>
            </a:r>
          </a:p>
          <a:p>
            <a:r>
              <a:rPr lang="en-US" sz="2400" dirty="0" smtClean="0"/>
              <a:t>Groups </a:t>
            </a:r>
            <a:r>
              <a:rPr lang="en-US" sz="2400" i="1" dirty="0" smtClean="0"/>
              <a:t>words</a:t>
            </a:r>
            <a:r>
              <a:rPr lang="en-US" sz="2400" dirty="0" smtClean="0"/>
              <a:t> together into categories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3544669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likes to eat candy.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4076481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4800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can/can’t go here?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Constituency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676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likes to eat candy.</a:t>
            </a:r>
            <a:endParaRPr lang="en-US" sz="36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374648" y="2208212"/>
            <a:ext cx="1978152" cy="1588"/>
          </a:xfrm>
          <a:prstGeom prst="line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54864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</a:t>
            </a:r>
          </a:p>
          <a:p>
            <a:r>
              <a:rPr lang="en-US" sz="2400" dirty="0" smtClean="0"/>
              <a:t>She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man</a:t>
            </a:r>
          </a:p>
          <a:p>
            <a:r>
              <a:rPr lang="en-US" sz="2400" dirty="0" smtClean="0"/>
              <a:t>The boy</a:t>
            </a:r>
          </a:p>
          <a:p>
            <a:r>
              <a:rPr lang="en-US" sz="2400" dirty="0" smtClean="0"/>
              <a:t>The cat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2895600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Dave</a:t>
            </a:r>
          </a:p>
          <a:p>
            <a:r>
              <a:rPr lang="en-US" sz="2400" dirty="0" smtClean="0"/>
              <a:t>Professor Kauchak</a:t>
            </a:r>
          </a:p>
          <a:p>
            <a:r>
              <a:rPr lang="en-US" sz="2400" dirty="0" smtClean="0"/>
              <a:t>Dr. </a:t>
            </a:r>
            <a:r>
              <a:rPr lang="en-US" sz="2400" dirty="0" err="1" smtClean="0"/>
              <a:t>Suess</a:t>
            </a:r>
            <a:endParaRPr lang="en-US" sz="24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12648" y="240539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nouns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2405390"/>
            <a:ext cx="3044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determiner </a:t>
            </a:r>
            <a:r>
              <a:rPr lang="en-US" sz="2800" dirty="0" smtClean="0">
                <a:solidFill>
                  <a:srgbClr val="0000FF"/>
                </a:solidFill>
              </a:rPr>
              <a:t>nouns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" y="4886980"/>
            <a:ext cx="2206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pronouns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5200472"/>
            <a:ext cx="37338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man that I saw</a:t>
            </a:r>
          </a:p>
          <a:p>
            <a:r>
              <a:rPr lang="en-US" sz="2400" dirty="0" smtClean="0"/>
              <a:t>The boy with the blue pants</a:t>
            </a:r>
          </a:p>
          <a:p>
            <a:r>
              <a:rPr lang="en-US" sz="2400" dirty="0" smtClean="0"/>
              <a:t>The cat in the hat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0" y="4710262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determiner </a:t>
            </a:r>
            <a:r>
              <a:rPr lang="en-US" sz="2800" dirty="0" smtClean="0">
                <a:solidFill>
                  <a:srgbClr val="0000FF"/>
                </a:solidFill>
              </a:rPr>
              <a:t>nouns +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Constituency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Words in languages tend to form into functional groups (parts of speech)</a:t>
            </a:r>
          </a:p>
          <a:p>
            <a:r>
              <a:rPr lang="en-US" dirty="0" smtClean="0"/>
              <a:t>Groups of words (aka phrases) can also be grouped into functional groups</a:t>
            </a:r>
          </a:p>
          <a:p>
            <a:pPr lvl="1"/>
            <a:r>
              <a:rPr lang="en-US" dirty="0" smtClean="0"/>
              <a:t>often some relation to parts of speech</a:t>
            </a:r>
            <a:endParaRPr lang="en-US" dirty="0" smtClean="0"/>
          </a:p>
          <a:p>
            <a:pPr lvl="1"/>
            <a:r>
              <a:rPr lang="en-US" dirty="0" smtClean="0"/>
              <a:t>though, more </a:t>
            </a:r>
            <a:r>
              <a:rPr lang="en-US" dirty="0" smtClean="0"/>
              <a:t>complex </a:t>
            </a:r>
            <a:r>
              <a:rPr lang="en-US" dirty="0" smtClean="0"/>
              <a:t>interactions</a:t>
            </a:r>
          </a:p>
          <a:p>
            <a:r>
              <a:rPr lang="en-US" dirty="0" smtClean="0"/>
              <a:t>These phrase groups are called constituents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constituents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2648" y="2133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He likes to eat candy.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8" y="44196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1982723" y="37353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2192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51624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verb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Left Bracket 10"/>
          <p:cNvSpPr/>
          <p:nvPr/>
        </p:nvSpPr>
        <p:spPr>
          <a:xfrm rot="16200000">
            <a:off x="4457700" y="39243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ket 11"/>
          <p:cNvSpPr/>
          <p:nvPr/>
        </p:nvSpPr>
        <p:spPr>
          <a:xfrm rot="16200000">
            <a:off x="912878" y="2549134"/>
            <a:ext cx="152400" cy="454153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5553" y="310955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05000" y="30619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verb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5" name="Left Bracket 14"/>
          <p:cNvSpPr/>
          <p:nvPr/>
        </p:nvSpPr>
        <p:spPr>
          <a:xfrm rot="16200000">
            <a:off x="2400300" y="1671311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constituents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verb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30861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prepositional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23622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prepositional phrase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constituents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5048" y="2590799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8" name="Left Bracket 7"/>
          <p:cNvSpPr/>
          <p:nvPr/>
        </p:nvSpPr>
        <p:spPr>
          <a:xfrm rot="16200000">
            <a:off x="2135123" y="2897124"/>
            <a:ext cx="152400" cy="2587752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71600" y="43242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14800" y="531489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verb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1" name="Left Bracket 10"/>
          <p:cNvSpPr/>
          <p:nvPr/>
        </p:nvSpPr>
        <p:spPr>
          <a:xfrm rot="16200000">
            <a:off x="4610100" y="4076700"/>
            <a:ext cx="152400" cy="2209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Bracket 15"/>
          <p:cNvSpPr/>
          <p:nvPr/>
        </p:nvSpPr>
        <p:spPr>
          <a:xfrm rot="16200000">
            <a:off x="1409700" y="2628900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144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8" name="Left Bracket 17"/>
          <p:cNvSpPr/>
          <p:nvPr/>
        </p:nvSpPr>
        <p:spPr>
          <a:xfrm rot="16200000">
            <a:off x="2743199" y="2514600"/>
            <a:ext cx="152401" cy="13716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905000" y="3257489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prepositional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2" name="Left Bracket 21"/>
          <p:cNvSpPr/>
          <p:nvPr/>
        </p:nvSpPr>
        <p:spPr>
          <a:xfrm rot="16200000">
            <a:off x="4876800" y="3352801"/>
            <a:ext cx="152400" cy="16764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886200" y="42480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prepositional phrase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14" name="Left Bracket 13"/>
          <p:cNvSpPr/>
          <p:nvPr/>
        </p:nvSpPr>
        <p:spPr>
          <a:xfrm rot="16200000">
            <a:off x="5067300" y="2628901"/>
            <a:ext cx="152400" cy="11430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572000" y="325749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noun </a:t>
            </a:r>
            <a:br>
              <a:rPr lang="en-US" sz="2000" dirty="0" smtClean="0">
                <a:solidFill>
                  <a:srgbClr val="0000FF"/>
                </a:solidFill>
              </a:rPr>
            </a:br>
            <a:r>
              <a:rPr lang="en-US" sz="2000" dirty="0" smtClean="0">
                <a:solidFill>
                  <a:srgbClr val="0000FF"/>
                </a:solidFill>
              </a:rPr>
              <a:t>phrase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19200"/>
          </a:xfrm>
        </p:spPr>
        <p:txBody>
          <a:bodyPr/>
          <a:lstStyle/>
          <a:p>
            <a:r>
              <a:rPr lang="en-US" dirty="0" smtClean="0"/>
              <a:t>Hierarchical: syntactic trees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586740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533400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41513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81000" y="49530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691020" y="494778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04480" y="28956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1981200" y="434340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1856457" y="499556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2128378" y="495224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447800" y="372933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990600" y="464820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28532" y="418653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2"/>
            <a:endCxn id="20" idx="0"/>
          </p:cNvCxnSpPr>
          <p:nvPr/>
        </p:nvCxnSpPr>
        <p:spPr>
          <a:xfrm rot="16200000" flipH="1">
            <a:off x="1499176" y="353448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2"/>
            <a:endCxn id="6" idx="0"/>
          </p:cNvCxnSpPr>
          <p:nvPr/>
        </p:nvCxnSpPr>
        <p:spPr>
          <a:xfrm rot="5400000">
            <a:off x="711925" y="345066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114800" y="442406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90057" y="507623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261978" y="503291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581400" y="381000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3124200" y="472886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862132" y="426719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3037561" y="289560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40" name="Straight Connector 39"/>
          <p:cNvCxnSpPr>
            <a:stCxn id="38" idx="2"/>
          </p:cNvCxnSpPr>
          <p:nvPr/>
        </p:nvCxnSpPr>
        <p:spPr>
          <a:xfrm rot="5400000">
            <a:off x="2183513" y="421131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8" idx="2"/>
            <a:endCxn id="35" idx="0"/>
          </p:cNvCxnSpPr>
          <p:nvPr/>
        </p:nvCxnSpPr>
        <p:spPr>
          <a:xfrm rot="16200000" flipH="1">
            <a:off x="3340543" y="332292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2328446" y="21336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45" name="Straight Connector 44"/>
          <p:cNvCxnSpPr>
            <a:stCxn id="43" idx="2"/>
            <a:endCxn id="12" idx="0"/>
          </p:cNvCxnSpPr>
          <p:nvPr/>
        </p:nvCxnSpPr>
        <p:spPr>
          <a:xfrm rot="5400000">
            <a:off x="1936895" y="233477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3" idx="2"/>
            <a:endCxn id="38" idx="0"/>
          </p:cNvCxnSpPr>
          <p:nvPr/>
        </p:nvCxnSpPr>
        <p:spPr>
          <a:xfrm rot="16200000" flipH="1">
            <a:off x="2751794" y="234119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5029200" y="541913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parts of speech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010400" y="59552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terminals (words)</a:t>
            </a:r>
            <a:endParaRPr lang="en-US" sz="2000" dirty="0">
              <a:solidFill>
                <a:srgbClr val="FF6600"/>
              </a:solidFill>
            </a:endParaRPr>
          </a:p>
        </p:txBody>
      </p:sp>
      <p:sp>
        <p:nvSpPr>
          <p:cNvPr id="50" name="Right Brace 49"/>
          <p:cNvSpPr/>
          <p:nvPr/>
        </p:nvSpPr>
        <p:spPr>
          <a:xfrm>
            <a:off x="6324600" y="2133600"/>
            <a:ext cx="914400" cy="37338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315200" y="3745468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6600"/>
                </a:solidFill>
              </a:rPr>
              <a:t>non-terminals</a:t>
            </a:r>
            <a:endParaRPr lang="en-US" sz="20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Simplified View of Linguistics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676400"/>
            <a:ext cx="20764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127284" y="2397125"/>
            <a:ext cx="1492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 </a:t>
            </a:r>
            <a:r>
              <a:rPr lang="en-US" dirty="0"/>
              <a:t>/</a:t>
            </a:r>
            <a:r>
              <a:rPr lang="en-US" dirty="0" err="1"/>
              <a:t>waddyasai</a:t>
            </a:r>
            <a:r>
              <a:rPr lang="en-US" dirty="0"/>
              <a:t>/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27050" y="2362200"/>
            <a:ext cx="1577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Phonology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28637" y="34290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Morphology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2967037" y="3429000"/>
            <a:ext cx="4979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/</a:t>
            </a:r>
            <a:r>
              <a:rPr lang="en-US" dirty="0" err="1"/>
              <a:t>waddyasai</a:t>
            </a:r>
            <a:r>
              <a:rPr lang="en-US" dirty="0"/>
              <a:t>/    </a:t>
            </a:r>
            <a:r>
              <a:rPr lang="en-US" dirty="0" smtClean="0"/>
              <a:t> </a:t>
            </a:r>
            <a:r>
              <a:rPr lang="en-US" dirty="0" smtClean="0">
                <a:sym typeface="Symbol" charset="2"/>
              </a:rPr>
              <a:t>                          </a:t>
            </a:r>
            <a:r>
              <a:rPr lang="en-US" dirty="0">
                <a:sym typeface="Symbol" charset="2"/>
              </a:rPr>
              <a:t>what did you say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82612" y="4191000"/>
            <a:ext cx="8219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Syntax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043237" y="4191000"/>
            <a:ext cx="17661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sym typeface="Symbol" charset="2"/>
              </a:rPr>
              <a:t>what did you say</a:t>
            </a:r>
            <a:r>
              <a:rPr lang="en-US" dirty="0" smtClean="0">
                <a:sym typeface="Symbol" charset="2"/>
              </a:rPr>
              <a:t> </a:t>
            </a:r>
            <a:endParaRPr lang="en-US" dirty="0">
              <a:sym typeface="Symbol" charset="2"/>
            </a:endParaRPr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 flipH="1">
            <a:off x="67770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7081837" y="44196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6815137" y="404495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6472237" y="475615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097712" y="473075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7370762" y="429895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6264275" y="435768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582612" y="51054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Semantics</a:t>
            </a:r>
          </a:p>
        </p:txBody>
      </p:sp>
      <p:sp>
        <p:nvSpPr>
          <p:cNvPr id="17426" name="Line 19"/>
          <p:cNvSpPr>
            <a:spLocks noChangeShapeType="1"/>
          </p:cNvSpPr>
          <p:nvPr/>
        </p:nvSpPr>
        <p:spPr bwMode="auto">
          <a:xfrm flipH="1">
            <a:off x="34242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7" name="Line 20"/>
          <p:cNvSpPr>
            <a:spLocks noChangeShapeType="1"/>
          </p:cNvSpPr>
          <p:nvPr/>
        </p:nvSpPr>
        <p:spPr bwMode="auto">
          <a:xfrm>
            <a:off x="3729037" y="522605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3462337" y="4851400"/>
            <a:ext cx="557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say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3119437" y="5562600"/>
            <a:ext cx="5492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/>
              <a:t>you</a:t>
            </a:r>
          </a:p>
        </p:txBody>
      </p:sp>
      <p:sp>
        <p:nvSpPr>
          <p:cNvPr id="17430" name="Text Box 23"/>
          <p:cNvSpPr txBox="1">
            <a:spLocks noChangeArrowheads="1"/>
          </p:cNvSpPr>
          <p:nvPr/>
        </p:nvSpPr>
        <p:spPr bwMode="auto">
          <a:xfrm>
            <a:off x="3744912" y="5537200"/>
            <a:ext cx="733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what</a:t>
            </a:r>
          </a:p>
        </p:txBody>
      </p:sp>
      <p:sp>
        <p:nvSpPr>
          <p:cNvPr id="17431" name="Text Box 24"/>
          <p:cNvSpPr txBox="1">
            <a:spLocks noChangeArrowheads="1"/>
          </p:cNvSpPr>
          <p:nvPr/>
        </p:nvSpPr>
        <p:spPr bwMode="auto">
          <a:xfrm>
            <a:off x="4017962" y="5105400"/>
            <a:ext cx="500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>
                <a:solidFill>
                  <a:srgbClr val="C313A1"/>
                </a:solidFill>
              </a:rPr>
              <a:t>obj</a:t>
            </a:r>
          </a:p>
        </p:txBody>
      </p:sp>
      <p:sp>
        <p:nvSpPr>
          <p:cNvPr id="17432" name="Text Box 25"/>
          <p:cNvSpPr txBox="1">
            <a:spLocks noChangeArrowheads="1"/>
          </p:cNvSpPr>
          <p:nvPr/>
        </p:nvSpPr>
        <p:spPr bwMode="auto">
          <a:xfrm>
            <a:off x="2911475" y="5164138"/>
            <a:ext cx="6048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US" sz="1800">
                <a:solidFill>
                  <a:srgbClr val="C313A1"/>
                </a:solidFill>
              </a:rPr>
              <a:t>subj</a:t>
            </a:r>
          </a:p>
        </p:txBody>
      </p: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5883275" y="5257800"/>
            <a:ext cx="22222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>
                <a:sym typeface="Symbol" charset="2"/>
              </a:rPr>
              <a:t>     </a:t>
            </a:r>
            <a:r>
              <a:rPr lang="en-US" dirty="0">
                <a:sym typeface="Symbol" charset="2"/>
              </a:rPr>
              <a:t>P[ </a:t>
            </a:r>
            <a:r>
              <a:rPr lang="en-US" dirty="0" err="1">
                <a:sym typeface="Symbol" charset="2"/>
              </a:rPr>
              <a:t>x</a:t>
            </a:r>
            <a:r>
              <a:rPr lang="en-US" dirty="0">
                <a:sym typeface="Symbol" charset="2"/>
              </a:rPr>
              <a:t>. </a:t>
            </a:r>
            <a:r>
              <a:rPr lang="en-US" dirty="0" err="1">
                <a:sym typeface="Symbol" charset="2"/>
              </a:rPr>
              <a:t>say(you</a:t>
            </a:r>
            <a:r>
              <a:rPr lang="en-US" dirty="0">
                <a:sym typeface="Symbol" charset="2"/>
              </a:rPr>
              <a:t>, </a:t>
            </a:r>
            <a:r>
              <a:rPr lang="en-US" dirty="0" err="1">
                <a:sym typeface="Symbol" charset="2"/>
              </a:rPr>
              <a:t>x</a:t>
            </a:r>
            <a:r>
              <a:rPr lang="en-US" dirty="0">
                <a:sym typeface="Symbol" charset="2"/>
              </a:rPr>
              <a:t>) ]</a:t>
            </a: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609600" y="6086475"/>
            <a:ext cx="10260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 smtClean="0"/>
              <a:t>Discourse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911475" y="61706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895600" y="6324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895600" y="6704012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852517" y="6324600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2" name="Right Arrow 31"/>
          <p:cNvSpPr/>
          <p:nvPr/>
        </p:nvSpPr>
        <p:spPr>
          <a:xfrm>
            <a:off x="4813300" y="6326188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5883275" y="61722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867400" y="6326188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867400" y="6705600"/>
            <a:ext cx="1279525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824317" y="6326188"/>
            <a:ext cx="14146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sym typeface="Symbol" charset="2"/>
              </a:rPr>
              <a:t>what did you say</a:t>
            </a:r>
            <a:endParaRPr lang="en-US" sz="1400" dirty="0"/>
          </a:p>
        </p:txBody>
      </p:sp>
      <p:sp>
        <p:nvSpPr>
          <p:cNvPr id="37" name="Right Arrow 36"/>
          <p:cNvSpPr/>
          <p:nvPr/>
        </p:nvSpPr>
        <p:spPr>
          <a:xfrm>
            <a:off x="4800600" y="51816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Arrow 37"/>
          <p:cNvSpPr/>
          <p:nvPr/>
        </p:nvSpPr>
        <p:spPr>
          <a:xfrm>
            <a:off x="4800600" y="42672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>
            <a:off x="4800600" y="3429000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>
            <a:off x="4800600" y="2513211"/>
            <a:ext cx="673100" cy="30618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6553200" y="6396037"/>
            <a:ext cx="315912" cy="237927"/>
          </a:xfrm>
          <a:prstGeom prst="ellipse">
            <a:avLst/>
          </a:prstGeom>
          <a:solidFill>
            <a:srgbClr val="FF0000">
              <a:alpha val="35000"/>
            </a:srgb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Curved Left Arrow 41"/>
          <p:cNvSpPr/>
          <p:nvPr/>
        </p:nvSpPr>
        <p:spPr>
          <a:xfrm>
            <a:off x="7239000" y="6455807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" name="Curved Left Arrow 42"/>
          <p:cNvSpPr/>
          <p:nvPr/>
        </p:nvSpPr>
        <p:spPr>
          <a:xfrm>
            <a:off x="7239000" y="6152595"/>
            <a:ext cx="131762" cy="248205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1000" y="6182380"/>
            <a:ext cx="6473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man in the hat ran to the park.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07200" y="5648980"/>
            <a:ext cx="6473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DT    NN IN  DT NN  VBD  IN DT   NN</a:t>
            </a:r>
          </a:p>
        </p:txBody>
      </p:sp>
      <p:sp>
        <p:nvSpPr>
          <p:cNvPr id="6" name="Rectangle 5"/>
          <p:cNvSpPr/>
          <p:nvPr/>
        </p:nvSpPr>
        <p:spPr>
          <a:xfrm>
            <a:off x="1888200" y="473011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1735800" y="526798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2045820" y="526276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759280" y="32105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3336000" y="4658380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211257" y="5310548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3483178" y="5267225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802600" y="4044315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345400" y="4963180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83332" y="4501514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9" idx="2"/>
            <a:endCxn id="13" idx="0"/>
          </p:cNvCxnSpPr>
          <p:nvPr/>
        </p:nvCxnSpPr>
        <p:spPr>
          <a:xfrm rot="16200000" flipH="1">
            <a:off x="2853976" y="3849469"/>
            <a:ext cx="372070" cy="176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2"/>
            <a:endCxn id="6" idx="0"/>
          </p:cNvCxnSpPr>
          <p:nvPr/>
        </p:nvCxnSpPr>
        <p:spPr>
          <a:xfrm rot="5400000">
            <a:off x="2066725" y="3765640"/>
            <a:ext cx="1057870" cy="8710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469600" y="4739045"/>
            <a:ext cx="543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NP</a:t>
            </a:r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344857" y="5391213"/>
            <a:ext cx="457204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6200000" flipH="1">
            <a:off x="5616778" y="5347890"/>
            <a:ext cx="457201" cy="315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936200" y="4124980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PP</a:t>
            </a:r>
            <a:endParaRPr lang="en-US" sz="2400" dirty="0"/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4479000" y="5043845"/>
            <a:ext cx="11430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16932" y="4582179"/>
            <a:ext cx="470825" cy="2286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92361" y="3210580"/>
            <a:ext cx="537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VP</a:t>
            </a:r>
            <a:endParaRPr lang="en-US" sz="2400" dirty="0"/>
          </a:p>
        </p:txBody>
      </p:sp>
      <p:cxnSp>
        <p:nvCxnSpPr>
          <p:cNvPr id="25" name="Straight Connector 24"/>
          <p:cNvCxnSpPr>
            <a:stCxn id="24" idx="2"/>
          </p:cNvCxnSpPr>
          <p:nvPr/>
        </p:nvCxnSpPr>
        <p:spPr>
          <a:xfrm rot="5400000">
            <a:off x="3538313" y="4526293"/>
            <a:ext cx="1976735" cy="26863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4" idx="2"/>
            <a:endCxn id="21" idx="0"/>
          </p:cNvCxnSpPr>
          <p:nvPr/>
        </p:nvCxnSpPr>
        <p:spPr>
          <a:xfrm rot="16200000" flipH="1">
            <a:off x="4695343" y="3637900"/>
            <a:ext cx="452735" cy="5214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3683246" y="244858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S</a:t>
            </a:r>
            <a:endParaRPr lang="en-US" sz="2400" dirty="0"/>
          </a:p>
        </p:txBody>
      </p:sp>
      <p:cxnSp>
        <p:nvCxnSpPr>
          <p:cNvPr id="28" name="Straight Connector 27"/>
          <p:cNvCxnSpPr>
            <a:stCxn id="27" idx="2"/>
            <a:endCxn id="9" idx="0"/>
          </p:cNvCxnSpPr>
          <p:nvPr/>
        </p:nvCxnSpPr>
        <p:spPr>
          <a:xfrm rot="5400000">
            <a:off x="3291695" y="2649751"/>
            <a:ext cx="300335" cy="821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27" idx="2"/>
            <a:endCxn id="24" idx="0"/>
          </p:cNvCxnSpPr>
          <p:nvPr/>
        </p:nvCxnSpPr>
        <p:spPr>
          <a:xfrm rot="16200000" flipH="1">
            <a:off x="4106594" y="2656174"/>
            <a:ext cx="300335" cy="8084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(S (NP (NP (DT the) (NN man)) (PP (IN in) (NP (DT the) (NN hat)))) (VP (VBD ran) (PP (TO to (NP (DT the) (NN park))))))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362200" y="320040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(S</a:t>
            </a:r>
          </a:p>
          <a:p>
            <a:r>
              <a:rPr lang="en-US" dirty="0" smtClean="0"/>
              <a:t>    (NP</a:t>
            </a:r>
          </a:p>
          <a:p>
            <a:r>
              <a:rPr lang="en-US" dirty="0" smtClean="0"/>
              <a:t>      (NP (DT the) (NN man))</a:t>
            </a:r>
          </a:p>
          <a:p>
            <a:r>
              <a:rPr lang="en-US" dirty="0" smtClean="0"/>
              <a:t>      (PP (IN in)</a:t>
            </a:r>
          </a:p>
          <a:p>
            <a:r>
              <a:rPr lang="en-US" dirty="0" smtClean="0"/>
              <a:t>        (NP (DT the) (NN hat))))</a:t>
            </a:r>
          </a:p>
          <a:p>
            <a:r>
              <a:rPr lang="en-US" dirty="0" smtClean="0"/>
              <a:t>    (VP (VBD ran)</a:t>
            </a:r>
          </a:p>
          <a:p>
            <a:r>
              <a:rPr lang="en-US" dirty="0" smtClean="0"/>
              <a:t>      (PP (TO to)</a:t>
            </a:r>
          </a:p>
          <a:p>
            <a:r>
              <a:rPr lang="en-US" dirty="0" smtClean="0"/>
              <a:t>        (NP (DT the) (NN park))))))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340132" y="1905000"/>
            <a:ext cx="84990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(S (NP (NP (DT the) (NN man)) (PP (IN in) (NP (DT the) (NN hat)))) (VP (VBD ran) (PP (TO to (NP (DT the) (NN park))))))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number of related problems:</a:t>
            </a:r>
          </a:p>
          <a:p>
            <a:pPr lvl="1"/>
            <a:r>
              <a:rPr lang="en-US" dirty="0" smtClean="0"/>
              <a:t>Given a sentence, can we determine the syntactic structure?</a:t>
            </a:r>
          </a:p>
          <a:p>
            <a:pPr lvl="1"/>
            <a:r>
              <a:rPr lang="en-US" dirty="0" smtClean="0"/>
              <a:t>Can we determine if a sentence is grammatical?</a:t>
            </a:r>
          </a:p>
          <a:p>
            <a:pPr lvl="1"/>
            <a:r>
              <a:rPr lang="en-US" dirty="0" smtClean="0"/>
              <a:t>Can we determine how likely a sentence is to be grammatical? to be an English sentence?</a:t>
            </a:r>
          </a:p>
          <a:p>
            <a:pPr lvl="1"/>
            <a:r>
              <a:rPr lang="en-US" dirty="0" smtClean="0"/>
              <a:t>Can we generate candidate, grammatical sentences?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29618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What is a grammar (3</a:t>
            </a:r>
            <a:r>
              <a:rPr lang="en-US" sz="2800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dirty="0" smtClean="0">
                <a:solidFill>
                  <a:srgbClr val="FF0000"/>
                </a:solidFill>
              </a:rPr>
              <a:t> grade again…)?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124200"/>
            <a:ext cx="2819400" cy="3169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Grammars</a:t>
            </a:r>
            <a:endParaRPr lang="en-US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Grammar is a set of structural rules that govern the composition of sentences, phrases and words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Lots of different kinds of </a:t>
            </a:r>
            <a:r>
              <a:rPr lang="en-US" dirty="0" smtClean="0"/>
              <a:t>grammars: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regular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context-free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context-sensitive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recursively enumerable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transformation grammars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48" y="1676400"/>
            <a:ext cx="5918200" cy="42164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810000" y="3048000"/>
            <a:ext cx="762000" cy="76200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7200" y="134601"/>
            <a:ext cx="964870" cy="10845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8200" y="5943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capitol of this state?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78552" y="5939135"/>
            <a:ext cx="4194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Jefferson City (Missouri)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free grammar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371600"/>
          </a:xfrm>
        </p:spPr>
        <p:txBody>
          <a:bodyPr/>
          <a:lstStyle/>
          <a:p>
            <a:r>
              <a:rPr lang="en-US" dirty="0" smtClean="0"/>
              <a:t>How many people have heard of them?</a:t>
            </a:r>
          </a:p>
          <a:p>
            <a:r>
              <a:rPr lang="en-US" dirty="0" smtClean="0"/>
              <a:t>Look like: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971800" y="2971800"/>
            <a:ext cx="1831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 </a:t>
            </a:r>
            <a:r>
              <a:rPr lang="en-US" sz="2800" dirty="0" err="1" smtClean="0">
                <a:sym typeface="Symbol" charset="2"/>
              </a:rPr>
              <a:t></a:t>
            </a:r>
            <a:r>
              <a:rPr lang="en-US" sz="2800" dirty="0" smtClean="0">
                <a:sym typeface="Symbol" charset="2"/>
              </a:rPr>
              <a:t> NP VP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left hand side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(single symbol)</a:t>
            </a:r>
            <a:endParaRPr lang="en-US" sz="2800" dirty="0">
              <a:solidFill>
                <a:srgbClr val="00009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3846493"/>
            <a:ext cx="3429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90"/>
                </a:solidFill>
              </a:rPr>
              <a:t>right hand side</a:t>
            </a:r>
          </a:p>
          <a:p>
            <a:r>
              <a:rPr lang="en-US" sz="2800" dirty="0" smtClean="0">
                <a:solidFill>
                  <a:srgbClr val="000090"/>
                </a:solidFill>
              </a:rPr>
              <a:t>(one or more symbols)</a:t>
            </a:r>
            <a:endParaRPr lang="en-US" sz="2800" dirty="0">
              <a:solidFill>
                <a:srgbClr val="00009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Formally…</a:t>
            </a:r>
            <a:endParaRPr 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/>
              <a:t>G = </a:t>
            </a:r>
            <a:r>
              <a:rPr lang="en-US" dirty="0" smtClean="0"/>
              <a:t>(NT,</a:t>
            </a:r>
            <a:r>
              <a:rPr lang="en-US" dirty="0"/>
              <a:t>T,P,S)</a:t>
            </a:r>
          </a:p>
          <a:p>
            <a:pPr eaLnBrk="1" hangingPunct="1"/>
            <a:r>
              <a:rPr lang="en-US" dirty="0"/>
              <a:t>V: finite set of </a:t>
            </a:r>
            <a:r>
              <a:rPr lang="en-US" dirty="0" err="1"/>
              <a:t>nonterminal</a:t>
            </a:r>
            <a:r>
              <a:rPr lang="en-US" dirty="0"/>
              <a:t> symbols</a:t>
            </a:r>
          </a:p>
          <a:p>
            <a:pPr eaLnBrk="1" hangingPunct="1"/>
            <a:r>
              <a:rPr lang="en-US" dirty="0"/>
              <a:t>T: finite set of terminal symbols, V and T are disjoint</a:t>
            </a:r>
          </a:p>
          <a:p>
            <a:pPr eaLnBrk="1" hangingPunct="1"/>
            <a:r>
              <a:rPr lang="en-US" dirty="0"/>
              <a:t>P: finite set of productions of the form</a:t>
            </a:r>
          </a:p>
          <a:p>
            <a:pPr lvl="1" eaLnBrk="1" hangingPunct="1">
              <a:buFontTx/>
              <a:buNone/>
            </a:pPr>
            <a:r>
              <a:rPr lang="en-US" dirty="0"/>
              <a:t>A </a:t>
            </a:r>
            <a:r>
              <a:rPr lang="en-US" dirty="0" err="1">
                <a:sym typeface="Symbol" charset="2"/>
              </a:rPr>
              <a:t>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</a:t>
            </a:r>
            <a:r>
              <a:rPr lang="en-US" dirty="0">
                <a:sym typeface="Symbol" charset="2"/>
              </a:rPr>
              <a:t>,  </a:t>
            </a:r>
            <a:r>
              <a:rPr lang="en-US" dirty="0"/>
              <a:t>A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</a:t>
            </a:r>
            <a:r>
              <a:rPr lang="en-US" dirty="0">
                <a:sym typeface="Symbol" charset="2"/>
              </a:rPr>
              <a:t> V and </a:t>
            </a:r>
            <a:r>
              <a:rPr lang="en-US" dirty="0" err="1">
                <a:sym typeface="Symbol" charset="2"/>
              </a:rPr>
              <a:t></a:t>
            </a:r>
            <a:r>
              <a:rPr lang="en-US" dirty="0">
                <a:sym typeface="Symbol" charset="2"/>
              </a:rPr>
              <a:t> </a:t>
            </a:r>
            <a:r>
              <a:rPr lang="en-US" dirty="0" err="1">
                <a:sym typeface="Symbol" charset="2"/>
              </a:rPr>
              <a:t></a:t>
            </a:r>
            <a:r>
              <a:rPr lang="en-US" dirty="0">
                <a:sym typeface="Symbol" charset="2"/>
              </a:rPr>
              <a:t> (T </a:t>
            </a:r>
            <a:r>
              <a:rPr lang="en-US" dirty="0" err="1">
                <a:sym typeface="Symbol" charset="2"/>
              </a:rPr>
              <a:t></a:t>
            </a:r>
            <a:r>
              <a:rPr lang="en-US" dirty="0" smtClean="0">
                <a:sym typeface="Symbol" charset="2"/>
              </a:rPr>
              <a:t> NT)</a:t>
            </a:r>
            <a:r>
              <a:rPr lang="en-US" dirty="0">
                <a:sym typeface="Symbol" charset="2"/>
              </a:rPr>
              <a:t>*</a:t>
            </a:r>
          </a:p>
          <a:p>
            <a:pPr eaLnBrk="1" hangingPunct="1"/>
            <a:r>
              <a:rPr lang="en-US" dirty="0">
                <a:sym typeface="Symbol" charset="2"/>
              </a:rPr>
              <a:t>S </a:t>
            </a:r>
            <a:r>
              <a:rPr lang="en-US" dirty="0" err="1">
                <a:sym typeface="Symbol" charset="2"/>
              </a:rPr>
              <a:t></a:t>
            </a:r>
            <a:r>
              <a:rPr lang="en-US" dirty="0" smtClean="0">
                <a:sym typeface="Symbol" charset="2"/>
              </a:rPr>
              <a:t> NT: </a:t>
            </a:r>
            <a:r>
              <a:rPr lang="en-US" dirty="0">
                <a:sym typeface="Symbol" charset="2"/>
              </a:rPr>
              <a:t>start symbol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CFG: 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772400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Many possible </a:t>
            </a:r>
            <a:r>
              <a:rPr lang="en-US" sz="2800" dirty="0" err="1"/>
              <a:t>CFGs</a:t>
            </a:r>
            <a:r>
              <a:rPr lang="en-US" sz="2800" dirty="0"/>
              <a:t> for English, here is an example (fragment</a:t>
            </a:r>
            <a:r>
              <a:rPr lang="en-US" sz="2800" dirty="0" smtClean="0"/>
              <a:t>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NP VP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VP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V NP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NP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N | </a:t>
            </a:r>
            <a:r>
              <a:rPr lang="en-US" sz="2400" dirty="0" err="1" smtClean="0">
                <a:sym typeface="Symbol" charset="2"/>
              </a:rPr>
              <a:t>AdjP</a:t>
            </a:r>
            <a:r>
              <a:rPr lang="en-US" sz="2400" dirty="0" smtClean="0">
                <a:sym typeface="Symbol" charset="2"/>
              </a:rPr>
              <a:t> NP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ym typeface="Symbol" charset="2"/>
              </a:rPr>
              <a:t>AdjP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</a:t>
            </a:r>
            <a:r>
              <a:rPr lang="en-US" sz="2400" dirty="0" err="1" smtClean="0">
                <a:sym typeface="Symbol" charset="2"/>
              </a:rPr>
              <a:t>Adj</a:t>
            </a:r>
            <a:r>
              <a:rPr lang="en-US" sz="2400" dirty="0" smtClean="0">
                <a:sym typeface="Symbol" charset="2"/>
              </a:rPr>
              <a:t> | Adv </a:t>
            </a:r>
            <a:r>
              <a:rPr lang="en-US" sz="2400" dirty="0" err="1" smtClean="0">
                <a:sym typeface="Symbol" charset="2"/>
              </a:rPr>
              <a:t>AdjP</a:t>
            </a:r>
            <a:endParaRPr lang="en-US" sz="2400" dirty="0" smtClean="0">
              <a:sym typeface="Symbol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N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boy | girl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V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sees | likes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ym typeface="Symbol" charset="2"/>
              </a:rPr>
              <a:t>Adj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big | small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charset="2"/>
              </a:rPr>
              <a:t>Adv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very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ym typeface="Symbol" charset="2"/>
              </a:rPr>
              <a:t>DetP</a:t>
            </a:r>
            <a:r>
              <a:rPr lang="en-US" sz="2400" dirty="0" smtClean="0">
                <a:sym typeface="Symbol" charset="2"/>
              </a:rPr>
              <a:t> </a:t>
            </a:r>
            <a:r>
              <a:rPr lang="en-US" sz="2400" dirty="0" err="1" smtClean="0">
                <a:sym typeface="Symbol" charset="2"/>
              </a:rPr>
              <a:t></a:t>
            </a:r>
            <a:r>
              <a:rPr lang="en-US" sz="2400" dirty="0" smtClean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endParaRPr lang="en-US" sz="2400" dirty="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Can we determine if a sentence is grammatical?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Given </a:t>
            </a:r>
            <a:r>
              <a:rPr lang="en-US" dirty="0" smtClean="0"/>
              <a:t>a sentence, can we determine the syntactic structure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 smtClean="0"/>
              <a:t>we determine how likely a sentence is to be grammatical? to be an English sentence?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 smtClean="0"/>
              <a:t>we generate candidate, grammatical sentences?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057400" y="563880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Which of these can we answer with a CFG? How?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morphology?</a:t>
            </a:r>
          </a:p>
          <a:p>
            <a:pPr lvl="1"/>
            <a:r>
              <a:rPr lang="en-US" dirty="0" smtClean="0"/>
              <a:t>study of the internal structure of words</a:t>
            </a:r>
          </a:p>
          <a:p>
            <a:pPr lvl="2"/>
            <a:r>
              <a:rPr lang="en-US" dirty="0" smtClean="0"/>
              <a:t>morph-</a:t>
            </a:r>
            <a:r>
              <a:rPr lang="en-US" dirty="0" err="1" smtClean="0"/>
              <a:t>ology</a:t>
            </a:r>
            <a:r>
              <a:rPr lang="en-US" dirty="0" smtClean="0"/>
              <a:t>  word-</a:t>
            </a:r>
            <a:r>
              <a:rPr lang="en-US" dirty="0" err="1" smtClean="0"/>
              <a:t>s</a:t>
            </a:r>
            <a:r>
              <a:rPr lang="en-US" dirty="0" smtClean="0"/>
              <a:t> jump-</a:t>
            </a:r>
            <a:r>
              <a:rPr lang="en-US" dirty="0" err="1" smtClean="0"/>
              <a:t>ing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Why might this be useful for NLP?</a:t>
            </a:r>
          </a:p>
          <a:p>
            <a:pPr lvl="1"/>
            <a:r>
              <a:rPr lang="en-US" dirty="0" smtClean="0"/>
              <a:t>generalization (runs, running, runner are related)</a:t>
            </a:r>
          </a:p>
          <a:p>
            <a:pPr lvl="1"/>
            <a:r>
              <a:rPr lang="en-US" dirty="0" smtClean="0"/>
              <a:t>additional information (</a:t>
            </a:r>
            <a:r>
              <a:rPr lang="en-US" dirty="0" smtClean="0"/>
              <a:t>it’s</a:t>
            </a:r>
            <a:r>
              <a:rPr lang="en-US" dirty="0" smtClean="0"/>
              <a:t> </a:t>
            </a:r>
            <a:r>
              <a:rPr lang="en-US" dirty="0" smtClean="0"/>
              <a:t>plural, past </a:t>
            </a:r>
            <a:r>
              <a:rPr lang="en-US" dirty="0" smtClean="0"/>
              <a:t>tense, etc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allows us to handle words we’ve never seen before</a:t>
            </a:r>
          </a:p>
          <a:p>
            <a:pPr lvl="2"/>
            <a:r>
              <a:rPr lang="en-US" dirty="0" smtClean="0"/>
              <a:t>smoothing?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343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Can we determine if a sentence is grammatical?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Is it accepted/recognized by the grammar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Applying rules right to left, do we </a:t>
            </a:r>
            <a:r>
              <a:rPr lang="en-US" dirty="0" smtClean="0">
                <a:solidFill>
                  <a:srgbClr val="0000FF"/>
                </a:solidFill>
              </a:rPr>
              <a:t>get the </a:t>
            </a:r>
            <a:r>
              <a:rPr lang="en-US" dirty="0" smtClean="0">
                <a:solidFill>
                  <a:srgbClr val="0000FF"/>
                </a:solidFill>
              </a:rPr>
              <a:t>start symbol</a:t>
            </a:r>
            <a:r>
              <a:rPr lang="en-US" dirty="0" smtClean="0">
                <a:solidFill>
                  <a:srgbClr val="0000FF"/>
                </a:solidFill>
              </a:rPr>
              <a:t>?</a:t>
            </a:r>
            <a:endParaRPr lang="en-US" dirty="0" smtClean="0"/>
          </a:p>
          <a:p>
            <a:r>
              <a:rPr lang="en-US" dirty="0" smtClean="0"/>
              <a:t>Given </a:t>
            </a:r>
            <a:r>
              <a:rPr lang="en-US" dirty="0" smtClean="0"/>
              <a:t>a sentence, can we determine the syntactic structure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Keep track of the rules applied…</a:t>
            </a:r>
          </a:p>
          <a:p>
            <a:r>
              <a:rPr lang="en-US" dirty="0" smtClean="0"/>
              <a:t>Can </a:t>
            </a:r>
            <a:r>
              <a:rPr lang="en-US" dirty="0" smtClean="0"/>
              <a:t>we determine how likely a sentence is to be grammatical? to be an English sentence?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Not yet… no notion of “likelihood” (probability)</a:t>
            </a:r>
          </a:p>
          <a:p>
            <a:r>
              <a:rPr lang="en-US" dirty="0" smtClean="0"/>
              <a:t>Can </a:t>
            </a:r>
            <a:r>
              <a:rPr lang="en-US" dirty="0" smtClean="0"/>
              <a:t>we generate candidate, grammatical sentences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Start from the start symbol, randomly pick rules that apply (i.e. left hand side matches)</a:t>
            </a:r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/>
              <a:t>S </a:t>
            </a:r>
            <a:r>
              <a:rPr lang="en-US" sz="2400" b="1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NP  DetP N | AdjP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AdjP   Adj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DetP   a | the</a:t>
            </a:r>
            <a:br>
              <a:rPr lang="en-US" sz="2400">
                <a:sym typeface="Symbol" charset="2"/>
              </a:rPr>
            </a:br>
            <a:r>
              <a:rPr lang="en-US" sz="2800">
                <a:sym typeface="Symbol" charset="2"/>
              </a:rPr>
              <a:t/>
            </a:r>
            <a:br>
              <a:rPr lang="en-US" sz="2800">
                <a:sym typeface="Symbol" charset="2"/>
              </a:rPr>
            </a:br>
            <a:endParaRPr lang="en-US" sz="2800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5791200" y="3505200"/>
            <a:ext cx="382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/>
              <a:t>S </a:t>
            </a:r>
            <a:r>
              <a:rPr lang="en-US" sz="240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ym typeface="Symbol" charset="2"/>
              </a:rPr>
              <a:t>NP  DetP N</a:t>
            </a:r>
            <a:r>
              <a:rPr lang="en-US" sz="2400">
                <a:sym typeface="Symbol" charset="2"/>
              </a:rPr>
              <a:t> | AdjP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AdjP   Adj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DetP   a | the</a:t>
            </a:r>
            <a:br>
              <a:rPr lang="en-US" sz="2400">
                <a:sym typeface="Symbol" charset="2"/>
              </a:rPr>
            </a:br>
            <a:r>
              <a:rPr lang="en-US" sz="2800">
                <a:sym typeface="Symbol" charset="2"/>
              </a:rPr>
              <a:t/>
            </a:r>
            <a:br>
              <a:rPr lang="en-US" sz="2800">
                <a:sym typeface="Symbol" charset="2"/>
              </a:rPr>
            </a:br>
            <a:endParaRPr lang="en-US" sz="2800"/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5111750" y="3519487"/>
            <a:ext cx="1136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NP VP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/>
              <a:t>S </a:t>
            </a:r>
            <a:r>
              <a:rPr lang="en-US" sz="240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NP  DetP N | AdjP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AdjP   Adj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ym typeface="Symbol" charset="2"/>
              </a:rPr>
              <a:t>N   boy</a:t>
            </a:r>
            <a:r>
              <a:rPr lang="en-US" sz="2400">
                <a:sym typeface="Symbol" charset="2"/>
              </a:rPr>
              <a:t>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ym typeface="Symbol" charset="2"/>
              </a:rPr>
              <a:t>DetP   </a:t>
            </a:r>
            <a:r>
              <a:rPr lang="en-US" sz="2400">
                <a:sym typeface="Symbol" charset="2"/>
              </a:rPr>
              <a:t>a | </a:t>
            </a:r>
            <a:r>
              <a:rPr lang="en-US" sz="2400" b="1">
                <a:sym typeface="Symbol" charset="2"/>
              </a:rPr>
              <a:t>the</a:t>
            </a:r>
            <a:r>
              <a:rPr lang="en-US" sz="2400">
                <a:sym typeface="Symbol" charset="2"/>
              </a:rPr>
              <a:t/>
            </a:r>
            <a:br>
              <a:rPr lang="en-US" sz="2400">
                <a:sym typeface="Symbol" charset="2"/>
              </a:rPr>
            </a:br>
            <a:r>
              <a:rPr lang="en-US" sz="2800">
                <a:sym typeface="Symbol" charset="2"/>
              </a:rPr>
              <a:t/>
            </a:r>
            <a:br>
              <a:rPr lang="en-US" sz="2800">
                <a:sym typeface="Symbol" charset="2"/>
              </a:rPr>
            </a:br>
            <a:endParaRPr lang="en-US" sz="2800"/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800600" y="35814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/>
              <a:t>S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ym typeface="Symbol" charset="2"/>
              </a:rPr>
              <a:t>VP </a:t>
            </a:r>
            <a:r>
              <a:rPr lang="en-US" sz="2400" b="1" dirty="0" err="1">
                <a:sym typeface="Symbol" charset="2"/>
              </a:rPr>
              <a:t></a:t>
            </a:r>
            <a:r>
              <a:rPr lang="en-US" sz="2400" b="1" dirty="0">
                <a:sym typeface="Symbol" charset="2"/>
              </a:rPr>
              <a:t>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| </a:t>
            </a: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</a:t>
            </a: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| Adv </a:t>
            </a:r>
            <a:r>
              <a:rPr lang="en-US" sz="2400" dirty="0" err="1">
                <a:sym typeface="Symbol" charset="2"/>
              </a:rPr>
              <a:t>AdjP</a:t>
            </a:r>
            <a:endParaRPr lang="en-US" sz="2400" dirty="0">
              <a:sym typeface="Symbol" charset="2"/>
            </a:endParaRP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N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 dirty="0">
                <a:sym typeface="Symbol" charset="2"/>
              </a:rPr>
              <a:t>V </a:t>
            </a:r>
            <a:r>
              <a:rPr lang="en-US" sz="2400" b="1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sees | </a:t>
            </a:r>
            <a:r>
              <a:rPr lang="en-US" sz="2400" b="1" dirty="0">
                <a:sym typeface="Symbol" charset="2"/>
              </a:rPr>
              <a:t>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Adj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sym typeface="Symbol" charset="2"/>
              </a:rPr>
              <a:t>Adv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  <a:br>
              <a:rPr lang="en-US" sz="2400" dirty="0">
                <a:sym typeface="Symbol" charset="2"/>
              </a:rPr>
            </a:br>
            <a:r>
              <a:rPr lang="en-US" sz="2800" dirty="0">
                <a:sym typeface="Symbol" charset="2"/>
              </a:rPr>
              <a:t/>
            </a:r>
            <a:br>
              <a:rPr lang="en-US" sz="2800" dirty="0">
                <a:sym typeface="Symbol" charset="2"/>
              </a:rPr>
            </a:br>
            <a:endParaRPr lang="en-US" sz="2800" dirty="0"/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4495800" y="3581400"/>
            <a:ext cx="1887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VP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/>
              <a:t>S </a:t>
            </a:r>
            <a:r>
              <a:rPr lang="en-US" sz="240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ym typeface="Symbol" charset="2"/>
              </a:rPr>
              <a:t>NP  DetP N</a:t>
            </a:r>
            <a:r>
              <a:rPr lang="en-US" sz="2400">
                <a:sym typeface="Symbol" charset="2"/>
              </a:rPr>
              <a:t> | AdjP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AdjP   Adj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ym typeface="Symbol" charset="2"/>
              </a:rPr>
              <a:t>N </a:t>
            </a:r>
            <a:r>
              <a:rPr lang="en-US" sz="2400">
                <a:sym typeface="Symbol" charset="2"/>
              </a:rPr>
              <a:t>  boy | </a:t>
            </a:r>
            <a:r>
              <a:rPr lang="en-US" sz="2400" b="1">
                <a:sym typeface="Symbol" charset="2"/>
              </a:rPr>
              <a:t>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sym typeface="Symbol" charset="2"/>
              </a:rPr>
              <a:t>DetP   a</a:t>
            </a:r>
            <a:r>
              <a:rPr lang="en-US" sz="2400">
                <a:sym typeface="Symbol" charset="2"/>
              </a:rPr>
              <a:t> | the</a:t>
            </a:r>
            <a:br>
              <a:rPr lang="en-US" sz="2400">
                <a:sym typeface="Symbol" charset="2"/>
              </a:rPr>
            </a:br>
            <a:r>
              <a:rPr lang="en-US" sz="2800">
                <a:sym typeface="Symbol" charset="2"/>
              </a:rPr>
              <a:t/>
            </a:r>
            <a:br>
              <a:rPr lang="en-US" sz="2800">
                <a:sym typeface="Symbol" charset="2"/>
              </a:rPr>
            </a:br>
            <a:endParaRPr lang="en-US" sz="2800"/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4191000" y="3581400"/>
            <a:ext cx="2709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NP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in a CFG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/>
              <a:t>S </a:t>
            </a:r>
            <a:r>
              <a:rPr lang="en-US" sz="240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NP  DetP N | AdjP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AdjP   Adj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DetP   a | the</a:t>
            </a:r>
            <a:br>
              <a:rPr lang="en-US" sz="2400">
                <a:sym typeface="Symbol" charset="2"/>
              </a:rPr>
            </a:br>
            <a:r>
              <a:rPr lang="en-US" sz="2800">
                <a:sym typeface="Symbol" charset="2"/>
              </a:rPr>
              <a:t/>
            </a:r>
            <a:br>
              <a:rPr lang="en-US" sz="2800">
                <a:sym typeface="Symbol" charset="2"/>
              </a:rPr>
            </a:br>
            <a:endParaRPr lang="en-US" sz="2800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4191000" y="3657600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Derivations in a CFG;</a:t>
            </a:r>
            <a:br>
              <a:rPr lang="en-US"/>
            </a:br>
            <a:r>
              <a:rPr lang="en-US"/>
              <a:t>Order of Derivation Irrelevant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895600"/>
            <a:ext cx="3962400" cy="3733800"/>
          </a:xfrm>
        </p:spPr>
        <p:txBody>
          <a:bodyPr>
            <a:normAutofit fontScale="92500" lnSpcReduction="20000"/>
          </a:bodyPr>
          <a:lstStyle/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/>
              <a:t>S </a:t>
            </a:r>
            <a:r>
              <a:rPr lang="en-US" sz="2400">
                <a:sym typeface="Symbol" charset="2"/>
              </a:rPr>
              <a:t> NP VP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VP   V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NP  DetP N | AdjP NP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AdjP   Adj | Adv AdjP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N   boy | girl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V   sees | likes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Adj   big | small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Adv   very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r>
              <a:rPr lang="en-US" sz="2400">
                <a:sym typeface="Symbol" charset="2"/>
              </a:rPr>
              <a:t>DetP   a | the</a:t>
            </a:r>
            <a:br>
              <a:rPr lang="en-US" sz="2400">
                <a:sym typeface="Symbol" charset="2"/>
              </a:rPr>
            </a:br>
            <a:r>
              <a:rPr lang="en-US" sz="2800">
                <a:sym typeface="Symbol" charset="2"/>
              </a:rPr>
              <a:t/>
            </a:r>
            <a:br>
              <a:rPr lang="en-US" sz="2800">
                <a:sym typeface="Symbol" charset="2"/>
              </a:rPr>
            </a:br>
            <a:endParaRPr lang="en-US" sz="280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5029200" y="2895600"/>
            <a:ext cx="17954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/>
              <a:t>DetP</a:t>
            </a:r>
            <a:r>
              <a:rPr lang="en-US" sz="2800" dirty="0"/>
              <a:t> N VP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rot="10800000" flipV="1">
            <a:off x="4724400" y="3414712"/>
            <a:ext cx="1066800" cy="928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5926931" y="3445668"/>
            <a:ext cx="914400" cy="88106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733800" y="4495800"/>
            <a:ext cx="17633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smtClean="0"/>
              <a:t>the boy </a:t>
            </a:r>
            <a:r>
              <a:rPr lang="en-US" sz="2800" dirty="0" smtClean="0"/>
              <a:t>VP</a:t>
            </a:r>
            <a:endParaRPr lang="en-US" sz="2800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6324600" y="4495800"/>
            <a:ext cx="24202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 err="1" smtClean="0"/>
              <a:t>DetP</a:t>
            </a:r>
            <a:r>
              <a:rPr lang="en-US" sz="2800" dirty="0" smtClean="0"/>
              <a:t> N likes NP</a:t>
            </a:r>
            <a:endParaRPr lang="en-US" sz="2800" dirty="0"/>
          </a:p>
        </p:txBody>
      </p:sp>
      <p:sp>
        <p:nvSpPr>
          <p:cNvPr id="29" name="Down Arrow 28"/>
          <p:cNvSpPr/>
          <p:nvPr/>
        </p:nvSpPr>
        <p:spPr>
          <a:xfrm>
            <a:off x="5334000" y="5247620"/>
            <a:ext cx="1056077" cy="61978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4412455" y="6110287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Derivations of CFGs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1752600"/>
          </a:xfrm>
        </p:spPr>
        <p:txBody>
          <a:bodyPr/>
          <a:lstStyle/>
          <a:p>
            <a:pPr eaLnBrk="1" hangingPunct="1"/>
            <a:r>
              <a:rPr lang="en-US" dirty="0"/>
              <a:t>String rewriting system: we derive a string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/>
              <a:t>But derivation history represented by phrase-structure </a:t>
            </a:r>
            <a:r>
              <a:rPr lang="en-US" dirty="0" smtClean="0"/>
              <a:t>tree</a:t>
            </a:r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90513" y="4660106"/>
            <a:ext cx="30622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the boy likes a girl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816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V="1">
            <a:off x="4724400" y="4247357"/>
            <a:ext cx="4572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181600" y="5296694"/>
            <a:ext cx="833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boy</a:t>
            </a: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7244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267200" y="5296694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the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96000" y="5296694"/>
            <a:ext cx="969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likes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5105400" y="3496469"/>
            <a:ext cx="1117600" cy="382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223000" y="3496469"/>
            <a:ext cx="990600" cy="407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267200" y="4534694"/>
            <a:ext cx="82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4930775" y="3879057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79248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7467600" y="5090319"/>
            <a:ext cx="45720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8001000" y="6134894"/>
            <a:ext cx="742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girl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7467600" y="5890419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269163" y="6147594"/>
            <a:ext cx="396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/>
              <a:t>a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620000" y="4722019"/>
            <a:ext cx="555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NP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056438" y="5482432"/>
            <a:ext cx="82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DetP</a:t>
            </a: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5994400" y="3086894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S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6908800" y="3904457"/>
            <a:ext cx="534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VP</a:t>
            </a:r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H="1">
            <a:off x="65278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213600" y="4255294"/>
            <a:ext cx="609600" cy="409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56388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5410200" y="46108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28" name="Line 28"/>
          <p:cNvSpPr>
            <a:spLocks noChangeShapeType="1"/>
          </p:cNvSpPr>
          <p:nvPr/>
        </p:nvSpPr>
        <p:spPr bwMode="auto">
          <a:xfrm>
            <a:off x="8305800" y="5906294"/>
            <a:ext cx="0" cy="350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9"/>
          <p:cNvSpPr txBox="1">
            <a:spLocks noChangeArrowheads="1"/>
          </p:cNvSpPr>
          <p:nvPr/>
        </p:nvSpPr>
        <p:spPr bwMode="auto">
          <a:xfrm>
            <a:off x="8153400" y="5449094"/>
            <a:ext cx="387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6324600" y="4687094"/>
            <a:ext cx="36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V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>
            <a:off x="6477000" y="5068094"/>
            <a:ext cx="0" cy="33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Grammar Equivalence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77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Weak equivalence: grammars generate </a:t>
            </a:r>
            <a:r>
              <a:rPr lang="en-US" sz="2800" dirty="0"/>
              <a:t>same set of </a:t>
            </a:r>
            <a:r>
              <a:rPr lang="en-US" sz="2800" dirty="0" smtClean="0"/>
              <a:t>strings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1: 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N and </a:t>
            </a:r>
            <a:r>
              <a:rPr lang="en-US" sz="2400" dirty="0" err="1">
                <a:sym typeface="Symbol" charset="2"/>
              </a:rPr>
              <a:t>DetP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 a | the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2: 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a N | 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the N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Strong equivalence: grammars have </a:t>
            </a:r>
            <a:r>
              <a:rPr lang="en-US" sz="2800" dirty="0"/>
              <a:t>same set of derivation </a:t>
            </a:r>
            <a:r>
              <a:rPr lang="en-US" sz="2800" dirty="0" smtClean="0"/>
              <a:t>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With </a:t>
            </a:r>
            <a:r>
              <a:rPr lang="en-US" sz="2400" dirty="0" err="1"/>
              <a:t>CFGs</a:t>
            </a:r>
            <a:r>
              <a:rPr lang="en-US" sz="2400" dirty="0"/>
              <a:t>, possible only with useless </a:t>
            </a:r>
            <a:r>
              <a:rPr lang="en-US" sz="2400" dirty="0" smtClean="0"/>
              <a:t>rules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ym typeface="Symbol" charset="2"/>
              </a:rPr>
              <a:t>Grammar 2: 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a N | 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the N</a:t>
            </a:r>
            <a:endParaRPr 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Grammar 3: </a:t>
            </a:r>
            <a:r>
              <a:rPr lang="en-US" sz="2400" dirty="0">
                <a:sym typeface="Symbol" charset="2"/>
              </a:rPr>
              <a:t>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a N | NP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the N, </a:t>
            </a:r>
            <a:r>
              <a:rPr lang="en-US" sz="2400" dirty="0" err="1"/>
              <a:t>DetP</a:t>
            </a:r>
            <a:r>
              <a:rPr lang="en-US" sz="2400" dirty="0"/>
              <a:t> </a:t>
            </a:r>
            <a:r>
              <a:rPr lang="en-US" sz="2400" dirty="0" err="1">
                <a:sym typeface="Symbol" charset="2"/>
              </a:rPr>
              <a:t>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 smtClean="0">
                <a:sym typeface="Symbol" charset="2"/>
              </a:rPr>
              <a:t>many</a:t>
            </a:r>
            <a:endParaRPr lang="en-US" sz="2400" dirty="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 newswire stories from Feb 1988 – Dec 30, 1988</a:t>
            </a:r>
          </a:p>
          <a:p>
            <a:pPr lvl="1"/>
            <a:r>
              <a:rPr lang="en-US" dirty="0" smtClean="0"/>
              <a:t>300K unique words</a:t>
            </a:r>
          </a:p>
          <a:p>
            <a:endParaRPr lang="en-US" dirty="0" smtClean="0"/>
          </a:p>
          <a:p>
            <a:r>
              <a:rPr lang="en-US" dirty="0" smtClean="0"/>
              <a:t>New words seen on Dec 31</a:t>
            </a:r>
          </a:p>
          <a:p>
            <a:pPr lvl="1"/>
            <a:r>
              <a:rPr lang="en-US" dirty="0" smtClean="0"/>
              <a:t>compounds: prenatal-care, publicly-funded, channel-switching, …</a:t>
            </a:r>
          </a:p>
          <a:p>
            <a:pPr lvl="1"/>
            <a:r>
              <a:rPr lang="en-US" dirty="0" smtClean="0"/>
              <a:t>New words:</a:t>
            </a:r>
          </a:p>
          <a:p>
            <a:pPr lvl="2"/>
            <a:r>
              <a:rPr lang="en-US" dirty="0" smtClean="0"/>
              <a:t>dumbbells, groveled, fuzzier, oxidized, ex-presidency, puppetry, </a:t>
            </a:r>
            <a:r>
              <a:rPr lang="en-US" dirty="0" err="1" smtClean="0"/>
              <a:t>boulderlike</a:t>
            </a:r>
            <a:r>
              <a:rPr lang="en-US" dirty="0" smtClean="0"/>
              <a:t>, over-emphasized, </a:t>
            </a:r>
            <a:r>
              <a:rPr lang="en-US" dirty="0" err="1" smtClean="0"/>
              <a:t>antiprejudice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 Normal </a:t>
            </a:r>
            <a:r>
              <a:rPr lang="en-US" dirty="0" smtClean="0"/>
              <a:t>Forms</a:t>
            </a:r>
            <a:endParaRPr lang="en-US" dirty="0">
              <a:sym typeface="Symbol" charset="2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sym typeface="Symbol" charset="2"/>
              </a:rPr>
              <a:t>There are weakly equivalent normal forms (Chomsky Normal Form, </a:t>
            </a:r>
            <a:r>
              <a:rPr lang="en-US" dirty="0" err="1" smtClean="0">
                <a:sym typeface="Symbol" charset="2"/>
              </a:rPr>
              <a:t>Greibach</a:t>
            </a:r>
            <a:r>
              <a:rPr lang="en-US" dirty="0" smtClean="0">
                <a:sym typeface="Symbol" charset="2"/>
              </a:rPr>
              <a:t> Normal Form)</a:t>
            </a:r>
          </a:p>
          <a:p>
            <a:pPr eaLnBrk="1" hangingPunct="1"/>
            <a:endParaRPr lang="en-US" sz="3200" dirty="0" smtClean="0">
              <a:sym typeface="Symbol" charset="2"/>
            </a:endParaRPr>
          </a:p>
          <a:p>
            <a:pPr eaLnBrk="1" hangingPunct="1"/>
            <a:r>
              <a:rPr lang="en-US" sz="3200" dirty="0" smtClean="0"/>
              <a:t>A </a:t>
            </a:r>
            <a:r>
              <a:rPr lang="en-US" sz="3200" dirty="0" smtClean="0"/>
              <a:t>CFG is in Chomsky Normal Form (CNF) if all productions are of one of two forms: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>
                <a:sym typeface="Symbol" charset="2"/>
              </a:rPr>
              <a:t> BC with A, B, C </a:t>
            </a:r>
            <a:r>
              <a:rPr lang="en-US" dirty="0" err="1" smtClean="0">
                <a:sym typeface="Symbol" charset="2"/>
              </a:rPr>
              <a:t>nonterminals</a:t>
            </a:r>
            <a:endParaRPr lang="en-US" dirty="0" smtClean="0">
              <a:sym typeface="Symbol" charset="2"/>
            </a:endParaRPr>
          </a:p>
          <a:p>
            <a:pPr lvl="1"/>
            <a:r>
              <a:rPr lang="en-US" dirty="0" smtClean="0"/>
              <a:t>A </a:t>
            </a:r>
            <a:r>
              <a:rPr lang="en-US" dirty="0" err="1" smtClean="0">
                <a:sym typeface="Symbol" charset="2"/>
              </a:rPr>
              <a:t></a:t>
            </a:r>
            <a:r>
              <a:rPr lang="en-US" dirty="0" smtClean="0">
                <a:sym typeface="Symbol" charset="2"/>
              </a:rPr>
              <a:t> </a:t>
            </a:r>
            <a:r>
              <a:rPr lang="en-US" i="1" dirty="0" smtClean="0">
                <a:sym typeface="Symbol" charset="2"/>
              </a:rPr>
              <a:t>a</a:t>
            </a:r>
            <a:r>
              <a:rPr lang="en-US" dirty="0" smtClean="0">
                <a:sym typeface="Symbol" charset="2"/>
              </a:rPr>
              <a:t>, with A a </a:t>
            </a:r>
            <a:r>
              <a:rPr lang="en-US" dirty="0" err="1" smtClean="0">
                <a:sym typeface="Symbol" charset="2"/>
              </a:rPr>
              <a:t>nonterminal</a:t>
            </a:r>
            <a:r>
              <a:rPr lang="en-US" dirty="0" smtClean="0">
                <a:sym typeface="Symbol" charset="2"/>
              </a:rPr>
              <a:t> and </a:t>
            </a:r>
            <a:r>
              <a:rPr lang="en-US" i="1" dirty="0" smtClean="0">
                <a:sym typeface="Symbol" charset="2"/>
              </a:rPr>
              <a:t>a</a:t>
            </a:r>
            <a:r>
              <a:rPr lang="en-US" dirty="0" smtClean="0">
                <a:sym typeface="Symbol" charset="2"/>
              </a:rPr>
              <a:t> a </a:t>
            </a:r>
            <a:r>
              <a:rPr lang="en-US" dirty="0" smtClean="0">
                <a:sym typeface="Symbol" charset="2"/>
              </a:rPr>
              <a:t>terminal</a:t>
            </a:r>
          </a:p>
          <a:p>
            <a:endParaRPr lang="en-US" sz="3500" dirty="0" smtClean="0">
              <a:sym typeface="Symbol" charset="2"/>
            </a:endParaRPr>
          </a:p>
          <a:p>
            <a:r>
              <a:rPr lang="en-US" sz="3500" dirty="0" smtClean="0">
                <a:sym typeface="Symbol" charset="2"/>
              </a:rPr>
              <a:t>Every </a:t>
            </a:r>
            <a:r>
              <a:rPr lang="en-US" sz="3500" dirty="0" smtClean="0">
                <a:sym typeface="Symbol" charset="2"/>
              </a:rPr>
              <a:t>CFG has a weakly equivalent CFG in CNF</a:t>
            </a:r>
          </a:p>
          <a:p>
            <a:pPr eaLnBrk="1" hangingPunct="1"/>
            <a:endParaRPr lang="en-US" dirty="0" smtClean="0">
              <a:sym typeface="Symbol" charset="2"/>
            </a:endParaRPr>
          </a:p>
          <a:p>
            <a:pPr eaLnBrk="1" hangingPunct="1"/>
            <a:endParaRPr lang="en-US" dirty="0">
              <a:sym typeface="Symbol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Parsing is the field of NLP interested in automatically determining the syntactic structure of a sentence</a:t>
            </a:r>
          </a:p>
          <a:p>
            <a:r>
              <a:rPr lang="en-US" sz="2800" dirty="0" smtClean="0"/>
              <a:t>parsing can be thought of as determining what sentences are “valid” English sentences</a:t>
            </a:r>
          </a:p>
          <a:p>
            <a:r>
              <a:rPr lang="en-US" sz="2800" dirty="0" smtClean="0"/>
              <a:t>As a by product, we often can get the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CFG and a sentence, determine the possible parse </a:t>
            </a:r>
            <a:r>
              <a:rPr lang="en-US" dirty="0" err="1" smtClean="0"/>
              <a:t>tree(s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20923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NP  VP</a:t>
            </a:r>
          </a:p>
          <a:p>
            <a:r>
              <a:rPr lang="en-US" dirty="0" smtClean="0"/>
              <a:t>NP -&gt; PRP</a:t>
            </a:r>
          </a:p>
          <a:p>
            <a:r>
              <a:rPr lang="en-US" dirty="0" smtClean="0"/>
              <a:t>NP -&gt; N PP</a:t>
            </a:r>
          </a:p>
          <a:p>
            <a:r>
              <a:rPr lang="en-US" dirty="0" smtClean="0"/>
              <a:t>VP -&gt; V NP</a:t>
            </a:r>
          </a:p>
          <a:p>
            <a:r>
              <a:rPr lang="en-US" dirty="0" smtClean="0"/>
              <a:t>VP -&gt; V NP PP</a:t>
            </a:r>
          </a:p>
          <a:p>
            <a:r>
              <a:rPr lang="en-US" dirty="0" smtClean="0"/>
              <a:t>PP -&gt; IN N</a:t>
            </a:r>
          </a:p>
          <a:p>
            <a:r>
              <a:rPr lang="en-US" dirty="0" smtClean="0"/>
              <a:t>PRP -&gt; I</a:t>
            </a:r>
          </a:p>
          <a:p>
            <a:r>
              <a:rPr lang="en-US" dirty="0" smtClean="0"/>
              <a:t>V -&gt; eat</a:t>
            </a:r>
          </a:p>
          <a:p>
            <a:r>
              <a:rPr lang="en-US" dirty="0" smtClean="0"/>
              <a:t>N -&gt; sushi</a:t>
            </a:r>
          </a:p>
          <a:p>
            <a:r>
              <a:rPr lang="en-US" dirty="0" smtClean="0"/>
              <a:t>N -&gt; tuna</a:t>
            </a:r>
          </a:p>
          <a:p>
            <a:r>
              <a:rPr lang="en-US" dirty="0" smtClean="0"/>
              <a:t>IN -&gt; with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9695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971800" y="4031397"/>
            <a:ext cx="594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What parse trees are possible for this sentence?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What if the grammar is much larger?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0874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612774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8474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4674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3568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937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31874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27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65274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2289174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3272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013074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2975768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32074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18" name="Straight Connector 17"/>
          <p:cNvCxnSpPr>
            <a:stCxn id="14" idx="0"/>
          </p:cNvCxnSpPr>
          <p:nvPr/>
        </p:nvCxnSpPr>
        <p:spPr>
          <a:xfrm rot="5400000" flipH="1" flipV="1">
            <a:off x="2536824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V="1">
            <a:off x="2847458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46274" y="3436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21" name="Straight Connector 20"/>
          <p:cNvCxnSpPr>
            <a:stCxn id="12" idx="0"/>
          </p:cNvCxnSpPr>
          <p:nvPr/>
        </p:nvCxnSpPr>
        <p:spPr>
          <a:xfrm rot="5400000" flipH="1" flipV="1">
            <a:off x="1393824" y="4167485"/>
            <a:ext cx="9906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endCxn id="20" idx="2"/>
          </p:cNvCxnSpPr>
          <p:nvPr/>
        </p:nvCxnSpPr>
        <p:spPr>
          <a:xfrm rot="10800000">
            <a:off x="2251074" y="3805535"/>
            <a:ext cx="5334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12874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 rot="5400000" flipH="1" flipV="1">
            <a:off x="575071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2"/>
          </p:cNvCxnSpPr>
          <p:nvPr/>
        </p:nvCxnSpPr>
        <p:spPr>
          <a:xfrm rot="10800000">
            <a:off x="1717674" y="3195935"/>
            <a:ext cx="304800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55674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149343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1185068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62400" y="56343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924300" y="54438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4796135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PRP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886200" y="404580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3925094" y="46048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3053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343400" y="479613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4838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876800" y="479613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5600700" y="5432167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6388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324600" y="479613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287294" y="5443041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943600" y="404580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PP</a:t>
            </a:r>
            <a:endParaRPr lang="en-US" dirty="0"/>
          </a:p>
        </p:txBody>
      </p:sp>
      <p:cxnSp>
        <p:nvCxnSpPr>
          <p:cNvPr id="43" name="Straight Connector 42"/>
          <p:cNvCxnSpPr>
            <a:stCxn id="39" idx="0"/>
          </p:cNvCxnSpPr>
          <p:nvPr/>
        </p:nvCxnSpPr>
        <p:spPr>
          <a:xfrm rot="5400000" flipH="1" flipV="1">
            <a:off x="5848350" y="4472285"/>
            <a:ext cx="381000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6158984" y="4478119"/>
            <a:ext cx="369332" cy="266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768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</a:t>
            </a:r>
            <a:endParaRPr lang="en-US" dirty="0"/>
          </a:p>
        </p:txBody>
      </p:sp>
      <p:cxnSp>
        <p:nvCxnSpPr>
          <p:cNvPr id="46" name="Straight Connector 45"/>
          <p:cNvCxnSpPr>
            <a:stCxn id="37" idx="0"/>
          </p:cNvCxnSpPr>
          <p:nvPr/>
        </p:nvCxnSpPr>
        <p:spPr>
          <a:xfrm rot="5400000" flipH="1" flipV="1">
            <a:off x="4876800" y="4605635"/>
            <a:ext cx="3810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4724400" y="28266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VP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3886597" y="3805932"/>
            <a:ext cx="1600200" cy="3802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48" idx="2"/>
          </p:cNvCxnSpPr>
          <p:nvPr/>
        </p:nvCxnSpPr>
        <p:spPr>
          <a:xfrm rot="5400000" flipH="1" flipV="1">
            <a:off x="4645571" y="3578771"/>
            <a:ext cx="766465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267200" y="21408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rot="5400000" flipH="1" flipV="1">
            <a:off x="3460869" y="3163272"/>
            <a:ext cx="1535668" cy="2293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>
            <a:off x="4496594" y="2510135"/>
            <a:ext cx="380206" cy="3164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>
            <a:off x="5181602" y="3200401"/>
            <a:ext cx="990601" cy="8454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858000" y="1953716"/>
            <a:ext cx="209232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 -&gt; NP  VP</a:t>
            </a:r>
          </a:p>
          <a:p>
            <a:r>
              <a:rPr lang="en-US" sz="1400" dirty="0" smtClean="0"/>
              <a:t>NP -&gt; PRP</a:t>
            </a:r>
          </a:p>
          <a:p>
            <a:r>
              <a:rPr lang="en-US" sz="1400" dirty="0" smtClean="0"/>
              <a:t>NP -&gt; N PP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VP -&gt; V NP PP</a:t>
            </a:r>
          </a:p>
          <a:p>
            <a:r>
              <a:rPr lang="en-US" sz="1400" dirty="0" smtClean="0"/>
              <a:t>PP -&gt; IN N</a:t>
            </a:r>
          </a:p>
          <a:p>
            <a:r>
              <a:rPr lang="en-US" sz="1400" dirty="0" smtClean="0"/>
              <a:t>PRP -&gt; I</a:t>
            </a:r>
          </a:p>
          <a:p>
            <a:r>
              <a:rPr lang="en-US" sz="1400" dirty="0" smtClean="0"/>
              <a:t>V -&gt; eat</a:t>
            </a:r>
          </a:p>
          <a:p>
            <a:r>
              <a:rPr lang="en-US" sz="1400" dirty="0" smtClean="0"/>
              <a:t>N -&gt; sushi</a:t>
            </a:r>
          </a:p>
          <a:p>
            <a:r>
              <a:rPr lang="en-US" sz="1400" dirty="0" smtClean="0"/>
              <a:t>N -&gt; tuna</a:t>
            </a:r>
          </a:p>
          <a:p>
            <a:r>
              <a:rPr lang="en-US" sz="1400" dirty="0" smtClean="0"/>
              <a:t>IN -&gt; with</a:t>
            </a:r>
            <a:endParaRPr lang="en-US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1447800" y="6243935"/>
            <a:ext cx="6130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What is the difference between these parses?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CFG and a sentence, determine the possible parse </a:t>
            </a:r>
            <a:r>
              <a:rPr lang="en-US" dirty="0" err="1" smtClean="0"/>
              <a:t>tree(s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00400"/>
            <a:ext cx="20923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 -&gt; NP  VP</a:t>
            </a:r>
          </a:p>
          <a:p>
            <a:r>
              <a:rPr lang="en-US" dirty="0" smtClean="0"/>
              <a:t>NP -&gt; PRP</a:t>
            </a:r>
          </a:p>
          <a:p>
            <a:r>
              <a:rPr lang="en-US" dirty="0" smtClean="0"/>
              <a:t>NP -&gt; N PP</a:t>
            </a:r>
          </a:p>
          <a:p>
            <a:r>
              <a:rPr lang="en-US" dirty="0" smtClean="0"/>
              <a:t>VP -&gt; V NP</a:t>
            </a:r>
          </a:p>
          <a:p>
            <a:r>
              <a:rPr lang="en-US" dirty="0" smtClean="0"/>
              <a:t>VP -&gt; V NP PP</a:t>
            </a:r>
          </a:p>
          <a:p>
            <a:r>
              <a:rPr lang="en-US" dirty="0" smtClean="0"/>
              <a:t>PP -&gt; IN N</a:t>
            </a:r>
          </a:p>
          <a:p>
            <a:r>
              <a:rPr lang="en-US" dirty="0" smtClean="0"/>
              <a:t>PRP -&gt; I</a:t>
            </a:r>
          </a:p>
          <a:p>
            <a:r>
              <a:rPr lang="en-US" dirty="0" smtClean="0"/>
              <a:t>V -&gt; eat</a:t>
            </a:r>
          </a:p>
          <a:p>
            <a:r>
              <a:rPr lang="en-US" dirty="0" smtClean="0"/>
              <a:t>N -&gt; sushi</a:t>
            </a:r>
          </a:p>
          <a:p>
            <a:r>
              <a:rPr lang="en-US" dirty="0" smtClean="0"/>
              <a:t>N -&gt; tuna</a:t>
            </a:r>
          </a:p>
          <a:p>
            <a:r>
              <a:rPr lang="en-US" dirty="0" smtClean="0"/>
              <a:t>IN -&gt; with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62400" y="2969567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eat sushi with tuna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4191000"/>
            <a:ext cx="403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approaches?  algorithms?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</a:t>
            </a:r>
            <a:endParaRPr lang="en-US" dirty="0"/>
          </a:p>
        </p:txBody>
      </p:sp>
      <p:sp>
        <p:nvSpPr>
          <p:cNvPr id="35" name="Content Placeholder 34"/>
          <p:cNvSpPr>
            <a:spLocks noGrp="1"/>
          </p:cNvSpPr>
          <p:nvPr>
            <p:ph idx="1"/>
          </p:nvPr>
        </p:nvSpPr>
        <p:spPr>
          <a:xfrm>
            <a:off x="498474" y="2057400"/>
            <a:ext cx="7556313" cy="4068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Top-down parsing</a:t>
            </a:r>
          </a:p>
          <a:p>
            <a:pPr lvl="1"/>
            <a:r>
              <a:rPr lang="en-US" sz="2000" dirty="0" smtClean="0"/>
              <a:t>ends up doing a lot of repeated work</a:t>
            </a:r>
          </a:p>
          <a:p>
            <a:pPr lvl="1"/>
            <a:r>
              <a:rPr lang="en-US" sz="2000" dirty="0" smtClean="0"/>
              <a:t>doesn’t take into account the words in the sentence until the end!</a:t>
            </a:r>
          </a:p>
          <a:p>
            <a:r>
              <a:rPr lang="en-US" sz="2400" dirty="0" smtClean="0"/>
              <a:t>Bottom-up parsing</a:t>
            </a:r>
          </a:p>
          <a:p>
            <a:pPr lvl="1"/>
            <a:r>
              <a:rPr lang="en-US" sz="2000" dirty="0" smtClean="0"/>
              <a:t>constrain based on the words</a:t>
            </a:r>
          </a:p>
          <a:p>
            <a:pPr lvl="1"/>
            <a:r>
              <a:rPr lang="en-US" sz="2000" dirty="0" smtClean="0"/>
              <a:t>avoids repeated work (dynamic programming)</a:t>
            </a:r>
          </a:p>
          <a:p>
            <a:pPr lvl="1"/>
            <a:r>
              <a:rPr lang="en-US" sz="2000" dirty="0" smtClean="0"/>
              <a:t>CKY parser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http://www.information-management.com/news/-10019543-1.</a:t>
            </a:r>
            <a:r>
              <a:rPr lang="en-US" dirty="0" smtClean="0">
                <a:hlinkClick r:id="rId2"/>
              </a:rPr>
              <a:t>html</a:t>
            </a:r>
            <a:endParaRPr lang="en-US" dirty="0" smtClean="0"/>
          </a:p>
          <a:p>
            <a:r>
              <a:rPr lang="en-US" dirty="0" smtClean="0"/>
              <a:t>How hard is this problem?</a:t>
            </a:r>
          </a:p>
          <a:p>
            <a:r>
              <a:rPr lang="en-US" dirty="0" smtClean="0"/>
              <a:t>What are the challenges?</a:t>
            </a:r>
          </a:p>
          <a:p>
            <a:r>
              <a:rPr lang="en-US" dirty="0" smtClean="0"/>
              <a:t>Are we leveraging any particular domain knowledge?</a:t>
            </a:r>
          </a:p>
          <a:p>
            <a:pPr lvl="1"/>
            <a:r>
              <a:rPr lang="en-US" dirty="0" smtClean="0"/>
              <a:t>What other types of problem areas might this be useful for?</a:t>
            </a:r>
          </a:p>
          <a:p>
            <a:r>
              <a:rPr lang="en-US" dirty="0" smtClean="0"/>
              <a:t>Is this a good problem to be working on?</a:t>
            </a:r>
          </a:p>
          <a:p>
            <a:r>
              <a:rPr lang="en-US" dirty="0" smtClean="0"/>
              <a:t>What would be other “grand” NLP-like 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Words </a:t>
            </a:r>
            <a:r>
              <a:rPr lang="en-US" smtClean="0"/>
              <a:t>are built </a:t>
            </a:r>
            <a:r>
              <a:rPr lang="en-US" dirty="0" smtClean="0"/>
              <a:t>up from morphemes</a:t>
            </a:r>
          </a:p>
          <a:p>
            <a:pPr lvl="1"/>
            <a:r>
              <a:rPr lang="en-US" dirty="0" smtClean="0"/>
              <a:t>stems (base/main part of the word)</a:t>
            </a:r>
          </a:p>
          <a:p>
            <a:pPr lvl="1"/>
            <a:r>
              <a:rPr lang="en-US" dirty="0" smtClean="0"/>
              <a:t>affixes</a:t>
            </a:r>
          </a:p>
          <a:p>
            <a:pPr lvl="2"/>
            <a:r>
              <a:rPr lang="en-US" dirty="0" smtClean="0"/>
              <a:t>prefixes</a:t>
            </a:r>
          </a:p>
          <a:p>
            <a:pPr lvl="3"/>
            <a:r>
              <a:rPr lang="en-US" dirty="0" smtClean="0"/>
              <a:t>precedes the stem</a:t>
            </a:r>
          </a:p>
          <a:p>
            <a:pPr lvl="2"/>
            <a:r>
              <a:rPr lang="en-US" dirty="0" smtClean="0"/>
              <a:t>suffixes</a:t>
            </a:r>
          </a:p>
          <a:p>
            <a:pPr lvl="3"/>
            <a:r>
              <a:rPr lang="en-US" dirty="0" smtClean="0"/>
              <a:t>follows the stem</a:t>
            </a:r>
          </a:p>
          <a:p>
            <a:pPr lvl="2"/>
            <a:r>
              <a:rPr lang="en-US" dirty="0" smtClean="0"/>
              <a:t>infixes</a:t>
            </a:r>
          </a:p>
          <a:p>
            <a:pPr lvl="3"/>
            <a:r>
              <a:rPr lang="en-US" dirty="0" smtClean="0"/>
              <a:t>inserted inside the stem</a:t>
            </a:r>
          </a:p>
          <a:p>
            <a:pPr lvl="2"/>
            <a:r>
              <a:rPr lang="en-US" dirty="0" err="1" smtClean="0"/>
              <a:t>circumfixes</a:t>
            </a:r>
            <a:endParaRPr lang="en-US" dirty="0" smtClean="0"/>
          </a:p>
          <a:p>
            <a:pPr lvl="3"/>
            <a:r>
              <a:rPr lang="en-US" dirty="0" smtClean="0"/>
              <a:t>surrounds the stem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Examples?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Morpheme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prefix</a:t>
            </a:r>
          </a:p>
          <a:p>
            <a:pPr lvl="1"/>
            <a:r>
              <a:rPr lang="en-US" dirty="0" smtClean="0"/>
              <a:t>circum- (circumnavigate)</a:t>
            </a:r>
          </a:p>
          <a:p>
            <a:pPr lvl="1"/>
            <a:r>
              <a:rPr lang="en-US" dirty="0" err="1" smtClean="0"/>
              <a:t>dis</a:t>
            </a:r>
            <a:r>
              <a:rPr lang="en-US" dirty="0" smtClean="0"/>
              <a:t>- (dislike)</a:t>
            </a:r>
          </a:p>
          <a:p>
            <a:pPr lvl="1"/>
            <a:r>
              <a:rPr lang="en-US" dirty="0" err="1" smtClean="0"/>
              <a:t>mis</a:t>
            </a:r>
            <a:r>
              <a:rPr lang="en-US" dirty="0" smtClean="0"/>
              <a:t>- (misunderstood)</a:t>
            </a:r>
          </a:p>
          <a:p>
            <a:pPr lvl="1"/>
            <a:r>
              <a:rPr lang="en-US" dirty="0" smtClean="0"/>
              <a:t>com-, de-, </a:t>
            </a:r>
            <a:r>
              <a:rPr lang="en-US" dirty="0" err="1" smtClean="0"/>
              <a:t>dis</a:t>
            </a:r>
            <a:r>
              <a:rPr lang="en-US" dirty="0" smtClean="0"/>
              <a:t>-, in-, re-, post-, trans-, …</a:t>
            </a:r>
          </a:p>
          <a:p>
            <a:r>
              <a:rPr lang="en-US" dirty="0" smtClean="0"/>
              <a:t>suffix</a:t>
            </a:r>
          </a:p>
          <a:p>
            <a:pPr lvl="1"/>
            <a:r>
              <a:rPr lang="en-US" dirty="0" smtClean="0"/>
              <a:t>-able (movable)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ance</a:t>
            </a:r>
            <a:r>
              <a:rPr lang="en-US" dirty="0" smtClean="0"/>
              <a:t> (resistance)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ly</a:t>
            </a:r>
            <a:r>
              <a:rPr lang="en-US" dirty="0" smtClean="0"/>
              <a:t> (quickly)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tion</a:t>
            </a:r>
            <a:r>
              <a:rPr lang="en-US" dirty="0" smtClean="0"/>
              <a:t>, -</a:t>
            </a:r>
            <a:r>
              <a:rPr lang="en-US" dirty="0" err="1" smtClean="0"/>
              <a:t>ness</a:t>
            </a:r>
            <a:r>
              <a:rPr lang="en-US" dirty="0" smtClean="0"/>
              <a:t>, -ate, -</a:t>
            </a:r>
            <a:r>
              <a:rPr lang="en-US" dirty="0" err="1" smtClean="0"/>
              <a:t>ful</a:t>
            </a:r>
            <a:r>
              <a:rPr lang="en-US" dirty="0" smtClean="0"/>
              <a:t>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Morpheme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infix</a:t>
            </a:r>
          </a:p>
          <a:p>
            <a:pPr lvl="1"/>
            <a:r>
              <a:rPr lang="en-US" dirty="0" smtClean="0"/>
              <a:t>-fucking- (cinder-fucking-</a:t>
            </a:r>
            <a:r>
              <a:rPr lang="en-US" dirty="0" err="1" smtClean="0"/>
              <a:t>rella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common in other languages</a:t>
            </a:r>
          </a:p>
          <a:p>
            <a:r>
              <a:rPr lang="en-US" dirty="0" err="1" smtClean="0"/>
              <a:t>circumfix</a:t>
            </a:r>
            <a:endParaRPr lang="en-US" dirty="0" smtClean="0"/>
          </a:p>
          <a:p>
            <a:pPr lvl="1"/>
            <a:r>
              <a:rPr lang="en-US" dirty="0" smtClean="0"/>
              <a:t>doesn’t happen in English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4345</TotalTime>
  <Words>3765</Words>
  <Application>Microsoft Macintosh PowerPoint</Application>
  <PresentationFormat>On-screen Show (4:3)</PresentationFormat>
  <Paragraphs>651</Paragraphs>
  <Slides>66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Median</vt:lpstr>
      <vt:lpstr>Slide 1</vt:lpstr>
      <vt:lpstr>NLP Linguistics 101</vt:lpstr>
      <vt:lpstr>Admin</vt:lpstr>
      <vt:lpstr>Simplified View of Linguistics</vt:lpstr>
      <vt:lpstr>Morphology</vt:lpstr>
      <vt:lpstr>New words</vt:lpstr>
      <vt:lpstr>Morphology basics</vt:lpstr>
      <vt:lpstr>Morpheme examples</vt:lpstr>
      <vt:lpstr>Morpheme examples</vt:lpstr>
      <vt:lpstr>Agglutinative: Finnish</vt:lpstr>
      <vt:lpstr>Stemming (baby lemmatization)</vt:lpstr>
      <vt:lpstr>Stemming example</vt:lpstr>
      <vt:lpstr>Porter’s algorithm (1980)</vt:lpstr>
      <vt:lpstr>What is Syntax?</vt:lpstr>
      <vt:lpstr>Structure in language</vt:lpstr>
      <vt:lpstr>Structure in language</vt:lpstr>
      <vt:lpstr>Structure in language</vt:lpstr>
      <vt:lpstr>Syntax != Semantics</vt:lpstr>
      <vt:lpstr>Parts of speech</vt:lpstr>
      <vt:lpstr>Parts of speech</vt:lpstr>
      <vt:lpstr>Parts of speech</vt:lpstr>
      <vt:lpstr>English parts of speech</vt:lpstr>
      <vt:lpstr>Brown tagset</vt:lpstr>
      <vt:lpstr>English Parts of Speech</vt:lpstr>
      <vt:lpstr>English Parts of Speech (cont.)</vt:lpstr>
      <vt:lpstr>Closed vs. Open Class </vt:lpstr>
      <vt:lpstr>Part of speech tagging</vt:lpstr>
      <vt:lpstr>Ambiguity in POS Tagging</vt:lpstr>
      <vt:lpstr>Ambiguity in POS Tagging</vt:lpstr>
      <vt:lpstr>Ambiguity in POS tagging</vt:lpstr>
      <vt:lpstr>How hard is it?</vt:lpstr>
      <vt:lpstr>POS Tagging Approaches</vt:lpstr>
      <vt:lpstr>Constituency</vt:lpstr>
      <vt:lpstr>Constituency</vt:lpstr>
      <vt:lpstr>Constituency</vt:lpstr>
      <vt:lpstr>Common constituents</vt:lpstr>
      <vt:lpstr>Common constituents</vt:lpstr>
      <vt:lpstr>Common constituents</vt:lpstr>
      <vt:lpstr>Syntactic structure</vt:lpstr>
      <vt:lpstr>Syntactic structure</vt:lpstr>
      <vt:lpstr>Syntactic structure</vt:lpstr>
      <vt:lpstr>Syntactic structure</vt:lpstr>
      <vt:lpstr>Grammars</vt:lpstr>
      <vt:lpstr>Grammars</vt:lpstr>
      <vt:lpstr>States</vt:lpstr>
      <vt:lpstr>Context free grammar</vt:lpstr>
      <vt:lpstr>Formally…</vt:lpstr>
      <vt:lpstr>CFG: Example</vt:lpstr>
      <vt:lpstr>Grammar questions</vt:lpstr>
      <vt:lpstr>Grammar questions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</vt:lpstr>
      <vt:lpstr>Derivations in a CFG; Order of Derivation Irrelevant</vt:lpstr>
      <vt:lpstr>Derivations of CFGs</vt:lpstr>
      <vt:lpstr>Grammar Equivalence</vt:lpstr>
      <vt:lpstr> Normal Forms</vt:lpstr>
      <vt:lpstr>Parsing</vt:lpstr>
      <vt:lpstr>Parsing</vt:lpstr>
      <vt:lpstr>Parsing</vt:lpstr>
      <vt:lpstr>Parsing</vt:lpstr>
      <vt:lpstr>Parsing</vt:lpstr>
      <vt:lpstr>Article discussion</vt:lpstr>
    </vt:vector>
  </TitlesOfParts>
  <Company>Pomona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Dave Kauchak</cp:lastModifiedBy>
  <cp:revision>305</cp:revision>
  <dcterms:created xsi:type="dcterms:W3CDTF">2011-02-09T18:38:39Z</dcterms:created>
  <dcterms:modified xsi:type="dcterms:W3CDTF">2011-02-10T00:57:11Z</dcterms:modified>
</cp:coreProperties>
</file>