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embeddings/Microsoft_Equation8.bin" ContentType="application/vnd.openxmlformats-officedocument.oleObject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embeddings/Microsoft_Equation12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11.bin" ContentType="application/vnd.openxmlformats-officedocument.oleObject"/>
  <Override PartName="/ppt/notesSlides/notesSlide15.xml" ContentType="application/vnd.openxmlformats-officedocument.presentationml.notesSlide+xml"/>
  <Override PartName="/ppt/notesSlides/notesSlide41.xml" ContentType="application/vnd.openxmlformats-officedocument.presentationml.notesSlide+xml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embeddings/Microsoft_Equation5.bin" ContentType="application/vnd.openxmlformats-officedocument.oleObject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8.bin" ContentType="application/vnd.openxmlformats-officedocument.oleObject"/>
  <Override PartName="/ppt/notesSlides/notesSlide3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5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48.xml" ContentType="application/vnd.openxmlformats-officedocument.presentationml.notes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embeddings/Microsoft_Equation3.bin" ContentType="application/vnd.openxmlformats-officedocument.oleObject"/>
  <Override PartName="/ppt/notesSlides/notesSlide24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slides/slide69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embeddings/Microsoft_Equation16.bin" ContentType="application/vnd.openxmlformats-officedocument.oleObject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embeddings/Microsoft_Equation14.bin" ContentType="application/vnd.openxmlformats-officedocument.oleObject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notesSlides/notesSlide19.xml" ContentType="application/vnd.openxmlformats-officedocument.presentationml.notes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Slides/notesSlide50.xml" ContentType="application/vnd.openxmlformats-officedocument.presentationml.notesSlide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embeddings/Microsoft_Equation7.bin" ContentType="application/vnd.openxmlformats-officedocument.oleObject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embeddings/Microsoft_Equation13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72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notesSlides/notesSlide49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7.bin" ContentType="application/vnd.openxmlformats-officedocument.oleObject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8"/>
  </p:notesMasterIdLst>
  <p:sldIdLst>
    <p:sldId id="256" r:id="rId2"/>
    <p:sldId id="356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4" r:id="rId16"/>
    <p:sldId id="495" r:id="rId17"/>
    <p:sldId id="388" r:id="rId18"/>
    <p:sldId id="496" r:id="rId19"/>
    <p:sldId id="448" r:id="rId20"/>
    <p:sldId id="449" r:id="rId21"/>
    <p:sldId id="450" r:id="rId22"/>
    <p:sldId id="478" r:id="rId23"/>
    <p:sldId id="479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1" r:id="rId61"/>
    <p:sldId id="542" r:id="rId62"/>
    <p:sldId id="543" r:id="rId63"/>
    <p:sldId id="544" r:id="rId64"/>
    <p:sldId id="545" r:id="rId65"/>
    <p:sldId id="546" r:id="rId66"/>
    <p:sldId id="547" r:id="rId67"/>
    <p:sldId id="550" r:id="rId68"/>
    <p:sldId id="549" r:id="rId69"/>
    <p:sldId id="502" r:id="rId70"/>
    <p:sldId id="503" r:id="rId71"/>
    <p:sldId id="504" r:id="rId72"/>
    <p:sldId id="498" r:id="rId73"/>
    <p:sldId id="551" r:id="rId74"/>
    <p:sldId id="552" r:id="rId75"/>
    <p:sldId id="553" r:id="rId76"/>
    <p:sldId id="571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85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slide" Target="slides/slide73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slide" Target="slides/slide70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82" Type="http://schemas.openxmlformats.org/officeDocument/2006/relationships/theme" Target="theme/theme1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slide" Target="slides/slide7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76" Type="http://schemas.openxmlformats.org/officeDocument/2006/relationships/slide" Target="slides/slide75.xml"/><Relationship Id="rId79" Type="http://schemas.openxmlformats.org/officeDocument/2006/relationships/printerSettings" Target="printerSettings/printerSettings1.bin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83" Type="http://schemas.openxmlformats.org/officeDocument/2006/relationships/tableStyles" Target="tableStyles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78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ict"/><Relationship Id="rId3" Type="http://schemas.openxmlformats.org/officeDocument/2006/relationships/image" Target="../media/image11.pict"/><Relationship Id="rId1" Type="http://schemas.openxmlformats.org/officeDocument/2006/relationships/image" Target="../media/image9.pict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ict"/><Relationship Id="rId3" Type="http://schemas.openxmlformats.org/officeDocument/2006/relationships/image" Target="../media/image14.pict"/><Relationship Id="rId1" Type="http://schemas.openxmlformats.org/officeDocument/2006/relationships/image" Target="../media/image1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ict"/><Relationship Id="rId1" Type="http://schemas.openxmlformats.org/officeDocument/2006/relationships/image" Target="../media/image3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ict"/><Relationship Id="rId1" Type="http://schemas.openxmlformats.org/officeDocument/2006/relationships/image" Target="../media/image3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ict"/><Relationship Id="rId1" Type="http://schemas.openxmlformats.org/officeDocument/2006/relationships/image" Target="../media/image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</a:t>
            </a:r>
            <a:r>
              <a:rPr lang="en-US" baseline="0" dirty="0" smtClean="0"/>
              <a:t> of the types,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7D96B-C80A-BE43-8266-EB2B5C142228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E7BB4-588A-954E-9F91-924839C0279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5E4C1-1B52-064B-878A-3174341CEF8A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86A8-6389-FE4F-9A1D-A6D0609F5672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8B803-1B05-7E49-A1EB-983278865673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04B7E-20DA-D945-B52B-C529245AB253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C5E8-8DE4-864E-BB9A-96BE0F725C6F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8AAF-DB8C-AF4E-9254-59E130BEDF0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026B-0F2E-6E41-9D9E-9636189C8CD6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0D40-6A6E-E94E-A198-9B362EFA3737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</a:t>
            </a:r>
            <a:r>
              <a:rPr lang="en-US" baseline="0" dirty="0" smtClean="0"/>
              <a:t> of the types,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98286-79E9-F944-AB46-BBFE890ECBEB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6B10-5914-924B-BF95-562EED5387C8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F2A0-A003-9145-B94C-9A09E0A84F54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2962-C5E7-344B-A897-DF7439467297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29AD2-D97B-9041-A7FB-4391342BBC50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3B145-0A3D-D846-A0B1-5A1E08D058EE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BB67D-2E7E-AB47-8015-3C3FD5C52DA4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8A0B-F853-E74F-BF9D-EF6196C3A5B4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02C5-6CAF-1747-89D5-729DC97DD2AB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9302-EBE4-8147-B928-F829147E6451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23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E8B-1185-1949-883D-85BF699AFBAB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59E71-0447-F549-A592-72D2A49C8917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967331-9C35-4741-AD72-9466E1D79325}" type="slidenum">
              <a:rPr lang="en-US" sz="1200" b="0"/>
              <a:pPr algn="r"/>
              <a:t>52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F0BD55-0E7D-5740-B3AC-653C3B377736}" type="slidenum">
              <a:rPr lang="en-US" sz="1200" b="0"/>
              <a:pPr algn="r"/>
              <a:t>53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D07999-7195-1D41-87DC-60C0C6C96198}" type="slidenum">
              <a:rPr lang="en-US" sz="1200" b="0"/>
              <a:pPr algn="r"/>
              <a:t>54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ACACFB-0A6A-8442-8C86-B6C74D47E01D}" type="slidenum">
              <a:rPr lang="en-US" sz="1200" b="0"/>
              <a:pPr algn="r"/>
              <a:t>55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AAFB7EB-4D68-3847-B848-E3AB22760AB6}" type="slidenum">
              <a:rPr lang="en-US" sz="1200" b="0"/>
              <a:pPr algn="r"/>
              <a:t>56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D4B4A5-DAE3-E549-8B6D-71F8CDB80863}" type="slidenum">
              <a:rPr lang="en-US" sz="1200" b="0"/>
              <a:pPr algn="r"/>
              <a:t>57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C412B5-17F1-F74B-AA37-DB5082C63C77}" type="slidenum">
              <a:rPr lang="en-US" sz="1200" b="0"/>
              <a:pPr algn="r"/>
              <a:t>58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53648B-5E49-A649-BE9D-342C98C575A6}" type="slidenum">
              <a:rPr lang="en-US" sz="1200" b="0"/>
              <a:pPr algn="r"/>
              <a:t>59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DB47B-3FF4-F74F-84A3-7A179DC1E94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A76E-61CC-C843-AD46-22831FB52B8D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31F53-197E-4144-BA20-027FBB53D3F9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5F3E-09A7-6943-BA66-2208C635CF21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73D60-0245-DF47-B5C1-BD38071D85E1}" type="slidenum">
              <a:rPr lang="en-US" sz="1200" b="0"/>
              <a:pPr algn="r"/>
              <a:t>63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60142-116A-4D4C-8C64-8ABDC6EF0683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EBCE580-0D91-BC47-B5C1-CC684587D5C7}" type="slidenum">
              <a:rPr lang="en-US" sz="1200" b="0"/>
              <a:pPr algn="r"/>
              <a:t>65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81D9-BB53-E440-A1C8-6960A7700FB5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B4A5-981D-9243-A364-A933A51328A6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C4309-F675-4341-9E6F-C7335BD8AC48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F369-22DD-DD48-AB48-7B1634627B3E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D15-8634-F646-BE8C-DF181DD688BC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7B956-AAA2-A847-99B2-EECCD025B6A4}" type="slidenum">
              <a:rPr lang="en-US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3019-2BF0-2547-A638-7C31D2D7C700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D128-1368-E94A-8E96-CFD9F89AAD0D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49593-2D8D-7144-81B1-25C19463C46A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D0F-5A59-AB45-9D1C-6D42AAA9F05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4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3.bin"/><Relationship Id="rId5" Type="http://schemas.openxmlformats.org/officeDocument/2006/relationships/oleObject" Target="../embeddings/Microsoft_Equation15.bin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7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Relationship Id="rId1" Type="http://schemas.openxmlformats.org/officeDocument/2006/relationships/vmlDrawing" Target="../drawings/vmlDrawing5.v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5" Type="http://schemas.openxmlformats.org/officeDocument/2006/relationships/oleObject" Target="../embeddings/Microsoft_Equation9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Spring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Ray Mooney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31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some number of bigrams we’re going to </a:t>
            </a:r>
            <a:r>
              <a:rPr lang="en-US" sz="2800" dirty="0" err="1" smtClean="0"/>
              <a:t>backoff</a:t>
            </a:r>
            <a:r>
              <a:rPr lang="en-US" sz="2800" dirty="0" smtClean="0"/>
              <a:t> to, i.e. those </a:t>
            </a:r>
            <a:r>
              <a:rPr lang="en-US" sz="2800" i="1" dirty="0" smtClean="0"/>
              <a:t>X</a:t>
            </a:r>
            <a:r>
              <a:rPr lang="en-US" sz="2800" dirty="0" smtClean="0"/>
              <a:t> where </a:t>
            </a:r>
            <a:r>
              <a:rPr lang="en-US" sz="2800" dirty="0" err="1" smtClean="0"/>
              <a:t>C(see</a:t>
            </a:r>
            <a:r>
              <a:rPr lang="en-US" sz="2800" dirty="0" smtClean="0"/>
              <a:t> the </a:t>
            </a:r>
            <a:r>
              <a:rPr lang="en-US" sz="2800" i="1" dirty="0" smtClean="0"/>
              <a:t>X</a:t>
            </a:r>
            <a:r>
              <a:rPr lang="en-US" sz="2800" dirty="0" smtClean="0"/>
              <a:t>) = 0, that is unseen trigrams starting with “see the”</a:t>
            </a:r>
          </a:p>
          <a:p>
            <a:r>
              <a:rPr lang="en-US" sz="2800" dirty="0" smtClean="0"/>
              <a:t>When we </a:t>
            </a:r>
            <a:r>
              <a:rPr lang="en-US" sz="2800" dirty="0" err="1" smtClean="0"/>
              <a:t>backoff</a:t>
            </a:r>
            <a:r>
              <a:rPr lang="en-US" sz="2800" dirty="0" smtClean="0"/>
              <a:t>, for each of these, we’ll be including their probability in the model: P(X | the)</a:t>
            </a:r>
          </a:p>
          <a:p>
            <a:r>
              <a:rPr lang="en-US" sz="2800" dirty="0" err="1" smtClean="0"/>
              <a:t>αis</a:t>
            </a:r>
            <a:r>
              <a:rPr lang="en-US" sz="2800" dirty="0" smtClean="0"/>
              <a:t> the normalizing constant so that the sum of these probabilities equals the reserved probability mass</a:t>
            </a:r>
          </a:p>
        </p:txBody>
      </p:sp>
      <p:graphicFrame>
        <p:nvGraphicFramePr>
          <p:cNvPr id="245763" name="Object 3"/>
          <p:cNvGraphicFramePr>
            <a:graphicFrameLocks noChangeAspect="1"/>
          </p:cNvGraphicFramePr>
          <p:nvPr/>
        </p:nvGraphicFramePr>
        <p:xfrm>
          <a:off x="1930400" y="5334000"/>
          <a:ext cx="5573713" cy="731838"/>
        </p:xfrm>
        <a:graphic>
          <a:graphicData uri="http://schemas.openxmlformats.org/presentationml/2006/ole">
            <p:oleObj spid="_x0000_s155650" name="Equation" r:id="rId3" imgW="26924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31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calculate </a:t>
            </a:r>
            <a:r>
              <a:rPr lang="en-US" sz="2800" dirty="0" err="1" smtClean="0"/>
              <a:t>α</a:t>
            </a:r>
            <a:r>
              <a:rPr lang="en-US" sz="2800" dirty="0" smtClean="0"/>
              <a:t> two ways</a:t>
            </a:r>
          </a:p>
          <a:p>
            <a:pPr lvl="1"/>
            <a:r>
              <a:rPr lang="en-US" sz="2400" dirty="0" smtClean="0"/>
              <a:t>Based on those we haven’t seen: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Or, more often, based on those we do see:</a:t>
            </a:r>
          </a:p>
        </p:txBody>
      </p:sp>
      <p:graphicFrame>
        <p:nvGraphicFramePr>
          <p:cNvPr id="245763" name="Object 3"/>
          <p:cNvGraphicFramePr>
            <a:graphicFrameLocks noChangeAspect="1"/>
          </p:cNvGraphicFramePr>
          <p:nvPr/>
        </p:nvGraphicFramePr>
        <p:xfrm>
          <a:off x="2057400" y="2895600"/>
          <a:ext cx="4757737" cy="1125538"/>
        </p:xfrm>
        <a:graphic>
          <a:graphicData uri="http://schemas.openxmlformats.org/presentationml/2006/ole">
            <p:oleObj spid="_x0000_s156674" name="Equation" r:id="rId3" imgW="2298700" imgH="546100" progId="Equation.3">
              <p:embed/>
            </p:oleObj>
          </a:graphicData>
        </a:graphic>
      </p:graphicFrame>
      <p:graphicFrame>
        <p:nvGraphicFramePr>
          <p:cNvPr id="291843" name="Object 3"/>
          <p:cNvGraphicFramePr>
            <a:graphicFrameLocks noChangeAspect="1"/>
          </p:cNvGraphicFramePr>
          <p:nvPr/>
        </p:nvGraphicFramePr>
        <p:xfrm>
          <a:off x="2057400" y="4953000"/>
          <a:ext cx="4757738" cy="1125537"/>
        </p:xfrm>
        <a:graphic>
          <a:graphicData uri="http://schemas.openxmlformats.org/presentationml/2006/ole">
            <p:oleObj spid="_x0000_s156675" name="Equation" r:id="rId4" imgW="2298700" imgH="546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α</a:t>
            </a:r>
            <a:r>
              <a:rPr lang="en-US" dirty="0" smtClean="0"/>
              <a:t> in general: trigrams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Calculate the reserved mass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Calculate the sum of the backed off probability.  For bigram “A B”: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α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89590" y="2433935"/>
            <a:ext cx="353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reserved_mass(bigram</a:t>
            </a:r>
            <a:r>
              <a:rPr lang="en-US" sz="2000" dirty="0" smtClean="0"/>
              <a:t>) =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87952" y="2133600"/>
            <a:ext cx="4727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# of </a:t>
            </a:r>
            <a:r>
              <a:rPr lang="en-US" sz="2000" i="1" dirty="0" smtClean="0"/>
              <a:t>types</a:t>
            </a:r>
            <a:r>
              <a:rPr lang="en-US" sz="2000" dirty="0" smtClean="0"/>
              <a:t> starting with bigram * 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85886" y="2738735"/>
            <a:ext cx="25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count(bigram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37304" y="2667000"/>
            <a:ext cx="3584448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489590" y="3852863"/>
          <a:ext cx="1962150" cy="622605"/>
        </p:xfrm>
        <a:graphic>
          <a:graphicData uri="http://schemas.openxmlformats.org/presentationml/2006/ole">
            <p:oleObj spid="_x0000_s157698" name="Equation" r:id="rId3" imgW="1117600" imgH="355600" progId="Equation.3">
              <p:embed/>
            </p:oleObj>
          </a:graphicData>
        </a:graphic>
      </p:graphicFrame>
      <p:graphicFrame>
        <p:nvGraphicFramePr>
          <p:cNvPr id="292867" name="Object 3"/>
          <p:cNvGraphicFramePr>
            <a:graphicFrameLocks noChangeAspect="1"/>
          </p:cNvGraphicFramePr>
          <p:nvPr/>
        </p:nvGraphicFramePr>
        <p:xfrm>
          <a:off x="6324600" y="3810000"/>
          <a:ext cx="1649413" cy="622300"/>
        </p:xfrm>
        <a:graphic>
          <a:graphicData uri="http://schemas.openxmlformats.org/presentationml/2006/ole">
            <p:oleObj spid="_x0000_s157699" name="Equation" r:id="rId4" imgW="939800" imgH="355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3800" y="388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either is fine in practice, the left is easier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92868" name="Object 4"/>
          <p:cNvGraphicFramePr>
            <a:graphicFrameLocks noChangeAspect="1"/>
          </p:cNvGraphicFramePr>
          <p:nvPr/>
        </p:nvGraphicFramePr>
        <p:xfrm>
          <a:off x="1598740" y="5410200"/>
          <a:ext cx="3427412" cy="940781"/>
        </p:xfrm>
        <a:graphic>
          <a:graphicData uri="http://schemas.openxmlformats.org/presentationml/2006/ole">
            <p:oleObj spid="_x0000_s157700" name="Equation" r:id="rId5" imgW="1981200" imgH="546100" progId="Equation.3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10800000" flipV="1">
            <a:off x="4800600" y="54102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24600" y="5029200"/>
            <a:ext cx="2441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the sum of the bigram probabilities of those trigrams that we saw starting with bigram A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α</a:t>
            </a:r>
            <a:r>
              <a:rPr lang="en-US" dirty="0" smtClean="0"/>
              <a:t> in general: bigrams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Calculate the reserved mass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Calculate the sum of the backed off probability.  For bigram “A B”: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α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89590" y="2433935"/>
            <a:ext cx="353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reserved_mass(unigram</a:t>
            </a:r>
            <a:r>
              <a:rPr lang="en-US" sz="2000" dirty="0" smtClean="0"/>
              <a:t>) =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87952" y="2133600"/>
            <a:ext cx="4727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# of </a:t>
            </a:r>
            <a:r>
              <a:rPr lang="en-US" sz="2000" i="1" dirty="0" smtClean="0"/>
              <a:t>types</a:t>
            </a:r>
            <a:r>
              <a:rPr lang="en-US" sz="2000" dirty="0" smtClean="0"/>
              <a:t> starting with unigram * 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85886" y="2738735"/>
            <a:ext cx="25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count(unigram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37304" y="2667000"/>
            <a:ext cx="3584448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689100" y="3852863"/>
          <a:ext cx="1560513" cy="622300"/>
        </p:xfrm>
        <a:graphic>
          <a:graphicData uri="http://schemas.openxmlformats.org/presentationml/2006/ole">
            <p:oleObj spid="_x0000_s158722" name="Equation" r:id="rId3" imgW="889000" imgH="355600" progId="Equation.3">
              <p:embed/>
            </p:oleObj>
          </a:graphicData>
        </a:graphic>
      </p:graphicFrame>
      <p:graphicFrame>
        <p:nvGraphicFramePr>
          <p:cNvPr id="292867" name="Object 3"/>
          <p:cNvGraphicFramePr>
            <a:graphicFrameLocks noChangeAspect="1"/>
          </p:cNvGraphicFramePr>
          <p:nvPr/>
        </p:nvGraphicFramePr>
        <p:xfrm>
          <a:off x="6524625" y="3810000"/>
          <a:ext cx="1247775" cy="622300"/>
        </p:xfrm>
        <a:graphic>
          <a:graphicData uri="http://schemas.openxmlformats.org/presentationml/2006/ole">
            <p:oleObj spid="_x0000_s158723" name="Equation" r:id="rId4" imgW="711200" imgH="355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3800" y="388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either is fine in practice, the left is easier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92868" name="Object 4"/>
          <p:cNvGraphicFramePr>
            <a:graphicFrameLocks noChangeAspect="1"/>
          </p:cNvGraphicFramePr>
          <p:nvPr/>
        </p:nvGraphicFramePr>
        <p:xfrm>
          <a:off x="1839913" y="5410200"/>
          <a:ext cx="2944812" cy="941388"/>
        </p:xfrm>
        <a:graphic>
          <a:graphicData uri="http://schemas.openxmlformats.org/presentationml/2006/ole">
            <p:oleObj spid="_x0000_s158724" name="Equation" r:id="rId5" imgW="1701800" imgH="546100" progId="Equation.3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10800000" flipV="1">
            <a:off x="4800600" y="54102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24600" y="5029200"/>
            <a:ext cx="2441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the sum of the unigram probabilities of those bigrams that we saw starting with word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backoff</a:t>
            </a:r>
            <a:r>
              <a:rPr lang="en-US" dirty="0" smtClean="0"/>
              <a:t> models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Store the </a:t>
            </a:r>
            <a:r>
              <a:rPr lang="en-US" sz="2800" dirty="0" err="1" smtClean="0"/>
              <a:t>αs</a:t>
            </a:r>
            <a:r>
              <a:rPr lang="en-US" sz="2800" dirty="0" smtClean="0"/>
              <a:t> in another table</a:t>
            </a:r>
          </a:p>
          <a:p>
            <a:pPr lvl="1"/>
            <a:r>
              <a:rPr lang="en-US" sz="2400" dirty="0" smtClean="0"/>
              <a:t>If it’s a trigram backed off to a bigram, it’s a table keyed by the bigrams</a:t>
            </a:r>
          </a:p>
          <a:p>
            <a:pPr lvl="1"/>
            <a:r>
              <a:rPr lang="en-US" sz="2400" dirty="0" smtClean="0"/>
              <a:t>If it’s a bigram backed off to a unigram, it’s a table keyed by the unigrams</a:t>
            </a:r>
          </a:p>
          <a:p>
            <a:r>
              <a:rPr lang="en-US" sz="2800" dirty="0" smtClean="0"/>
              <a:t>Compute the </a:t>
            </a:r>
            <a:r>
              <a:rPr lang="en-US" sz="2800" dirty="0" err="1" smtClean="0"/>
              <a:t>αs</a:t>
            </a:r>
            <a:r>
              <a:rPr lang="en-US" sz="2800" dirty="0" smtClean="0"/>
              <a:t> during training</a:t>
            </a:r>
            <a:endParaRPr lang="en-US" sz="2200" dirty="0" smtClean="0"/>
          </a:p>
          <a:p>
            <a:pPr lvl="1"/>
            <a:r>
              <a:rPr lang="en-US" sz="2200" dirty="0" smtClean="0"/>
              <a:t>After calculating all of the probabilities of seen unigrams/bigrams/trigrams</a:t>
            </a:r>
          </a:p>
          <a:p>
            <a:pPr lvl="1"/>
            <a:r>
              <a:rPr lang="en-US" sz="2200" dirty="0" smtClean="0"/>
              <a:t>Go back through and calculate the </a:t>
            </a:r>
            <a:r>
              <a:rPr lang="en-US" sz="2200" dirty="0" err="1" smtClean="0"/>
              <a:t>αs</a:t>
            </a:r>
            <a:r>
              <a:rPr lang="en-US" sz="2200" dirty="0" smtClean="0"/>
              <a:t> (you should have all of the information you need)</a:t>
            </a:r>
          </a:p>
          <a:p>
            <a:r>
              <a:rPr lang="en-US" sz="2500" dirty="0" smtClean="0"/>
              <a:t>During testing, it should then be easy to apply the </a:t>
            </a:r>
            <a:r>
              <a:rPr lang="en-US" sz="2500" dirty="0" err="1" smtClean="0"/>
              <a:t>backoff</a:t>
            </a:r>
            <a:r>
              <a:rPr lang="en-US" sz="2500" dirty="0" smtClean="0"/>
              <a:t> model with the </a:t>
            </a:r>
            <a:r>
              <a:rPr lang="en-US" sz="2500" dirty="0" err="1" smtClean="0"/>
              <a:t>αs</a:t>
            </a:r>
            <a:r>
              <a:rPr lang="en-US" sz="2500" dirty="0" smtClean="0"/>
              <a:t> pre-calculated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81400"/>
            <a:ext cx="81534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Two nice attributes:</a:t>
            </a:r>
          </a:p>
          <a:p>
            <a:pPr lvl="1"/>
            <a:r>
              <a:rPr lang="en-US" dirty="0" smtClean="0"/>
              <a:t>decreases if we’ve seen more bigrams</a:t>
            </a:r>
          </a:p>
          <a:p>
            <a:pPr lvl="2"/>
            <a:r>
              <a:rPr lang="en-US" dirty="0" smtClean="0"/>
              <a:t>should be more confident that the unseen trigram is no good</a:t>
            </a:r>
          </a:p>
          <a:p>
            <a:pPr lvl="1"/>
            <a:r>
              <a:rPr lang="en-US" dirty="0" smtClean="0"/>
              <a:t>increases if the bigram tends to be followed by lots of other words</a:t>
            </a:r>
          </a:p>
          <a:p>
            <a:pPr lvl="2"/>
            <a:r>
              <a:rPr lang="en-US" dirty="0" smtClean="0"/>
              <a:t>will be more likely to see an unseen trigram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205335"/>
            <a:ext cx="262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reserved_mass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grpSp>
        <p:nvGrpSpPr>
          <p:cNvPr id="4" name="Group 12"/>
          <p:cNvGrpSpPr/>
          <p:nvPr/>
        </p:nvGrpSpPr>
        <p:grpSpPr>
          <a:xfrm>
            <a:off x="3352800" y="1905000"/>
            <a:ext cx="4727448" cy="1066800"/>
            <a:chOff x="4038600" y="3505200"/>
            <a:chExt cx="4727448" cy="1066800"/>
          </a:xfrm>
        </p:grpSpPr>
        <p:sp>
          <p:nvSpPr>
            <p:cNvPr id="14" name="TextBox 13"/>
            <p:cNvSpPr txBox="1"/>
            <p:nvPr/>
          </p:nvSpPr>
          <p:spPr>
            <a:xfrm>
              <a:off x="4038600" y="3505200"/>
              <a:ext cx="4727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# of </a:t>
              </a:r>
              <a:r>
                <a:rPr lang="en-US" sz="2400" i="1" dirty="0" smtClean="0"/>
                <a:t>types</a:t>
              </a:r>
              <a:r>
                <a:rPr lang="en-US" sz="2400" dirty="0" smtClean="0"/>
                <a:t> starting with bigram * D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36534" y="4110335"/>
              <a:ext cx="255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count(bigram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187952" y="4038600"/>
              <a:ext cx="4578096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 (NP (NP (DT the) (NN man)) (PP (IN in) (NP (DT the) (NN hat)))) (VP (VBD ran) (PP (TO to (NP (DT the) (NN park))))))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</a:t>
            </a:r>
            <a:r>
              <a:rPr lang="en-US" sz="2800" dirty="0" smtClean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NP VP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VP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NP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N | </a:t>
            </a: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</a:t>
            </a: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| Adv </a:t>
            </a:r>
            <a:r>
              <a:rPr lang="en-US" sz="2400" dirty="0" err="1" smtClean="0">
                <a:sym typeface="Symbol" charset="2"/>
              </a:rPr>
              <a:t>AdjP</a:t>
            </a:r>
            <a:endParaRPr lang="en-US" sz="2400" dirty="0" smtClean="0">
              <a:sym typeface="Symbol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N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boy |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sees | likes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big | small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Adv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very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 we determine if a sentence is grammatical?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Given a sentence, can we determine the syntactic structure?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Can we determine how likely a sentence is to be grammatical? to be an English sentence?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Can we generate candidate, grammatical sentences?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Parsing is the field of NLP interested in automatically determining the syntactic structure of a sentence</a:t>
            </a:r>
          </a:p>
          <a:p>
            <a:r>
              <a:rPr lang="en-US" sz="2800" dirty="0" smtClean="0"/>
              <a:t>parsing can also be thought of as determining what sentences are “valid” English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Updated slides/examples on </a:t>
            </a:r>
            <a:r>
              <a:rPr lang="en-US" dirty="0" err="1" smtClean="0"/>
              <a:t>backoff</a:t>
            </a:r>
            <a:r>
              <a:rPr lang="en-US" dirty="0" smtClean="0"/>
              <a:t> with absolute discounting (I’ll review them again here today)</a:t>
            </a:r>
          </a:p>
          <a:p>
            <a:r>
              <a:rPr lang="en-US" dirty="0" smtClean="0"/>
              <a:t>Assignment 2</a:t>
            </a:r>
          </a:p>
          <a:p>
            <a:endParaRPr lang="en-US" dirty="0" smtClean="0"/>
          </a:p>
          <a:p>
            <a:r>
              <a:rPr lang="en-US" dirty="0" smtClean="0"/>
              <a:t>Watson vs. Humans (tonight-Wednesday)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smtClean="0"/>
              <a:t>NP -&gt; N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4031397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How did you figure it 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-&gt; NP  VP</a:t>
            </a:r>
          </a:p>
          <a:p>
            <a:r>
              <a:rPr lang="en-US" sz="1400" dirty="0" smtClean="0"/>
              <a:t>NP -&gt; PRP</a:t>
            </a:r>
          </a:p>
          <a:p>
            <a:r>
              <a:rPr lang="en-US" sz="1400" dirty="0" smtClean="0"/>
              <a:t>NP -&gt; N PP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 smtClean="0"/>
              <a:t>PP -&gt; IN N</a:t>
            </a:r>
          </a:p>
          <a:p>
            <a:r>
              <a:rPr lang="en-US" sz="1400" dirty="0" smtClean="0"/>
              <a:t>PRP -&gt; I</a:t>
            </a:r>
          </a:p>
          <a:p>
            <a:r>
              <a:rPr lang="en-US" sz="1400" dirty="0" smtClean="0"/>
              <a:t>V -&gt; eat</a:t>
            </a:r>
          </a:p>
          <a:p>
            <a:r>
              <a:rPr lang="en-US" sz="1400" dirty="0" smtClean="0"/>
              <a:t>N -&gt; sushi</a:t>
            </a:r>
          </a:p>
          <a:p>
            <a:r>
              <a:rPr lang="en-US" sz="1400" dirty="0" smtClean="0"/>
              <a:t>N -&gt; tuna</a:t>
            </a:r>
          </a:p>
          <a:p>
            <a:r>
              <a:rPr lang="en-US" sz="1400" dirty="0" smtClean="0"/>
              <a:t>IN -&gt; with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difference between these parses?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41910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approaches?  algorithms?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Top-down parsing</a:t>
            </a:r>
          </a:p>
          <a:p>
            <a:pPr lvl="1"/>
            <a:r>
              <a:rPr lang="en-US" sz="2000" dirty="0" smtClean="0"/>
              <a:t>start at the top (usually S) and apply rules</a:t>
            </a:r>
          </a:p>
          <a:p>
            <a:pPr lvl="1"/>
            <a:r>
              <a:rPr lang="en-US" sz="2000" dirty="0" smtClean="0"/>
              <a:t>matching left-hand sides and replacing with right-hand sides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Bottom-up parsing</a:t>
            </a:r>
          </a:p>
          <a:p>
            <a:pPr lvl="1"/>
            <a:r>
              <a:rPr lang="en-US" sz="1800" dirty="0" smtClean="0"/>
              <a:t>start at the bottom (i.e. words) and build the parse tree up from there</a:t>
            </a:r>
          </a:p>
          <a:p>
            <a:pPr lvl="1"/>
            <a:r>
              <a:rPr lang="en-US" sz="1800" dirty="0" smtClean="0"/>
              <a:t>matching right-hand sides and replacing with left-hand sides</a:t>
            </a:r>
          </a:p>
          <a:p>
            <a:pPr lvl="2"/>
            <a:endParaRPr lang="en-US" sz="1600" dirty="0" smtClean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Parsing Example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5510213" y="17319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41938" y="2478088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24581" name="Straight Connector 9"/>
          <p:cNvCxnSpPr>
            <a:cxnSpLocks noChangeShapeType="1"/>
            <a:stCxn id="24579" idx="2"/>
            <a:endCxn id="24580" idx="0"/>
          </p:cNvCxnSpPr>
          <p:nvPr/>
        </p:nvCxnSpPr>
        <p:spPr bwMode="auto">
          <a:xfrm rot="5400000">
            <a:off x="5497512" y="2301876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5388" y="3224213"/>
            <a:ext cx="131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24583" name="TextBox 19"/>
          <p:cNvSpPr txBox="1">
            <a:spLocks noChangeArrowheads="1"/>
          </p:cNvSpPr>
          <p:nvPr/>
        </p:nvSpPr>
        <p:spPr bwMode="auto">
          <a:xfrm>
            <a:off x="4968875" y="409098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24584" name="Straight Connector 21"/>
          <p:cNvCxnSpPr>
            <a:cxnSpLocks noChangeShapeType="1"/>
          </p:cNvCxnSpPr>
          <p:nvPr/>
        </p:nvCxnSpPr>
        <p:spPr bwMode="auto">
          <a:xfrm rot="16200000" flipH="1">
            <a:off x="5114131" y="380127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14"/>
          <p:cNvCxnSpPr>
            <a:cxnSpLocks noChangeShapeType="1"/>
            <a:stCxn id="24580" idx="2"/>
          </p:cNvCxnSpPr>
          <p:nvPr/>
        </p:nvCxnSpPr>
        <p:spPr bwMode="auto">
          <a:xfrm rot="5400000">
            <a:off x="5319713" y="2960688"/>
            <a:ext cx="430212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Straight Connector 17"/>
          <p:cNvCxnSpPr>
            <a:cxnSpLocks noChangeShapeType="1"/>
            <a:stCxn id="24580" idx="2"/>
          </p:cNvCxnSpPr>
          <p:nvPr/>
        </p:nvCxnSpPr>
        <p:spPr bwMode="auto">
          <a:xfrm rot="16200000" flipH="1">
            <a:off x="5626101" y="2919412"/>
            <a:ext cx="430212" cy="34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5846763" y="4078288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4588" name="Straight Connector 13"/>
          <p:cNvCxnSpPr>
            <a:cxnSpLocks noChangeShapeType="1"/>
          </p:cNvCxnSpPr>
          <p:nvPr/>
        </p:nvCxnSpPr>
        <p:spPr bwMode="auto">
          <a:xfrm rot="16200000" flipH="1">
            <a:off x="5805488" y="3821113"/>
            <a:ext cx="5413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Straight Connector 18"/>
          <p:cNvCxnSpPr>
            <a:cxnSpLocks noChangeShapeType="1"/>
          </p:cNvCxnSpPr>
          <p:nvPr/>
        </p:nvCxnSpPr>
        <p:spPr bwMode="auto">
          <a:xfrm>
            <a:off x="6040438" y="3536950"/>
            <a:ext cx="830262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5846763" y="4945063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24591" name="Straight Connector 20"/>
          <p:cNvCxnSpPr>
            <a:cxnSpLocks noChangeShapeType="1"/>
            <a:endCxn id="24590" idx="0"/>
          </p:cNvCxnSpPr>
          <p:nvPr/>
        </p:nvCxnSpPr>
        <p:spPr bwMode="auto">
          <a:xfrm rot="5400000">
            <a:off x="5907087" y="4692651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6629400" y="495776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4593" name="Straight Connector 23"/>
          <p:cNvCxnSpPr>
            <a:cxnSpLocks noChangeShapeType="1"/>
          </p:cNvCxnSpPr>
          <p:nvPr/>
        </p:nvCxnSpPr>
        <p:spPr bwMode="auto">
          <a:xfrm rot="5400000">
            <a:off x="6592887" y="4703763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Box 22"/>
          <p:cNvSpPr txBox="1">
            <a:spLocks noChangeArrowheads="1"/>
          </p:cNvSpPr>
          <p:nvPr/>
        </p:nvSpPr>
        <p:spPr bwMode="auto">
          <a:xfrm>
            <a:off x="6616700" y="5822950"/>
            <a:ext cx="766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24595" name="Straight Connector 25"/>
          <p:cNvCxnSpPr>
            <a:cxnSpLocks noChangeShapeType="1"/>
            <a:stCxn id="24592" idx="2"/>
            <a:endCxn id="24594" idx="0"/>
          </p:cNvCxnSpPr>
          <p:nvPr/>
        </p:nvCxnSpPr>
        <p:spPr bwMode="auto">
          <a:xfrm rot="5400000">
            <a:off x="6778625" y="5580063"/>
            <a:ext cx="4651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1300163" y="362108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that flight</a:t>
            </a:r>
          </a:p>
        </p:txBody>
      </p:sp>
      <p:sp>
        <p:nvSpPr>
          <p:cNvPr id="24597" name="Right Arrow 26"/>
          <p:cNvSpPr>
            <a:spLocks noChangeArrowheads="1"/>
          </p:cNvSpPr>
          <p:nvPr/>
        </p:nvSpPr>
        <p:spPr bwMode="auto">
          <a:xfrm>
            <a:off x="3368675" y="3670300"/>
            <a:ext cx="1468438" cy="2762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5607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5608" name="Straight Connector 7"/>
            <p:cNvCxnSpPr>
              <a:cxnSpLocks noChangeShapeType="1"/>
              <a:stCxn id="2560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Straight Connector 9"/>
            <p:cNvCxnSpPr>
              <a:cxnSpLocks noChangeShapeType="1"/>
              <a:stCxn id="2560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663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6636" name="Straight Connector 7"/>
            <p:cNvCxnSpPr>
              <a:cxnSpLocks noChangeShapeType="1"/>
              <a:stCxn id="26627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37" name="Straight Connector 9"/>
            <p:cNvCxnSpPr>
              <a:cxnSpLocks noChangeShapeType="1"/>
              <a:stCxn id="26627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26630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6633" name="Straight Connector 13"/>
            <p:cNvCxnSpPr>
              <a:cxnSpLocks noChangeShapeType="1"/>
              <a:endCxn id="26632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765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7656" name="Straight Connector 7"/>
            <p:cNvCxnSpPr>
              <a:cxnSpLocks noChangeShapeType="1"/>
              <a:stCxn id="27651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57" name="Straight Connector 9"/>
            <p:cNvCxnSpPr>
              <a:cxnSpLocks noChangeShapeType="1"/>
              <a:stCxn id="27651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7654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8683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8684" name="Straight Connector 7"/>
            <p:cNvCxnSpPr>
              <a:cxnSpLocks noChangeShapeType="1"/>
              <a:stCxn id="28675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85" name="Straight Connector 9"/>
            <p:cNvCxnSpPr>
              <a:cxnSpLocks noChangeShapeType="1"/>
              <a:stCxn id="28675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8678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8680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8681" name="Straight Connector 13"/>
            <p:cNvCxnSpPr>
              <a:cxnSpLocks noChangeShapeType="1"/>
              <a:endCxn id="28680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9704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9705" name="Straight Connector 7"/>
            <p:cNvCxnSpPr>
              <a:cxnSpLocks noChangeShapeType="1"/>
              <a:stCxn id="29699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06" name="Straight Connector 9"/>
            <p:cNvCxnSpPr>
              <a:cxnSpLocks noChangeShapeType="1"/>
              <a:stCxn id="29699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9702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810000"/>
            <a:ext cx="7556313" cy="2316163"/>
          </a:xfrm>
        </p:spPr>
        <p:txBody>
          <a:bodyPr/>
          <a:lstStyle/>
          <a:p>
            <a:r>
              <a:rPr lang="en-US" dirty="0" smtClean="0"/>
              <a:t>Subtract some absolute number from each of the counts (e.g. 0.75)</a:t>
            </a:r>
          </a:p>
          <a:p>
            <a:pPr lvl="1"/>
            <a:r>
              <a:rPr lang="en-US" dirty="0" smtClean="0"/>
              <a:t>will have a large effect on low counts</a:t>
            </a:r>
          </a:p>
          <a:p>
            <a:pPr lvl="1"/>
            <a:r>
              <a:rPr lang="en-US" dirty="0" smtClean="0"/>
              <a:t>will have a small effect on large counts</a:t>
            </a:r>
            <a:endParaRPr lang="en-US" dirty="0"/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2057400" y="1943100"/>
          <a:ext cx="4322618" cy="1485900"/>
        </p:xfrm>
        <a:graphic>
          <a:graphicData uri="http://schemas.openxmlformats.org/presentationml/2006/ole">
            <p:oleObj spid="_x0000_s146434" name="Equation" r:id="rId3" imgW="24384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30733" name="Straight Connector 7"/>
            <p:cNvCxnSpPr>
              <a:cxnSpLocks noChangeShapeType="1"/>
              <a:stCxn id="3072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34" name="Straight Connector 9"/>
            <p:cNvCxnSpPr>
              <a:cxnSpLocks noChangeShapeType="1"/>
              <a:stCxn id="3072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30726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3238" y="3549650"/>
            <a:ext cx="727075" cy="928688"/>
            <a:chOff x="3621504" y="3609473"/>
            <a:chExt cx="726481" cy="929500"/>
          </a:xfrm>
        </p:grpSpPr>
        <p:sp>
          <p:nvSpPr>
            <p:cNvPr id="30729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0730" name="Straight Connector 14"/>
            <p:cNvCxnSpPr>
              <a:cxnSpLocks noChangeShapeType="1"/>
              <a:endCxn id="30729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31" name="TextBox 15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1749" name="Straight Connector 7"/>
          <p:cNvCxnSpPr>
            <a:cxnSpLocks noChangeShapeType="1"/>
            <a:stCxn id="31747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Connector 9"/>
          <p:cNvCxnSpPr>
            <a:cxnSpLocks noChangeShapeType="1"/>
            <a:stCxn id="31747" idx="2"/>
            <a:endCxn id="31748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4"/>
          <p:cNvCxnSpPr>
            <a:cxnSpLocks noChangeShapeType="1"/>
            <a:stCxn id="31747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2773" name="Straight Connector 7"/>
          <p:cNvCxnSpPr>
            <a:cxnSpLocks noChangeShapeType="1"/>
            <a:stCxn id="32771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4" name="Straight Connector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5" name="Straight Connector 14"/>
          <p:cNvCxnSpPr>
            <a:cxnSpLocks noChangeShapeType="1"/>
            <a:stCxn id="32771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6913" y="2814638"/>
            <a:ext cx="725487" cy="930275"/>
            <a:chOff x="3621504" y="3609473"/>
            <a:chExt cx="726481" cy="929500"/>
          </a:xfrm>
        </p:grpSpPr>
        <p:sp>
          <p:nvSpPr>
            <p:cNvPr id="32777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2778" name="Straight Connector 11"/>
            <p:cNvCxnSpPr>
              <a:cxnSpLocks noChangeShapeType="1"/>
              <a:endCxn id="32777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79" name="TextBox 12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3797" name="Straight Connector 9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4821" name="Straight Connector 9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2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4823" name="Straight Connector 16"/>
          <p:cNvCxnSpPr>
            <a:cxnSpLocks noChangeShapeType="1"/>
            <a:stCxn id="34820" idx="2"/>
            <a:endCxn id="34822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5845" name="Straight Connector 9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5847" name="Straight Connector 16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8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5849" name="Straight Connector 21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6869" name="Straight Connector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6871" name="Straight Connector 16"/>
          <p:cNvCxnSpPr>
            <a:cxnSpLocks noChangeShapeType="1"/>
            <a:stCxn id="36868" idx="2"/>
            <a:endCxn id="36870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6873" name="Straight Connector 21"/>
          <p:cNvCxnSpPr>
            <a:cxnSpLocks noChangeShapeType="1"/>
            <a:stCxn id="36870" idx="2"/>
            <a:endCxn id="36872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4837113" y="374173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36875" name="Straight Connector 11"/>
          <p:cNvCxnSpPr>
            <a:cxnSpLocks noChangeShapeType="1"/>
          </p:cNvCxnSpPr>
          <p:nvPr/>
        </p:nvCxnSpPr>
        <p:spPr bwMode="auto">
          <a:xfrm rot="16200000" flipH="1">
            <a:off x="4822825" y="4025901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6" name="TextBox 13"/>
          <p:cNvSpPr txBox="1">
            <a:spLocks noChangeArrowheads="1"/>
          </p:cNvSpPr>
          <p:nvPr/>
        </p:nvSpPr>
        <p:spPr bwMode="auto">
          <a:xfrm>
            <a:off x="4764088" y="4186238"/>
            <a:ext cx="6254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7893" name="Straight Connector 9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cxnSp>
        <p:nvCxnSpPr>
          <p:cNvPr id="37895" name="Straight Connector 14"/>
          <p:cNvCxnSpPr>
            <a:cxnSpLocks noChangeShapeType="1"/>
            <a:stCxn id="3789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Straight Connector 17"/>
          <p:cNvCxnSpPr>
            <a:cxnSpLocks noChangeShapeType="1"/>
            <a:stCxn id="3789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8917" name="Straight Connector 9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892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1" name="Straight Connector 14"/>
          <p:cNvCxnSpPr>
            <a:cxnSpLocks noChangeShapeType="1"/>
            <a:stCxn id="3891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2" name="Straight Connector 17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9941" name="Straight Connector 9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994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4"/>
          <p:cNvCxnSpPr>
            <a:cxnSpLocks noChangeShapeType="1"/>
            <a:stCxn id="3994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7"/>
          <p:cNvCxnSpPr>
            <a:cxnSpLocks noChangeShapeType="1"/>
            <a:stCxn id="3994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39948" name="Straight Connector 13"/>
          <p:cNvCxnSpPr>
            <a:cxnSpLocks noChangeShapeType="1"/>
            <a:endCxn id="39947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2057400" y="1943100"/>
          <a:ext cx="4322618" cy="1485900"/>
        </p:xfrm>
        <a:graphic>
          <a:graphicData uri="http://schemas.openxmlformats.org/presentationml/2006/ole">
            <p:oleObj spid="_x0000_s147458" name="Equation" r:id="rId3" imgW="2438400" imgH="838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4419600"/>
            <a:ext cx="289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</a:t>
            </a:r>
            <a:r>
              <a:rPr lang="en-US" sz="3200" dirty="0" err="1" smtClean="0">
                <a:solidFill>
                  <a:srgbClr val="FF0000"/>
                </a:solidFill>
              </a:rPr>
              <a:t>α(xy</a:t>
            </a:r>
            <a:r>
              <a:rPr lang="en-US" sz="3200" dirty="0" smtClean="0">
                <a:solidFill>
                  <a:srgbClr val="FF0000"/>
                </a:solidFill>
              </a:rPr>
              <a:t>)?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0965" name="Straight Connector 9"/>
          <p:cNvCxnSpPr>
            <a:cxnSpLocks noChangeShapeType="1"/>
            <a:stCxn id="40963" idx="2"/>
            <a:endCxn id="4096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96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9" name="Straight Connector 14"/>
          <p:cNvCxnSpPr>
            <a:cxnSpLocks noChangeShapeType="1"/>
            <a:stCxn id="4096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0" name="Straight Connector 17"/>
          <p:cNvCxnSpPr>
            <a:cxnSpLocks noChangeShapeType="1"/>
            <a:stCxn id="4096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40972" name="Straight Connector 13"/>
          <p:cNvCxnSpPr>
            <a:cxnSpLocks noChangeShapeType="1"/>
            <a:endCxn id="40971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0974" name="TextBox 24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0975" name="Straight Connector 25"/>
            <p:cNvCxnSpPr>
              <a:cxnSpLocks noChangeShapeType="1"/>
              <a:stCxn id="40974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0976" name="TextBox 26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1989" name="Straight Connector 9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199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3" name="Straight Connector 14"/>
          <p:cNvCxnSpPr>
            <a:cxnSpLocks noChangeShapeType="1"/>
            <a:stCxn id="4198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4" name="Straight Connector 17"/>
          <p:cNvCxnSpPr>
            <a:cxnSpLocks noChangeShapeType="1"/>
            <a:stCxn id="4198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1996" name="Straight Connector 13"/>
          <p:cNvCxnSpPr>
            <a:cxnSpLocks noChangeShapeType="1"/>
            <a:endCxn id="41995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3013" name="Straight Connector 9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3016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7" name="Straight Connector 14"/>
          <p:cNvCxnSpPr>
            <a:cxnSpLocks noChangeShapeType="1"/>
            <a:stCxn id="4301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8" name="Straight Connector 17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3020" name="Straight Connector 13"/>
          <p:cNvCxnSpPr>
            <a:cxnSpLocks noChangeShapeType="1"/>
            <a:endCxn id="43019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3022" name="TextBox 16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3023" name="Straight Connector 18"/>
            <p:cNvCxnSpPr>
              <a:cxnSpLocks noChangeShapeType="1"/>
              <a:stCxn id="43022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24" name="TextBox 20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4037" name="Straight Connector 9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403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404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1" name="Straight Connector 14"/>
          <p:cNvCxnSpPr>
            <a:cxnSpLocks noChangeShapeType="1"/>
            <a:stCxn id="4403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2" name="Straight Connector 17"/>
          <p:cNvCxnSpPr>
            <a:cxnSpLocks noChangeShapeType="1"/>
            <a:stCxn id="4403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4044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5061" name="Straight Connector 9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506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506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5" name="Straight Connector 14"/>
          <p:cNvCxnSpPr>
            <a:cxnSpLocks noChangeShapeType="1"/>
            <a:stCxn id="4506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Straight Connector 17"/>
          <p:cNvCxnSpPr>
            <a:cxnSpLocks noChangeShapeType="1"/>
            <a:stCxn id="4506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5068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5071" name="Straight Connector 20"/>
          <p:cNvCxnSpPr>
            <a:cxnSpLocks noChangeShapeType="1"/>
            <a:endCxn id="45070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6085" name="Straight Connector 9"/>
          <p:cNvCxnSpPr>
            <a:cxnSpLocks noChangeShapeType="1"/>
            <a:stCxn id="46083" idx="2"/>
            <a:endCxn id="4608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608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608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4"/>
          <p:cNvCxnSpPr>
            <a:cxnSpLocks noChangeShapeType="1"/>
            <a:stCxn id="4608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7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6092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6095" name="Straight Connector 20"/>
          <p:cNvCxnSpPr>
            <a:cxnSpLocks noChangeShapeType="1"/>
            <a:endCxn id="46094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6097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7109" name="Straight Connector 9"/>
          <p:cNvCxnSpPr>
            <a:cxnSpLocks noChangeShapeType="1"/>
            <a:stCxn id="47107" idx="2"/>
            <a:endCxn id="4710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711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4"/>
          <p:cNvCxnSpPr>
            <a:cxnSpLocks noChangeShapeType="1"/>
            <a:stCxn id="4710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7"/>
          <p:cNvCxnSpPr>
            <a:cxnSpLocks noChangeShapeType="1"/>
            <a:stCxn id="4710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7116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8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7119" name="Straight Connector 20"/>
          <p:cNvCxnSpPr>
            <a:cxnSpLocks noChangeShapeType="1"/>
            <a:endCxn id="47118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7121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2" name="TextBox 22"/>
          <p:cNvSpPr txBox="1">
            <a:spLocks noChangeArrowheads="1"/>
          </p:cNvSpPr>
          <p:nvPr/>
        </p:nvSpPr>
        <p:spPr bwMode="auto">
          <a:xfrm>
            <a:off x="5160963" y="5907088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47123" name="Straight Connector 25"/>
          <p:cNvCxnSpPr>
            <a:cxnSpLocks noChangeShapeType="1"/>
            <a:stCxn id="47120" idx="2"/>
            <a:endCxn id="47122" idx="0"/>
          </p:cNvCxnSpPr>
          <p:nvPr/>
        </p:nvCxnSpPr>
        <p:spPr bwMode="auto">
          <a:xfrm rot="5400000">
            <a:off x="5322888" y="5664200"/>
            <a:ext cx="465138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9158" name="Straight Connector 7"/>
          <p:cNvCxnSpPr>
            <a:cxnSpLocks noChangeShapeType="1"/>
            <a:stCxn id="49157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0182" name="Straight Connector 7"/>
          <p:cNvCxnSpPr>
            <a:cxnSpLocks noChangeShapeType="1"/>
            <a:stCxn id="50181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4821382" y="5372100"/>
          <a:ext cx="4322618" cy="1485900"/>
        </p:xfrm>
        <a:graphic>
          <a:graphicData uri="http://schemas.openxmlformats.org/presentationml/2006/ole">
            <p:oleObj spid="_x0000_s148482" name="Equation" r:id="rId3" imgW="2438400" imgH="838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2248" y="1676400"/>
            <a:ext cx="35021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Dow Jones		10</a:t>
            </a:r>
          </a:p>
          <a:p>
            <a:r>
              <a:rPr lang="en-US" sz="2400" dirty="0" smtClean="0"/>
              <a:t>the Dow rose		5</a:t>
            </a:r>
          </a:p>
          <a:p>
            <a:r>
              <a:rPr lang="en-US" sz="2400" dirty="0" smtClean="0"/>
              <a:t>the Dow fell		5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4048" y="4341167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cat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048" y="49530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36576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rose | the Dow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269433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jumped | the Dow ) = 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1206" name="Straight Connector 7"/>
          <p:cNvCxnSpPr>
            <a:cxnSpLocks noChangeShapeType="1"/>
            <a:stCxn id="51205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7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1210" name="Straight Connector 11"/>
          <p:cNvCxnSpPr>
            <a:cxnSpLocks noChangeShapeType="1"/>
            <a:stCxn id="5120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  <a:stCxn id="5120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2230" name="Straight Connector 7"/>
          <p:cNvCxnSpPr>
            <a:cxnSpLocks noChangeShapeType="1"/>
            <a:stCxn id="52229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1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2234" name="Straight Connector 11"/>
          <p:cNvCxnSpPr>
            <a:cxnSpLocks noChangeShapeType="1"/>
            <a:stCxn id="5223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5" name="Straight Connector 14"/>
          <p:cNvCxnSpPr>
            <a:cxnSpLocks noChangeShapeType="1"/>
            <a:stCxn id="5223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91025" y="4006850"/>
            <a:ext cx="481013" cy="1347788"/>
            <a:chOff x="3152274" y="4415590"/>
            <a:chExt cx="481222" cy="637674"/>
          </a:xfrm>
        </p:grpSpPr>
        <p:sp>
          <p:nvSpPr>
            <p:cNvPr id="52237" name="TextBox 15"/>
            <p:cNvSpPr txBox="1">
              <a:spLocks noChangeArrowheads="1"/>
            </p:cNvSpPr>
            <p:nvPr/>
          </p:nvSpPr>
          <p:spPr bwMode="auto">
            <a:xfrm>
              <a:off x="3152274" y="441559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52238" name="Straight Connector 16"/>
            <p:cNvCxnSpPr>
              <a:cxnSpLocks noChangeShapeType="1"/>
              <a:stCxn id="52237" idx="0"/>
            </p:cNvCxnSpPr>
            <p:nvPr/>
          </p:nvCxnSpPr>
          <p:spPr bwMode="auto">
            <a:xfrm rot="-5400000" flipH="1" flipV="1">
              <a:off x="3068043" y="472842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661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661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196614" name="Straight Connector 7"/>
          <p:cNvCxnSpPr>
            <a:cxnSpLocks noChangeShapeType="1"/>
            <a:stCxn id="196613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5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661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661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6618" name="Straight Connector 11"/>
          <p:cNvCxnSpPr>
            <a:cxnSpLocks noChangeShapeType="1"/>
            <a:stCxn id="19661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9" name="Straight Connector 14"/>
          <p:cNvCxnSpPr>
            <a:cxnSpLocks noChangeShapeType="1"/>
            <a:stCxn id="19661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866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866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198662" name="Straight Connector 7"/>
          <p:cNvCxnSpPr>
            <a:cxnSpLocks noChangeShapeType="1"/>
            <a:stCxn id="19866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6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19867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867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8674" name="Straight Connector 11"/>
          <p:cNvCxnSpPr>
            <a:cxnSpLocks noChangeShapeType="1"/>
            <a:stCxn id="19867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75" name="Straight Connector 14"/>
          <p:cNvCxnSpPr>
            <a:cxnSpLocks noChangeShapeType="1"/>
            <a:stCxn id="19867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070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20070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0710" name="Straight Connector 7"/>
          <p:cNvCxnSpPr>
            <a:cxnSpLocks noChangeShapeType="1"/>
            <a:stCxn id="20070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15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18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0719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0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0721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2" name="Straight Connector 21"/>
          <p:cNvCxnSpPr>
            <a:cxnSpLocks noChangeShapeType="1"/>
            <a:stCxn id="200720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3" name="Straight Connector 23"/>
          <p:cNvCxnSpPr>
            <a:cxnSpLocks noChangeShapeType="1"/>
            <a:stCxn id="200720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07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6" name="Straight Connector 11"/>
          <p:cNvCxnSpPr>
            <a:cxnSpLocks noChangeShapeType="1"/>
            <a:stCxn id="2007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7" name="Straight Connector 14"/>
          <p:cNvCxnSpPr>
            <a:cxnSpLocks noChangeShapeType="1"/>
            <a:stCxn id="2007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27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27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2758" name="Straight Connector 7"/>
          <p:cNvCxnSpPr>
            <a:cxnSpLocks noChangeShapeType="1"/>
            <a:stCxn id="202757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6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276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276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0" name="Straight Connector 21"/>
          <p:cNvCxnSpPr>
            <a:cxnSpLocks noChangeShapeType="1"/>
            <a:stCxn id="20276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1" name="Straight Connector 23"/>
          <p:cNvCxnSpPr>
            <a:cxnSpLocks noChangeShapeType="1"/>
            <a:stCxn id="20276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277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277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5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2776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7" name="Straight Connector 11"/>
          <p:cNvCxnSpPr>
            <a:cxnSpLocks noChangeShapeType="1"/>
            <a:stCxn id="202776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8" name="Straight Connector 14"/>
          <p:cNvCxnSpPr>
            <a:cxnSpLocks noChangeShapeType="1"/>
            <a:stCxn id="202776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48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4806" name="Straight Connector 7"/>
          <p:cNvCxnSpPr>
            <a:cxnSpLocks noChangeShapeType="1"/>
            <a:stCxn id="204805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481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481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18" name="Straight Connector 21"/>
          <p:cNvCxnSpPr>
            <a:cxnSpLocks noChangeShapeType="1"/>
            <a:stCxn id="20481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9" name="Straight Connector 23"/>
          <p:cNvCxnSpPr>
            <a:cxnSpLocks noChangeShapeType="1"/>
            <a:stCxn id="20481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482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482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48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26" name="Straight Connector 11"/>
          <p:cNvCxnSpPr>
            <a:cxnSpLocks noChangeShapeType="1"/>
            <a:stCxn id="2048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7" name="Straight Connector 14"/>
          <p:cNvCxnSpPr>
            <a:cxnSpLocks noChangeShapeType="1"/>
            <a:stCxn id="2048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68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68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6854" name="Straight Connector 7"/>
          <p:cNvCxnSpPr>
            <a:cxnSpLocks noChangeShapeType="1"/>
            <a:stCxn id="206853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59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686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686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66" name="Straight Connector 21"/>
          <p:cNvCxnSpPr>
            <a:cxnSpLocks noChangeShapeType="1"/>
            <a:stCxn id="20686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67" name="Straight Connector 23"/>
          <p:cNvCxnSpPr>
            <a:cxnSpLocks noChangeShapeType="1"/>
            <a:stCxn id="20686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686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687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2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6873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6874" name="Straight Connector 29"/>
          <p:cNvCxnSpPr>
            <a:cxnSpLocks noChangeShapeType="1"/>
            <a:stCxn id="206872" idx="2"/>
            <a:endCxn id="206864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5" name="Straight Connector 31"/>
          <p:cNvCxnSpPr>
            <a:cxnSpLocks noChangeShapeType="1"/>
            <a:stCxn id="206872" idx="2"/>
            <a:endCxn id="206873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687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78" name="Straight Connector 11"/>
          <p:cNvCxnSpPr>
            <a:cxnSpLocks noChangeShapeType="1"/>
            <a:stCxn id="20687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9" name="Straight Connector 14"/>
          <p:cNvCxnSpPr>
            <a:cxnSpLocks noChangeShapeType="1"/>
            <a:stCxn id="20687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89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89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8902" name="Straight Connector 7"/>
          <p:cNvCxnSpPr>
            <a:cxnSpLocks noChangeShapeType="1"/>
            <a:stCxn id="20890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891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2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8913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14" name="Straight Connector 21"/>
          <p:cNvCxnSpPr>
            <a:cxnSpLocks noChangeShapeType="1"/>
            <a:stCxn id="208912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5" name="Straight Connector 23"/>
          <p:cNvCxnSpPr>
            <a:cxnSpLocks noChangeShapeType="1"/>
            <a:stCxn id="208912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6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8917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8918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9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20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8921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8922" name="Straight Connector 29"/>
          <p:cNvCxnSpPr>
            <a:cxnSpLocks noChangeShapeType="1"/>
            <a:stCxn id="208920" idx="2"/>
            <a:endCxn id="208912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23" name="Straight Connector 31"/>
          <p:cNvCxnSpPr>
            <a:cxnSpLocks noChangeShapeType="1"/>
            <a:stCxn id="208920" idx="2"/>
            <a:endCxn id="208921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592888" y="4440238"/>
            <a:ext cx="565150" cy="709612"/>
            <a:chOff x="4692315" y="5125453"/>
            <a:chExt cx="565444" cy="709864"/>
          </a:xfrm>
        </p:grpSpPr>
        <p:sp>
          <p:nvSpPr>
            <p:cNvPr id="208925" name="TextBox 30"/>
            <p:cNvSpPr txBox="1">
              <a:spLocks noChangeArrowheads="1"/>
            </p:cNvSpPr>
            <p:nvPr/>
          </p:nvSpPr>
          <p:spPr bwMode="auto">
            <a:xfrm>
              <a:off x="4776537" y="52096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208926" name="Straight Connector 32"/>
            <p:cNvCxnSpPr>
              <a:cxnSpLocks noChangeShapeType="1"/>
            </p:cNvCxnSpPr>
            <p:nvPr/>
          </p:nvCxnSpPr>
          <p:spPr bwMode="auto">
            <a:xfrm rot="-5400000" flipH="1" flipV="1">
              <a:off x="4692305" y="5510474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8927" name="TextBox 33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892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892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30" name="Straight Connector 11"/>
          <p:cNvCxnSpPr>
            <a:cxnSpLocks noChangeShapeType="1"/>
            <a:stCxn id="20892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31" name="Straight Connector 14"/>
          <p:cNvCxnSpPr>
            <a:cxnSpLocks noChangeShapeType="1"/>
            <a:stCxn id="20892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094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094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10950" name="Straight Connector 7"/>
          <p:cNvCxnSpPr>
            <a:cxnSpLocks noChangeShapeType="1"/>
            <a:stCxn id="21094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095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095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56" name="Straight Connector 21"/>
          <p:cNvCxnSpPr>
            <a:cxnSpLocks noChangeShapeType="1"/>
            <a:stCxn id="21095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7" name="Straight Connector 23"/>
          <p:cNvCxnSpPr>
            <a:cxnSpLocks noChangeShapeType="1"/>
            <a:stCxn id="21095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095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096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6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0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10971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72" name="Straight Connector 11"/>
          <p:cNvCxnSpPr>
            <a:cxnSpLocks noChangeShapeType="1"/>
            <a:stCxn id="210971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73" name="Straight Connector 14"/>
          <p:cNvCxnSpPr>
            <a:cxnSpLocks noChangeShapeType="1"/>
            <a:stCxn id="210971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4" name="Line 30"/>
          <p:cNvSpPr>
            <a:spLocks noChangeShapeType="1"/>
          </p:cNvSpPr>
          <p:nvPr/>
        </p:nvSpPr>
        <p:spPr bwMode="auto">
          <a:xfrm flipH="1">
            <a:off x="4559300" y="3962400"/>
            <a:ext cx="146050" cy="70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4767263" y="3962400"/>
            <a:ext cx="487362" cy="219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7" name="TextBox 30"/>
          <p:cNvSpPr txBox="1">
            <a:spLocks noChangeArrowheads="1"/>
          </p:cNvSpPr>
          <p:nvPr/>
        </p:nvSpPr>
        <p:spPr bwMode="auto">
          <a:xfrm>
            <a:off x="4579938" y="3683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0979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1676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cat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4821238" y="5368925"/>
          <a:ext cx="4322762" cy="1485900"/>
        </p:xfrm>
        <a:graphic>
          <a:graphicData uri="http://schemas.openxmlformats.org/presentationml/2006/ole">
            <p:oleObj spid="_x0000_s149506" name="Equation" r:id="rId3" imgW="2438400" imgH="838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19600" y="2841526"/>
          <a:ext cx="2882957" cy="739874"/>
        </p:xfrm>
        <a:graphic>
          <a:graphicData uri="http://schemas.openxmlformats.org/presentationml/2006/ole">
            <p:oleObj spid="_x0000_s149507" name="Equation" r:id="rId4" imgW="14351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</a:t>
            </a:r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3254" name="Straight Connector 7"/>
          <p:cNvCxnSpPr>
            <a:cxnSpLocks noChangeShapeType="1"/>
            <a:stCxn id="53253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325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325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3260" name="Straight Connector 21"/>
          <p:cNvCxnSpPr>
            <a:cxnSpLocks noChangeShapeType="1"/>
            <a:stCxn id="5325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1" name="Straight Connector 23"/>
          <p:cNvCxnSpPr>
            <a:cxnSpLocks noChangeShapeType="1"/>
            <a:stCxn id="5325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2" name="TextBox 20"/>
          <p:cNvSpPr txBox="1">
            <a:spLocks noChangeArrowheads="1"/>
          </p:cNvSpPr>
          <p:nvPr/>
        </p:nvSpPr>
        <p:spPr bwMode="auto">
          <a:xfrm>
            <a:off x="5826126" y="59912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326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326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2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4278" name="Straight Connector 7"/>
          <p:cNvCxnSpPr>
            <a:cxnSpLocks noChangeShapeType="1"/>
            <a:stCxn id="5427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4280" name="Straight Connector 9"/>
          <p:cNvCxnSpPr>
            <a:cxnSpLocks noChangeShapeType="1"/>
            <a:stCxn id="54279" idx="2"/>
            <a:endCxn id="5427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428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428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4286" name="Straight Connector 21"/>
          <p:cNvCxnSpPr>
            <a:cxnSpLocks noChangeShapeType="1"/>
            <a:stCxn id="5428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23"/>
          <p:cNvCxnSpPr>
            <a:cxnSpLocks noChangeShapeType="1"/>
            <a:stCxn id="5428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428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429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5302" name="Straight Connector 7"/>
          <p:cNvCxnSpPr>
            <a:cxnSpLocks noChangeShapeType="1"/>
            <a:stCxn id="5530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5304" name="Straight Connector 9"/>
          <p:cNvCxnSpPr>
            <a:cxnSpLocks noChangeShapeType="1"/>
            <a:stCxn id="55303" idx="2"/>
            <a:endCxn id="55301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55306" name="Straight Connector 11"/>
          <p:cNvCxnSpPr>
            <a:cxnSpLocks noChangeShapeType="1"/>
            <a:stCxn id="55305" idx="2"/>
            <a:endCxn id="55303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531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5316" name="Straight Connector 21"/>
          <p:cNvCxnSpPr>
            <a:cxnSpLocks noChangeShapeType="1"/>
            <a:stCxn id="5531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7" name="Straight Connector 23"/>
          <p:cNvCxnSpPr>
            <a:cxnSpLocks noChangeShapeType="1"/>
            <a:stCxn id="5531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531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532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2129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2997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212998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2999" name="Straight Connector 7"/>
          <p:cNvCxnSpPr>
            <a:cxnSpLocks noChangeShapeType="1"/>
            <a:stCxn id="212998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0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3001" name="Straight Connector 9"/>
          <p:cNvCxnSpPr>
            <a:cxnSpLocks noChangeShapeType="1"/>
            <a:stCxn id="213000" idx="2"/>
            <a:endCxn id="212998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2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213003" name="Straight Connector 11"/>
          <p:cNvCxnSpPr>
            <a:cxnSpLocks noChangeShapeType="1"/>
            <a:stCxn id="213002" idx="2"/>
            <a:endCxn id="213000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04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5" name="TextBox 15"/>
          <p:cNvSpPr txBox="1">
            <a:spLocks noChangeArrowheads="1"/>
          </p:cNvSpPr>
          <p:nvPr/>
        </p:nvSpPr>
        <p:spPr bwMode="auto">
          <a:xfrm>
            <a:off x="4243388" y="3706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21300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300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3009" name="Straight Connector 21"/>
          <p:cNvCxnSpPr>
            <a:cxnSpLocks noChangeShapeType="1"/>
            <a:stCxn id="21300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0" name="Straight Connector 23"/>
          <p:cNvCxnSpPr>
            <a:cxnSpLocks noChangeShapeType="1"/>
            <a:stCxn id="21300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301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301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5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 flipH="1">
            <a:off x="4438650" y="4170363"/>
            <a:ext cx="47625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4608513" y="4121150"/>
            <a:ext cx="328612" cy="133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4518" name="Straight Connector 7"/>
          <p:cNvCxnSpPr>
            <a:cxnSpLocks noChangeShapeType="1"/>
            <a:stCxn id="6451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0" name="Straight Connector 9"/>
          <p:cNvCxnSpPr>
            <a:cxnSpLocks noChangeShapeType="1"/>
            <a:stCxn id="64519" idx="2"/>
            <a:endCxn id="6451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2" name="Straight Connector 11"/>
          <p:cNvCxnSpPr>
            <a:cxnSpLocks noChangeShapeType="1"/>
            <a:stCxn id="64521" idx="2"/>
            <a:endCxn id="64519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4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64525" name="Straight Connector 16"/>
          <p:cNvCxnSpPr>
            <a:cxnSpLocks noChangeShapeType="1"/>
            <a:stCxn id="64521" idx="2"/>
            <a:endCxn id="64524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452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452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4530" name="Straight Connector 21"/>
          <p:cNvCxnSpPr>
            <a:cxnSpLocks noChangeShapeType="1"/>
            <a:stCxn id="6452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1" name="Straight Connector 23"/>
          <p:cNvCxnSpPr>
            <a:cxnSpLocks noChangeShapeType="1"/>
            <a:stCxn id="6452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453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453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7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504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504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5046" name="Straight Connector 7"/>
          <p:cNvCxnSpPr>
            <a:cxnSpLocks noChangeShapeType="1"/>
            <a:stCxn id="21504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7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48" name="Straight Connector 9"/>
          <p:cNvCxnSpPr>
            <a:cxnSpLocks noChangeShapeType="1"/>
            <a:stCxn id="215047" idx="2"/>
            <a:endCxn id="215045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9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50" name="Straight Connector 11"/>
          <p:cNvCxnSpPr>
            <a:cxnSpLocks noChangeShapeType="1"/>
            <a:stCxn id="215049" idx="2"/>
            <a:endCxn id="215047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2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215053" name="Straight Connector 16"/>
          <p:cNvCxnSpPr>
            <a:cxnSpLocks noChangeShapeType="1"/>
            <a:stCxn id="215049" idx="2"/>
            <a:endCxn id="215052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505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505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5058" name="Straight Connector 21"/>
          <p:cNvCxnSpPr>
            <a:cxnSpLocks noChangeShapeType="1"/>
            <a:stCxn id="21505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9" name="Straight Connector 23"/>
          <p:cNvCxnSpPr>
            <a:cxnSpLocks noChangeShapeType="1"/>
            <a:stCxn id="21505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506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506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6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4" name="TextBox 35"/>
          <p:cNvSpPr txBox="1">
            <a:spLocks noChangeArrowheads="1"/>
          </p:cNvSpPr>
          <p:nvPr/>
        </p:nvSpPr>
        <p:spPr bwMode="auto">
          <a:xfrm>
            <a:off x="4206875" y="40513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5065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5066" name="Straight Connector 39"/>
          <p:cNvCxnSpPr>
            <a:cxnSpLocks noChangeShapeType="1"/>
            <a:endCxn id="215054" idx="0"/>
          </p:cNvCxnSpPr>
          <p:nvPr/>
        </p:nvCxnSpPr>
        <p:spPr bwMode="auto">
          <a:xfrm rot="16200000" flipH="1">
            <a:off x="4305300" y="4368800"/>
            <a:ext cx="554038" cy="206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5067" name="Straight Connector 41"/>
          <p:cNvCxnSpPr>
            <a:cxnSpLocks noChangeShapeType="1"/>
          </p:cNvCxnSpPr>
          <p:nvPr/>
        </p:nvCxnSpPr>
        <p:spPr bwMode="auto">
          <a:xfrm>
            <a:off x="4608513" y="4090988"/>
            <a:ext cx="517525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5542" name="Straight Connector 7"/>
          <p:cNvCxnSpPr>
            <a:cxnSpLocks noChangeShapeType="1"/>
            <a:stCxn id="6554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5544" name="Straight Connector 9"/>
          <p:cNvCxnSpPr>
            <a:cxnSpLocks noChangeShapeType="1"/>
            <a:stCxn id="65543" idx="2"/>
            <a:endCxn id="65541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5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554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554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5549" name="Straight Connector 21"/>
          <p:cNvCxnSpPr>
            <a:cxnSpLocks noChangeShapeType="1"/>
            <a:stCxn id="6554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Straight Connector 23"/>
          <p:cNvCxnSpPr>
            <a:cxnSpLocks noChangeShapeType="1"/>
            <a:stCxn id="6554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555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5" name="Straight Connector 40"/>
          <p:cNvCxnSpPr>
            <a:cxnSpLocks noChangeShapeType="1"/>
            <a:stCxn id="65543" idx="2"/>
          </p:cNvCxnSpPr>
          <p:nvPr/>
        </p:nvCxnSpPr>
        <p:spPr bwMode="auto">
          <a:xfrm rot="16200000" flipH="1">
            <a:off x="3640138" y="3917950"/>
            <a:ext cx="309562" cy="782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6" name="TextBox 42"/>
          <p:cNvSpPr txBox="1">
            <a:spLocks noChangeArrowheads="1"/>
          </p:cNvSpPr>
          <p:nvPr/>
        </p:nvSpPr>
        <p:spPr bwMode="auto">
          <a:xfrm>
            <a:off x="3886200" y="4403725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6566" name="Straight Connector 7"/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6568" name="Straight Connector 9"/>
          <p:cNvCxnSpPr>
            <a:cxnSpLocks noChangeShapeType="1"/>
            <a:stCxn id="66567" idx="2"/>
            <a:endCxn id="66565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9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6570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1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6573" name="Straight Connector 21"/>
          <p:cNvCxnSpPr>
            <a:cxnSpLocks noChangeShapeType="1"/>
            <a:stCxn id="66571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4" name="Straight Connector 23"/>
          <p:cNvCxnSpPr>
            <a:cxnSpLocks noChangeShapeType="1"/>
            <a:stCxn id="66571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6577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8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9" name="Straight Connector 40"/>
          <p:cNvCxnSpPr>
            <a:cxnSpLocks noChangeShapeType="1"/>
            <a:stCxn id="66567" idx="2"/>
            <a:endCxn id="66571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7590" name="Straight Connector 7"/>
          <p:cNvCxnSpPr>
            <a:cxnSpLocks noChangeShapeType="1"/>
            <a:stCxn id="67589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7592" name="Straight Connector 9"/>
          <p:cNvCxnSpPr>
            <a:cxnSpLocks noChangeShapeType="1"/>
            <a:stCxn id="67591" idx="2"/>
            <a:endCxn id="67589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3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7594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5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7597" name="Straight Connector 21"/>
          <p:cNvCxnSpPr>
            <a:cxnSpLocks noChangeShapeType="1"/>
            <a:stCxn id="67595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8" name="Straight Connector 23"/>
          <p:cNvCxnSpPr>
            <a:cxnSpLocks noChangeShapeType="1"/>
            <a:stCxn id="67595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9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7600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7601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3" name="Straight Connector 40"/>
          <p:cNvCxnSpPr>
            <a:cxnSpLocks noChangeShapeType="1"/>
            <a:stCxn id="67591" idx="2"/>
            <a:endCxn id="67595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4" name="TextBox 28"/>
          <p:cNvSpPr txBox="1">
            <a:spLocks noChangeArrowheads="1"/>
          </p:cNvSpPr>
          <p:nvPr/>
        </p:nvSpPr>
        <p:spPr bwMode="auto">
          <a:xfrm>
            <a:off x="3255963" y="2919413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67605" name="Straight Connector 35"/>
          <p:cNvCxnSpPr>
            <a:cxnSpLocks noChangeShapeType="1"/>
            <a:stCxn id="67604" idx="2"/>
            <a:endCxn id="67591" idx="0"/>
          </p:cNvCxnSpPr>
          <p:nvPr/>
        </p:nvCxnSpPr>
        <p:spPr bwMode="auto">
          <a:xfrm rot="5400000">
            <a:off x="3194050" y="3529013"/>
            <a:ext cx="434975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Pros/Cons?</a:t>
            </a:r>
          </a:p>
          <a:p>
            <a:pPr lvl="1"/>
            <a:r>
              <a:rPr lang="en-US" sz="2400" dirty="0" smtClean="0"/>
              <a:t>Top-down:</a:t>
            </a:r>
          </a:p>
          <a:p>
            <a:pPr lvl="2"/>
            <a:r>
              <a:rPr lang="en-US" sz="2000" dirty="0" smtClean="0"/>
              <a:t>Only examines parses that could be valid parses (i.e. with an S on top)</a:t>
            </a:r>
          </a:p>
          <a:p>
            <a:pPr lvl="2"/>
            <a:r>
              <a:rPr lang="en-US" sz="2000" dirty="0" smtClean="0"/>
              <a:t>Doesn’t take into account the actual words!</a:t>
            </a:r>
          </a:p>
          <a:p>
            <a:pPr lvl="1"/>
            <a:r>
              <a:rPr lang="en-US" sz="2400" dirty="0" smtClean="0"/>
              <a:t>Bottom-up:</a:t>
            </a:r>
          </a:p>
          <a:p>
            <a:pPr lvl="2"/>
            <a:r>
              <a:rPr lang="en-US" sz="2000" dirty="0" smtClean="0"/>
              <a:t>Only examines structures that have the actual words as the leaves</a:t>
            </a:r>
          </a:p>
          <a:p>
            <a:pPr lvl="2"/>
            <a:r>
              <a:rPr lang="en-US" sz="2000" dirty="0" smtClean="0"/>
              <a:t>Examines sub-parses that may not result in a valid parse!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4048" y="1824335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38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α(see</a:t>
            </a:r>
            <a:r>
              <a:rPr lang="en-US" sz="2400" dirty="0" smtClean="0">
                <a:solidFill>
                  <a:srgbClr val="FF0000"/>
                </a:solidFill>
              </a:rPr>
              <a:t> the)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4048" y="3200400"/>
            <a:ext cx="44165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much probability mass did we reserve/discount for the bigram model?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0" y="5676900"/>
          <a:ext cx="3214688" cy="1104900"/>
        </p:xfrm>
        <a:graphic>
          <a:graphicData uri="http://schemas.openxmlformats.org/presentationml/2006/ole">
            <p:oleObj spid="_x0000_s150530" name="Equation" r:id="rId3" imgW="24384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parsing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Actual grammars are large</a:t>
            </a:r>
          </a:p>
          <a:p>
            <a:r>
              <a:rPr lang="en-US" dirty="0" smtClean="0"/>
              <a:t>Lots of ambiguity!</a:t>
            </a:r>
          </a:p>
          <a:p>
            <a:pPr lvl="1"/>
            <a:r>
              <a:rPr lang="en-US" dirty="0" smtClean="0"/>
              <a:t>Most sentences have many parses</a:t>
            </a:r>
          </a:p>
          <a:p>
            <a:pPr lvl="1"/>
            <a:r>
              <a:rPr lang="en-US" dirty="0" smtClean="0"/>
              <a:t>Some sentences have a lot of parses</a:t>
            </a:r>
          </a:p>
          <a:p>
            <a:pPr lvl="1"/>
            <a:r>
              <a:rPr lang="en-US" dirty="0" smtClean="0"/>
              <a:t>Even for sentences that are not ambiguous, there is often ambiguity for </a:t>
            </a:r>
            <a:r>
              <a:rPr lang="en-US" dirty="0" err="1" smtClean="0"/>
              <a:t>subtrees</a:t>
            </a:r>
            <a:r>
              <a:rPr lang="en-US" dirty="0" smtClean="0"/>
              <a:t> (i.e. multiple ways to parse a phrase)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parsing hard?</a:t>
            </a:r>
            <a:endParaRPr lang="en-US" dirty="0"/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371600" y="2086108"/>
            <a:ext cx="6245216" cy="51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sz="2800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063424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are some interpretations?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sz="2900" dirty="0"/>
              <a:t>Structural Ambiguity Can Give Exponential Parses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713600" y="5867177"/>
            <a:ext cx="5667840" cy="35427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endParaRPr lang="en-US" sz="400" dirty="0"/>
          </a:p>
          <a:p>
            <a:pPr defTabSz="828013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658880" y="5809570"/>
            <a:ext cx="5667840" cy="354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r>
              <a:rPr lang="en-US" dirty="0">
                <a:solidFill>
                  <a:srgbClr val="000000"/>
                </a:solidFill>
              </a:rPr>
              <a:t>    Me          See        A man       The telescope          The hill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4800" y="5870056"/>
            <a:ext cx="123840" cy="247706"/>
            <a:chOff x="4500" y="8640"/>
            <a:chExt cx="720" cy="1440"/>
          </a:xfrm>
        </p:grpSpPr>
        <p:sp>
          <p:nvSpPr>
            <p:cNvPr id="19588" name="Oval 7"/>
            <p:cNvSpPr>
              <a:spLocks noChangeArrowheads="1"/>
            </p:cNvSpPr>
            <p:nvPr/>
          </p:nvSpPr>
          <p:spPr bwMode="auto">
            <a:xfrm>
              <a:off x="4680" y="8640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Line 8"/>
            <p:cNvSpPr>
              <a:spLocks noChangeShapeType="1"/>
            </p:cNvSpPr>
            <p:nvPr/>
          </p:nvSpPr>
          <p:spPr bwMode="auto">
            <a:xfrm>
              <a:off x="4860" y="90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Line 9"/>
            <p:cNvSpPr>
              <a:spLocks noChangeShapeType="1"/>
            </p:cNvSpPr>
            <p:nvPr/>
          </p:nvSpPr>
          <p:spPr bwMode="auto">
            <a:xfrm flipH="1">
              <a:off x="450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Line 10"/>
            <p:cNvSpPr>
              <a:spLocks noChangeShapeType="1"/>
            </p:cNvSpPr>
            <p:nvPr/>
          </p:nvSpPr>
          <p:spPr bwMode="auto">
            <a:xfrm>
              <a:off x="486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Line 11"/>
            <p:cNvSpPr>
              <a:spLocks noChangeShapeType="1"/>
            </p:cNvSpPr>
            <p:nvPr/>
          </p:nvSpPr>
          <p:spPr bwMode="auto">
            <a:xfrm flipH="1">
              <a:off x="450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Line 12"/>
            <p:cNvSpPr>
              <a:spLocks noChangeShapeType="1"/>
            </p:cNvSpPr>
            <p:nvPr/>
          </p:nvSpPr>
          <p:spPr bwMode="auto">
            <a:xfrm>
              <a:off x="486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1797120" y="5881577"/>
            <a:ext cx="156960" cy="156977"/>
          </a:xfrm>
          <a:prstGeom prst="smileyFace">
            <a:avLst>
              <a:gd name="adj" fmla="val 465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38080" y="5890218"/>
            <a:ext cx="207360" cy="207382"/>
            <a:chOff x="4500" y="9000"/>
            <a:chExt cx="1440" cy="1260"/>
          </a:xfrm>
        </p:grpSpPr>
        <p:sp>
          <p:nvSpPr>
            <p:cNvPr id="19585" name="AutoShape 15"/>
            <p:cNvSpPr>
              <a:spLocks noChangeArrowheads="1"/>
            </p:cNvSpPr>
            <p:nvPr/>
          </p:nvSpPr>
          <p:spPr bwMode="auto">
            <a:xfrm>
              <a:off x="4500" y="9000"/>
              <a:ext cx="1440" cy="18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Line 16"/>
            <p:cNvSpPr>
              <a:spLocks noChangeShapeType="1"/>
            </p:cNvSpPr>
            <p:nvPr/>
          </p:nvSpPr>
          <p:spPr bwMode="auto">
            <a:xfrm flipH="1">
              <a:off x="468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Line 17"/>
            <p:cNvSpPr>
              <a:spLocks noChangeShapeType="1"/>
            </p:cNvSpPr>
            <p:nvPr/>
          </p:nvSpPr>
          <p:spPr bwMode="auto">
            <a:xfrm>
              <a:off x="522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6" name="Freeform 18"/>
          <p:cNvSpPr>
            <a:spLocks/>
          </p:cNvSpPr>
          <p:nvPr/>
        </p:nvSpPr>
        <p:spPr bwMode="auto">
          <a:xfrm>
            <a:off x="6166080" y="5890218"/>
            <a:ext cx="414720" cy="207382"/>
          </a:xfrm>
          <a:custGeom>
            <a:avLst/>
            <a:gdLst>
              <a:gd name="T0" fmla="*/ 0 w 1800"/>
              <a:gd name="T1" fmla="*/ 1260 h 1290"/>
              <a:gd name="T2" fmla="*/ 360 w 1800"/>
              <a:gd name="T3" fmla="*/ 1080 h 1290"/>
              <a:gd name="T4" fmla="*/ 900 w 1800"/>
              <a:gd name="T5" fmla="*/ 0 h 1290"/>
              <a:gd name="T6" fmla="*/ 1440 w 1800"/>
              <a:gd name="T7" fmla="*/ 1080 h 1290"/>
              <a:gd name="T8" fmla="*/ 1800 w 1800"/>
              <a:gd name="T9" fmla="*/ 126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1290"/>
              <a:gd name="T17" fmla="*/ 1800 w 1800"/>
              <a:gd name="T18" fmla="*/ 1290 h 1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0" h="1290">
                <a:moveTo>
                  <a:pt x="0" y="1260"/>
                </a:moveTo>
                <a:cubicBezTo>
                  <a:pt x="105" y="1275"/>
                  <a:pt x="210" y="1290"/>
                  <a:pt x="360" y="1080"/>
                </a:cubicBezTo>
                <a:cubicBezTo>
                  <a:pt x="510" y="870"/>
                  <a:pt x="720" y="0"/>
                  <a:pt x="900" y="0"/>
                </a:cubicBezTo>
                <a:cubicBezTo>
                  <a:pt x="1080" y="0"/>
                  <a:pt x="1290" y="870"/>
                  <a:pt x="1440" y="1080"/>
                </a:cubicBezTo>
                <a:cubicBezTo>
                  <a:pt x="1590" y="1290"/>
                  <a:pt x="1695" y="1275"/>
                  <a:pt x="1800" y="1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27840" y="5871497"/>
            <a:ext cx="414720" cy="174258"/>
            <a:chOff x="3272" y="7785"/>
            <a:chExt cx="720" cy="30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535" y="7785"/>
              <a:ext cx="239" cy="301"/>
              <a:chOff x="6120" y="9180"/>
              <a:chExt cx="1080" cy="1440"/>
            </a:xfrm>
          </p:grpSpPr>
          <p:sp>
            <p:nvSpPr>
              <p:cNvPr id="19580" name="Arc 21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1" name="Line 22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2" name="Line 23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3" name="Arc 24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4" name="Freeform 25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79" name="Line 26"/>
            <p:cNvSpPr>
              <a:spLocks noChangeShapeType="1"/>
            </p:cNvSpPr>
            <p:nvPr/>
          </p:nvSpPr>
          <p:spPr bwMode="auto">
            <a:xfrm>
              <a:off x="3272" y="807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691200" y="1659054"/>
            <a:ext cx="3732480" cy="1185244"/>
            <a:chOff x="480" y="1152"/>
            <a:chExt cx="2592" cy="823"/>
          </a:xfrm>
        </p:grpSpPr>
        <p:sp>
          <p:nvSpPr>
            <p:cNvPr id="19557" name="AutoShape 27"/>
            <p:cNvSpPr>
              <a:spLocks noChangeArrowheads="1"/>
            </p:cNvSpPr>
            <p:nvPr/>
          </p:nvSpPr>
          <p:spPr bwMode="auto">
            <a:xfrm>
              <a:off x="2059" y="120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23" y="1216"/>
              <a:ext cx="144" cy="144"/>
              <a:chOff x="4500" y="9000"/>
              <a:chExt cx="1440" cy="1260"/>
            </a:xfrm>
          </p:grpSpPr>
          <p:sp>
            <p:nvSpPr>
              <p:cNvPr id="19575" name="AutoShape 29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6" name="Line 30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7" name="Line 31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711" y="1159"/>
              <a:ext cx="86" cy="171"/>
              <a:chOff x="4500" y="8640"/>
              <a:chExt cx="720" cy="1440"/>
            </a:xfrm>
          </p:grpSpPr>
          <p:sp>
            <p:nvSpPr>
              <p:cNvPr id="19569" name="Oval 33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0" name="Line 34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1" name="Line 35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2" name="Line 36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3" name="Line 37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4" name="Line 38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90" y="1152"/>
              <a:ext cx="95" cy="121"/>
              <a:chOff x="6120" y="9180"/>
              <a:chExt cx="1080" cy="1440"/>
            </a:xfrm>
          </p:grpSpPr>
          <p:sp>
            <p:nvSpPr>
              <p:cNvPr id="19564" name="Arc 40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5" name="Line 41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6" name="Line 42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7" name="Arc 43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8" name="Freeform 44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61" name="Line 45"/>
            <p:cNvSpPr>
              <a:spLocks noChangeShapeType="1"/>
            </p:cNvSpPr>
            <p:nvPr/>
          </p:nvSpPr>
          <p:spPr bwMode="auto">
            <a:xfrm flipH="1">
              <a:off x="1808" y="1260"/>
              <a:ext cx="21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Freeform 46"/>
            <p:cNvSpPr>
              <a:spLocks/>
            </p:cNvSpPr>
            <p:nvPr/>
          </p:nvSpPr>
          <p:spPr bwMode="auto">
            <a:xfrm>
              <a:off x="1350" y="1305"/>
              <a:ext cx="1441" cy="288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Text Box 67"/>
            <p:cNvSpPr txBox="1">
              <a:spLocks noChangeArrowheads="1"/>
            </p:cNvSpPr>
            <p:nvPr/>
          </p:nvSpPr>
          <p:spPr bwMode="auto">
            <a:xfrm>
              <a:off x="480" y="1526"/>
              <a:ext cx="259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that has a telescope when I saw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76800" y="2972471"/>
            <a:ext cx="3539520" cy="1065712"/>
            <a:chOff x="470" y="2064"/>
            <a:chExt cx="2458" cy="740"/>
          </a:xfrm>
        </p:grpSpPr>
        <p:sp>
          <p:nvSpPr>
            <p:cNvPr id="19537" name="AutoShape 48"/>
            <p:cNvSpPr>
              <a:spLocks noChangeArrowheads="1"/>
            </p:cNvSpPr>
            <p:nvPr/>
          </p:nvSpPr>
          <p:spPr bwMode="auto">
            <a:xfrm>
              <a:off x="1158" y="227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AutoShape 49"/>
            <p:cNvSpPr>
              <a:spLocks noChangeArrowheads="1"/>
            </p:cNvSpPr>
            <p:nvPr/>
          </p:nvSpPr>
          <p:spPr bwMode="auto">
            <a:xfrm>
              <a:off x="2305" y="2120"/>
              <a:ext cx="143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50"/>
            <p:cNvSpPr>
              <a:spLocks noChangeShapeType="1"/>
            </p:cNvSpPr>
            <p:nvPr/>
          </p:nvSpPr>
          <p:spPr bwMode="auto">
            <a:xfrm flipH="1">
              <a:off x="2336" y="2140"/>
              <a:ext cx="41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51"/>
            <p:cNvSpPr>
              <a:spLocks noChangeShapeType="1"/>
            </p:cNvSpPr>
            <p:nvPr/>
          </p:nvSpPr>
          <p:spPr bwMode="auto">
            <a:xfrm>
              <a:off x="2377" y="2140"/>
              <a:ext cx="54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2" y="2126"/>
              <a:ext cx="95" cy="121"/>
              <a:chOff x="6120" y="9180"/>
              <a:chExt cx="1080" cy="1440"/>
            </a:xfrm>
          </p:grpSpPr>
          <p:sp>
            <p:nvSpPr>
              <p:cNvPr id="19552" name="Arc 5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Line 5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Line 5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5" name="Arc 5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Freeform 5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2" name="Line 58"/>
            <p:cNvSpPr>
              <a:spLocks noChangeShapeType="1"/>
            </p:cNvSpPr>
            <p:nvPr/>
          </p:nvSpPr>
          <p:spPr bwMode="auto">
            <a:xfrm flipV="1">
              <a:off x="1296" y="2107"/>
              <a:ext cx="8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Freeform 59"/>
            <p:cNvSpPr>
              <a:spLocks/>
            </p:cNvSpPr>
            <p:nvPr/>
          </p:nvSpPr>
          <p:spPr bwMode="auto">
            <a:xfrm>
              <a:off x="1806" y="2228"/>
              <a:ext cx="864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094" y="2064"/>
              <a:ext cx="86" cy="171"/>
              <a:chOff x="4500" y="8640"/>
              <a:chExt cx="720" cy="1440"/>
            </a:xfrm>
          </p:grpSpPr>
          <p:sp>
            <p:nvSpPr>
              <p:cNvPr id="19546" name="Oval 61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Line 62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Line 63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Line 64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0" name="Line 65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Line 66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5" name="Text Box 68"/>
            <p:cNvSpPr txBox="1">
              <a:spLocks noChangeArrowheads="1"/>
            </p:cNvSpPr>
            <p:nvPr/>
          </p:nvSpPr>
          <p:spPr bwMode="auto">
            <a:xfrm>
              <a:off x="470" y="2355"/>
              <a:ext cx="245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the hill that has a telescope on it.”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676800" y="4226845"/>
            <a:ext cx="3746880" cy="1049870"/>
            <a:chOff x="470" y="2935"/>
            <a:chExt cx="2602" cy="729"/>
          </a:xfrm>
        </p:grpSpPr>
        <p:sp>
          <p:nvSpPr>
            <p:cNvPr id="19516" name="AutoShape 69"/>
            <p:cNvSpPr>
              <a:spLocks noChangeArrowheads="1"/>
            </p:cNvSpPr>
            <p:nvPr/>
          </p:nvSpPr>
          <p:spPr bwMode="auto">
            <a:xfrm>
              <a:off x="1710" y="299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AutoShape 70"/>
            <p:cNvSpPr>
              <a:spLocks noChangeArrowheads="1"/>
            </p:cNvSpPr>
            <p:nvPr/>
          </p:nvSpPr>
          <p:spPr bwMode="auto">
            <a:xfrm>
              <a:off x="1843" y="3023"/>
              <a:ext cx="144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1861" y="3043"/>
              <a:ext cx="108" cy="81"/>
              <a:chOff x="6092" y="11198"/>
              <a:chExt cx="270" cy="309"/>
            </a:xfrm>
          </p:grpSpPr>
          <p:sp>
            <p:nvSpPr>
              <p:cNvPr id="19535" name="Line 72"/>
              <p:cNvSpPr>
                <a:spLocks noChangeShapeType="1"/>
              </p:cNvSpPr>
              <p:nvPr/>
            </p:nvSpPr>
            <p:spPr bwMode="auto">
              <a:xfrm flipH="1">
                <a:off x="6092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Line 73"/>
              <p:cNvSpPr>
                <a:spLocks noChangeShapeType="1"/>
              </p:cNvSpPr>
              <p:nvPr/>
            </p:nvSpPr>
            <p:spPr bwMode="auto">
              <a:xfrm>
                <a:off x="6227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2232" y="2976"/>
              <a:ext cx="86" cy="172"/>
              <a:chOff x="4500" y="8640"/>
              <a:chExt cx="720" cy="1440"/>
            </a:xfrm>
          </p:grpSpPr>
          <p:sp>
            <p:nvSpPr>
              <p:cNvPr id="19529" name="Oval 75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0" name="Line 76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Line 77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Line 78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Line 79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Line 80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042" y="2935"/>
              <a:ext cx="96" cy="122"/>
              <a:chOff x="6120" y="9180"/>
              <a:chExt cx="1080" cy="1440"/>
            </a:xfrm>
          </p:grpSpPr>
          <p:sp>
            <p:nvSpPr>
              <p:cNvPr id="19524" name="Arc 82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5" name="Line 83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Line 84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Arc 85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Freeform 86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Line 87"/>
            <p:cNvSpPr>
              <a:spLocks noChangeShapeType="1"/>
            </p:cNvSpPr>
            <p:nvPr/>
          </p:nvSpPr>
          <p:spPr bwMode="auto">
            <a:xfrm>
              <a:off x="1826" y="3032"/>
              <a:ext cx="401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Freeform 88"/>
            <p:cNvSpPr>
              <a:spLocks/>
            </p:cNvSpPr>
            <p:nvPr/>
          </p:nvSpPr>
          <p:spPr bwMode="auto">
            <a:xfrm>
              <a:off x="1296" y="3120"/>
              <a:ext cx="1440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Text Box 89"/>
            <p:cNvSpPr txBox="1">
              <a:spLocks noChangeArrowheads="1"/>
            </p:cNvSpPr>
            <p:nvPr/>
          </p:nvSpPr>
          <p:spPr bwMode="auto">
            <a:xfrm>
              <a:off x="470" y="3215"/>
              <a:ext cx="260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when I used the telescope to see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838400" y="1608649"/>
            <a:ext cx="3594240" cy="1166522"/>
            <a:chOff x="3360" y="1117"/>
            <a:chExt cx="2496" cy="810"/>
          </a:xfrm>
        </p:grpSpPr>
        <p:sp>
          <p:nvSpPr>
            <p:cNvPr id="19495" name="AutoShape 90"/>
            <p:cNvSpPr>
              <a:spLocks noChangeArrowheads="1"/>
            </p:cNvSpPr>
            <p:nvPr/>
          </p:nvSpPr>
          <p:spPr bwMode="auto">
            <a:xfrm>
              <a:off x="3768" y="136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Freeform 91"/>
            <p:cNvSpPr>
              <a:spLocks/>
            </p:cNvSpPr>
            <p:nvPr/>
          </p:nvSpPr>
          <p:spPr bwMode="auto">
            <a:xfrm>
              <a:off x="4272" y="1296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4824" y="1117"/>
              <a:ext cx="84" cy="114"/>
              <a:chOff x="4500" y="9000"/>
              <a:chExt cx="1440" cy="1260"/>
            </a:xfrm>
          </p:grpSpPr>
          <p:sp>
            <p:nvSpPr>
              <p:cNvPr id="19513" name="AutoShape 93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Line 94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5" name="Line 95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4758" y="1139"/>
              <a:ext cx="86" cy="172"/>
              <a:chOff x="4500" y="8640"/>
              <a:chExt cx="720" cy="1440"/>
            </a:xfrm>
          </p:grpSpPr>
          <p:sp>
            <p:nvSpPr>
              <p:cNvPr id="19507" name="Oval 97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Line 98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Line 99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0" name="Line 100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Line 101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Line 102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"/>
            <p:cNvGrpSpPr>
              <a:grpSpLocks/>
            </p:cNvGrpSpPr>
            <p:nvPr/>
          </p:nvGrpSpPr>
          <p:grpSpPr bwMode="auto">
            <a:xfrm>
              <a:off x="4017" y="1296"/>
              <a:ext cx="96" cy="120"/>
              <a:chOff x="6120" y="9180"/>
              <a:chExt cx="1080" cy="1440"/>
            </a:xfrm>
          </p:grpSpPr>
          <p:sp>
            <p:nvSpPr>
              <p:cNvPr id="19502" name="Arc 104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Line 105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Line 106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5" name="Arc 107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Freeform 108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00" name="Line 109"/>
            <p:cNvSpPr>
              <a:spLocks noChangeShapeType="1"/>
            </p:cNvSpPr>
            <p:nvPr/>
          </p:nvSpPr>
          <p:spPr bwMode="auto">
            <a:xfrm flipV="1">
              <a:off x="3913" y="1256"/>
              <a:ext cx="865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Text Box 149"/>
            <p:cNvSpPr txBox="1">
              <a:spLocks noChangeArrowheads="1"/>
            </p:cNvSpPr>
            <p:nvPr/>
          </p:nvSpPr>
          <p:spPr bwMode="auto">
            <a:xfrm>
              <a:off x="3360" y="1478"/>
              <a:ext cx="249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a hill and who had a telescope.”</a:t>
              </a:r>
            </a:p>
          </p:txBody>
        </p: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4838400" y="2816935"/>
            <a:ext cx="3663360" cy="1221249"/>
            <a:chOff x="3360" y="1956"/>
            <a:chExt cx="2544" cy="848"/>
          </a:xfrm>
        </p:grpSpPr>
        <p:sp>
          <p:nvSpPr>
            <p:cNvPr id="19475" name="AutoShape 130"/>
            <p:cNvSpPr>
              <a:spLocks noChangeArrowheads="1"/>
            </p:cNvSpPr>
            <p:nvPr/>
          </p:nvSpPr>
          <p:spPr bwMode="auto">
            <a:xfrm>
              <a:off x="3768" y="2175"/>
              <a:ext cx="110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Freeform 131"/>
            <p:cNvSpPr>
              <a:spLocks/>
            </p:cNvSpPr>
            <p:nvPr/>
          </p:nvSpPr>
          <p:spPr bwMode="auto">
            <a:xfrm>
              <a:off x="4272" y="2112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132"/>
            <p:cNvSpPr>
              <a:spLocks noChangeArrowheads="1"/>
            </p:cNvSpPr>
            <p:nvPr/>
          </p:nvSpPr>
          <p:spPr bwMode="auto">
            <a:xfrm rot="-523284">
              <a:off x="3905" y="2181"/>
              <a:ext cx="144" cy="21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33"/>
            <p:cNvSpPr>
              <a:spLocks noChangeShapeType="1"/>
            </p:cNvSpPr>
            <p:nvPr/>
          </p:nvSpPr>
          <p:spPr bwMode="auto">
            <a:xfrm flipH="1">
              <a:off x="3924" y="2202"/>
              <a:ext cx="52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134"/>
            <p:cNvSpPr>
              <a:spLocks noChangeShapeType="1"/>
            </p:cNvSpPr>
            <p:nvPr/>
          </p:nvSpPr>
          <p:spPr bwMode="auto">
            <a:xfrm>
              <a:off x="3976" y="2202"/>
              <a:ext cx="54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4667" y="1956"/>
              <a:ext cx="86" cy="171"/>
              <a:chOff x="4500" y="8640"/>
              <a:chExt cx="720" cy="1440"/>
            </a:xfrm>
          </p:grpSpPr>
          <p:sp>
            <p:nvSpPr>
              <p:cNvPr id="19489" name="Oval 136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0" name="Line 137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Line 138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Line 139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140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Line 141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17" y="2021"/>
              <a:ext cx="96" cy="120"/>
              <a:chOff x="6120" y="9180"/>
              <a:chExt cx="1080" cy="1440"/>
            </a:xfrm>
          </p:grpSpPr>
          <p:sp>
            <p:nvSpPr>
              <p:cNvPr id="19484" name="Arc 14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14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14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Arc 14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Freeform 14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82" name="Line 148"/>
            <p:cNvSpPr>
              <a:spLocks noChangeShapeType="1"/>
            </p:cNvSpPr>
            <p:nvPr/>
          </p:nvSpPr>
          <p:spPr bwMode="auto">
            <a:xfrm flipV="1">
              <a:off x="3888" y="2081"/>
              <a:ext cx="751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Text Box 150"/>
            <p:cNvSpPr txBox="1">
              <a:spLocks noChangeArrowheads="1"/>
            </p:cNvSpPr>
            <p:nvPr/>
          </p:nvSpPr>
          <p:spPr bwMode="auto">
            <a:xfrm>
              <a:off x="3360" y="2355"/>
              <a:ext cx="254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“Using a telescope, I saw a man who was on a hill.”</a:t>
              </a:r>
              <a:r>
                <a:rPr lang="en-US" dirty="0"/>
                <a:t> </a:t>
              </a:r>
            </a:p>
          </p:txBody>
        </p:sp>
      </p:grp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220800" y="4216763"/>
            <a:ext cx="1451520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prstTxWarp prst="textNoShape">
              <a:avLst/>
            </a:prstTxWarp>
            <a:spAutoFit/>
          </a:bodyPr>
          <a:lstStyle/>
          <a:p>
            <a:pPr defTabSz="828013">
              <a:spcBef>
                <a:spcPct val="50000"/>
              </a:spcBef>
            </a:pPr>
            <a:r>
              <a:rPr lang="en-US" dirty="0"/>
              <a:t>. . .</a:t>
            </a:r>
          </a:p>
        </p:txBody>
      </p:sp>
      <p:sp>
        <p:nvSpPr>
          <p:cNvPr id="19474" name="Text Box 152"/>
          <p:cNvSpPr txBox="1">
            <a:spLocks noChangeArrowheads="1"/>
          </p:cNvSpPr>
          <p:nvPr/>
        </p:nvSpPr>
        <p:spPr bwMode="auto">
          <a:xfrm>
            <a:off x="1952640" y="5325679"/>
            <a:ext cx="4074587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extensive repeated </a:t>
            </a:r>
            <a:r>
              <a:rPr lang="en-US" dirty="0" smtClean="0"/>
              <a:t>work you must </a:t>
            </a:r>
            <a:r>
              <a:rPr lang="en-US" dirty="0"/>
              <a:t>cache intermediate </a:t>
            </a:r>
            <a:r>
              <a:rPr lang="en-US" dirty="0" smtClean="0"/>
              <a:t>results, specifically found constituents</a:t>
            </a:r>
          </a:p>
          <a:p>
            <a:r>
              <a:rPr lang="en-US" dirty="0"/>
              <a:t>Caching (</a:t>
            </a:r>
            <a:r>
              <a:rPr lang="en-US" dirty="0" err="1"/>
              <a:t>memoizing</a:t>
            </a:r>
            <a:r>
              <a:rPr lang="en-US" dirty="0"/>
              <a:t>)</a:t>
            </a:r>
            <a:r>
              <a:rPr lang="en-US" dirty="0" smtClean="0"/>
              <a:t> is critical </a:t>
            </a:r>
            <a:r>
              <a:rPr lang="en-US" dirty="0"/>
              <a:t>to obtaining a polynomial time parsing (recognition) algorithm for </a:t>
            </a:r>
            <a:r>
              <a:rPr lang="en-US" dirty="0" err="1" smtClean="0"/>
              <a:t>CFGs</a:t>
            </a:r>
            <a:endParaRPr lang="en-US" dirty="0" smtClean="0"/>
          </a:p>
          <a:p>
            <a:r>
              <a:rPr lang="en-US" dirty="0"/>
              <a:t>Dynamic 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 err="1"/>
              <a:t>n</a:t>
            </a:r>
            <a:r>
              <a:rPr lang="en-US" dirty="0"/>
              <a:t> is the length of the input string.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 Parsing Methods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CKY</a:t>
            </a:r>
            <a:r>
              <a:rPr lang="en-US" dirty="0"/>
              <a:t> (</a:t>
            </a:r>
            <a:r>
              <a:rPr lang="en-US" dirty="0" err="1"/>
              <a:t>Cocke-Kasami-Younger</a:t>
            </a:r>
            <a:r>
              <a:rPr lang="en-US" dirty="0"/>
              <a:t>) algorithm based on bottom-up parsing and requires first normalizing the grammar.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Earley</a:t>
            </a:r>
            <a:r>
              <a:rPr lang="en-US" b="1" dirty="0">
                <a:solidFill>
                  <a:srgbClr val="FF0000"/>
                </a:solidFill>
              </a:rPr>
              <a:t> parser </a:t>
            </a:r>
            <a:r>
              <a:rPr lang="en-US" dirty="0"/>
              <a:t>is based on top-down parsing and does not require normalizing grammar but is more complex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both fall under the general category of </a:t>
            </a:r>
            <a:r>
              <a:rPr lang="en-US" b="1" dirty="0">
                <a:solidFill>
                  <a:srgbClr val="FF0000"/>
                </a:solidFill>
              </a:rPr>
              <a:t>chart </a:t>
            </a:r>
            <a:r>
              <a:rPr lang="en-US" b="1" dirty="0" smtClean="0">
                <a:solidFill>
                  <a:srgbClr val="FF0000"/>
                </a:solidFill>
              </a:rPr>
              <a:t>parsers</a:t>
            </a:r>
            <a:r>
              <a:rPr lang="en-US" dirty="0" smtClean="0"/>
              <a:t> which retain </a:t>
            </a:r>
            <a:r>
              <a:rPr lang="en-US" dirty="0"/>
              <a:t>completed</a:t>
            </a:r>
            <a:r>
              <a:rPr lang="en-US" dirty="0" smtClean="0"/>
              <a:t> constituents </a:t>
            </a:r>
            <a:r>
              <a:rPr lang="en-US" dirty="0"/>
              <a:t>in a </a:t>
            </a:r>
            <a:r>
              <a:rPr lang="en-US" dirty="0" smtClean="0"/>
              <a:t>chart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CKY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grammar must be converted to </a:t>
            </a:r>
            <a:r>
              <a:rPr lang="en-US" b="1" dirty="0">
                <a:solidFill>
                  <a:srgbClr val="FF0000"/>
                </a:solidFill>
              </a:rPr>
              <a:t>Chomsky normal form (CNF) </a:t>
            </a:r>
            <a:r>
              <a:rPr lang="en-US" dirty="0"/>
              <a:t>in which productions must have either exactly 2 non-terminal symbols on the RHS or 1 terminal symbol (lexicon rules).</a:t>
            </a:r>
          </a:p>
          <a:p>
            <a:r>
              <a:rPr lang="en-US" dirty="0"/>
              <a:t>Parse bottom-up storing phrases formed from all substrings in a triangular table (chart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CNF Grammar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2092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80074" y="2057400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4048" y="1824335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38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α(see</a:t>
            </a:r>
            <a:r>
              <a:rPr lang="en-US" sz="2400" dirty="0" smtClean="0">
                <a:solidFill>
                  <a:srgbClr val="FF0000"/>
                </a:solidFill>
              </a:rPr>
              <a:t> the) = ?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4038600" y="3200400"/>
            <a:ext cx="4727448" cy="1066800"/>
            <a:chOff x="4038600" y="3505200"/>
            <a:chExt cx="4727448" cy="1066800"/>
          </a:xfrm>
        </p:grpSpPr>
        <p:sp>
          <p:nvSpPr>
            <p:cNvPr id="10" name="TextBox 9"/>
            <p:cNvSpPr txBox="1"/>
            <p:nvPr/>
          </p:nvSpPr>
          <p:spPr>
            <a:xfrm>
              <a:off x="4038600" y="3505200"/>
              <a:ext cx="4727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# of </a:t>
              </a:r>
              <a:r>
                <a:rPr lang="en-US" sz="2400" i="1" dirty="0" smtClean="0"/>
                <a:t>types</a:t>
              </a:r>
              <a:r>
                <a:rPr lang="en-US" sz="2400" dirty="0" smtClean="0"/>
                <a:t> starting with “see the” * D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6534" y="4110335"/>
              <a:ext cx="255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count(“see</a:t>
              </a:r>
              <a:r>
                <a:rPr lang="en-US" sz="2400" dirty="0" smtClean="0"/>
                <a:t> the”)</a:t>
              </a:r>
              <a:endParaRPr lang="en-US" sz="24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87952" y="4038600"/>
              <a:ext cx="4578096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038600" y="4495800"/>
            <a:ext cx="4953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each of the unique trigrams, we subtracted D/</a:t>
            </a:r>
            <a:r>
              <a:rPr lang="en-US" sz="2400" dirty="0" err="1" smtClean="0">
                <a:solidFill>
                  <a:srgbClr val="0000FF"/>
                </a:solidFill>
              </a:rPr>
              <a:t>count(“see</a:t>
            </a:r>
            <a:r>
              <a:rPr lang="en-US" sz="2400" dirty="0" smtClean="0">
                <a:solidFill>
                  <a:srgbClr val="0000FF"/>
                </a:solidFill>
              </a:rPr>
              <a:t> the”) from the probability distribution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31427" name="Object 3"/>
          <p:cNvGraphicFramePr>
            <a:graphicFrameLocks noChangeAspect="1"/>
          </p:cNvGraphicFramePr>
          <p:nvPr/>
        </p:nvGraphicFramePr>
        <p:xfrm>
          <a:off x="0" y="5676900"/>
          <a:ext cx="3214688" cy="1104900"/>
        </p:xfrm>
        <a:graphic>
          <a:graphicData uri="http://schemas.openxmlformats.org/presentationml/2006/ole">
            <p:oleObj spid="_x0000_s151554" name="Equation" r:id="rId4" imgW="24384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0" y="5676900"/>
          <a:ext cx="3214361" cy="1104900"/>
        </p:xfrm>
        <a:graphic>
          <a:graphicData uri="http://schemas.openxmlformats.org/presentationml/2006/ole">
            <p:oleObj spid="_x0000_s153602" name="Equation" r:id="rId4" imgW="2438400" imgH="838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4048" y="1824335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38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α(see</a:t>
            </a:r>
            <a:r>
              <a:rPr lang="en-US" sz="2400" dirty="0" smtClean="0">
                <a:solidFill>
                  <a:srgbClr val="FF0000"/>
                </a:solidFill>
              </a:rPr>
              <a:t> the) = 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660650" y="4724400"/>
          <a:ext cx="6254750" cy="762000"/>
        </p:xfrm>
        <a:graphic>
          <a:graphicData uri="http://schemas.openxmlformats.org/presentationml/2006/ole">
            <p:oleObj spid="_x0000_s153603" name="Equation" r:id="rId5" imgW="3022600" imgH="3683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29000" y="5599093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distribute this probability mass to all bigrams that we backed off to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4038600" y="3200400"/>
            <a:ext cx="4727448" cy="1066800"/>
            <a:chOff x="4038600" y="3505200"/>
            <a:chExt cx="4727448" cy="1066800"/>
          </a:xfrm>
        </p:grpSpPr>
        <p:sp>
          <p:nvSpPr>
            <p:cNvPr id="21" name="TextBox 20"/>
            <p:cNvSpPr txBox="1"/>
            <p:nvPr/>
          </p:nvSpPr>
          <p:spPr>
            <a:xfrm>
              <a:off x="4038600" y="3505200"/>
              <a:ext cx="4727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# of </a:t>
              </a:r>
              <a:r>
                <a:rPr lang="en-US" sz="2400" i="1" dirty="0" smtClean="0"/>
                <a:t>types</a:t>
              </a:r>
              <a:r>
                <a:rPr lang="en-US" sz="2400" dirty="0" smtClean="0"/>
                <a:t> starting with “see the” * D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36534" y="4110335"/>
              <a:ext cx="255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count(“see</a:t>
              </a:r>
              <a:r>
                <a:rPr lang="en-US" sz="2400" dirty="0" smtClean="0"/>
                <a:t> the”)</a:t>
              </a:r>
              <a:endParaRPr lang="en-US" sz="24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187952" y="4038600"/>
              <a:ext cx="4578096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4379</TotalTime>
  <Words>2564</Words>
  <Application>Microsoft Macintosh PowerPoint</Application>
  <PresentationFormat>On-screen Show (4:3)</PresentationFormat>
  <Paragraphs>682</Paragraphs>
  <Slides>76</Slides>
  <Notes>51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8" baseType="lpstr">
      <vt:lpstr>Median</vt:lpstr>
      <vt:lpstr>Equation</vt:lpstr>
      <vt:lpstr>Parsing</vt:lpstr>
      <vt:lpstr>Admin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Calculating α</vt:lpstr>
      <vt:lpstr>Calculating α</vt:lpstr>
      <vt:lpstr>Calculating α in general: trigrams</vt:lpstr>
      <vt:lpstr>Calculating α in general: bigrams</vt:lpstr>
      <vt:lpstr>Calculating backoff models in practice</vt:lpstr>
      <vt:lpstr>Backoff models: absolute discounting</vt:lpstr>
      <vt:lpstr>Syntactic structure</vt:lpstr>
      <vt:lpstr>CFG: Example</vt:lpstr>
      <vt:lpstr>Grammar questions</vt:lpstr>
      <vt:lpstr>Parsing</vt:lpstr>
      <vt:lpstr>Parsing</vt:lpstr>
      <vt:lpstr>Parsing</vt:lpstr>
      <vt:lpstr>Parsing</vt:lpstr>
      <vt:lpstr>Parsing</vt:lpstr>
      <vt:lpstr>Parsing Example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Parsing</vt:lpstr>
      <vt:lpstr>Why is parsing hard?</vt:lpstr>
      <vt:lpstr>Why is parsing hard?</vt:lpstr>
      <vt:lpstr>Structural Ambiguity Can Give Exponential Parses</vt:lpstr>
      <vt:lpstr>Dynamic Programming Parsing</vt:lpstr>
      <vt:lpstr>Dynamic Programming Parsing Methods</vt:lpstr>
      <vt:lpstr>CKY</vt:lpstr>
      <vt:lpstr>CNF Grammar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Dave Kauchak</cp:lastModifiedBy>
  <cp:revision>344</cp:revision>
  <dcterms:created xsi:type="dcterms:W3CDTF">2011-02-15T02:25:13Z</dcterms:created>
  <dcterms:modified xsi:type="dcterms:W3CDTF">2011-02-15T02:26:57Z</dcterms:modified>
</cp:coreProperties>
</file>