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9" r:id="rId3"/>
    <p:sldId id="408" r:id="rId4"/>
    <p:sldId id="427" r:id="rId5"/>
    <p:sldId id="422" r:id="rId6"/>
    <p:sldId id="418" r:id="rId7"/>
    <p:sldId id="420" r:id="rId8"/>
    <p:sldId id="423" r:id="rId9"/>
    <p:sldId id="425" r:id="rId10"/>
    <p:sldId id="428" r:id="rId11"/>
    <p:sldId id="424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9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7DF78-53CB-3647-819D-0140763284C4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53908-7B23-FE48-BF27-239D4F414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697DF-75A1-4A42-9B46-A3C9B595B27E}" type="slidenum">
              <a:rPr lang="en-US"/>
              <a:pPr/>
              <a:t>4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33" y="4342457"/>
            <a:ext cx="5027734" cy="41144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prior work (union</a:t>
            </a:r>
            <a:r>
              <a:rPr lang="en-US" baseline="0" dirty="0" smtClean="0"/>
              <a:t> instead of intersection)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“maximal</a:t>
            </a:r>
            <a:r>
              <a:rPr lang="en-US" baseline="0" dirty="0" smtClean="0"/>
              <a:t> sentence length” =&gt; EP 20, 40,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robustness across bridge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langauges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how bad phrases</a:t>
            </a:r>
            <a:r>
              <a:rPr lang="en-US" baseline="0" dirty="0" smtClean="0"/>
              <a:t> are kept in NO bridge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Baseline</a:t>
            </a:r>
            <a:r>
              <a:rPr lang="en-US" baseline="0" dirty="0" smtClean="0"/>
              <a:t> sucks;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Gets better</a:t>
            </a:r>
            <a:r>
              <a:rPr lang="en-US" baseline="0" dirty="0" smtClean="0"/>
              <a:t> until a certain point; bridge curves increase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4/8/11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anslationparty.com/%239144687" TargetMode="Externa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ionparty.com/%239144706" TargetMode="External"/><Relationship Id="rId4" Type="http://schemas.openxmlformats.org/officeDocument/2006/relationships/hyperlink" Target="http://www.translationparty.com/%239144869" TargetMode="External"/><Relationship Id="rId5" Type="http://schemas.openxmlformats.org/officeDocument/2006/relationships/hyperlink" Target="http://www.translationparty.com/%239144872" TargetMode="External"/><Relationship Id="rId6" Type="http://schemas.openxmlformats.org/officeDocument/2006/relationships/hyperlink" Target="http://www.translationparty.com/%23914488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anslationparty.com/%23914468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079" y="4038600"/>
            <a:ext cx="7048121" cy="1828800"/>
          </a:xfrm>
        </p:spPr>
        <p:txBody>
          <a:bodyPr/>
          <a:lstStyle/>
          <a:p>
            <a:r>
              <a:rPr lang="en-US" dirty="0" smtClean="0"/>
              <a:t>MACHINE TRANSLATION Paper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Daniel </a:t>
            </a:r>
            <a:r>
              <a:rPr lang="en-US" dirty="0" err="1" smtClean="0"/>
              <a:t>Montalvo</a:t>
            </a:r>
            <a:r>
              <a:rPr lang="en-US" dirty="0" smtClean="0"/>
              <a:t>, </a:t>
            </a:r>
            <a:r>
              <a:rPr lang="en-US" dirty="0" err="1" smtClean="0"/>
              <a:t>Chrysanthia</a:t>
            </a:r>
            <a:r>
              <a:rPr lang="en-US" dirty="0" smtClean="0"/>
              <a:t> Cheung-Lau, Jonny Wang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CS159 Spring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Database: </a:t>
            </a:r>
            <a:r>
              <a:rPr lang="en-US" dirty="0" err="1" smtClean="0"/>
              <a:t>Europarl</a:t>
            </a:r>
            <a:r>
              <a:rPr lang="en-US" dirty="0" smtClean="0"/>
              <a:t> (1.3 million)</a:t>
            </a:r>
          </a:p>
          <a:p>
            <a:r>
              <a:rPr lang="en-US" dirty="0" smtClean="0"/>
              <a:t>Divided by maximal sentence length</a:t>
            </a:r>
          </a:p>
          <a:p>
            <a:r>
              <a:rPr lang="en-US" dirty="0" smtClean="0"/>
              <a:t>Spanish =&gt; English; bridges: French, Portuguese, Danish, German, Finnish</a:t>
            </a:r>
          </a:p>
          <a:p>
            <a:r>
              <a:rPr lang="en-US" dirty="0" smtClean="0"/>
              <a:t>Models from Moses toolkit</a:t>
            </a:r>
          </a:p>
          <a:p>
            <a:r>
              <a:rPr lang="en-US" dirty="0" smtClean="0"/>
              <a:t>Train, develop, test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05" y="580898"/>
            <a:ext cx="5515102" cy="5515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99" y="900507"/>
            <a:ext cx="2932849" cy="1951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30" y="2095124"/>
            <a:ext cx="6516123" cy="3496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98" y="452333"/>
            <a:ext cx="2611250" cy="17383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6" y="22335"/>
            <a:ext cx="8965886" cy="60736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"Long phrases suck” (Koehn, 2003)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510" y="2214773"/>
            <a:ext cx="3227675" cy="2230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7" y="2259776"/>
            <a:ext cx="5171863" cy="390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588" y="4733023"/>
            <a:ext cx="1977162" cy="17300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228599"/>
            <a:ext cx="7592742" cy="6154469"/>
          </a:xfrm>
          <a:prstGeom prst="rect">
            <a:avLst/>
          </a:prstGeom>
        </p:spPr>
      </p:pic>
      <p:sp>
        <p:nvSpPr>
          <p:cNvPr id="6" name="Line 30"/>
          <p:cNvSpPr>
            <a:spLocks noChangeShapeType="1"/>
          </p:cNvSpPr>
          <p:nvPr/>
        </p:nvSpPr>
        <p:spPr bwMode="auto">
          <a:xfrm flipH="1">
            <a:off x="1215763" y="228599"/>
            <a:ext cx="2355540" cy="304977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17" y="1600200"/>
            <a:ext cx="5796583" cy="4800694"/>
          </a:xfrm>
          <a:prstGeom prst="rect">
            <a:avLst/>
          </a:prstGeom>
        </p:spPr>
      </p:pic>
      <p:sp>
        <p:nvSpPr>
          <p:cNvPr id="5" name="Line 33"/>
          <p:cNvSpPr>
            <a:spLocks noChangeShapeType="1"/>
          </p:cNvSpPr>
          <p:nvPr/>
        </p:nvSpPr>
        <p:spPr bwMode="auto">
          <a:xfrm flipV="1">
            <a:off x="3213087" y="1485028"/>
            <a:ext cx="0" cy="38450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German =&gt; English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36" y="2659619"/>
            <a:ext cx="6780323" cy="302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2960"/>
          <a:stretch>
            <a:fillRect/>
          </a:stretch>
        </p:blipFill>
        <p:spPr>
          <a:xfrm>
            <a:off x="6366366" y="424000"/>
            <a:ext cx="2399681" cy="20727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/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Throwing away a lot of data (94%)</a:t>
            </a:r>
          </a:p>
          <a:p>
            <a:r>
              <a:rPr lang="en-US" dirty="0" smtClean="0"/>
              <a:t>Picking a bridge language (sometimes)</a:t>
            </a:r>
          </a:p>
          <a:p>
            <a:r>
              <a:rPr lang="en-US" dirty="0" smtClean="0"/>
              <a:t>Limitations of data set (Arabic? Chinese?)</a:t>
            </a:r>
          </a:p>
          <a:p>
            <a:r>
              <a:rPr lang="en-US" dirty="0" smtClean="0"/>
              <a:t>Overall, great!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04" y="1574940"/>
            <a:ext cx="4521060" cy="4521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6166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Intersecting multilingual data for faster and better statistical translations. Association for Computational Linguistics, June 2009.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Yu Chen	           Martin Kay         Andreas </a:t>
            </a:r>
            <a:r>
              <a:rPr lang="en-US" dirty="0" err="1" smtClean="0"/>
              <a:t>Eisele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14" y="3154803"/>
            <a:ext cx="2842129" cy="2036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08" y="3154803"/>
            <a:ext cx="1801995" cy="2036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8" y="3154803"/>
            <a:ext cx="2637771" cy="197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Statistical Machine Translation (SMT): 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9705" y="2636836"/>
            <a:ext cx="14326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Spanish</a:t>
            </a:r>
            <a:br>
              <a:rPr lang="en-US" sz="2400" b="1" dirty="0" smtClean="0"/>
            </a:br>
            <a:r>
              <a:rPr lang="en-US" sz="2400" b="1" dirty="0" smtClean="0"/>
              <a:t>(foreign)</a:t>
            </a:r>
            <a:endParaRPr lang="en-US" sz="2400" b="1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900237" y="286384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4600" y="2468561"/>
            <a:ext cx="1219200" cy="82391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Translation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3600" y="2559048"/>
            <a:ext cx="1219200" cy="609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language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87813" y="2560636"/>
            <a:ext cx="1284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Broken</a:t>
            </a:r>
          </a:p>
          <a:p>
            <a:r>
              <a:rPr lang="en-US" sz="2400" b="1"/>
              <a:t>English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486400" y="286384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810000" y="2849561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772400" y="2620961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English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162800" y="2849561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93648" y="4076699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model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803398" y="4000499"/>
          <a:ext cx="4076700" cy="533400"/>
        </p:xfrm>
        <a:graphic>
          <a:graphicData uri="http://schemas.openxmlformats.org/presentationml/2006/ole">
            <p:oleObj spid="_x0000_s123906" name="Equation" r:id="rId3" imgW="1358900" imgH="1778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4346448" y="4533899"/>
            <a:ext cx="990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V="1">
            <a:off x="6175248" y="4686299"/>
            <a:ext cx="914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670048" y="55244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translation model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0448" y="552003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language model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4419600" y="5409992"/>
            <a:ext cx="2362200" cy="1219200"/>
          </a:xfrm>
          <a:prstGeom prst="rect">
            <a:avLst/>
          </a:prstGeom>
          <a:noFill/>
          <a:ln w="76200">
            <a:solidFill>
              <a:srgbClr val="F5FEA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Statistical MT Overview</a:t>
            </a:r>
          </a:p>
        </p:txBody>
      </p:sp>
      <p:sp>
        <p:nvSpPr>
          <p:cNvPr id="842756" name="AutoShape 4"/>
          <p:cNvSpPr>
            <a:spLocks noChangeArrowheads="1"/>
          </p:cNvSpPr>
          <p:nvPr/>
        </p:nvSpPr>
        <p:spPr bwMode="auto">
          <a:xfrm>
            <a:off x="1143000" y="2438192"/>
            <a:ext cx="533400" cy="533400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57" name="AutoShape 5"/>
          <p:cNvSpPr>
            <a:spLocks noChangeArrowheads="1"/>
          </p:cNvSpPr>
          <p:nvPr/>
        </p:nvSpPr>
        <p:spPr bwMode="auto">
          <a:xfrm>
            <a:off x="1676400" y="2438192"/>
            <a:ext cx="533400" cy="533400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685800" y="1904792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Bilingual data</a:t>
            </a:r>
          </a:p>
        </p:txBody>
      </p:sp>
      <p:sp>
        <p:nvSpPr>
          <p:cNvPr id="842778" name="Rectangle 26"/>
          <p:cNvSpPr>
            <a:spLocks noChangeArrowheads="1"/>
          </p:cNvSpPr>
          <p:nvPr/>
        </p:nvSpPr>
        <p:spPr bwMode="auto">
          <a:xfrm>
            <a:off x="3962400" y="2057192"/>
            <a:ext cx="18288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79" name="Text Box 27"/>
          <p:cNvSpPr txBox="1">
            <a:spLocks noChangeArrowheads="1"/>
          </p:cNvSpPr>
          <p:nvPr/>
        </p:nvSpPr>
        <p:spPr bwMode="auto">
          <a:xfrm>
            <a:off x="4191000" y="312399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</a:t>
            </a:r>
          </a:p>
        </p:txBody>
      </p:sp>
      <p:sp>
        <p:nvSpPr>
          <p:cNvPr id="842781" name="AutoShape 29"/>
          <p:cNvSpPr>
            <a:spLocks noChangeArrowheads="1"/>
          </p:cNvSpPr>
          <p:nvPr/>
        </p:nvSpPr>
        <p:spPr bwMode="auto">
          <a:xfrm>
            <a:off x="1371600" y="4114592"/>
            <a:ext cx="533400" cy="533400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82" name="Text Box 30"/>
          <p:cNvSpPr txBox="1">
            <a:spLocks noChangeArrowheads="1"/>
          </p:cNvSpPr>
          <p:nvPr/>
        </p:nvSpPr>
        <p:spPr bwMode="auto">
          <a:xfrm>
            <a:off x="609600" y="3657392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monolingual data</a:t>
            </a:r>
          </a:p>
        </p:txBody>
      </p:sp>
      <p:sp>
        <p:nvSpPr>
          <p:cNvPr id="842784" name="Text Box 32"/>
          <p:cNvSpPr txBox="1">
            <a:spLocks noChangeArrowheads="1"/>
          </p:cNvSpPr>
          <p:nvPr/>
        </p:nvSpPr>
        <p:spPr bwMode="auto">
          <a:xfrm>
            <a:off x="4191000" y="1371392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learned parameters</a:t>
            </a:r>
          </a:p>
        </p:txBody>
      </p:sp>
      <p:sp>
        <p:nvSpPr>
          <p:cNvPr id="842785" name="Line 33"/>
          <p:cNvSpPr>
            <a:spLocks noChangeShapeType="1"/>
          </p:cNvSpPr>
          <p:nvPr/>
        </p:nvSpPr>
        <p:spPr bwMode="auto">
          <a:xfrm>
            <a:off x="457200" y="5105192"/>
            <a:ext cx="838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86" name="Text Box 34"/>
          <p:cNvSpPr txBox="1">
            <a:spLocks noChangeArrowheads="1"/>
          </p:cNvSpPr>
          <p:nvPr/>
        </p:nvSpPr>
        <p:spPr bwMode="auto">
          <a:xfrm>
            <a:off x="2362200" y="5638592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Foreign sentence</a:t>
            </a:r>
          </a:p>
        </p:txBody>
      </p:sp>
      <p:sp>
        <p:nvSpPr>
          <p:cNvPr id="842787" name="Text Box 35"/>
          <p:cNvSpPr txBox="1">
            <a:spLocks noChangeArrowheads="1"/>
          </p:cNvSpPr>
          <p:nvPr/>
        </p:nvSpPr>
        <p:spPr bwMode="auto">
          <a:xfrm>
            <a:off x="609600" y="5714792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Translation</a:t>
            </a:r>
          </a:p>
        </p:txBody>
      </p:sp>
      <p:sp>
        <p:nvSpPr>
          <p:cNvPr id="842788" name="Line 36"/>
          <p:cNvSpPr>
            <a:spLocks noChangeShapeType="1"/>
          </p:cNvSpPr>
          <p:nvPr/>
        </p:nvSpPr>
        <p:spPr bwMode="auto">
          <a:xfrm>
            <a:off x="3810000" y="5943392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89" name="Line 37"/>
          <p:cNvSpPr>
            <a:spLocks noChangeShapeType="1"/>
          </p:cNvSpPr>
          <p:nvPr/>
        </p:nvSpPr>
        <p:spPr bwMode="auto">
          <a:xfrm>
            <a:off x="4876800" y="4876592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90" name="Text Box 38"/>
          <p:cNvSpPr txBox="1">
            <a:spLocks noChangeArrowheads="1"/>
          </p:cNvSpPr>
          <p:nvPr/>
        </p:nvSpPr>
        <p:spPr bwMode="auto">
          <a:xfrm>
            <a:off x="4495800" y="5486192"/>
            <a:ext cx="2209800" cy="1073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Find the best</a:t>
            </a:r>
            <a:br>
              <a:rPr lang="en-US" sz="1600"/>
            </a:br>
            <a:r>
              <a:rPr lang="en-US" sz="1600"/>
              <a:t>translation given the foreign sentence and the model</a:t>
            </a:r>
          </a:p>
        </p:txBody>
      </p:sp>
      <p:sp>
        <p:nvSpPr>
          <p:cNvPr id="842793" name="Line 41"/>
          <p:cNvSpPr>
            <a:spLocks noChangeShapeType="1"/>
          </p:cNvSpPr>
          <p:nvPr/>
        </p:nvSpPr>
        <p:spPr bwMode="auto">
          <a:xfrm>
            <a:off x="2819400" y="2666792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94" name="Line 42"/>
          <p:cNvSpPr>
            <a:spLocks noChangeShapeType="1"/>
          </p:cNvSpPr>
          <p:nvPr/>
        </p:nvSpPr>
        <p:spPr bwMode="auto">
          <a:xfrm>
            <a:off x="2819400" y="4190792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95" name="Line 43"/>
          <p:cNvSpPr>
            <a:spLocks noChangeShapeType="1"/>
          </p:cNvSpPr>
          <p:nvPr/>
        </p:nvSpPr>
        <p:spPr bwMode="auto">
          <a:xfrm>
            <a:off x="6858000" y="5943392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2796" name="Text Box 44"/>
          <p:cNvSpPr txBox="1">
            <a:spLocks noChangeArrowheads="1"/>
          </p:cNvSpPr>
          <p:nvPr/>
        </p:nvSpPr>
        <p:spPr bwMode="auto">
          <a:xfrm>
            <a:off x="7391400" y="55626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English</a:t>
            </a:r>
            <a:br>
              <a:rPr lang="en-US"/>
            </a:br>
            <a:r>
              <a:rPr lang="en-US"/>
              <a:t>sentence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Noise from word/phrase </a:t>
            </a:r>
            <a:r>
              <a:rPr lang="en-US" dirty="0" smtClean="0"/>
              <a:t>alignment</a:t>
            </a:r>
          </a:p>
          <a:p>
            <a:r>
              <a:rPr lang="en-US" dirty="0" smtClean="0"/>
              <a:t>Efficiency: time and space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pPr lvl="1">
              <a:buNone/>
            </a:pP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lieben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Kinder </a:t>
            </a:r>
            <a:r>
              <a:rPr lang="en-US" dirty="0" err="1" smtClean="0"/>
              <a:t>nicht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They love their children not</a:t>
            </a:r>
          </a:p>
          <a:p>
            <a:pPr lvl="1">
              <a:buNone/>
            </a:pPr>
            <a:r>
              <a:rPr lang="en-US" i="1" dirty="0" smtClean="0"/>
              <a:t>They don’t love their children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dirty="0" err="1" smtClean="0"/>
              <a:t>ihre</a:t>
            </a:r>
            <a:r>
              <a:rPr lang="en-US" dirty="0" smtClean="0"/>
              <a:t> Kinder </a:t>
            </a:r>
            <a:r>
              <a:rPr lang="en-US" dirty="0" err="1" smtClean="0"/>
              <a:t>nicht</a:t>
            </a:r>
            <a:r>
              <a:rPr lang="en-US" dirty="0" smtClean="0"/>
              <a:t> =&gt; a) their children are not  </a:t>
            </a:r>
            <a:r>
              <a:rPr lang="en-US" dirty="0" err="1" smtClean="0"/>
              <a:t>b</a:t>
            </a:r>
            <a:r>
              <a:rPr lang="en-US" dirty="0" smtClean="0"/>
              <a:t>) their children</a:t>
            </a:r>
          </a:p>
          <a:p>
            <a:pPr lvl="1">
              <a:buNone/>
            </a:pPr>
            <a:r>
              <a:rPr lang="en-US" dirty="0" smtClean="0"/>
              <a:t>Language model =/= They love their children are not</a:t>
            </a:r>
          </a:p>
          <a:p>
            <a:pPr lvl="1">
              <a:buNone/>
            </a:pPr>
            <a:r>
              <a:rPr lang="en-US" dirty="0" smtClean="0"/>
              <a:t>Solution: remove </a:t>
            </a:r>
            <a:r>
              <a:rPr lang="en-US" dirty="0" err="1" smtClean="0"/>
              <a:t>b</a:t>
            </a:r>
            <a:r>
              <a:rPr lang="en-US" dirty="0" smtClean="0"/>
              <a:t>) from translation model</a:t>
            </a:r>
          </a:p>
          <a:p>
            <a:pPr lvl="1"/>
            <a:endParaRPr lang="en-US" dirty="0" smtClean="0">
              <a:hlinkClick r:id="rId2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53" y="1600200"/>
            <a:ext cx="1932193" cy="261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2"/>
              </a:rPr>
              <a:t>http://www.translationparty.com/#9144687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http://www.translationparty.com/#</a:t>
            </a:r>
            <a:r>
              <a:rPr lang="en-US" dirty="0" smtClean="0">
                <a:hlinkClick r:id="rId3"/>
              </a:rPr>
              <a:t>9144706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http://www.translationparty.com/#</a:t>
            </a:r>
            <a:r>
              <a:rPr lang="en-US" dirty="0" smtClean="0">
                <a:hlinkClick r:id="rId4"/>
              </a:rPr>
              <a:t>9144869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http://www.translationparty.com/#</a:t>
            </a:r>
            <a:r>
              <a:rPr lang="en-US" dirty="0" smtClean="0">
                <a:hlinkClick r:id="rId5"/>
              </a:rPr>
              <a:t>9144872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http://www.translationparty.com/#</a:t>
            </a:r>
            <a:r>
              <a:rPr lang="en-US" dirty="0" smtClean="0">
                <a:hlinkClick r:id="rId6"/>
              </a:rPr>
              <a:t>9144881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Triangulation</a:t>
            </a:r>
            <a:endParaRPr lang="en-US" dirty="0"/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12648" y="5330201"/>
            <a:ext cx="2519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SOURCE </a:t>
            </a:r>
            <a:r>
              <a:rPr lang="en-US" dirty="0" smtClean="0"/>
              <a:t>LANGUAGE</a:t>
            </a:r>
            <a:endParaRPr lang="en-US" dirty="0" smtClean="0"/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6026522" y="5330201"/>
            <a:ext cx="2446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/>
              <a:t>TARGET LANGUAGE</a:t>
            </a:r>
            <a:endParaRPr lang="en-US" dirty="0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3339968" y="1860650"/>
            <a:ext cx="2416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/>
              <a:t>BRIDGE LANGUAGE</a:t>
            </a:r>
            <a:endParaRPr lang="en-US" dirty="0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 flipH="1" flipV="1">
            <a:off x="2344419" y="5145535"/>
            <a:ext cx="403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30"/>
          <p:cNvSpPr>
            <a:spLocks noChangeShapeType="1"/>
          </p:cNvSpPr>
          <p:nvPr/>
        </p:nvSpPr>
        <p:spPr bwMode="auto">
          <a:xfrm flipH="1">
            <a:off x="2127585" y="2247099"/>
            <a:ext cx="2171004" cy="28550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>
            <a:off x="4548254" y="2268810"/>
            <a:ext cx="2019300" cy="28443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19" y="2023483"/>
            <a:ext cx="2354131" cy="1566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at source-target phrase pair (S,T)</a:t>
            </a:r>
          </a:p>
          <a:p>
            <a:endParaRPr lang="en-US" dirty="0" smtClean="0"/>
          </a:p>
          <a:p>
            <a:r>
              <a:rPr lang="en-US" dirty="0" smtClean="0"/>
              <a:t>S =&gt; X, T =&gt; X, S =&gt; T (keep)</a:t>
            </a:r>
          </a:p>
          <a:p>
            <a:r>
              <a:rPr lang="en-US" dirty="0" smtClean="0"/>
              <a:t>S =&gt; X, T =&gt; Y, S =/&gt; T (drop)</a:t>
            </a:r>
          </a:p>
          <a:p>
            <a:r>
              <a:rPr lang="en-US" dirty="0" smtClean="0"/>
              <a:t>S =&gt; ?, T =&gt; ?, ??? (</a:t>
            </a:r>
            <a:r>
              <a:rPr lang="en-US" dirty="0" smtClean="0"/>
              <a:t>keep)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29" y="4190247"/>
            <a:ext cx="2216544" cy="22165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2226</TotalTime>
  <Words>433</Words>
  <Application>Microsoft Macintosh PowerPoint</Application>
  <PresentationFormat>On-screen Show (4:3)</PresentationFormat>
  <Paragraphs>91</Paragraphs>
  <Slides>19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Median</vt:lpstr>
      <vt:lpstr>Microsoft Equation</vt:lpstr>
      <vt:lpstr>MACHINE TRANSLATION Paper 1</vt:lpstr>
      <vt:lpstr>Paper</vt:lpstr>
      <vt:lpstr>Introduction</vt:lpstr>
      <vt:lpstr>Statistical MT Overview</vt:lpstr>
      <vt:lpstr>Problems</vt:lpstr>
      <vt:lpstr>Problems</vt:lpstr>
      <vt:lpstr>Slide 7</vt:lpstr>
      <vt:lpstr>Solution: Triangulation</vt:lpstr>
      <vt:lpstr>Triangulation</vt:lpstr>
      <vt:lpstr>Experimental Design</vt:lpstr>
      <vt:lpstr>Slide 11</vt:lpstr>
      <vt:lpstr>Results</vt:lpstr>
      <vt:lpstr>Slide 13</vt:lpstr>
      <vt:lpstr>Phrase Length</vt:lpstr>
      <vt:lpstr>Slide 15</vt:lpstr>
      <vt:lpstr>Further Research</vt:lpstr>
      <vt:lpstr>Further Research</vt:lpstr>
      <vt:lpstr>Problems / Conclusion</vt:lpstr>
      <vt:lpstr>Thanks!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Jonathan Wang</cp:lastModifiedBy>
  <cp:revision>215</cp:revision>
  <cp:lastPrinted>2011-03-23T21:41:48Z</cp:lastPrinted>
  <dcterms:created xsi:type="dcterms:W3CDTF">2011-04-09T05:31:36Z</dcterms:created>
  <dcterms:modified xsi:type="dcterms:W3CDTF">2011-04-09T07:13:08Z</dcterms:modified>
</cp:coreProperties>
</file>