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52"/>
  </p:notesMasterIdLst>
  <p:handoutMasterIdLst>
    <p:handoutMasterId r:id="rId53"/>
  </p:handoutMasterIdLst>
  <p:sldIdLst>
    <p:sldId id="469" r:id="rId2"/>
    <p:sldId id="470" r:id="rId3"/>
    <p:sldId id="619" r:id="rId4"/>
    <p:sldId id="620" r:id="rId5"/>
    <p:sldId id="621" r:id="rId6"/>
    <p:sldId id="622" r:id="rId7"/>
    <p:sldId id="604" r:id="rId8"/>
    <p:sldId id="605" r:id="rId9"/>
    <p:sldId id="606" r:id="rId10"/>
    <p:sldId id="607" r:id="rId11"/>
    <p:sldId id="608" r:id="rId12"/>
    <p:sldId id="609" r:id="rId13"/>
    <p:sldId id="610" r:id="rId14"/>
    <p:sldId id="611" r:id="rId15"/>
    <p:sldId id="612" r:id="rId16"/>
    <p:sldId id="613" r:id="rId17"/>
    <p:sldId id="614" r:id="rId18"/>
    <p:sldId id="576" r:id="rId19"/>
    <p:sldId id="577" r:id="rId20"/>
    <p:sldId id="578" r:id="rId21"/>
    <p:sldId id="615" r:id="rId22"/>
    <p:sldId id="636" r:id="rId23"/>
    <p:sldId id="637" r:id="rId24"/>
    <p:sldId id="579" r:id="rId25"/>
    <p:sldId id="580" r:id="rId26"/>
    <p:sldId id="581" r:id="rId27"/>
    <p:sldId id="582" r:id="rId28"/>
    <p:sldId id="616" r:id="rId29"/>
    <p:sldId id="583" r:id="rId30"/>
    <p:sldId id="584" r:id="rId31"/>
    <p:sldId id="585" r:id="rId32"/>
    <p:sldId id="586" r:id="rId33"/>
    <p:sldId id="587" r:id="rId34"/>
    <p:sldId id="617" r:id="rId35"/>
    <p:sldId id="588" r:id="rId36"/>
    <p:sldId id="589" r:id="rId37"/>
    <p:sldId id="618" r:id="rId38"/>
    <p:sldId id="590" r:id="rId39"/>
    <p:sldId id="623" r:id="rId40"/>
    <p:sldId id="624" r:id="rId41"/>
    <p:sldId id="592" r:id="rId42"/>
    <p:sldId id="625" r:id="rId43"/>
    <p:sldId id="626" r:id="rId44"/>
    <p:sldId id="627" r:id="rId45"/>
    <p:sldId id="628" r:id="rId46"/>
    <p:sldId id="629" r:id="rId47"/>
    <p:sldId id="630" r:id="rId48"/>
    <p:sldId id="631" r:id="rId49"/>
    <p:sldId id="633" r:id="rId50"/>
    <p:sldId id="635" r:id="rId51"/>
  </p:sldIdLst>
  <p:sldSz cx="9144000" cy="6858000" type="screen4x3"/>
  <p:notesSz cx="6985000" cy="9271000"/>
  <p:custDataLst>
    <p:tags r:id="rId55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FF7C80"/>
    <a:srgbClr val="996633"/>
    <a:srgbClr val="FF0000"/>
    <a:srgbClr val="33CC33"/>
    <a:srgbClr val="CC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42" autoAdjust="0"/>
  </p:normalViewPr>
  <p:slideViewPr>
    <p:cSldViewPr>
      <p:cViewPr varScale="1">
        <p:scale>
          <a:sx n="85" d="100"/>
          <a:sy n="85" d="100"/>
        </p:scale>
        <p:origin x="-6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handoutMaster" Target="handoutMasters/handoutMaster1.xml"/><Relationship Id="rId54" Type="http://schemas.openxmlformats.org/officeDocument/2006/relationships/printerSettings" Target="printerSettings/printerSettings1.bin"/><Relationship Id="rId55" Type="http://schemas.openxmlformats.org/officeDocument/2006/relationships/tags" Target="tags/tag1.xml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82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82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812C54-B754-0944-97C5-A5A8108C91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36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785D8DAB-610F-7C41-A9E0-6C28E79E7C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71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Arial" pitchFamily="-111" charset="0"/>
        <a:cs typeface="Arial" pitchFamily="-111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Arial" pitchFamily="-111" charset="0"/>
        <a:cs typeface="Arial" pitchFamily="-111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Arial" pitchFamily="-111" charset="0"/>
        <a:cs typeface="Arial" pitchFamily="-111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Arial" pitchFamily="-111" charset="0"/>
        <a:cs typeface="Arial" pitchFamily="-111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Arial" pitchFamily="-111" charset="0"/>
        <a:cs typeface="Arial" pitchFamily="-111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0729" y="4404033"/>
            <a:ext cx="5123546" cy="41710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45" tIns="45722" rIns="91445" bIns="45722">
            <a:prstTxWarp prst="textNoShape">
              <a:avLst/>
            </a:prstTxWarp>
          </a:bodyPr>
          <a:lstStyle/>
          <a:p>
            <a:endParaRPr lang="en-US">
              <a:latin typeface="Arial" pitchFamily="-111" charset="0"/>
              <a:ea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6BEABE-AA72-B844-85EF-EB9D53C6B811}" type="slidenum">
              <a:rPr lang="en-US"/>
              <a:pPr/>
              <a:t>16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Bias/variance in terms of resulting classifier given randomly selected training set; why it is a tradeoff; when to choose low-bias method, when to choose low-variance method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4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2" Type="http://schemas.openxmlformats.org/officeDocument/2006/relationships/tags" Target="../tags/tag7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rot="5400000">
            <a:off x="3314700" y="723900"/>
            <a:ext cx="228600" cy="5486400"/>
          </a:xfrm>
          <a:prstGeom prst="triangle">
            <a:avLst>
              <a:gd name="adj" fmla="val 100000"/>
            </a:avLst>
          </a:prstGeom>
          <a:solidFill>
            <a:srgbClr val="CC3300"/>
          </a:solidFill>
          <a:ln w="2540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9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 rot="16200000" flipH="1">
            <a:off x="5829300" y="952500"/>
            <a:ext cx="228600" cy="5029200"/>
          </a:xfrm>
          <a:prstGeom prst="triangle">
            <a:avLst>
              <a:gd name="adj" fmla="val 100000"/>
            </a:avLst>
          </a:prstGeom>
          <a:solidFill>
            <a:srgbClr val="CC3300"/>
          </a:solidFill>
          <a:ln w="2540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8"/>
          <p:cNvSpPr>
            <a:spLocks noChangeShapeType="1"/>
          </p:cNvSpPr>
          <p:nvPr userDrawn="1">
            <p:custDataLst>
              <p:tags r:id="rId3"/>
            </p:custDataLst>
          </p:nvPr>
        </p:nvSpPr>
        <p:spPr bwMode="auto">
          <a:xfrm>
            <a:off x="685800" y="3581400"/>
            <a:ext cx="777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760B3-974D-DE42-9D8A-32F1294F9B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F46B0-341A-F94D-8D9E-41B6AA66D5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4B0B4-F8C1-9447-AFC2-619B68C3C7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144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1813" y="6107113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4DD1FA4-6219-BB47-8CD6-CE85EF78A8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9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5E184-3545-E648-A65B-4BC3013ECF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E23D6-838F-1142-AE58-DC14299530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EAA0D5-D0C0-8D48-BCE2-AFF3EC6470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0C1B44-0B54-C443-9508-F450D8D884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0F079A-79A2-BB4C-8A7B-49CB7EA9A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5A4B11-987B-774A-A4F4-E4D9EBEFA2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FDB601-A72C-7648-B51C-B2B9A14A45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31E0E-61C7-6C43-8D94-CCD458CF1C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tags" Target="../tags/tag2.xml"/><Relationship Id="rId15" Type="http://schemas.openxmlformats.org/officeDocument/2006/relationships/tags" Target="../tags/tag3.xml"/><Relationship Id="rId16" Type="http://schemas.openxmlformats.org/officeDocument/2006/relationships/tags" Target="../tags/tag4.xml"/><Relationship Id="rId17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457200" y="152400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457200" y="990600"/>
            <a:ext cx="82296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ADF83D-28F7-B84A-AE04-0852A69F2F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5783" name="Line 7"/>
          <p:cNvSpPr>
            <a:spLocks noChangeShapeType="1"/>
          </p:cNvSpPr>
          <p:nvPr userDrawn="1">
            <p:custDataLst>
              <p:tags r:id="rId16"/>
            </p:custDataLst>
          </p:nvPr>
        </p:nvSpPr>
        <p:spPr bwMode="auto">
          <a:xfrm>
            <a:off x="473075" y="881063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75785" name="AutoShape 9"/>
          <p:cNvSpPr>
            <a:spLocks noChangeArrowheads="1"/>
          </p:cNvSpPr>
          <p:nvPr userDrawn="1">
            <p:custDataLst>
              <p:tags r:id="rId17"/>
            </p:custDataLst>
          </p:nvPr>
        </p:nvSpPr>
        <p:spPr bwMode="auto">
          <a:xfrm rot="5400000">
            <a:off x="3216275" y="-1893887"/>
            <a:ext cx="76200" cy="5562600"/>
          </a:xfrm>
          <a:prstGeom prst="triangle">
            <a:avLst>
              <a:gd name="adj" fmla="val 41667"/>
            </a:avLst>
          </a:prstGeom>
          <a:solidFill>
            <a:srgbClr val="CC3300"/>
          </a:solidFill>
          <a:ln w="2540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Machine Learning</a:t>
            </a:r>
            <a:endParaRPr lang="en-US" sz="3200" dirty="0">
              <a:latin typeface="Helvetica" pitchFamily="-111" charset="0"/>
              <a:ea typeface="Times New Roman" pitchFamily="-111" charset="0"/>
              <a:cs typeface="Times New Roman" pitchFamily="-111" charset="0"/>
            </a:endParaRP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3810000" y="3581400"/>
            <a:ext cx="4648200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CS311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David Kauchak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Spring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2013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038600" y="595378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 i="1" dirty="0">
                <a:solidFill>
                  <a:srgbClr val="FF6600"/>
                </a:solidFill>
              </a:rPr>
              <a:t>Some material borrowed </a:t>
            </a:r>
            <a:r>
              <a:rPr lang="en-US" sz="1400" i="1" dirty="0" smtClean="0">
                <a:solidFill>
                  <a:srgbClr val="FF6600"/>
                </a:solidFill>
              </a:rPr>
              <a:t>from</a:t>
            </a:r>
            <a:r>
              <a:rPr lang="en-US" sz="1400" dirty="0" smtClean="0"/>
              <a:t>:</a:t>
            </a:r>
            <a:endParaRPr lang="en-US" sz="1400" dirty="0"/>
          </a:p>
          <a:p>
            <a:pPr algn="r"/>
            <a:r>
              <a:rPr lang="en-US" sz="1400" dirty="0"/>
              <a:t>Sara </a:t>
            </a:r>
            <a:r>
              <a:rPr lang="en-US" sz="1400" dirty="0" smtClean="0"/>
              <a:t>Owsley </a:t>
            </a:r>
            <a:r>
              <a:rPr lang="en-US" sz="1400" dirty="0" err="1" smtClean="0"/>
              <a:t>Sood</a:t>
            </a:r>
            <a:r>
              <a:rPr lang="en-US" sz="1400" dirty="0" smtClean="0"/>
              <a:t> and </a:t>
            </a:r>
            <a:r>
              <a:rPr lang="en-US" sz="1400" dirty="0"/>
              <a:t>others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7627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-1408906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3817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437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961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4485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8295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43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915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8963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1249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583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734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4203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4965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" y="5943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High variance OR high bias?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10800000" flipV="1">
            <a:off x="533400" y="2971800"/>
            <a:ext cx="5029200" cy="16002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4" name="Content Placeholder 6"/>
          <p:cNvSpPr>
            <a:spLocks noGrp="1"/>
          </p:cNvSpPr>
          <p:nvPr>
            <p:ph idx="1"/>
          </p:nvPr>
        </p:nvSpPr>
        <p:spPr>
          <a:xfrm>
            <a:off x="5257800" y="1676400"/>
            <a:ext cx="3733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Bias: How well does the model predict the training data?</a:t>
            </a:r>
          </a:p>
          <a:p>
            <a:pPr lvl="1"/>
            <a:r>
              <a:rPr lang="en-US" sz="1800" dirty="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1800" dirty="0" smtClean="0"/>
              <a:t>The model predictions are biased by the model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Variance: How sensitive to the training data is the learned model?</a:t>
            </a:r>
          </a:p>
          <a:p>
            <a:pPr lvl="1"/>
            <a:r>
              <a:rPr lang="en-US" sz="1800" dirty="0" smtClean="0"/>
              <a:t>high variance – changing the training data can drastically change the learned model</a:t>
            </a:r>
          </a:p>
        </p:txBody>
      </p:sp>
    </p:spTree>
    <p:extLst>
      <p:ext uri="{BB962C8B-B14F-4D97-AF65-F5344CB8AC3E}">
        <p14:creationId xmlns:p14="http://schemas.microsoft.com/office/powerpoint/2010/main" val="15741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7627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-1408906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3817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437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961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4485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8295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43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915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8963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1249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583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734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4203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4965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" y="5943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High bias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10800000" flipV="1">
            <a:off x="533400" y="2971800"/>
            <a:ext cx="5029200" cy="16002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4" name="Content Placeholder 6"/>
          <p:cNvSpPr>
            <a:spLocks noGrp="1"/>
          </p:cNvSpPr>
          <p:nvPr>
            <p:ph idx="1"/>
          </p:nvPr>
        </p:nvSpPr>
        <p:spPr>
          <a:xfrm>
            <a:off x="5257800" y="1676400"/>
            <a:ext cx="3733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Bias: How well does the model predict the training data?</a:t>
            </a:r>
          </a:p>
          <a:p>
            <a:pPr lvl="1"/>
            <a:r>
              <a:rPr lang="en-US" sz="1800" dirty="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1800" dirty="0" smtClean="0"/>
              <a:t>The model predictions are biased by the model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Variance: How sensitive to the training data is the learned model?</a:t>
            </a:r>
          </a:p>
          <a:p>
            <a:pPr lvl="1"/>
            <a:r>
              <a:rPr lang="en-US" sz="1800" dirty="0" smtClean="0"/>
              <a:t>high variance – changing the training data can drastically change the learned model</a:t>
            </a:r>
          </a:p>
        </p:txBody>
      </p:sp>
    </p:spTree>
    <p:extLst>
      <p:ext uri="{BB962C8B-B14F-4D97-AF65-F5344CB8AC3E}">
        <p14:creationId xmlns:p14="http://schemas.microsoft.com/office/powerpoint/2010/main" val="47618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7627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-1408906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3817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437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961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4485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8295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43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915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8963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1249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583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734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4203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4965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" y="5943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High variance OR high bias?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Content Placeholder 6"/>
          <p:cNvSpPr>
            <a:spLocks noGrp="1"/>
          </p:cNvSpPr>
          <p:nvPr>
            <p:ph idx="1"/>
          </p:nvPr>
        </p:nvSpPr>
        <p:spPr>
          <a:xfrm>
            <a:off x="5257800" y="1676400"/>
            <a:ext cx="3733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Bias: How well does the model predict the training data?</a:t>
            </a:r>
          </a:p>
          <a:p>
            <a:pPr lvl="1"/>
            <a:r>
              <a:rPr lang="en-US" sz="1800" dirty="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1800" dirty="0" smtClean="0"/>
              <a:t>The model predictions are biased by the model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Variance: How sensitive to the training data is the learned model?</a:t>
            </a:r>
          </a:p>
          <a:p>
            <a:pPr lvl="1"/>
            <a:r>
              <a:rPr lang="en-US" sz="1800" dirty="0" smtClean="0"/>
              <a:t>high variance – changing the training data can drastically change the learned model</a:t>
            </a:r>
          </a:p>
        </p:txBody>
      </p:sp>
      <p:sp>
        <p:nvSpPr>
          <p:cNvPr id="26" name="Freeform 25"/>
          <p:cNvSpPr/>
          <p:nvPr/>
        </p:nvSpPr>
        <p:spPr bwMode="auto">
          <a:xfrm>
            <a:off x="670899" y="1917065"/>
            <a:ext cx="3989456" cy="2989423"/>
          </a:xfrm>
          <a:custGeom>
            <a:avLst/>
            <a:gdLst>
              <a:gd name="connsiteX0" fmla="*/ 0 w 3989456"/>
              <a:gd name="connsiteY0" fmla="*/ 1713377 h 2989423"/>
              <a:gd name="connsiteX1" fmla="*/ 503175 w 3989456"/>
              <a:gd name="connsiteY1" fmla="*/ 1294019 h 2989423"/>
              <a:gd name="connsiteX2" fmla="*/ 886546 w 3989456"/>
              <a:gd name="connsiteY2" fmla="*/ 2204624 h 2989423"/>
              <a:gd name="connsiteX3" fmla="*/ 1305858 w 3989456"/>
              <a:gd name="connsiteY3" fmla="*/ 1893101 h 2989423"/>
              <a:gd name="connsiteX4" fmla="*/ 1701210 w 3989456"/>
              <a:gd name="connsiteY4" fmla="*/ 2983432 h 2989423"/>
              <a:gd name="connsiteX5" fmla="*/ 2575775 w 3989456"/>
              <a:gd name="connsiteY5" fmla="*/ 1857156 h 2989423"/>
              <a:gd name="connsiteX6" fmla="*/ 3031028 w 3989456"/>
              <a:gd name="connsiteY6" fmla="*/ 2264533 h 2989423"/>
              <a:gd name="connsiteX7" fmla="*/ 3186773 w 3989456"/>
              <a:gd name="connsiteY7" fmla="*/ 1234110 h 2989423"/>
              <a:gd name="connsiteX8" fmla="*/ 3857672 w 3989456"/>
              <a:gd name="connsiteY8" fmla="*/ 1665450 h 2989423"/>
              <a:gd name="connsiteX9" fmla="*/ 3977476 w 3989456"/>
              <a:gd name="connsiteY9" fmla="*/ 0 h 2989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89456" h="2989423">
                <a:moveTo>
                  <a:pt x="0" y="1713377"/>
                </a:moveTo>
                <a:cubicBezTo>
                  <a:pt x="177709" y="1462761"/>
                  <a:pt x="355418" y="1212145"/>
                  <a:pt x="503175" y="1294019"/>
                </a:cubicBezTo>
                <a:cubicBezTo>
                  <a:pt x="650932" y="1375893"/>
                  <a:pt x="752766" y="2104777"/>
                  <a:pt x="886546" y="2204624"/>
                </a:cubicBezTo>
                <a:cubicBezTo>
                  <a:pt x="1020326" y="2304471"/>
                  <a:pt x="1170081" y="1763300"/>
                  <a:pt x="1305858" y="1893101"/>
                </a:cubicBezTo>
                <a:cubicBezTo>
                  <a:pt x="1441635" y="2022902"/>
                  <a:pt x="1489557" y="2989423"/>
                  <a:pt x="1701210" y="2983432"/>
                </a:cubicBezTo>
                <a:cubicBezTo>
                  <a:pt x="1912863" y="2977441"/>
                  <a:pt x="2354139" y="1976973"/>
                  <a:pt x="2575775" y="1857156"/>
                </a:cubicBezTo>
                <a:cubicBezTo>
                  <a:pt x="2797411" y="1737339"/>
                  <a:pt x="2929195" y="2368374"/>
                  <a:pt x="3031028" y="2264533"/>
                </a:cubicBezTo>
                <a:cubicBezTo>
                  <a:pt x="3132861" y="2160692"/>
                  <a:pt x="3048999" y="1333957"/>
                  <a:pt x="3186773" y="1234110"/>
                </a:cubicBezTo>
                <a:cubicBezTo>
                  <a:pt x="3324547" y="1134263"/>
                  <a:pt x="3725888" y="1871135"/>
                  <a:pt x="3857672" y="1665450"/>
                </a:cubicBezTo>
                <a:cubicBezTo>
                  <a:pt x="3989456" y="1459765"/>
                  <a:pt x="3977476" y="0"/>
                  <a:pt x="3977476" y="0"/>
                </a:cubicBezTo>
              </a:path>
            </a:pathLst>
          </a:custGeom>
          <a:noFill/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7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7627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-1408906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3817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437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961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4485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8295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43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915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8963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1249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583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734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4203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4965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" y="5943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High variance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4" name="Content Placeholder 6"/>
          <p:cNvSpPr>
            <a:spLocks noGrp="1"/>
          </p:cNvSpPr>
          <p:nvPr>
            <p:ph idx="1"/>
          </p:nvPr>
        </p:nvSpPr>
        <p:spPr>
          <a:xfrm>
            <a:off x="5257800" y="1676400"/>
            <a:ext cx="3733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Bias: How well does the model predict the training data?</a:t>
            </a:r>
          </a:p>
          <a:p>
            <a:pPr lvl="1"/>
            <a:r>
              <a:rPr lang="en-US" sz="1800" dirty="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1800" dirty="0" smtClean="0"/>
              <a:t>The model predictions are biased by the model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Variance: How sensitive to the training data is the learned model?</a:t>
            </a:r>
          </a:p>
          <a:p>
            <a:pPr lvl="1"/>
            <a:r>
              <a:rPr lang="en-US" sz="1800" dirty="0" smtClean="0"/>
              <a:t>high variance – changing the training data can drastically change the learned model</a:t>
            </a:r>
          </a:p>
        </p:txBody>
      </p:sp>
      <p:sp>
        <p:nvSpPr>
          <p:cNvPr id="26" name="Freeform 25"/>
          <p:cNvSpPr/>
          <p:nvPr/>
        </p:nvSpPr>
        <p:spPr bwMode="auto">
          <a:xfrm>
            <a:off x="670899" y="1917065"/>
            <a:ext cx="3989456" cy="2989423"/>
          </a:xfrm>
          <a:custGeom>
            <a:avLst/>
            <a:gdLst>
              <a:gd name="connsiteX0" fmla="*/ 0 w 3989456"/>
              <a:gd name="connsiteY0" fmla="*/ 1713377 h 2989423"/>
              <a:gd name="connsiteX1" fmla="*/ 503175 w 3989456"/>
              <a:gd name="connsiteY1" fmla="*/ 1294019 h 2989423"/>
              <a:gd name="connsiteX2" fmla="*/ 886546 w 3989456"/>
              <a:gd name="connsiteY2" fmla="*/ 2204624 h 2989423"/>
              <a:gd name="connsiteX3" fmla="*/ 1305858 w 3989456"/>
              <a:gd name="connsiteY3" fmla="*/ 1893101 h 2989423"/>
              <a:gd name="connsiteX4" fmla="*/ 1701210 w 3989456"/>
              <a:gd name="connsiteY4" fmla="*/ 2983432 h 2989423"/>
              <a:gd name="connsiteX5" fmla="*/ 2575775 w 3989456"/>
              <a:gd name="connsiteY5" fmla="*/ 1857156 h 2989423"/>
              <a:gd name="connsiteX6" fmla="*/ 3031028 w 3989456"/>
              <a:gd name="connsiteY6" fmla="*/ 2264533 h 2989423"/>
              <a:gd name="connsiteX7" fmla="*/ 3186773 w 3989456"/>
              <a:gd name="connsiteY7" fmla="*/ 1234110 h 2989423"/>
              <a:gd name="connsiteX8" fmla="*/ 3857672 w 3989456"/>
              <a:gd name="connsiteY8" fmla="*/ 1665450 h 2989423"/>
              <a:gd name="connsiteX9" fmla="*/ 3977476 w 3989456"/>
              <a:gd name="connsiteY9" fmla="*/ 0 h 2989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89456" h="2989423">
                <a:moveTo>
                  <a:pt x="0" y="1713377"/>
                </a:moveTo>
                <a:cubicBezTo>
                  <a:pt x="177709" y="1462761"/>
                  <a:pt x="355418" y="1212145"/>
                  <a:pt x="503175" y="1294019"/>
                </a:cubicBezTo>
                <a:cubicBezTo>
                  <a:pt x="650932" y="1375893"/>
                  <a:pt x="752766" y="2104777"/>
                  <a:pt x="886546" y="2204624"/>
                </a:cubicBezTo>
                <a:cubicBezTo>
                  <a:pt x="1020326" y="2304471"/>
                  <a:pt x="1170081" y="1763300"/>
                  <a:pt x="1305858" y="1893101"/>
                </a:cubicBezTo>
                <a:cubicBezTo>
                  <a:pt x="1441635" y="2022902"/>
                  <a:pt x="1489557" y="2989423"/>
                  <a:pt x="1701210" y="2983432"/>
                </a:cubicBezTo>
                <a:cubicBezTo>
                  <a:pt x="1912863" y="2977441"/>
                  <a:pt x="2354139" y="1976973"/>
                  <a:pt x="2575775" y="1857156"/>
                </a:cubicBezTo>
                <a:cubicBezTo>
                  <a:pt x="2797411" y="1737339"/>
                  <a:pt x="2929195" y="2368374"/>
                  <a:pt x="3031028" y="2264533"/>
                </a:cubicBezTo>
                <a:cubicBezTo>
                  <a:pt x="3132861" y="2160692"/>
                  <a:pt x="3048999" y="1333957"/>
                  <a:pt x="3186773" y="1234110"/>
                </a:cubicBezTo>
                <a:cubicBezTo>
                  <a:pt x="3324547" y="1134263"/>
                  <a:pt x="3725888" y="1871135"/>
                  <a:pt x="3857672" y="1665450"/>
                </a:cubicBezTo>
                <a:cubicBezTo>
                  <a:pt x="3989456" y="1459765"/>
                  <a:pt x="3977476" y="0"/>
                  <a:pt x="3977476" y="0"/>
                </a:cubicBezTo>
              </a:path>
            </a:pathLst>
          </a:custGeom>
          <a:noFill/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61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7627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-1408906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3817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437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961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4485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8295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43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915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8963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1249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583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734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4203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4965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" y="5943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 we want?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Content Placeholder 6"/>
          <p:cNvSpPr>
            <a:spLocks noGrp="1"/>
          </p:cNvSpPr>
          <p:nvPr>
            <p:ph idx="1"/>
          </p:nvPr>
        </p:nvSpPr>
        <p:spPr>
          <a:xfrm>
            <a:off x="5257800" y="1676400"/>
            <a:ext cx="3733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Bias: How well does the model predict the training data?</a:t>
            </a:r>
          </a:p>
          <a:p>
            <a:pPr lvl="1"/>
            <a:r>
              <a:rPr lang="en-US" sz="1800" dirty="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1800" dirty="0" smtClean="0"/>
              <a:t>The model predictions are biased by the model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Variance: How sensitive to the training data is the learned model?</a:t>
            </a:r>
          </a:p>
          <a:p>
            <a:pPr lvl="1"/>
            <a:r>
              <a:rPr lang="en-US" sz="1800" dirty="0" smtClean="0"/>
              <a:t>high variance – changing the training data can drastically change the learned model</a:t>
            </a:r>
          </a:p>
        </p:txBody>
      </p:sp>
    </p:spTree>
    <p:extLst>
      <p:ext uri="{BB962C8B-B14F-4D97-AF65-F5344CB8AC3E}">
        <p14:creationId xmlns:p14="http://schemas.microsoft.com/office/powerpoint/2010/main" val="135239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7627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-1408906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3817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437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961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4485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8295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43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915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8963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1249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583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734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4203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4965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3400" y="55626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Compromise between bias and variance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4" name="Content Placeholder 6"/>
          <p:cNvSpPr>
            <a:spLocks noGrp="1"/>
          </p:cNvSpPr>
          <p:nvPr>
            <p:ph idx="1"/>
          </p:nvPr>
        </p:nvSpPr>
        <p:spPr>
          <a:xfrm>
            <a:off x="5257800" y="1676400"/>
            <a:ext cx="3733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Bias: How well does the model predict the training data?</a:t>
            </a:r>
          </a:p>
          <a:p>
            <a:pPr lvl="1"/>
            <a:r>
              <a:rPr lang="en-US" sz="1800" dirty="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1800" dirty="0" smtClean="0"/>
              <a:t>The model predictions are biased by the model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Variance: How sensitive to the training data is the learned model?</a:t>
            </a:r>
          </a:p>
          <a:p>
            <a:pPr lvl="1"/>
            <a:r>
              <a:rPr lang="en-US" sz="1800" dirty="0" smtClean="0"/>
              <a:t>high variance – changing the training data can drastically change the learned model</a:t>
            </a:r>
          </a:p>
        </p:txBody>
      </p:sp>
      <p:sp>
        <p:nvSpPr>
          <p:cNvPr id="22" name="Freeform 21"/>
          <p:cNvSpPr/>
          <p:nvPr/>
        </p:nvSpPr>
        <p:spPr bwMode="auto">
          <a:xfrm>
            <a:off x="826644" y="2264533"/>
            <a:ext cx="4217082" cy="2378358"/>
          </a:xfrm>
          <a:custGeom>
            <a:avLst/>
            <a:gdLst>
              <a:gd name="connsiteX0" fmla="*/ 0 w 4217082"/>
              <a:gd name="connsiteY0" fmla="*/ 826734 h 2378358"/>
              <a:gd name="connsiteX1" fmla="*/ 2036659 w 4217082"/>
              <a:gd name="connsiteY1" fmla="*/ 2240569 h 2378358"/>
              <a:gd name="connsiteX2" fmla="*/ 4217082 w 4217082"/>
              <a:gd name="connsiteY2" fmla="*/ 0 h 237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7082" h="2378358">
                <a:moveTo>
                  <a:pt x="0" y="826734"/>
                </a:moveTo>
                <a:cubicBezTo>
                  <a:pt x="666906" y="1602546"/>
                  <a:pt x="1333812" y="2378358"/>
                  <a:pt x="2036659" y="2240569"/>
                </a:cubicBezTo>
                <a:cubicBezTo>
                  <a:pt x="2739506" y="2102780"/>
                  <a:pt x="3478294" y="1051390"/>
                  <a:pt x="4217082" y="0"/>
                </a:cubicBezTo>
              </a:path>
            </a:pathLst>
          </a:custGeom>
          <a:noFill/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7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k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-NN </a:t>
            </a: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vs. Naive </a:t>
            </a:r>
            <a:r>
              <a:rPr lang="en-US" dirty="0" err="1">
                <a:ea typeface="ＭＳ Ｐゴシック" pitchFamily="-110" charset="-128"/>
                <a:cs typeface="ＭＳ Ｐゴシック" pitchFamily="-110" charset="-128"/>
              </a:rPr>
              <a:t>Bayes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0"/>
            <a:ext cx="7924800" cy="3352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200" dirty="0" err="1" smtClean="0">
                <a:ea typeface="ＭＳ Ｐゴシック" pitchFamily="-110" charset="-128"/>
                <a:cs typeface="ＭＳ Ｐゴシック" pitchFamily="-110" charset="-128"/>
              </a:rPr>
              <a:t>k</a:t>
            </a:r>
            <a:r>
              <a:rPr lang="en-US" sz="2200" dirty="0" smtClean="0">
                <a:ea typeface="ＭＳ Ｐゴシック" pitchFamily="-110" charset="-128"/>
                <a:cs typeface="ＭＳ Ｐゴシック" pitchFamily="-110" charset="-128"/>
              </a:rPr>
              <a:t>-NN </a:t>
            </a:r>
            <a:r>
              <a:rPr lang="en-US" sz="2200" dirty="0">
                <a:ea typeface="ＭＳ Ｐゴシック" pitchFamily="-110" charset="-128"/>
                <a:cs typeface="ＭＳ Ｐゴシック" pitchFamily="-110" charset="-128"/>
              </a:rPr>
              <a:t>has </a:t>
            </a:r>
            <a:r>
              <a:rPr lang="en-US" sz="2200" dirty="0">
                <a:solidFill>
                  <a:schemeClr val="hlink"/>
                </a:solidFill>
                <a:ea typeface="ＭＳ Ｐゴシック" pitchFamily="-110" charset="-128"/>
                <a:cs typeface="ＭＳ Ｐゴシック" pitchFamily="-110" charset="-128"/>
              </a:rPr>
              <a:t>high variance</a:t>
            </a:r>
            <a:r>
              <a:rPr lang="en-US" sz="2200" dirty="0">
                <a:ea typeface="ＭＳ Ｐゴシック" pitchFamily="-110" charset="-128"/>
                <a:cs typeface="ＭＳ Ｐゴシック" pitchFamily="-110" charset="-128"/>
              </a:rPr>
              <a:t> and </a:t>
            </a:r>
            <a:r>
              <a:rPr lang="en-US" sz="2200" dirty="0">
                <a:solidFill>
                  <a:schemeClr val="hlink"/>
                </a:solidFill>
                <a:ea typeface="ＭＳ Ｐゴシック" pitchFamily="-110" charset="-128"/>
                <a:cs typeface="ＭＳ Ｐゴシック" pitchFamily="-110" charset="-128"/>
              </a:rPr>
              <a:t>low bias</a:t>
            </a:r>
            <a:r>
              <a:rPr lang="en-US" sz="2200" dirty="0">
                <a:ea typeface="ＭＳ Ｐゴシック" pitchFamily="-110" charset="-128"/>
                <a:cs typeface="ＭＳ Ｐゴシック" pitchFamily="-110" charset="-128"/>
              </a:rPr>
              <a:t>.</a:t>
            </a:r>
            <a:endParaRPr lang="en-US" sz="22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more complicated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can model any boundary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but very dependent on the training data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2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200" dirty="0" smtClean="0">
                <a:ea typeface="ＭＳ Ｐゴシック" pitchFamily="-110" charset="-128"/>
                <a:cs typeface="ＭＳ Ｐゴシック" pitchFamily="-110" charset="-128"/>
              </a:rPr>
              <a:t>NB </a:t>
            </a:r>
            <a:r>
              <a:rPr lang="en-US" sz="2200" dirty="0">
                <a:ea typeface="ＭＳ Ｐゴシック" pitchFamily="-110" charset="-128"/>
                <a:cs typeface="ＭＳ Ｐゴシック" pitchFamily="-110" charset="-128"/>
              </a:rPr>
              <a:t>has </a:t>
            </a:r>
            <a:r>
              <a:rPr lang="en-US" sz="2200" dirty="0">
                <a:solidFill>
                  <a:schemeClr val="hlink"/>
                </a:solidFill>
                <a:ea typeface="ＭＳ Ｐゴシック" pitchFamily="-110" charset="-128"/>
                <a:cs typeface="ＭＳ Ｐゴシック" pitchFamily="-110" charset="-128"/>
              </a:rPr>
              <a:t>low variance</a:t>
            </a:r>
            <a:r>
              <a:rPr lang="en-US" sz="2200" dirty="0">
                <a:ea typeface="ＭＳ Ｐゴシック" pitchFamily="-110" charset="-128"/>
                <a:cs typeface="ＭＳ Ｐゴシック" pitchFamily="-110" charset="-128"/>
              </a:rPr>
              <a:t> and </a:t>
            </a:r>
            <a:r>
              <a:rPr lang="en-US" sz="2200" dirty="0">
                <a:solidFill>
                  <a:schemeClr val="hlink"/>
                </a:solidFill>
                <a:ea typeface="ＭＳ Ｐゴシック" pitchFamily="-110" charset="-128"/>
                <a:cs typeface="ＭＳ Ｐゴシック" pitchFamily="-110" charset="-128"/>
              </a:rPr>
              <a:t>high bias</a:t>
            </a:r>
            <a:r>
              <a:rPr lang="en-US" sz="2200" dirty="0">
                <a:ea typeface="ＭＳ Ｐゴシック" pitchFamily="-110" charset="-128"/>
                <a:cs typeface="ＭＳ Ｐゴシック" pitchFamily="-110" charset="-128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Decision surface has to be </a:t>
            </a:r>
            <a:r>
              <a:rPr lang="en-US" sz="2000" dirty="0" smtClean="0"/>
              <a:t>linear (more on this later)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Cannot model all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but, less variation based on the training data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447800"/>
            <a:ext cx="708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How do k-NN and NB sit on the variance/bias spectrum?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90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"/>
            <a:ext cx="8229600" cy="655638"/>
          </a:xfrm>
        </p:spPr>
        <p:txBody>
          <a:bodyPr/>
          <a:lstStyle/>
          <a:p>
            <a:pPr eaLnBrk="1" hangingPunct="1"/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Bias vs. variance</a:t>
            </a:r>
            <a:r>
              <a:rPr lang="en-US" sz="3200" dirty="0">
                <a:ea typeface="ＭＳ Ｐゴシック" pitchFamily="-110" charset="-128"/>
                <a:cs typeface="ＭＳ Ｐゴシック" pitchFamily="-110" charset="-128"/>
              </a:rPr>
              <a:t>: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 </a:t>
            </a:r>
            <a:br>
              <a:rPr lang="en-US" sz="2800" dirty="0">
                <a:ea typeface="ＭＳ Ｐゴシック" pitchFamily="-110" charset="-128"/>
                <a:cs typeface="ＭＳ Ｐゴシック" pitchFamily="-110" charset="-128"/>
              </a:rPr>
            </a:b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Choosing the </a:t>
            </a: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correct 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model capacity</a:t>
            </a:r>
          </a:p>
        </p:txBody>
      </p:sp>
      <p:pic>
        <p:nvPicPr>
          <p:cNvPr id="4096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28813" y="1981200"/>
            <a:ext cx="4829175" cy="3381375"/>
          </a:xfrm>
          <a:noFill/>
        </p:spPr>
      </p:pic>
      <p:sp>
        <p:nvSpPr>
          <p:cNvPr id="40965" name="Line 4"/>
          <p:cNvSpPr>
            <a:spLocks noChangeShapeType="1"/>
          </p:cNvSpPr>
          <p:nvPr/>
        </p:nvSpPr>
        <p:spPr bwMode="auto">
          <a:xfrm flipV="1">
            <a:off x="1905000" y="2071687"/>
            <a:ext cx="4876800" cy="2819400"/>
          </a:xfrm>
          <a:prstGeom prst="line">
            <a:avLst/>
          </a:prstGeom>
          <a:noFill/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5943600"/>
            <a:ext cx="5351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Which separating line should we use?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59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tennis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You want to decide whether or not to play tennis today</a:t>
            </a:r>
          </a:p>
          <a:p>
            <a:pPr lvl="1"/>
            <a:r>
              <a:rPr lang="en-US" sz="2000" dirty="0" smtClean="0"/>
              <a:t>Outlook: Sunny, Overcast, Rain</a:t>
            </a:r>
          </a:p>
          <a:p>
            <a:pPr lvl="1"/>
            <a:r>
              <a:rPr lang="en-US" sz="2000" dirty="0" smtClean="0"/>
              <a:t>Humidity: High, normal</a:t>
            </a:r>
          </a:p>
          <a:p>
            <a:pPr lvl="1"/>
            <a:r>
              <a:rPr lang="en-US" sz="2000" dirty="0" smtClean="0"/>
              <a:t>Wind: Strong, weak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Tell me what you’re classifier should do?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2181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458200" cy="1143000"/>
          </a:xfrm>
        </p:spPr>
        <p:txBody>
          <a:bodyPr/>
          <a:lstStyle/>
          <a:p>
            <a:pPr algn="l"/>
            <a:r>
              <a:rPr lang="en-US" sz="2400" i="1" dirty="0" smtClean="0"/>
              <a:t>Decision tree </a:t>
            </a:r>
            <a:r>
              <a:rPr lang="en-US" sz="2400" dirty="0" smtClean="0"/>
              <a:t>is an intuitive way of representing a decision</a:t>
            </a:r>
            <a:endParaRPr lang="en-US" sz="2400" dirty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776413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6" name="Picture 4" descr="decisionTre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903538"/>
            <a:ext cx="4981575" cy="3649662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33400" y="914400"/>
            <a:ext cx="8153400" cy="2036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2000" b="0" dirty="0" smtClean="0">
                <a:ea typeface="ＭＳ Ｐゴシック" pitchFamily="-110" charset="-128"/>
                <a:cs typeface="ＭＳ Ｐゴシック" pitchFamily="-110" charset="-128"/>
              </a:rPr>
              <a:t>Tree with internal nodes labeled by features</a:t>
            </a:r>
          </a:p>
          <a:p>
            <a:pPr algn="l" eaLnBrk="1" hangingPunct="1">
              <a:lnSpc>
                <a:spcPct val="90000"/>
              </a:lnSpc>
            </a:pPr>
            <a:endParaRPr lang="en-US" sz="2000" b="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sz="2000" b="0" dirty="0" smtClean="0">
                <a:ea typeface="ＭＳ Ｐゴシック" pitchFamily="-110" charset="-128"/>
                <a:cs typeface="ＭＳ Ｐゴシック" pitchFamily="-110" charset="-128"/>
              </a:rPr>
              <a:t> Branches are labeled by tests on that feature</a:t>
            </a:r>
          </a:p>
          <a:p>
            <a:pPr lvl="1" algn="l">
              <a:lnSpc>
                <a:spcPct val="90000"/>
              </a:lnSpc>
              <a:buFont typeface="Arial"/>
              <a:buChar char="•"/>
            </a:pPr>
            <a:r>
              <a:rPr lang="en-US" sz="2000" b="0" dirty="0" smtClean="0">
                <a:ea typeface="ＭＳ Ｐゴシック" pitchFamily="-110" charset="-128"/>
                <a:cs typeface="ＭＳ Ｐゴシック" pitchFamily="-110" charset="-128"/>
              </a:rPr>
              <a:t> outlook = sunny</a:t>
            </a:r>
          </a:p>
          <a:p>
            <a:pPr lvl="1" algn="l">
              <a:lnSpc>
                <a:spcPct val="90000"/>
              </a:lnSpc>
              <a:buFont typeface="Arial"/>
              <a:buChar char="•"/>
            </a:pPr>
            <a:r>
              <a:rPr lang="en-US" sz="2000" b="0" dirty="0" smtClean="0">
                <a:ea typeface="ＭＳ Ｐゴシック" pitchFamily="-110" charset="-128"/>
                <a:cs typeface="ＭＳ Ｐゴシック" pitchFamily="-110" charset="-128"/>
              </a:rPr>
              <a:t> </a:t>
            </a:r>
            <a:r>
              <a:rPr lang="en-US" sz="2000" b="0" dirty="0" err="1" smtClean="0">
                <a:ea typeface="ＭＳ Ｐゴシック" pitchFamily="-110" charset="-128"/>
                <a:cs typeface="ＭＳ Ｐゴシック" pitchFamily="-110" charset="-128"/>
              </a:rPr>
              <a:t>x</a:t>
            </a:r>
            <a:r>
              <a:rPr lang="en-US" sz="2000" b="0" dirty="0" smtClean="0">
                <a:ea typeface="ＭＳ Ｐゴシック" pitchFamily="-110" charset="-128"/>
                <a:cs typeface="ＭＳ Ｐゴシック" pitchFamily="-110" charset="-128"/>
              </a:rPr>
              <a:t> &gt; 100</a:t>
            </a:r>
          </a:p>
          <a:p>
            <a:pPr algn="l" eaLnBrk="1" hangingPunct="1">
              <a:lnSpc>
                <a:spcPct val="90000"/>
              </a:lnSpc>
            </a:pPr>
            <a:endParaRPr lang="en-US" sz="2000" b="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sz="2000" b="0" dirty="0" smtClean="0">
                <a:ea typeface="ＭＳ Ｐゴシック" pitchFamily="-110" charset="-128"/>
                <a:cs typeface="ＭＳ Ｐゴシック" pitchFamily="-110" charset="-128"/>
              </a:rPr>
              <a:t> Leaves labeled with classes</a:t>
            </a:r>
          </a:p>
        </p:txBody>
      </p:sp>
    </p:spTree>
    <p:extLst>
      <p:ext uri="{BB962C8B-B14F-4D97-AF65-F5344CB8AC3E}">
        <p14:creationId xmlns:p14="http://schemas.microsoft.com/office/powerpoint/2010/main" val="2000196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Two talks this week</a:t>
            </a:r>
          </a:p>
          <a:p>
            <a:pPr lvl="1"/>
            <a:r>
              <a:rPr lang="en-US" sz="2000" dirty="0" smtClean="0"/>
              <a:t>Tuesday lunch</a:t>
            </a:r>
          </a:p>
          <a:p>
            <a:pPr lvl="1"/>
            <a:r>
              <a:rPr lang="en-US" sz="2000" dirty="0" smtClean="0"/>
              <a:t>Thursday lunch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Midterm </a:t>
            </a:r>
            <a:r>
              <a:rPr lang="en-US" sz="2400" dirty="0" smtClean="0"/>
              <a:t>exam posted later today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Assignment </a:t>
            </a:r>
            <a:r>
              <a:rPr lang="en-US" sz="2400" dirty="0" smtClean="0"/>
              <a:t>4</a:t>
            </a:r>
          </a:p>
          <a:p>
            <a:pPr lvl="1"/>
            <a:r>
              <a:rPr lang="en-US" sz="2000" dirty="0" smtClean="0"/>
              <a:t>How’s it going?</a:t>
            </a:r>
          </a:p>
          <a:p>
            <a:pPr lvl="1"/>
            <a:r>
              <a:rPr lang="en-US" sz="2000" dirty="0" smtClean="0"/>
              <a:t>Due Friday at </a:t>
            </a:r>
            <a:r>
              <a:rPr lang="en-US" sz="2000" dirty="0" smtClean="0"/>
              <a:t>6pm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dirty="0" smtClean="0"/>
              <a:t>No office hours on Friday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 dirty="0" smtClean="0"/>
              <a:t>Another decision tree</a:t>
            </a:r>
            <a:endParaRPr lang="en-US" dirty="0"/>
          </a:p>
        </p:txBody>
      </p:sp>
      <p:pic>
        <p:nvPicPr>
          <p:cNvPr id="4" name="Picture 3" descr="decisionTree"/>
          <p:cNvPicPr>
            <a:picLocks noChangeAspect="1" noChangeArrowheads="1"/>
          </p:cNvPicPr>
          <p:nvPr/>
        </p:nvPicPr>
        <p:blipFill>
          <a:blip r:embed="rId2"/>
          <a:srcRect r="28621" b="45718"/>
          <a:stretch>
            <a:fillRect/>
          </a:stretch>
        </p:blipFill>
        <p:spPr bwMode="auto">
          <a:xfrm>
            <a:off x="304800" y="2209800"/>
            <a:ext cx="852521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209800" y="1143000"/>
            <a:ext cx="4876800" cy="79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Document classification: wheat or not wheat?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7533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 dirty="0" smtClean="0"/>
              <a:t>Another decision tree</a:t>
            </a:r>
            <a:endParaRPr lang="en-US" dirty="0"/>
          </a:p>
        </p:txBody>
      </p:sp>
      <p:pic>
        <p:nvPicPr>
          <p:cNvPr id="4" name="Picture 3" descr="decisionTree"/>
          <p:cNvPicPr>
            <a:picLocks noChangeAspect="1" noChangeArrowheads="1"/>
          </p:cNvPicPr>
          <p:nvPr/>
        </p:nvPicPr>
        <p:blipFill>
          <a:blip r:embed="rId2"/>
          <a:srcRect r="28621" b="45718"/>
          <a:stretch>
            <a:fillRect/>
          </a:stretch>
        </p:blipFill>
        <p:spPr bwMode="auto">
          <a:xfrm>
            <a:off x="304800" y="2209800"/>
            <a:ext cx="852521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209800" y="11430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Document: wheat, agriculture, </a:t>
            </a:r>
            <a:r>
              <a:rPr lang="en-US" dirty="0" err="1" smtClean="0">
                <a:solidFill>
                  <a:srgbClr val="0000FF"/>
                </a:solidFill>
              </a:rPr>
              <a:t>buschl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837012" y="1905000"/>
            <a:ext cx="2476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0" dirty="0" smtClean="0">
                <a:solidFill>
                  <a:srgbClr val="FF0000"/>
                </a:solidFill>
              </a:rPr>
              <a:t>Which category?</a:t>
            </a:r>
          </a:p>
        </p:txBody>
      </p:sp>
    </p:spTree>
    <p:extLst>
      <p:ext uri="{BB962C8B-B14F-4D97-AF65-F5344CB8AC3E}">
        <p14:creationId xmlns:p14="http://schemas.microsoft.com/office/powerpoint/2010/main" val="37393800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Decision tree learning</a:t>
            </a:r>
          </a:p>
        </p:txBody>
      </p:sp>
      <p:sp>
        <p:nvSpPr>
          <p:cNvPr id="24580" name="Oval 3"/>
          <p:cNvSpPr>
            <a:spLocks noChangeArrowheads="1"/>
          </p:cNvSpPr>
          <p:nvPr/>
        </p:nvSpPr>
        <p:spPr bwMode="auto">
          <a:xfrm>
            <a:off x="1905000" y="2667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1" name="Oval 4"/>
          <p:cNvSpPr>
            <a:spLocks noChangeArrowheads="1"/>
          </p:cNvSpPr>
          <p:nvPr/>
        </p:nvSpPr>
        <p:spPr bwMode="auto">
          <a:xfrm>
            <a:off x="41148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2" name="Oval 5"/>
          <p:cNvSpPr>
            <a:spLocks noChangeArrowheads="1"/>
          </p:cNvSpPr>
          <p:nvPr/>
        </p:nvSpPr>
        <p:spPr bwMode="auto">
          <a:xfrm>
            <a:off x="4648200" y="4876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3" name="Oval 6"/>
          <p:cNvSpPr>
            <a:spLocks noChangeArrowheads="1"/>
          </p:cNvSpPr>
          <p:nvPr/>
        </p:nvSpPr>
        <p:spPr bwMode="auto">
          <a:xfrm>
            <a:off x="2057400" y="32004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4" name="Oval 7"/>
          <p:cNvSpPr>
            <a:spLocks noChangeArrowheads="1"/>
          </p:cNvSpPr>
          <p:nvPr/>
        </p:nvSpPr>
        <p:spPr bwMode="auto">
          <a:xfrm>
            <a:off x="22098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5" name="Oval 8"/>
          <p:cNvSpPr>
            <a:spLocks noChangeArrowheads="1"/>
          </p:cNvSpPr>
          <p:nvPr/>
        </p:nvSpPr>
        <p:spPr bwMode="auto">
          <a:xfrm>
            <a:off x="3124200" y="2667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6" name="Oval 9"/>
          <p:cNvSpPr>
            <a:spLocks noChangeArrowheads="1"/>
          </p:cNvSpPr>
          <p:nvPr/>
        </p:nvSpPr>
        <p:spPr bwMode="auto">
          <a:xfrm>
            <a:off x="16002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7" name="Oval 10"/>
          <p:cNvSpPr>
            <a:spLocks noChangeArrowheads="1"/>
          </p:cNvSpPr>
          <p:nvPr/>
        </p:nvSpPr>
        <p:spPr bwMode="auto">
          <a:xfrm>
            <a:off x="2667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8" name="Oval 11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9" name="Oval 12"/>
          <p:cNvSpPr>
            <a:spLocks noChangeArrowheads="1"/>
          </p:cNvSpPr>
          <p:nvPr/>
        </p:nvSpPr>
        <p:spPr bwMode="auto">
          <a:xfrm>
            <a:off x="29718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0" name="Oval 13"/>
          <p:cNvSpPr>
            <a:spLocks noChangeArrowheads="1"/>
          </p:cNvSpPr>
          <p:nvPr/>
        </p:nvSpPr>
        <p:spPr bwMode="auto">
          <a:xfrm>
            <a:off x="42672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Oval 14"/>
          <p:cNvSpPr>
            <a:spLocks noChangeArrowheads="1"/>
          </p:cNvSpPr>
          <p:nvPr/>
        </p:nvSpPr>
        <p:spPr bwMode="auto">
          <a:xfrm>
            <a:off x="4419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2" name="Oval 15"/>
          <p:cNvSpPr>
            <a:spLocks noChangeArrowheads="1"/>
          </p:cNvSpPr>
          <p:nvPr/>
        </p:nvSpPr>
        <p:spPr bwMode="auto">
          <a:xfrm>
            <a:off x="45720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3" name="Oval 16"/>
          <p:cNvSpPr>
            <a:spLocks noChangeArrowheads="1"/>
          </p:cNvSpPr>
          <p:nvPr/>
        </p:nvSpPr>
        <p:spPr bwMode="auto">
          <a:xfrm>
            <a:off x="56388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4" name="Oval 17"/>
          <p:cNvSpPr>
            <a:spLocks noChangeArrowheads="1"/>
          </p:cNvSpPr>
          <p:nvPr/>
        </p:nvSpPr>
        <p:spPr bwMode="auto">
          <a:xfrm>
            <a:off x="48768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5" name="Oval 18"/>
          <p:cNvSpPr>
            <a:spLocks noChangeArrowheads="1"/>
          </p:cNvSpPr>
          <p:nvPr/>
        </p:nvSpPr>
        <p:spPr bwMode="auto">
          <a:xfrm>
            <a:off x="4038600" y="5029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6" name="Oval 19"/>
          <p:cNvSpPr>
            <a:spLocks noChangeArrowheads="1"/>
          </p:cNvSpPr>
          <p:nvPr/>
        </p:nvSpPr>
        <p:spPr bwMode="auto">
          <a:xfrm>
            <a:off x="4572000" y="594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7" name="Oval 20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8" name="Oval 21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9" name="Oval 22"/>
          <p:cNvSpPr>
            <a:spLocks noChangeArrowheads="1"/>
          </p:cNvSpPr>
          <p:nvPr/>
        </p:nvSpPr>
        <p:spPr bwMode="auto">
          <a:xfrm>
            <a:off x="72390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0" name="Oval 23"/>
          <p:cNvSpPr>
            <a:spLocks noChangeArrowheads="1"/>
          </p:cNvSpPr>
          <p:nvPr/>
        </p:nvSpPr>
        <p:spPr bwMode="auto">
          <a:xfrm>
            <a:off x="7239000" y="533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1" name="Line 24"/>
          <p:cNvSpPr>
            <a:spLocks noChangeShapeType="1"/>
          </p:cNvSpPr>
          <p:nvPr/>
        </p:nvSpPr>
        <p:spPr bwMode="auto">
          <a:xfrm>
            <a:off x="6629400" y="1905000"/>
            <a:ext cx="0" cy="441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2" name="Text Box 25"/>
          <p:cNvSpPr txBox="1">
            <a:spLocks noChangeArrowheads="1"/>
          </p:cNvSpPr>
          <p:nvPr/>
        </p:nvSpPr>
        <p:spPr bwMode="auto">
          <a:xfrm>
            <a:off x="7512050" y="4357688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1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4603" name="Text Box 26"/>
          <p:cNvSpPr txBox="1">
            <a:spLocks noChangeArrowheads="1"/>
          </p:cNvSpPr>
          <p:nvPr/>
        </p:nvSpPr>
        <p:spPr bwMode="auto">
          <a:xfrm>
            <a:off x="7486650" y="480060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2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4604" name="Text Box 27"/>
          <p:cNvSpPr txBox="1">
            <a:spLocks noChangeArrowheads="1"/>
          </p:cNvSpPr>
          <p:nvPr/>
        </p:nvSpPr>
        <p:spPr bwMode="auto">
          <a:xfrm>
            <a:off x="7467600" y="525780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3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4800" y="9906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does a decision node look like in the feature space?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3581400" y="63246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0" dirty="0" smtClean="0"/>
              <a:t>x</a:t>
            </a:r>
            <a:endParaRPr lang="en-US" sz="2400" b="0" dirty="0" smtClean="0"/>
          </a:p>
        </p:txBody>
      </p:sp>
      <p:sp>
        <p:nvSpPr>
          <p:cNvPr id="32" name="TextBox 31"/>
          <p:cNvSpPr txBox="1"/>
          <p:nvPr/>
        </p:nvSpPr>
        <p:spPr bwMode="auto">
          <a:xfrm>
            <a:off x="609600" y="37338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/>
              <a:t>y</a:t>
            </a:r>
            <a:endParaRPr lang="en-US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34773155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Decision tree learning</a:t>
            </a:r>
          </a:p>
        </p:txBody>
      </p:sp>
      <p:sp>
        <p:nvSpPr>
          <p:cNvPr id="24580" name="Oval 3"/>
          <p:cNvSpPr>
            <a:spLocks noChangeArrowheads="1"/>
          </p:cNvSpPr>
          <p:nvPr/>
        </p:nvSpPr>
        <p:spPr bwMode="auto">
          <a:xfrm>
            <a:off x="1905000" y="2667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1" name="Oval 4"/>
          <p:cNvSpPr>
            <a:spLocks noChangeArrowheads="1"/>
          </p:cNvSpPr>
          <p:nvPr/>
        </p:nvSpPr>
        <p:spPr bwMode="auto">
          <a:xfrm>
            <a:off x="41148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2" name="Oval 5"/>
          <p:cNvSpPr>
            <a:spLocks noChangeArrowheads="1"/>
          </p:cNvSpPr>
          <p:nvPr/>
        </p:nvSpPr>
        <p:spPr bwMode="auto">
          <a:xfrm>
            <a:off x="4648200" y="4876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3" name="Oval 6"/>
          <p:cNvSpPr>
            <a:spLocks noChangeArrowheads="1"/>
          </p:cNvSpPr>
          <p:nvPr/>
        </p:nvSpPr>
        <p:spPr bwMode="auto">
          <a:xfrm>
            <a:off x="2057400" y="32004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4" name="Oval 7"/>
          <p:cNvSpPr>
            <a:spLocks noChangeArrowheads="1"/>
          </p:cNvSpPr>
          <p:nvPr/>
        </p:nvSpPr>
        <p:spPr bwMode="auto">
          <a:xfrm>
            <a:off x="22098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5" name="Oval 8"/>
          <p:cNvSpPr>
            <a:spLocks noChangeArrowheads="1"/>
          </p:cNvSpPr>
          <p:nvPr/>
        </p:nvSpPr>
        <p:spPr bwMode="auto">
          <a:xfrm>
            <a:off x="3124200" y="2667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6" name="Oval 9"/>
          <p:cNvSpPr>
            <a:spLocks noChangeArrowheads="1"/>
          </p:cNvSpPr>
          <p:nvPr/>
        </p:nvSpPr>
        <p:spPr bwMode="auto">
          <a:xfrm>
            <a:off x="16002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7" name="Oval 10"/>
          <p:cNvSpPr>
            <a:spLocks noChangeArrowheads="1"/>
          </p:cNvSpPr>
          <p:nvPr/>
        </p:nvSpPr>
        <p:spPr bwMode="auto">
          <a:xfrm>
            <a:off x="2667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8" name="Oval 11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9" name="Oval 12"/>
          <p:cNvSpPr>
            <a:spLocks noChangeArrowheads="1"/>
          </p:cNvSpPr>
          <p:nvPr/>
        </p:nvSpPr>
        <p:spPr bwMode="auto">
          <a:xfrm>
            <a:off x="29718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0" name="Oval 13"/>
          <p:cNvSpPr>
            <a:spLocks noChangeArrowheads="1"/>
          </p:cNvSpPr>
          <p:nvPr/>
        </p:nvSpPr>
        <p:spPr bwMode="auto">
          <a:xfrm>
            <a:off x="42672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Oval 14"/>
          <p:cNvSpPr>
            <a:spLocks noChangeArrowheads="1"/>
          </p:cNvSpPr>
          <p:nvPr/>
        </p:nvSpPr>
        <p:spPr bwMode="auto">
          <a:xfrm>
            <a:off x="4419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2" name="Oval 15"/>
          <p:cNvSpPr>
            <a:spLocks noChangeArrowheads="1"/>
          </p:cNvSpPr>
          <p:nvPr/>
        </p:nvSpPr>
        <p:spPr bwMode="auto">
          <a:xfrm>
            <a:off x="45720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3" name="Oval 16"/>
          <p:cNvSpPr>
            <a:spLocks noChangeArrowheads="1"/>
          </p:cNvSpPr>
          <p:nvPr/>
        </p:nvSpPr>
        <p:spPr bwMode="auto">
          <a:xfrm>
            <a:off x="56388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4" name="Oval 17"/>
          <p:cNvSpPr>
            <a:spLocks noChangeArrowheads="1"/>
          </p:cNvSpPr>
          <p:nvPr/>
        </p:nvSpPr>
        <p:spPr bwMode="auto">
          <a:xfrm>
            <a:off x="48768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5" name="Oval 18"/>
          <p:cNvSpPr>
            <a:spLocks noChangeArrowheads="1"/>
          </p:cNvSpPr>
          <p:nvPr/>
        </p:nvSpPr>
        <p:spPr bwMode="auto">
          <a:xfrm>
            <a:off x="4038600" y="5029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6" name="Oval 19"/>
          <p:cNvSpPr>
            <a:spLocks noChangeArrowheads="1"/>
          </p:cNvSpPr>
          <p:nvPr/>
        </p:nvSpPr>
        <p:spPr bwMode="auto">
          <a:xfrm>
            <a:off x="4572000" y="594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7" name="Oval 20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1" name="Line 24"/>
          <p:cNvSpPr>
            <a:spLocks noChangeShapeType="1"/>
          </p:cNvSpPr>
          <p:nvPr/>
        </p:nvSpPr>
        <p:spPr bwMode="auto">
          <a:xfrm>
            <a:off x="3810000" y="1981200"/>
            <a:ext cx="0" cy="419100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2" name="Text Box 25"/>
          <p:cNvSpPr txBox="1">
            <a:spLocks noChangeArrowheads="1"/>
          </p:cNvSpPr>
          <p:nvPr/>
        </p:nvSpPr>
        <p:spPr bwMode="auto">
          <a:xfrm>
            <a:off x="5867400" y="373380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1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4603" name="Text Box 26"/>
          <p:cNvSpPr txBox="1">
            <a:spLocks noChangeArrowheads="1"/>
          </p:cNvSpPr>
          <p:nvPr/>
        </p:nvSpPr>
        <p:spPr bwMode="auto">
          <a:xfrm>
            <a:off x="7867650" y="381000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2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4604" name="Text Box 27"/>
          <p:cNvSpPr txBox="1">
            <a:spLocks noChangeArrowheads="1"/>
          </p:cNvSpPr>
          <p:nvPr/>
        </p:nvSpPr>
        <p:spPr bwMode="auto">
          <a:xfrm>
            <a:off x="7848600" y="426720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3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3400" y="10668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/>
              <a:t>A </a:t>
            </a:r>
            <a:r>
              <a:rPr lang="en-US" b="0" dirty="0" smtClean="0"/>
              <a:t>node in the tree is threshold on that dimension</a:t>
            </a:r>
            <a:endParaRPr lang="en-US" b="0" dirty="0"/>
          </a:p>
        </p:txBody>
      </p:sp>
      <p:sp>
        <p:nvSpPr>
          <p:cNvPr id="32" name="TextBox 31"/>
          <p:cNvSpPr txBox="1"/>
          <p:nvPr/>
        </p:nvSpPr>
        <p:spPr>
          <a:xfrm>
            <a:off x="6934200" y="2362200"/>
            <a:ext cx="1295400" cy="4514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0" dirty="0" smtClean="0"/>
              <a:t>Test </a:t>
            </a:r>
            <a:r>
              <a:rPr lang="en-US" b="0" dirty="0" err="1" smtClean="0"/>
              <a:t>x</a:t>
            </a:r>
            <a:endParaRPr lang="en-US" b="0" dirty="0"/>
          </a:p>
        </p:txBody>
      </p:sp>
      <p:cxnSp>
        <p:nvCxnSpPr>
          <p:cNvPr id="34" name="Straight Connector 33"/>
          <p:cNvCxnSpPr/>
          <p:nvPr/>
        </p:nvCxnSpPr>
        <p:spPr bwMode="auto">
          <a:xfrm rot="10800000" flipV="1">
            <a:off x="6629400" y="2819400"/>
            <a:ext cx="8382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32" idx="2"/>
          </p:cNvCxnSpPr>
          <p:nvPr/>
        </p:nvCxnSpPr>
        <p:spPr bwMode="auto">
          <a:xfrm rot="16200000" flipH="1">
            <a:off x="7559953" y="2835553"/>
            <a:ext cx="843994" cy="800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8229600" y="2895600"/>
            <a:ext cx="381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477000" y="2819400"/>
            <a:ext cx="381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40" name="Oval 21"/>
          <p:cNvSpPr>
            <a:spLocks noChangeArrowheads="1"/>
          </p:cNvSpPr>
          <p:nvPr/>
        </p:nvSpPr>
        <p:spPr bwMode="auto">
          <a:xfrm>
            <a:off x="5791200" y="3810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Oval 22"/>
          <p:cNvSpPr>
            <a:spLocks noChangeArrowheads="1"/>
          </p:cNvSpPr>
          <p:nvPr/>
        </p:nvSpPr>
        <p:spPr bwMode="auto">
          <a:xfrm>
            <a:off x="7772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Oval 23"/>
          <p:cNvSpPr>
            <a:spLocks noChangeArrowheads="1"/>
          </p:cNvSpPr>
          <p:nvPr/>
        </p:nvSpPr>
        <p:spPr bwMode="auto">
          <a:xfrm>
            <a:off x="77724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24"/>
          <p:cNvSpPr>
            <a:spLocks noChangeShapeType="1"/>
          </p:cNvSpPr>
          <p:nvPr/>
        </p:nvSpPr>
        <p:spPr bwMode="auto">
          <a:xfrm>
            <a:off x="2590800" y="1981200"/>
            <a:ext cx="0" cy="419100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24"/>
          <p:cNvSpPr>
            <a:spLocks noChangeShapeType="1"/>
          </p:cNvSpPr>
          <p:nvPr/>
        </p:nvSpPr>
        <p:spPr bwMode="auto">
          <a:xfrm>
            <a:off x="4419600" y="1981200"/>
            <a:ext cx="0" cy="419100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24"/>
          <p:cNvSpPr>
            <a:spLocks noChangeShapeType="1"/>
          </p:cNvSpPr>
          <p:nvPr/>
        </p:nvSpPr>
        <p:spPr bwMode="auto">
          <a:xfrm>
            <a:off x="5334000" y="1981200"/>
            <a:ext cx="0" cy="419100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24"/>
          <p:cNvSpPr>
            <a:spLocks noChangeShapeType="1"/>
          </p:cNvSpPr>
          <p:nvPr/>
        </p:nvSpPr>
        <p:spPr bwMode="auto">
          <a:xfrm>
            <a:off x="1905000" y="1981200"/>
            <a:ext cx="0" cy="419100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 bwMode="auto">
          <a:xfrm>
            <a:off x="3581400" y="63246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0" dirty="0" smtClean="0"/>
              <a:t>x</a:t>
            </a:r>
            <a:endParaRPr lang="en-US" sz="2400" b="0" dirty="0" smtClean="0"/>
          </a:p>
        </p:txBody>
      </p:sp>
      <p:sp>
        <p:nvSpPr>
          <p:cNvPr id="45" name="TextBox 44"/>
          <p:cNvSpPr txBox="1"/>
          <p:nvPr/>
        </p:nvSpPr>
        <p:spPr bwMode="auto">
          <a:xfrm>
            <a:off x="609600" y="37338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/>
              <a:t>y</a:t>
            </a:r>
            <a:endParaRPr lang="en-US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28645253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Decision tree learning</a:t>
            </a:r>
          </a:p>
        </p:txBody>
      </p:sp>
      <p:sp>
        <p:nvSpPr>
          <p:cNvPr id="24580" name="Oval 3"/>
          <p:cNvSpPr>
            <a:spLocks noChangeArrowheads="1"/>
          </p:cNvSpPr>
          <p:nvPr/>
        </p:nvSpPr>
        <p:spPr bwMode="auto">
          <a:xfrm>
            <a:off x="1905000" y="2667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1" name="Oval 4"/>
          <p:cNvSpPr>
            <a:spLocks noChangeArrowheads="1"/>
          </p:cNvSpPr>
          <p:nvPr/>
        </p:nvSpPr>
        <p:spPr bwMode="auto">
          <a:xfrm>
            <a:off x="41148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2" name="Oval 5"/>
          <p:cNvSpPr>
            <a:spLocks noChangeArrowheads="1"/>
          </p:cNvSpPr>
          <p:nvPr/>
        </p:nvSpPr>
        <p:spPr bwMode="auto">
          <a:xfrm>
            <a:off x="4648200" y="4876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3" name="Oval 6"/>
          <p:cNvSpPr>
            <a:spLocks noChangeArrowheads="1"/>
          </p:cNvSpPr>
          <p:nvPr/>
        </p:nvSpPr>
        <p:spPr bwMode="auto">
          <a:xfrm>
            <a:off x="2057400" y="32004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4" name="Oval 7"/>
          <p:cNvSpPr>
            <a:spLocks noChangeArrowheads="1"/>
          </p:cNvSpPr>
          <p:nvPr/>
        </p:nvSpPr>
        <p:spPr bwMode="auto">
          <a:xfrm>
            <a:off x="22098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5" name="Oval 8"/>
          <p:cNvSpPr>
            <a:spLocks noChangeArrowheads="1"/>
          </p:cNvSpPr>
          <p:nvPr/>
        </p:nvSpPr>
        <p:spPr bwMode="auto">
          <a:xfrm>
            <a:off x="3124200" y="2667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6" name="Oval 9"/>
          <p:cNvSpPr>
            <a:spLocks noChangeArrowheads="1"/>
          </p:cNvSpPr>
          <p:nvPr/>
        </p:nvSpPr>
        <p:spPr bwMode="auto">
          <a:xfrm>
            <a:off x="16002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7" name="Oval 10"/>
          <p:cNvSpPr>
            <a:spLocks noChangeArrowheads="1"/>
          </p:cNvSpPr>
          <p:nvPr/>
        </p:nvSpPr>
        <p:spPr bwMode="auto">
          <a:xfrm>
            <a:off x="2667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8" name="Oval 11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9" name="Oval 12"/>
          <p:cNvSpPr>
            <a:spLocks noChangeArrowheads="1"/>
          </p:cNvSpPr>
          <p:nvPr/>
        </p:nvSpPr>
        <p:spPr bwMode="auto">
          <a:xfrm>
            <a:off x="29718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0" name="Oval 13"/>
          <p:cNvSpPr>
            <a:spLocks noChangeArrowheads="1"/>
          </p:cNvSpPr>
          <p:nvPr/>
        </p:nvSpPr>
        <p:spPr bwMode="auto">
          <a:xfrm>
            <a:off x="42672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Oval 14"/>
          <p:cNvSpPr>
            <a:spLocks noChangeArrowheads="1"/>
          </p:cNvSpPr>
          <p:nvPr/>
        </p:nvSpPr>
        <p:spPr bwMode="auto">
          <a:xfrm>
            <a:off x="4419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2" name="Oval 15"/>
          <p:cNvSpPr>
            <a:spLocks noChangeArrowheads="1"/>
          </p:cNvSpPr>
          <p:nvPr/>
        </p:nvSpPr>
        <p:spPr bwMode="auto">
          <a:xfrm>
            <a:off x="45720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3" name="Oval 16"/>
          <p:cNvSpPr>
            <a:spLocks noChangeArrowheads="1"/>
          </p:cNvSpPr>
          <p:nvPr/>
        </p:nvSpPr>
        <p:spPr bwMode="auto">
          <a:xfrm>
            <a:off x="56388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4" name="Oval 17"/>
          <p:cNvSpPr>
            <a:spLocks noChangeArrowheads="1"/>
          </p:cNvSpPr>
          <p:nvPr/>
        </p:nvSpPr>
        <p:spPr bwMode="auto">
          <a:xfrm>
            <a:off x="48768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5" name="Oval 18"/>
          <p:cNvSpPr>
            <a:spLocks noChangeArrowheads="1"/>
          </p:cNvSpPr>
          <p:nvPr/>
        </p:nvSpPr>
        <p:spPr bwMode="auto">
          <a:xfrm>
            <a:off x="4038600" y="5029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6" name="Oval 19"/>
          <p:cNvSpPr>
            <a:spLocks noChangeArrowheads="1"/>
          </p:cNvSpPr>
          <p:nvPr/>
        </p:nvSpPr>
        <p:spPr bwMode="auto">
          <a:xfrm>
            <a:off x="4572000" y="594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7" name="Oval 20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8" name="Oval 21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9" name="Oval 22"/>
          <p:cNvSpPr>
            <a:spLocks noChangeArrowheads="1"/>
          </p:cNvSpPr>
          <p:nvPr/>
        </p:nvSpPr>
        <p:spPr bwMode="auto">
          <a:xfrm>
            <a:off x="72390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0" name="Oval 23"/>
          <p:cNvSpPr>
            <a:spLocks noChangeArrowheads="1"/>
          </p:cNvSpPr>
          <p:nvPr/>
        </p:nvSpPr>
        <p:spPr bwMode="auto">
          <a:xfrm>
            <a:off x="7239000" y="533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1" name="Line 24"/>
          <p:cNvSpPr>
            <a:spLocks noChangeShapeType="1"/>
          </p:cNvSpPr>
          <p:nvPr/>
        </p:nvSpPr>
        <p:spPr bwMode="auto">
          <a:xfrm>
            <a:off x="6629400" y="1905000"/>
            <a:ext cx="0" cy="441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2" name="Text Box 25"/>
          <p:cNvSpPr txBox="1">
            <a:spLocks noChangeArrowheads="1"/>
          </p:cNvSpPr>
          <p:nvPr/>
        </p:nvSpPr>
        <p:spPr bwMode="auto">
          <a:xfrm>
            <a:off x="7512050" y="4357688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1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4603" name="Text Box 26"/>
          <p:cNvSpPr txBox="1">
            <a:spLocks noChangeArrowheads="1"/>
          </p:cNvSpPr>
          <p:nvPr/>
        </p:nvSpPr>
        <p:spPr bwMode="auto">
          <a:xfrm>
            <a:off x="7486650" y="480060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2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4604" name="Text Box 27"/>
          <p:cNvSpPr txBox="1">
            <a:spLocks noChangeArrowheads="1"/>
          </p:cNvSpPr>
          <p:nvPr/>
        </p:nvSpPr>
        <p:spPr bwMode="auto">
          <a:xfrm>
            <a:off x="7467600" y="525780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3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3400" y="1066800"/>
            <a:ext cx="8153400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/>
              <a:t>Features are </a:t>
            </a:r>
            <a:r>
              <a:rPr lang="en-US" b="0" dirty="0" err="1" smtClean="0"/>
              <a:t>x</a:t>
            </a:r>
            <a:r>
              <a:rPr lang="en-US" b="0" dirty="0" smtClean="0"/>
              <a:t> and </a:t>
            </a:r>
            <a:r>
              <a:rPr lang="en-US" b="0" dirty="0" err="1" smtClean="0"/>
              <a:t>y</a:t>
            </a:r>
            <a:endParaRPr lang="en-US" b="0" dirty="0" smtClean="0"/>
          </a:p>
          <a:p>
            <a:pPr algn="l"/>
            <a:r>
              <a:rPr lang="en-US" b="0" dirty="0" smtClean="0"/>
              <a:t>A node in the tree is threshold on that dimension</a:t>
            </a:r>
            <a:endParaRPr lang="en-US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-152400" y="6248400"/>
            <a:ext cx="731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could we learn a tree from data?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9430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Decision tree learning</a:t>
            </a:r>
          </a:p>
        </p:txBody>
      </p:sp>
      <p:sp>
        <p:nvSpPr>
          <p:cNvPr id="24580" name="Oval 3"/>
          <p:cNvSpPr>
            <a:spLocks noChangeArrowheads="1"/>
          </p:cNvSpPr>
          <p:nvPr/>
        </p:nvSpPr>
        <p:spPr bwMode="auto">
          <a:xfrm>
            <a:off x="1905000" y="2667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1" name="Oval 4"/>
          <p:cNvSpPr>
            <a:spLocks noChangeArrowheads="1"/>
          </p:cNvSpPr>
          <p:nvPr/>
        </p:nvSpPr>
        <p:spPr bwMode="auto">
          <a:xfrm>
            <a:off x="41148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2" name="Oval 5"/>
          <p:cNvSpPr>
            <a:spLocks noChangeArrowheads="1"/>
          </p:cNvSpPr>
          <p:nvPr/>
        </p:nvSpPr>
        <p:spPr bwMode="auto">
          <a:xfrm>
            <a:off x="4648200" y="4876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3" name="Oval 6"/>
          <p:cNvSpPr>
            <a:spLocks noChangeArrowheads="1"/>
          </p:cNvSpPr>
          <p:nvPr/>
        </p:nvSpPr>
        <p:spPr bwMode="auto">
          <a:xfrm>
            <a:off x="2057400" y="32004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4" name="Oval 7"/>
          <p:cNvSpPr>
            <a:spLocks noChangeArrowheads="1"/>
          </p:cNvSpPr>
          <p:nvPr/>
        </p:nvSpPr>
        <p:spPr bwMode="auto">
          <a:xfrm>
            <a:off x="22098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5" name="Oval 8"/>
          <p:cNvSpPr>
            <a:spLocks noChangeArrowheads="1"/>
          </p:cNvSpPr>
          <p:nvPr/>
        </p:nvSpPr>
        <p:spPr bwMode="auto">
          <a:xfrm>
            <a:off x="3124200" y="2667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6" name="Oval 9"/>
          <p:cNvSpPr>
            <a:spLocks noChangeArrowheads="1"/>
          </p:cNvSpPr>
          <p:nvPr/>
        </p:nvSpPr>
        <p:spPr bwMode="auto">
          <a:xfrm>
            <a:off x="16002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7" name="Oval 10"/>
          <p:cNvSpPr>
            <a:spLocks noChangeArrowheads="1"/>
          </p:cNvSpPr>
          <p:nvPr/>
        </p:nvSpPr>
        <p:spPr bwMode="auto">
          <a:xfrm>
            <a:off x="2667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8" name="Oval 11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9" name="Oval 12"/>
          <p:cNvSpPr>
            <a:spLocks noChangeArrowheads="1"/>
          </p:cNvSpPr>
          <p:nvPr/>
        </p:nvSpPr>
        <p:spPr bwMode="auto">
          <a:xfrm>
            <a:off x="29718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0" name="Oval 13"/>
          <p:cNvSpPr>
            <a:spLocks noChangeArrowheads="1"/>
          </p:cNvSpPr>
          <p:nvPr/>
        </p:nvSpPr>
        <p:spPr bwMode="auto">
          <a:xfrm>
            <a:off x="42672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Oval 14"/>
          <p:cNvSpPr>
            <a:spLocks noChangeArrowheads="1"/>
          </p:cNvSpPr>
          <p:nvPr/>
        </p:nvSpPr>
        <p:spPr bwMode="auto">
          <a:xfrm>
            <a:off x="4419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2" name="Oval 15"/>
          <p:cNvSpPr>
            <a:spLocks noChangeArrowheads="1"/>
          </p:cNvSpPr>
          <p:nvPr/>
        </p:nvSpPr>
        <p:spPr bwMode="auto">
          <a:xfrm>
            <a:off x="45720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3" name="Oval 16"/>
          <p:cNvSpPr>
            <a:spLocks noChangeArrowheads="1"/>
          </p:cNvSpPr>
          <p:nvPr/>
        </p:nvSpPr>
        <p:spPr bwMode="auto">
          <a:xfrm>
            <a:off x="56388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4" name="Oval 17"/>
          <p:cNvSpPr>
            <a:spLocks noChangeArrowheads="1"/>
          </p:cNvSpPr>
          <p:nvPr/>
        </p:nvSpPr>
        <p:spPr bwMode="auto">
          <a:xfrm>
            <a:off x="48768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5" name="Oval 18"/>
          <p:cNvSpPr>
            <a:spLocks noChangeArrowheads="1"/>
          </p:cNvSpPr>
          <p:nvPr/>
        </p:nvSpPr>
        <p:spPr bwMode="auto">
          <a:xfrm>
            <a:off x="4038600" y="5029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6" name="Oval 19"/>
          <p:cNvSpPr>
            <a:spLocks noChangeArrowheads="1"/>
          </p:cNvSpPr>
          <p:nvPr/>
        </p:nvSpPr>
        <p:spPr bwMode="auto">
          <a:xfrm>
            <a:off x="4572000" y="594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7" name="Oval 20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1" name="Line 24"/>
          <p:cNvSpPr>
            <a:spLocks noChangeShapeType="1"/>
          </p:cNvSpPr>
          <p:nvPr/>
        </p:nvSpPr>
        <p:spPr bwMode="auto">
          <a:xfrm>
            <a:off x="3810000" y="1981200"/>
            <a:ext cx="0" cy="419100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2" name="Text Box 25"/>
          <p:cNvSpPr txBox="1">
            <a:spLocks noChangeArrowheads="1"/>
          </p:cNvSpPr>
          <p:nvPr/>
        </p:nvSpPr>
        <p:spPr bwMode="auto">
          <a:xfrm>
            <a:off x="5867400" y="373380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1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4603" name="Text Box 26"/>
          <p:cNvSpPr txBox="1">
            <a:spLocks noChangeArrowheads="1"/>
          </p:cNvSpPr>
          <p:nvPr/>
        </p:nvSpPr>
        <p:spPr bwMode="auto">
          <a:xfrm>
            <a:off x="7867650" y="381000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2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4604" name="Text Box 27"/>
          <p:cNvSpPr txBox="1">
            <a:spLocks noChangeArrowheads="1"/>
          </p:cNvSpPr>
          <p:nvPr/>
        </p:nvSpPr>
        <p:spPr bwMode="auto">
          <a:xfrm>
            <a:off x="7848600" y="426720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3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3400" y="1066800"/>
            <a:ext cx="8153400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/>
              <a:t>Features are </a:t>
            </a:r>
            <a:r>
              <a:rPr lang="en-US" b="0" dirty="0" err="1" smtClean="0"/>
              <a:t>x</a:t>
            </a:r>
            <a:r>
              <a:rPr lang="en-US" b="0" dirty="0" smtClean="0"/>
              <a:t> and </a:t>
            </a:r>
            <a:r>
              <a:rPr lang="en-US" b="0" dirty="0" err="1" smtClean="0"/>
              <a:t>y</a:t>
            </a:r>
            <a:endParaRPr lang="en-US" b="0" dirty="0" smtClean="0"/>
          </a:p>
          <a:p>
            <a:pPr algn="l"/>
            <a:r>
              <a:rPr lang="en-US" b="0" dirty="0" smtClean="0"/>
              <a:t>A node in the tree is threshold on that dimension</a:t>
            </a:r>
            <a:endParaRPr lang="en-US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-152400" y="6248400"/>
            <a:ext cx="731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could we learn a tree from data?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34200" y="2362200"/>
            <a:ext cx="1295400" cy="4514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0" dirty="0" smtClean="0"/>
              <a:t>Test </a:t>
            </a:r>
            <a:r>
              <a:rPr lang="en-US" b="0" dirty="0" err="1" smtClean="0"/>
              <a:t>x</a:t>
            </a:r>
            <a:endParaRPr lang="en-US" b="0" dirty="0"/>
          </a:p>
        </p:txBody>
      </p:sp>
      <p:cxnSp>
        <p:nvCxnSpPr>
          <p:cNvPr id="34" name="Straight Connector 33"/>
          <p:cNvCxnSpPr/>
          <p:nvPr/>
        </p:nvCxnSpPr>
        <p:spPr bwMode="auto">
          <a:xfrm rot="10800000" flipV="1">
            <a:off x="6629400" y="2819400"/>
            <a:ext cx="8382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32" idx="2"/>
          </p:cNvCxnSpPr>
          <p:nvPr/>
        </p:nvCxnSpPr>
        <p:spPr bwMode="auto">
          <a:xfrm rot="16200000" flipH="1">
            <a:off x="7559953" y="2835553"/>
            <a:ext cx="843994" cy="800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8229600" y="2895600"/>
            <a:ext cx="381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477000" y="2819400"/>
            <a:ext cx="381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40" name="Oval 21"/>
          <p:cNvSpPr>
            <a:spLocks noChangeArrowheads="1"/>
          </p:cNvSpPr>
          <p:nvPr/>
        </p:nvSpPr>
        <p:spPr bwMode="auto">
          <a:xfrm>
            <a:off x="5791200" y="3810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Oval 22"/>
          <p:cNvSpPr>
            <a:spLocks noChangeArrowheads="1"/>
          </p:cNvSpPr>
          <p:nvPr/>
        </p:nvSpPr>
        <p:spPr bwMode="auto">
          <a:xfrm>
            <a:off x="7772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Oval 23"/>
          <p:cNvSpPr>
            <a:spLocks noChangeArrowheads="1"/>
          </p:cNvSpPr>
          <p:nvPr/>
        </p:nvSpPr>
        <p:spPr bwMode="auto">
          <a:xfrm>
            <a:off x="77724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760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Decision tree learning</a:t>
            </a:r>
          </a:p>
        </p:txBody>
      </p:sp>
      <p:sp>
        <p:nvSpPr>
          <p:cNvPr id="24580" name="Oval 3"/>
          <p:cNvSpPr>
            <a:spLocks noChangeArrowheads="1"/>
          </p:cNvSpPr>
          <p:nvPr/>
        </p:nvSpPr>
        <p:spPr bwMode="auto">
          <a:xfrm>
            <a:off x="1905000" y="2667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1" name="Oval 4"/>
          <p:cNvSpPr>
            <a:spLocks noChangeArrowheads="1"/>
          </p:cNvSpPr>
          <p:nvPr/>
        </p:nvSpPr>
        <p:spPr bwMode="auto">
          <a:xfrm>
            <a:off x="41148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2" name="Oval 5"/>
          <p:cNvSpPr>
            <a:spLocks noChangeArrowheads="1"/>
          </p:cNvSpPr>
          <p:nvPr/>
        </p:nvSpPr>
        <p:spPr bwMode="auto">
          <a:xfrm>
            <a:off x="4648200" y="4876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3" name="Oval 6"/>
          <p:cNvSpPr>
            <a:spLocks noChangeArrowheads="1"/>
          </p:cNvSpPr>
          <p:nvPr/>
        </p:nvSpPr>
        <p:spPr bwMode="auto">
          <a:xfrm>
            <a:off x="2057400" y="32004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4" name="Oval 7"/>
          <p:cNvSpPr>
            <a:spLocks noChangeArrowheads="1"/>
          </p:cNvSpPr>
          <p:nvPr/>
        </p:nvSpPr>
        <p:spPr bwMode="auto">
          <a:xfrm>
            <a:off x="22098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5" name="Oval 8"/>
          <p:cNvSpPr>
            <a:spLocks noChangeArrowheads="1"/>
          </p:cNvSpPr>
          <p:nvPr/>
        </p:nvSpPr>
        <p:spPr bwMode="auto">
          <a:xfrm>
            <a:off x="3124200" y="2667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6" name="Oval 9"/>
          <p:cNvSpPr>
            <a:spLocks noChangeArrowheads="1"/>
          </p:cNvSpPr>
          <p:nvPr/>
        </p:nvSpPr>
        <p:spPr bwMode="auto">
          <a:xfrm>
            <a:off x="16002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7" name="Oval 10"/>
          <p:cNvSpPr>
            <a:spLocks noChangeArrowheads="1"/>
          </p:cNvSpPr>
          <p:nvPr/>
        </p:nvSpPr>
        <p:spPr bwMode="auto">
          <a:xfrm>
            <a:off x="2667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8" name="Oval 11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9" name="Oval 12"/>
          <p:cNvSpPr>
            <a:spLocks noChangeArrowheads="1"/>
          </p:cNvSpPr>
          <p:nvPr/>
        </p:nvSpPr>
        <p:spPr bwMode="auto">
          <a:xfrm>
            <a:off x="29718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0" name="Oval 13"/>
          <p:cNvSpPr>
            <a:spLocks noChangeArrowheads="1"/>
          </p:cNvSpPr>
          <p:nvPr/>
        </p:nvSpPr>
        <p:spPr bwMode="auto">
          <a:xfrm>
            <a:off x="42672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Oval 14"/>
          <p:cNvSpPr>
            <a:spLocks noChangeArrowheads="1"/>
          </p:cNvSpPr>
          <p:nvPr/>
        </p:nvSpPr>
        <p:spPr bwMode="auto">
          <a:xfrm>
            <a:off x="4419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2" name="Oval 15"/>
          <p:cNvSpPr>
            <a:spLocks noChangeArrowheads="1"/>
          </p:cNvSpPr>
          <p:nvPr/>
        </p:nvSpPr>
        <p:spPr bwMode="auto">
          <a:xfrm>
            <a:off x="45720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3" name="Oval 16"/>
          <p:cNvSpPr>
            <a:spLocks noChangeArrowheads="1"/>
          </p:cNvSpPr>
          <p:nvPr/>
        </p:nvSpPr>
        <p:spPr bwMode="auto">
          <a:xfrm>
            <a:off x="56388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4" name="Oval 17"/>
          <p:cNvSpPr>
            <a:spLocks noChangeArrowheads="1"/>
          </p:cNvSpPr>
          <p:nvPr/>
        </p:nvSpPr>
        <p:spPr bwMode="auto">
          <a:xfrm>
            <a:off x="48768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5" name="Oval 18"/>
          <p:cNvSpPr>
            <a:spLocks noChangeArrowheads="1"/>
          </p:cNvSpPr>
          <p:nvPr/>
        </p:nvSpPr>
        <p:spPr bwMode="auto">
          <a:xfrm>
            <a:off x="4038600" y="5029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6" name="Oval 19"/>
          <p:cNvSpPr>
            <a:spLocks noChangeArrowheads="1"/>
          </p:cNvSpPr>
          <p:nvPr/>
        </p:nvSpPr>
        <p:spPr bwMode="auto">
          <a:xfrm>
            <a:off x="4572000" y="594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7" name="Oval 20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1" name="Line 24"/>
          <p:cNvSpPr>
            <a:spLocks noChangeShapeType="1"/>
          </p:cNvSpPr>
          <p:nvPr/>
        </p:nvSpPr>
        <p:spPr bwMode="auto">
          <a:xfrm>
            <a:off x="3810000" y="1981200"/>
            <a:ext cx="0" cy="419100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2" name="Text Box 25"/>
          <p:cNvSpPr txBox="1">
            <a:spLocks noChangeArrowheads="1"/>
          </p:cNvSpPr>
          <p:nvPr/>
        </p:nvSpPr>
        <p:spPr bwMode="auto">
          <a:xfrm>
            <a:off x="5867400" y="373380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1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4603" name="Text Box 26"/>
          <p:cNvSpPr txBox="1">
            <a:spLocks noChangeArrowheads="1"/>
          </p:cNvSpPr>
          <p:nvPr/>
        </p:nvSpPr>
        <p:spPr bwMode="auto">
          <a:xfrm>
            <a:off x="8066204" y="4629835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2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4604" name="Text Box 27"/>
          <p:cNvSpPr txBox="1">
            <a:spLocks noChangeArrowheads="1"/>
          </p:cNvSpPr>
          <p:nvPr/>
        </p:nvSpPr>
        <p:spPr bwMode="auto">
          <a:xfrm>
            <a:off x="6858000" y="461147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3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3400" y="1066800"/>
            <a:ext cx="8153400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/>
              <a:t>Features are </a:t>
            </a:r>
            <a:r>
              <a:rPr lang="en-US" b="0" dirty="0" err="1" smtClean="0"/>
              <a:t>x</a:t>
            </a:r>
            <a:r>
              <a:rPr lang="en-US" b="0" dirty="0" smtClean="0"/>
              <a:t> and </a:t>
            </a:r>
            <a:r>
              <a:rPr lang="en-US" b="0" dirty="0" err="1" smtClean="0"/>
              <a:t>y</a:t>
            </a:r>
            <a:endParaRPr lang="en-US" b="0" dirty="0" smtClean="0"/>
          </a:p>
          <a:p>
            <a:pPr algn="l"/>
            <a:r>
              <a:rPr lang="en-US" b="0" dirty="0" smtClean="0"/>
              <a:t>A node in the tree is threshold on that dimension</a:t>
            </a:r>
            <a:endParaRPr lang="en-US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-152400" y="6248400"/>
            <a:ext cx="731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could we learn a tree from data?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34200" y="2362200"/>
            <a:ext cx="1295400" cy="4514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0" dirty="0" smtClean="0"/>
              <a:t>Test </a:t>
            </a:r>
            <a:r>
              <a:rPr lang="en-US" b="0" dirty="0" err="1" smtClean="0"/>
              <a:t>x</a:t>
            </a:r>
            <a:endParaRPr lang="en-US" b="0" dirty="0"/>
          </a:p>
        </p:txBody>
      </p:sp>
      <p:cxnSp>
        <p:nvCxnSpPr>
          <p:cNvPr id="34" name="Straight Connector 33"/>
          <p:cNvCxnSpPr/>
          <p:nvPr/>
        </p:nvCxnSpPr>
        <p:spPr bwMode="auto">
          <a:xfrm rot="10800000" flipV="1">
            <a:off x="6629400" y="2819400"/>
            <a:ext cx="8382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32" idx="2"/>
          </p:cNvCxnSpPr>
          <p:nvPr/>
        </p:nvCxnSpPr>
        <p:spPr bwMode="auto">
          <a:xfrm rot="16200000" flipH="1">
            <a:off x="7369453" y="3026053"/>
            <a:ext cx="843994" cy="419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7848600" y="2977594"/>
            <a:ext cx="381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477000" y="2819400"/>
            <a:ext cx="381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40" name="Oval 21"/>
          <p:cNvSpPr>
            <a:spLocks noChangeArrowheads="1"/>
          </p:cNvSpPr>
          <p:nvPr/>
        </p:nvSpPr>
        <p:spPr bwMode="auto">
          <a:xfrm>
            <a:off x="5791200" y="3810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Oval 22"/>
          <p:cNvSpPr>
            <a:spLocks noChangeArrowheads="1"/>
          </p:cNvSpPr>
          <p:nvPr/>
        </p:nvSpPr>
        <p:spPr bwMode="auto">
          <a:xfrm>
            <a:off x="7970954" y="470603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Oval 23"/>
          <p:cNvSpPr>
            <a:spLocks noChangeArrowheads="1"/>
          </p:cNvSpPr>
          <p:nvPr/>
        </p:nvSpPr>
        <p:spPr bwMode="auto">
          <a:xfrm>
            <a:off x="6781800" y="468767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3810000" y="4419600"/>
            <a:ext cx="22098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7315200" y="3657600"/>
            <a:ext cx="1295400" cy="4514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0" dirty="0" smtClean="0"/>
              <a:t>Test </a:t>
            </a:r>
            <a:r>
              <a:rPr lang="en-US" b="0" dirty="0" err="1"/>
              <a:t>y</a:t>
            </a:r>
            <a:endParaRPr lang="en-US" b="0" dirty="0"/>
          </a:p>
        </p:txBody>
      </p:sp>
      <p:cxnSp>
        <p:nvCxnSpPr>
          <p:cNvPr id="45" name="Straight Connector 44"/>
          <p:cNvCxnSpPr>
            <a:stCxn id="37" idx="2"/>
            <a:endCxn id="24604" idx="0"/>
          </p:cNvCxnSpPr>
          <p:nvPr/>
        </p:nvCxnSpPr>
        <p:spPr bwMode="auto">
          <a:xfrm rot="5400000">
            <a:off x="7409617" y="4058187"/>
            <a:ext cx="502464" cy="6041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37" idx="2"/>
            <a:endCxn id="24603" idx="0"/>
          </p:cNvCxnSpPr>
          <p:nvPr/>
        </p:nvCxnSpPr>
        <p:spPr bwMode="auto">
          <a:xfrm rot="16200000" flipH="1">
            <a:off x="8004537" y="4067369"/>
            <a:ext cx="520829" cy="6041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8458200" y="4120594"/>
            <a:ext cx="381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162800" y="4120594"/>
            <a:ext cx="381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15968679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Start at the top and work our way down</a:t>
            </a:r>
          </a:p>
          <a:p>
            <a:pPr lvl="1"/>
            <a:r>
              <a:rPr lang="en-US" sz="2000" dirty="0" smtClean="0"/>
              <a:t>Examine all of the features to see which feature best separates the data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Split the data into subsets based on the feature test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Test the </a:t>
            </a:r>
            <a:r>
              <a:rPr lang="en-US" sz="2000" i="1" dirty="0" smtClean="0"/>
              <a:t>remaining</a:t>
            </a:r>
            <a:r>
              <a:rPr lang="en-US" sz="2000" dirty="0" smtClean="0"/>
              <a:t> features to see which best separates the data in each subset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Repeat this process in all branches until:</a:t>
            </a:r>
          </a:p>
        </p:txBody>
      </p:sp>
    </p:spTree>
    <p:extLst>
      <p:ext uri="{BB962C8B-B14F-4D97-AF65-F5344CB8AC3E}">
        <p14:creationId xmlns:p14="http://schemas.microsoft.com/office/powerpoint/2010/main" val="3372242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Start at the top and work our way down</a:t>
            </a:r>
          </a:p>
          <a:p>
            <a:pPr lvl="1"/>
            <a:r>
              <a:rPr lang="en-US" sz="2000" dirty="0" smtClean="0"/>
              <a:t>Examine all of the features to see which feature best separates the data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Split the data into subsets based on the feature test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Test the </a:t>
            </a:r>
            <a:r>
              <a:rPr lang="en-US" sz="2000" i="1" dirty="0" smtClean="0"/>
              <a:t>remaining</a:t>
            </a:r>
            <a:r>
              <a:rPr lang="en-US" sz="2000" dirty="0" smtClean="0"/>
              <a:t> features to see which best separates the data in each subset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Repeat this process in all branches until:</a:t>
            </a:r>
          </a:p>
          <a:p>
            <a:pPr lvl="2"/>
            <a:r>
              <a:rPr lang="en-US" sz="1800" dirty="0" smtClean="0"/>
              <a:t>all examples in a subset are of the same type</a:t>
            </a:r>
          </a:p>
          <a:p>
            <a:pPr lvl="2"/>
            <a:r>
              <a:rPr lang="en-US" sz="1800" dirty="0" smtClean="0"/>
              <a:t>there are no examples left (or some small number left)</a:t>
            </a:r>
          </a:p>
          <a:p>
            <a:pPr lvl="2"/>
            <a:r>
              <a:rPr lang="en-US" sz="1800" dirty="0" smtClean="0"/>
              <a:t>there are no attributes left</a:t>
            </a:r>
          </a:p>
        </p:txBody>
      </p:sp>
    </p:spTree>
    <p:extLst>
      <p:ext uri="{BB962C8B-B14F-4D97-AF65-F5344CB8AC3E}">
        <p14:creationId xmlns:p14="http://schemas.microsoft.com/office/powerpoint/2010/main" val="268734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Start at the top and work our way down</a:t>
            </a:r>
          </a:p>
          <a:p>
            <a:pPr lvl="1"/>
            <a:r>
              <a:rPr lang="en-US" sz="2000" dirty="0" smtClean="0"/>
              <a:t>Examine all of the features to see </a:t>
            </a:r>
            <a:r>
              <a:rPr lang="en-US" sz="2000" b="1" dirty="0" smtClean="0">
                <a:solidFill>
                  <a:srgbClr val="FF0000"/>
                </a:solidFill>
              </a:rPr>
              <a:t>which feature best separates the data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Split the data into subsets based on the feature test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Test the </a:t>
            </a:r>
            <a:r>
              <a:rPr lang="en-US" sz="2000" i="1" dirty="0" smtClean="0"/>
              <a:t>remaining</a:t>
            </a:r>
            <a:r>
              <a:rPr lang="en-US" sz="2000" dirty="0" smtClean="0"/>
              <a:t> features to see which best separates the data in each subset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Repeat this process in all branches until:</a:t>
            </a:r>
          </a:p>
          <a:p>
            <a:pPr lvl="2"/>
            <a:r>
              <a:rPr lang="en-US" sz="1800" dirty="0" smtClean="0"/>
              <a:t>all examples in a subset are of the same type</a:t>
            </a:r>
          </a:p>
          <a:p>
            <a:pPr lvl="2"/>
            <a:r>
              <a:rPr lang="en-US" sz="1800" dirty="0" smtClean="0"/>
              <a:t>there are no examples left</a:t>
            </a:r>
          </a:p>
          <a:p>
            <a:pPr lvl="2"/>
            <a:r>
              <a:rPr lang="en-US" sz="1800" dirty="0" smtClean="0"/>
              <a:t>there are no attributes left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33800" y="6019800"/>
            <a:ext cx="160983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Ideas?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171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Classifiers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Naïve Bayes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k-nearest neighbors (k-NN)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Both fairly straightforward to understand and implement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How do they work?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6678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KL-Divergence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990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Given two probability distributions P and Q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81200" y="2362200"/>
          <a:ext cx="4648200" cy="1070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3" imgW="1765300" imgH="406400" progId="Equation.3">
                  <p:embed/>
                </p:oleObj>
              </mc:Choice>
              <mc:Fallback>
                <p:oleObj name="Equation" r:id="rId3" imgW="17653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362200"/>
                        <a:ext cx="4648200" cy="10700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41910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When is this large? small?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447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KL-Divergence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990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Given two probability distributions P and Q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81200" y="2362200"/>
          <a:ext cx="4648200" cy="1070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60" name="Equation" r:id="rId3" imgW="1765300" imgH="406400" progId="Equation.3">
                  <p:embed/>
                </p:oleObj>
              </mc:Choice>
              <mc:Fallback>
                <p:oleObj name="Equation" r:id="rId3" imgW="17653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362200"/>
                        <a:ext cx="4648200" cy="10700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41910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When P = Q,    D</a:t>
            </a:r>
            <a:r>
              <a:rPr lang="en-US" sz="2400" baseline="-25000" dirty="0" smtClean="0">
                <a:solidFill>
                  <a:srgbClr val="0000FF"/>
                </a:solidFill>
              </a:rPr>
              <a:t>KL</a:t>
            </a:r>
            <a:r>
              <a:rPr lang="en-US" sz="2400" dirty="0" smtClean="0">
                <a:solidFill>
                  <a:srgbClr val="0000FF"/>
                </a:solidFill>
              </a:rPr>
              <a:t>(P||Q) = 0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400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KL-Divergence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990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Given two probability distributions P and Q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81200" y="2362200"/>
          <a:ext cx="4648200" cy="1070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84" name="Equation" r:id="rId3" imgW="1765300" imgH="406400" progId="Equation.3">
                  <p:embed/>
                </p:oleObj>
              </mc:Choice>
              <mc:Fallback>
                <p:oleObj name="Equation" r:id="rId3" imgW="17653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362200"/>
                        <a:ext cx="4648200" cy="10700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600" y="4953000"/>
            <a:ext cx="52578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</a:t>
            </a:r>
            <a:r>
              <a:rPr lang="en-US" baseline="-25000" dirty="0" smtClean="0">
                <a:solidFill>
                  <a:srgbClr val="0000FF"/>
                </a:solidFill>
              </a:rPr>
              <a:t>KL</a:t>
            </a:r>
            <a:r>
              <a:rPr lang="en-US" dirty="0" smtClean="0">
                <a:solidFill>
                  <a:srgbClr val="0000FF"/>
                </a:solidFill>
              </a:rPr>
              <a:t>(P||Q) = 6.89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38100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P(1) = 0.999</a:t>
            </a:r>
          </a:p>
          <a:p>
            <a:r>
              <a:rPr lang="en-US" sz="2400" dirty="0" smtClean="0"/>
              <a:t>P(2) = 0.001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38100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Q(1) = 0.001</a:t>
            </a:r>
          </a:p>
          <a:p>
            <a:r>
              <a:rPr lang="en-US" sz="2400" dirty="0"/>
              <a:t>Q</a:t>
            </a:r>
            <a:r>
              <a:rPr lang="en-US" sz="2400" dirty="0" smtClean="0"/>
              <a:t>(</a:t>
            </a:r>
            <a:r>
              <a:rPr lang="en-US" sz="2400" dirty="0" smtClean="0"/>
              <a:t>2) = 0.999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562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0000FF"/>
                </a:solidFill>
              </a:rPr>
              <a:t>KL-divergence is a measure of the distance between two probability distributions (though it’s not a distance metric</a:t>
            </a:r>
            <a:r>
              <a:rPr lang="en-US" dirty="0" smtClean="0">
                <a:solidFill>
                  <a:srgbClr val="0000FF"/>
                </a:solidFill>
              </a:rPr>
              <a:t>!)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033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Gain</a:t>
            </a:r>
            <a:endParaRPr lang="en-US" dirty="0"/>
          </a:p>
        </p:txBody>
      </p:sp>
      <p:graphicFrame>
        <p:nvGraphicFramePr>
          <p:cNvPr id="2785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959272"/>
              </p:ext>
            </p:extLst>
          </p:nvPr>
        </p:nvGraphicFramePr>
        <p:xfrm>
          <a:off x="304801" y="1219200"/>
          <a:ext cx="7696200" cy="954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08" name="Equation" r:id="rId3" imgW="3276600" imgH="406400" progId="Equation.3">
                  <p:embed/>
                </p:oleObj>
              </mc:Choice>
              <mc:Fallback>
                <p:oleObj name="Equation" r:id="rId3" imgW="32766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1" y="1219200"/>
                        <a:ext cx="7696200" cy="95458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562600"/>
            <a:ext cx="7696200" cy="1140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0000FF"/>
                </a:solidFill>
              </a:rPr>
              <a:t>KL-divergence is a measure of the distance between two probability distributions (though it’s not a distance metric!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2092531" y="3492133"/>
            <a:ext cx="29215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0" dirty="0" smtClean="0">
                <a:solidFill>
                  <a:srgbClr val="FF0000"/>
                </a:solidFill>
              </a:rPr>
              <a:t>What is this asking?</a:t>
            </a:r>
          </a:p>
        </p:txBody>
      </p:sp>
    </p:spTree>
    <p:extLst>
      <p:ext uri="{BB962C8B-B14F-4D97-AF65-F5344CB8AC3E}">
        <p14:creationId xmlns:p14="http://schemas.microsoft.com/office/powerpoint/2010/main" val="2328438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686800" cy="34591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What is the distance from the probability of a class (i.e. the prior) and the probability of that class conditioned on </a:t>
            </a:r>
            <a:r>
              <a:rPr lang="en-US" sz="2000" i="1" dirty="0" err="1" smtClean="0"/>
              <a:t>f</a:t>
            </a:r>
            <a:r>
              <a:rPr lang="en-US" sz="2000" i="1" dirty="0" smtClean="0"/>
              <a:t> </a:t>
            </a:r>
            <a:r>
              <a:rPr lang="en-US" sz="2000" dirty="0" smtClean="0"/>
              <a:t>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What information do we gain about the class decision, given the feature </a:t>
            </a:r>
            <a:r>
              <a:rPr lang="en-US" sz="2000" i="1" dirty="0" smtClean="0"/>
              <a:t>f </a:t>
            </a:r>
            <a:r>
              <a:rPr lang="en-US" sz="2000" dirty="0" smtClean="0"/>
              <a:t>?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Use information gain to decide the most informative feature to split on</a:t>
            </a:r>
          </a:p>
          <a:p>
            <a:endParaRPr lang="en-US" sz="2000" dirty="0" smtClean="0"/>
          </a:p>
        </p:txBody>
      </p:sp>
      <p:graphicFrame>
        <p:nvGraphicFramePr>
          <p:cNvPr id="278530" name="Object 2"/>
          <p:cNvGraphicFramePr>
            <a:graphicFrameLocks noChangeAspect="1"/>
          </p:cNvGraphicFramePr>
          <p:nvPr/>
        </p:nvGraphicFramePr>
        <p:xfrm>
          <a:off x="304800" y="1219200"/>
          <a:ext cx="8626475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18" name="Equation" r:id="rId3" imgW="3276600" imgH="406400" progId="Equation.3">
                  <p:embed/>
                </p:oleObj>
              </mc:Choice>
              <mc:Fallback>
                <p:oleObj name="Equation" r:id="rId3" imgW="32766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219200"/>
                        <a:ext cx="8626475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8344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Decision tree learning</a:t>
            </a:r>
          </a:p>
        </p:txBody>
      </p:sp>
      <p:sp>
        <p:nvSpPr>
          <p:cNvPr id="24580" name="Oval 3"/>
          <p:cNvSpPr>
            <a:spLocks noChangeArrowheads="1"/>
          </p:cNvSpPr>
          <p:nvPr/>
        </p:nvSpPr>
        <p:spPr bwMode="auto">
          <a:xfrm>
            <a:off x="1981200" y="2590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1" name="Oval 4"/>
          <p:cNvSpPr>
            <a:spLocks noChangeArrowheads="1"/>
          </p:cNvSpPr>
          <p:nvPr/>
        </p:nvSpPr>
        <p:spPr bwMode="auto">
          <a:xfrm>
            <a:off x="34290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3" name="Oval 6"/>
          <p:cNvSpPr>
            <a:spLocks noChangeArrowheads="1"/>
          </p:cNvSpPr>
          <p:nvPr/>
        </p:nvSpPr>
        <p:spPr bwMode="auto">
          <a:xfrm>
            <a:off x="2133600" y="3124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4" name="Oval 7"/>
          <p:cNvSpPr>
            <a:spLocks noChangeArrowheads="1"/>
          </p:cNvSpPr>
          <p:nvPr/>
        </p:nvSpPr>
        <p:spPr bwMode="auto">
          <a:xfrm>
            <a:off x="2286000" y="4191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5" name="Oval 8"/>
          <p:cNvSpPr>
            <a:spLocks noChangeArrowheads="1"/>
          </p:cNvSpPr>
          <p:nvPr/>
        </p:nvSpPr>
        <p:spPr bwMode="auto">
          <a:xfrm>
            <a:off x="3200400" y="2590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6" name="Oval 9"/>
          <p:cNvSpPr>
            <a:spLocks noChangeArrowheads="1"/>
          </p:cNvSpPr>
          <p:nvPr/>
        </p:nvSpPr>
        <p:spPr bwMode="auto">
          <a:xfrm>
            <a:off x="1676400" y="35814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7" name="Oval 10"/>
          <p:cNvSpPr>
            <a:spLocks noChangeArrowheads="1"/>
          </p:cNvSpPr>
          <p:nvPr/>
        </p:nvSpPr>
        <p:spPr bwMode="auto">
          <a:xfrm>
            <a:off x="2743200" y="3352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8" name="Oval 11"/>
          <p:cNvSpPr>
            <a:spLocks noChangeArrowheads="1"/>
          </p:cNvSpPr>
          <p:nvPr/>
        </p:nvSpPr>
        <p:spPr bwMode="auto">
          <a:xfrm>
            <a:off x="3429000" y="2971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9" name="Oval 12"/>
          <p:cNvSpPr>
            <a:spLocks noChangeArrowheads="1"/>
          </p:cNvSpPr>
          <p:nvPr/>
        </p:nvSpPr>
        <p:spPr bwMode="auto">
          <a:xfrm>
            <a:off x="3810000" y="4953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0" name="Oval 13"/>
          <p:cNvSpPr>
            <a:spLocks noChangeArrowheads="1"/>
          </p:cNvSpPr>
          <p:nvPr/>
        </p:nvSpPr>
        <p:spPr bwMode="auto">
          <a:xfrm>
            <a:off x="38100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Oval 14"/>
          <p:cNvSpPr>
            <a:spLocks noChangeArrowheads="1"/>
          </p:cNvSpPr>
          <p:nvPr/>
        </p:nvSpPr>
        <p:spPr bwMode="auto">
          <a:xfrm>
            <a:off x="41148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2" name="Oval 15"/>
          <p:cNvSpPr>
            <a:spLocks noChangeArrowheads="1"/>
          </p:cNvSpPr>
          <p:nvPr/>
        </p:nvSpPr>
        <p:spPr bwMode="auto">
          <a:xfrm>
            <a:off x="42672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3" name="Oval 16"/>
          <p:cNvSpPr>
            <a:spLocks noChangeArrowheads="1"/>
          </p:cNvSpPr>
          <p:nvPr/>
        </p:nvSpPr>
        <p:spPr bwMode="auto">
          <a:xfrm>
            <a:off x="53340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4" name="Oval 17"/>
          <p:cNvSpPr>
            <a:spLocks noChangeArrowheads="1"/>
          </p:cNvSpPr>
          <p:nvPr/>
        </p:nvSpPr>
        <p:spPr bwMode="auto">
          <a:xfrm>
            <a:off x="45720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8" name="Oval 21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9" name="Oval 22"/>
          <p:cNvSpPr>
            <a:spLocks noChangeArrowheads="1"/>
          </p:cNvSpPr>
          <p:nvPr/>
        </p:nvSpPr>
        <p:spPr bwMode="auto">
          <a:xfrm>
            <a:off x="72390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1" name="Line 24"/>
          <p:cNvSpPr>
            <a:spLocks noChangeShapeType="1"/>
          </p:cNvSpPr>
          <p:nvPr/>
        </p:nvSpPr>
        <p:spPr bwMode="auto">
          <a:xfrm>
            <a:off x="6629400" y="1905000"/>
            <a:ext cx="0" cy="441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2" name="Text Box 25"/>
          <p:cNvSpPr txBox="1">
            <a:spLocks noChangeArrowheads="1"/>
          </p:cNvSpPr>
          <p:nvPr/>
        </p:nvSpPr>
        <p:spPr bwMode="auto">
          <a:xfrm>
            <a:off x="7512050" y="4357688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1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4603" name="Text Box 26"/>
          <p:cNvSpPr txBox="1">
            <a:spLocks noChangeArrowheads="1"/>
          </p:cNvSpPr>
          <p:nvPr/>
        </p:nvSpPr>
        <p:spPr bwMode="auto">
          <a:xfrm>
            <a:off x="7486650" y="480060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2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3400" y="1066800"/>
            <a:ext cx="8153400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/>
              <a:t>Features are </a:t>
            </a:r>
            <a:r>
              <a:rPr lang="en-US" b="0" dirty="0" err="1" smtClean="0"/>
              <a:t>x</a:t>
            </a:r>
            <a:r>
              <a:rPr lang="en-US" b="0" dirty="0" smtClean="0"/>
              <a:t> and </a:t>
            </a:r>
            <a:r>
              <a:rPr lang="en-US" b="0" dirty="0" err="1" smtClean="0"/>
              <a:t>y</a:t>
            </a:r>
            <a:endParaRPr lang="en-US" b="0" dirty="0" smtClean="0"/>
          </a:p>
          <a:p>
            <a:pPr algn="l"/>
            <a:r>
              <a:rPr lang="en-US" b="0" dirty="0" smtClean="0"/>
              <a:t>A node in the tree is threshold on that dimension</a:t>
            </a:r>
            <a:endParaRPr lang="en-US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-152400" y="5867400"/>
            <a:ext cx="731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would be the learned tree?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7563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Decision tree learning</a:t>
            </a:r>
          </a:p>
        </p:txBody>
      </p:sp>
      <p:sp>
        <p:nvSpPr>
          <p:cNvPr id="24580" name="Oval 3"/>
          <p:cNvSpPr>
            <a:spLocks noChangeArrowheads="1"/>
          </p:cNvSpPr>
          <p:nvPr/>
        </p:nvSpPr>
        <p:spPr bwMode="auto">
          <a:xfrm>
            <a:off x="1981200" y="2590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1" name="Oval 4"/>
          <p:cNvSpPr>
            <a:spLocks noChangeArrowheads="1"/>
          </p:cNvSpPr>
          <p:nvPr/>
        </p:nvSpPr>
        <p:spPr bwMode="auto">
          <a:xfrm>
            <a:off x="34290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3" name="Oval 6"/>
          <p:cNvSpPr>
            <a:spLocks noChangeArrowheads="1"/>
          </p:cNvSpPr>
          <p:nvPr/>
        </p:nvSpPr>
        <p:spPr bwMode="auto">
          <a:xfrm>
            <a:off x="2133600" y="3124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4" name="Oval 7"/>
          <p:cNvSpPr>
            <a:spLocks noChangeArrowheads="1"/>
          </p:cNvSpPr>
          <p:nvPr/>
        </p:nvSpPr>
        <p:spPr bwMode="auto">
          <a:xfrm>
            <a:off x="2286000" y="4191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5" name="Oval 8"/>
          <p:cNvSpPr>
            <a:spLocks noChangeArrowheads="1"/>
          </p:cNvSpPr>
          <p:nvPr/>
        </p:nvSpPr>
        <p:spPr bwMode="auto">
          <a:xfrm>
            <a:off x="3200400" y="2590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6" name="Oval 9"/>
          <p:cNvSpPr>
            <a:spLocks noChangeArrowheads="1"/>
          </p:cNvSpPr>
          <p:nvPr/>
        </p:nvSpPr>
        <p:spPr bwMode="auto">
          <a:xfrm>
            <a:off x="1676400" y="35814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7" name="Oval 10"/>
          <p:cNvSpPr>
            <a:spLocks noChangeArrowheads="1"/>
          </p:cNvSpPr>
          <p:nvPr/>
        </p:nvSpPr>
        <p:spPr bwMode="auto">
          <a:xfrm>
            <a:off x="2743200" y="3352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8" name="Oval 11"/>
          <p:cNvSpPr>
            <a:spLocks noChangeArrowheads="1"/>
          </p:cNvSpPr>
          <p:nvPr/>
        </p:nvSpPr>
        <p:spPr bwMode="auto">
          <a:xfrm>
            <a:off x="3429000" y="2971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9" name="Oval 12"/>
          <p:cNvSpPr>
            <a:spLocks noChangeArrowheads="1"/>
          </p:cNvSpPr>
          <p:nvPr/>
        </p:nvSpPr>
        <p:spPr bwMode="auto">
          <a:xfrm>
            <a:off x="3810000" y="4953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0" name="Oval 13"/>
          <p:cNvSpPr>
            <a:spLocks noChangeArrowheads="1"/>
          </p:cNvSpPr>
          <p:nvPr/>
        </p:nvSpPr>
        <p:spPr bwMode="auto">
          <a:xfrm>
            <a:off x="38100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Oval 14"/>
          <p:cNvSpPr>
            <a:spLocks noChangeArrowheads="1"/>
          </p:cNvSpPr>
          <p:nvPr/>
        </p:nvSpPr>
        <p:spPr bwMode="auto">
          <a:xfrm>
            <a:off x="41148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2" name="Oval 15"/>
          <p:cNvSpPr>
            <a:spLocks noChangeArrowheads="1"/>
          </p:cNvSpPr>
          <p:nvPr/>
        </p:nvSpPr>
        <p:spPr bwMode="auto">
          <a:xfrm>
            <a:off x="42672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3" name="Oval 16"/>
          <p:cNvSpPr>
            <a:spLocks noChangeArrowheads="1"/>
          </p:cNvSpPr>
          <p:nvPr/>
        </p:nvSpPr>
        <p:spPr bwMode="auto">
          <a:xfrm>
            <a:off x="53340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4" name="Oval 17"/>
          <p:cNvSpPr>
            <a:spLocks noChangeArrowheads="1"/>
          </p:cNvSpPr>
          <p:nvPr/>
        </p:nvSpPr>
        <p:spPr bwMode="auto">
          <a:xfrm>
            <a:off x="45720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8" name="Oval 21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9" name="Oval 22"/>
          <p:cNvSpPr>
            <a:spLocks noChangeArrowheads="1"/>
          </p:cNvSpPr>
          <p:nvPr/>
        </p:nvSpPr>
        <p:spPr bwMode="auto">
          <a:xfrm>
            <a:off x="72390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1" name="Line 24"/>
          <p:cNvSpPr>
            <a:spLocks noChangeShapeType="1"/>
          </p:cNvSpPr>
          <p:nvPr/>
        </p:nvSpPr>
        <p:spPr bwMode="auto">
          <a:xfrm>
            <a:off x="6629400" y="1905000"/>
            <a:ext cx="0" cy="441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2" name="Text Box 25"/>
          <p:cNvSpPr txBox="1">
            <a:spLocks noChangeArrowheads="1"/>
          </p:cNvSpPr>
          <p:nvPr/>
        </p:nvSpPr>
        <p:spPr bwMode="auto">
          <a:xfrm>
            <a:off x="7512050" y="4357688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1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4603" name="Text Box 26"/>
          <p:cNvSpPr txBox="1">
            <a:spLocks noChangeArrowheads="1"/>
          </p:cNvSpPr>
          <p:nvPr/>
        </p:nvSpPr>
        <p:spPr bwMode="auto">
          <a:xfrm>
            <a:off x="7486650" y="4800600"/>
            <a:ext cx="100159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800" dirty="0" smtClean="0">
                <a:latin typeface="Rockwell" pitchFamily="-110" charset="0"/>
              </a:rPr>
              <a:t>Class 2</a:t>
            </a:r>
            <a:endParaRPr lang="en-US" sz="1400" dirty="0">
              <a:latin typeface="Rockwell" pitchFamily="-11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3400" y="1066800"/>
            <a:ext cx="8153400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/>
              <a:t>Features are </a:t>
            </a:r>
            <a:r>
              <a:rPr lang="en-US" b="0" dirty="0" err="1" smtClean="0"/>
              <a:t>x</a:t>
            </a:r>
            <a:r>
              <a:rPr lang="en-US" b="0" dirty="0" smtClean="0"/>
              <a:t> and </a:t>
            </a:r>
            <a:r>
              <a:rPr lang="en-US" b="0" dirty="0" err="1" smtClean="0"/>
              <a:t>y</a:t>
            </a:r>
            <a:endParaRPr lang="en-US" b="0" dirty="0" smtClean="0"/>
          </a:p>
          <a:p>
            <a:pPr algn="l"/>
            <a:r>
              <a:rPr lang="en-US" b="0" dirty="0" smtClean="0"/>
              <a:t>A node in the tree is threshold on that dimension</a:t>
            </a:r>
            <a:endParaRPr lang="en-US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-152400" y="5867400"/>
            <a:ext cx="731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 you think this is right?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 flipH="1">
            <a:off x="3733800" y="1981200"/>
            <a:ext cx="0" cy="373380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3733800" y="4570412"/>
            <a:ext cx="22098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1056936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Overfitting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68579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Decision trees: high-variance or high-bias?</a:t>
            </a:r>
            <a:endParaRPr lang="en-US" sz="2800" dirty="0">
              <a:solidFill>
                <a:srgbClr val="FF0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239000" y="304800"/>
            <a:ext cx="1600200" cy="762000"/>
            <a:chOff x="381000" y="1752600"/>
            <a:chExt cx="4572794" cy="3582194"/>
          </a:xfrm>
        </p:grpSpPr>
        <p:sp>
          <p:nvSpPr>
            <p:cNvPr id="3" name="Oval 2"/>
            <p:cNvSpPr/>
            <p:nvPr/>
          </p:nvSpPr>
          <p:spPr bwMode="auto">
            <a:xfrm>
              <a:off x="762794" y="33520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 rot="5400000">
              <a:off x="-1408906" y="3542506"/>
              <a:ext cx="35814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" name="Straight Connector 4"/>
            <p:cNvCxnSpPr/>
            <p:nvPr/>
          </p:nvCxnSpPr>
          <p:spPr bwMode="auto">
            <a:xfrm rot="10800000">
              <a:off x="381794" y="5333206"/>
              <a:ext cx="45720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6" name="Oval 5"/>
            <p:cNvSpPr/>
            <p:nvPr/>
          </p:nvSpPr>
          <p:spPr bwMode="auto">
            <a:xfrm>
              <a:off x="1143794" y="31996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296194" y="35806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448594" y="40378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829594" y="38092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2134394" y="42664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591594" y="45712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2896394" y="41902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3124994" y="37330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658394" y="41140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734594" y="31996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420394" y="34282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496594" y="25900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Freeform 17"/>
            <p:cNvSpPr/>
            <p:nvPr/>
          </p:nvSpPr>
          <p:spPr bwMode="auto">
            <a:xfrm>
              <a:off x="670899" y="1917065"/>
              <a:ext cx="3989456" cy="2989423"/>
            </a:xfrm>
            <a:custGeom>
              <a:avLst/>
              <a:gdLst>
                <a:gd name="connsiteX0" fmla="*/ 0 w 3989456"/>
                <a:gd name="connsiteY0" fmla="*/ 1713377 h 2989423"/>
                <a:gd name="connsiteX1" fmla="*/ 503175 w 3989456"/>
                <a:gd name="connsiteY1" fmla="*/ 1294019 h 2989423"/>
                <a:gd name="connsiteX2" fmla="*/ 886546 w 3989456"/>
                <a:gd name="connsiteY2" fmla="*/ 2204624 h 2989423"/>
                <a:gd name="connsiteX3" fmla="*/ 1305858 w 3989456"/>
                <a:gd name="connsiteY3" fmla="*/ 1893101 h 2989423"/>
                <a:gd name="connsiteX4" fmla="*/ 1701210 w 3989456"/>
                <a:gd name="connsiteY4" fmla="*/ 2983432 h 2989423"/>
                <a:gd name="connsiteX5" fmla="*/ 2575775 w 3989456"/>
                <a:gd name="connsiteY5" fmla="*/ 1857156 h 2989423"/>
                <a:gd name="connsiteX6" fmla="*/ 3031028 w 3989456"/>
                <a:gd name="connsiteY6" fmla="*/ 2264533 h 2989423"/>
                <a:gd name="connsiteX7" fmla="*/ 3186773 w 3989456"/>
                <a:gd name="connsiteY7" fmla="*/ 1234110 h 2989423"/>
                <a:gd name="connsiteX8" fmla="*/ 3857672 w 3989456"/>
                <a:gd name="connsiteY8" fmla="*/ 1665450 h 2989423"/>
                <a:gd name="connsiteX9" fmla="*/ 3977476 w 3989456"/>
                <a:gd name="connsiteY9" fmla="*/ 0 h 2989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89456" h="2989423">
                  <a:moveTo>
                    <a:pt x="0" y="1713377"/>
                  </a:moveTo>
                  <a:cubicBezTo>
                    <a:pt x="177709" y="1462761"/>
                    <a:pt x="355418" y="1212145"/>
                    <a:pt x="503175" y="1294019"/>
                  </a:cubicBezTo>
                  <a:cubicBezTo>
                    <a:pt x="650932" y="1375893"/>
                    <a:pt x="752766" y="2104777"/>
                    <a:pt x="886546" y="2204624"/>
                  </a:cubicBezTo>
                  <a:cubicBezTo>
                    <a:pt x="1020326" y="2304471"/>
                    <a:pt x="1170081" y="1763300"/>
                    <a:pt x="1305858" y="1893101"/>
                  </a:cubicBezTo>
                  <a:cubicBezTo>
                    <a:pt x="1441635" y="2022902"/>
                    <a:pt x="1489557" y="2989423"/>
                    <a:pt x="1701210" y="2983432"/>
                  </a:cubicBezTo>
                  <a:cubicBezTo>
                    <a:pt x="1912863" y="2977441"/>
                    <a:pt x="2354139" y="1976973"/>
                    <a:pt x="2575775" y="1857156"/>
                  </a:cubicBezTo>
                  <a:cubicBezTo>
                    <a:pt x="2797411" y="1737339"/>
                    <a:pt x="2929195" y="2368374"/>
                    <a:pt x="3031028" y="2264533"/>
                  </a:cubicBezTo>
                  <a:cubicBezTo>
                    <a:pt x="3132861" y="2160692"/>
                    <a:pt x="3048999" y="1333957"/>
                    <a:pt x="3186773" y="1234110"/>
                  </a:cubicBezTo>
                  <a:cubicBezTo>
                    <a:pt x="3324547" y="1134263"/>
                    <a:pt x="3725888" y="1871135"/>
                    <a:pt x="3857672" y="1665450"/>
                  </a:cubicBezTo>
                  <a:cubicBezTo>
                    <a:pt x="3989456" y="1459765"/>
                    <a:pt x="3977476" y="0"/>
                    <a:pt x="3977476" y="0"/>
                  </a:cubicBezTo>
                </a:path>
              </a:pathLst>
            </a:custGeom>
            <a:noFill/>
            <a:ln w="38100" cap="flat" cmpd="sng" algn="ctr">
              <a:solidFill>
                <a:srgbClr val="CC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5" name="Content Placeholder 6"/>
          <p:cNvSpPr txBox="1">
            <a:spLocks/>
          </p:cNvSpPr>
          <p:nvPr/>
        </p:nvSpPr>
        <p:spPr bwMode="auto">
          <a:xfrm>
            <a:off x="533400" y="2667000"/>
            <a:ext cx="8458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2000" smtClean="0"/>
              <a:t>Bias: How well does the model predict the training data?</a:t>
            </a:r>
          </a:p>
          <a:p>
            <a:pPr lvl="1"/>
            <a:r>
              <a:rPr lang="en-US" sz="180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1800" smtClean="0"/>
              <a:t>The model predictions are biased by the model</a:t>
            </a:r>
          </a:p>
          <a:p>
            <a:pPr marL="0" indent="0">
              <a:buFontTx/>
              <a:buNone/>
            </a:pPr>
            <a:endParaRPr lang="en-US" sz="2000" smtClean="0"/>
          </a:p>
          <a:p>
            <a:pPr marL="0" indent="0">
              <a:buFontTx/>
              <a:buNone/>
            </a:pPr>
            <a:r>
              <a:rPr lang="en-US" sz="2000" smtClean="0"/>
              <a:t>Variance: How sensitive to the training data is the learned model?</a:t>
            </a:r>
          </a:p>
          <a:p>
            <a:pPr lvl="1"/>
            <a:r>
              <a:rPr lang="en-US" sz="1800" smtClean="0"/>
              <a:t>high variance – changing the training data can drastically change the learned model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55871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Overfitting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1676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Decision trees can have a high variance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 model can be too complicated and </a:t>
            </a:r>
            <a:r>
              <a:rPr lang="en-US" sz="2400" i="1" dirty="0" err="1" smtClean="0"/>
              <a:t>overfit</a:t>
            </a:r>
            <a:r>
              <a:rPr lang="en-US" sz="2400" dirty="0" smtClean="0"/>
              <a:t> to the training data</a:t>
            </a:r>
            <a:endParaRPr lang="en-US" sz="24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7239000" y="304800"/>
            <a:ext cx="1600200" cy="762000"/>
            <a:chOff x="381000" y="1752600"/>
            <a:chExt cx="4572794" cy="3582194"/>
          </a:xfrm>
        </p:grpSpPr>
        <p:sp>
          <p:nvSpPr>
            <p:cNvPr id="3" name="Oval 2"/>
            <p:cNvSpPr/>
            <p:nvPr/>
          </p:nvSpPr>
          <p:spPr bwMode="auto">
            <a:xfrm>
              <a:off x="762794" y="33520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 rot="5400000">
              <a:off x="-1408906" y="3542506"/>
              <a:ext cx="35814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" name="Straight Connector 4"/>
            <p:cNvCxnSpPr/>
            <p:nvPr/>
          </p:nvCxnSpPr>
          <p:spPr bwMode="auto">
            <a:xfrm rot="10800000">
              <a:off x="381794" y="5333206"/>
              <a:ext cx="45720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6" name="Oval 5"/>
            <p:cNvSpPr/>
            <p:nvPr/>
          </p:nvSpPr>
          <p:spPr bwMode="auto">
            <a:xfrm>
              <a:off x="1143794" y="31996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296194" y="35806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448594" y="40378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829594" y="38092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2134394" y="42664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591594" y="45712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2896394" y="41902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3124994" y="37330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658394" y="41140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734594" y="31996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420394" y="34282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496594" y="2590006"/>
              <a:ext cx="152400" cy="152400"/>
            </a:xfrm>
            <a:prstGeom prst="ellipse">
              <a:avLst/>
            </a:prstGeom>
            <a:solidFill>
              <a:srgbClr val="00009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Freeform 17"/>
            <p:cNvSpPr/>
            <p:nvPr/>
          </p:nvSpPr>
          <p:spPr bwMode="auto">
            <a:xfrm>
              <a:off x="670899" y="1917065"/>
              <a:ext cx="3989456" cy="2989423"/>
            </a:xfrm>
            <a:custGeom>
              <a:avLst/>
              <a:gdLst>
                <a:gd name="connsiteX0" fmla="*/ 0 w 3989456"/>
                <a:gd name="connsiteY0" fmla="*/ 1713377 h 2989423"/>
                <a:gd name="connsiteX1" fmla="*/ 503175 w 3989456"/>
                <a:gd name="connsiteY1" fmla="*/ 1294019 h 2989423"/>
                <a:gd name="connsiteX2" fmla="*/ 886546 w 3989456"/>
                <a:gd name="connsiteY2" fmla="*/ 2204624 h 2989423"/>
                <a:gd name="connsiteX3" fmla="*/ 1305858 w 3989456"/>
                <a:gd name="connsiteY3" fmla="*/ 1893101 h 2989423"/>
                <a:gd name="connsiteX4" fmla="*/ 1701210 w 3989456"/>
                <a:gd name="connsiteY4" fmla="*/ 2983432 h 2989423"/>
                <a:gd name="connsiteX5" fmla="*/ 2575775 w 3989456"/>
                <a:gd name="connsiteY5" fmla="*/ 1857156 h 2989423"/>
                <a:gd name="connsiteX6" fmla="*/ 3031028 w 3989456"/>
                <a:gd name="connsiteY6" fmla="*/ 2264533 h 2989423"/>
                <a:gd name="connsiteX7" fmla="*/ 3186773 w 3989456"/>
                <a:gd name="connsiteY7" fmla="*/ 1234110 h 2989423"/>
                <a:gd name="connsiteX8" fmla="*/ 3857672 w 3989456"/>
                <a:gd name="connsiteY8" fmla="*/ 1665450 h 2989423"/>
                <a:gd name="connsiteX9" fmla="*/ 3977476 w 3989456"/>
                <a:gd name="connsiteY9" fmla="*/ 0 h 2989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89456" h="2989423">
                  <a:moveTo>
                    <a:pt x="0" y="1713377"/>
                  </a:moveTo>
                  <a:cubicBezTo>
                    <a:pt x="177709" y="1462761"/>
                    <a:pt x="355418" y="1212145"/>
                    <a:pt x="503175" y="1294019"/>
                  </a:cubicBezTo>
                  <a:cubicBezTo>
                    <a:pt x="650932" y="1375893"/>
                    <a:pt x="752766" y="2104777"/>
                    <a:pt x="886546" y="2204624"/>
                  </a:cubicBezTo>
                  <a:cubicBezTo>
                    <a:pt x="1020326" y="2304471"/>
                    <a:pt x="1170081" y="1763300"/>
                    <a:pt x="1305858" y="1893101"/>
                  </a:cubicBezTo>
                  <a:cubicBezTo>
                    <a:pt x="1441635" y="2022902"/>
                    <a:pt x="1489557" y="2989423"/>
                    <a:pt x="1701210" y="2983432"/>
                  </a:cubicBezTo>
                  <a:cubicBezTo>
                    <a:pt x="1912863" y="2977441"/>
                    <a:pt x="2354139" y="1976973"/>
                    <a:pt x="2575775" y="1857156"/>
                  </a:cubicBezTo>
                  <a:cubicBezTo>
                    <a:pt x="2797411" y="1737339"/>
                    <a:pt x="2929195" y="2368374"/>
                    <a:pt x="3031028" y="2264533"/>
                  </a:cubicBezTo>
                  <a:cubicBezTo>
                    <a:pt x="3132861" y="2160692"/>
                    <a:pt x="3048999" y="1333957"/>
                    <a:pt x="3186773" y="1234110"/>
                  </a:cubicBezTo>
                  <a:cubicBezTo>
                    <a:pt x="3324547" y="1134263"/>
                    <a:pt x="3725888" y="1871135"/>
                    <a:pt x="3857672" y="1665450"/>
                  </a:cubicBezTo>
                  <a:cubicBezTo>
                    <a:pt x="3989456" y="1459765"/>
                    <a:pt x="3977476" y="0"/>
                    <a:pt x="3977476" y="0"/>
                  </a:cubicBezTo>
                </a:path>
              </a:pathLst>
            </a:custGeom>
            <a:noFill/>
            <a:ln w="38100" cap="flat" cmpd="sng" algn="ctr">
              <a:solidFill>
                <a:srgbClr val="CC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23" name="Picture 5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5425" y="3200400"/>
            <a:ext cx="5514975" cy="3514725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7162800" y="48006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Ideas?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32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Pruning</a:t>
            </a:r>
            <a:endParaRPr lang="en-US" dirty="0"/>
          </a:p>
        </p:txBody>
      </p:sp>
      <p:pic>
        <p:nvPicPr>
          <p:cNvPr id="4" name="Picture 3" descr="decisionTree"/>
          <p:cNvPicPr>
            <a:picLocks noChangeAspect="1" noChangeArrowheads="1"/>
          </p:cNvPicPr>
          <p:nvPr/>
        </p:nvPicPr>
        <p:blipFill>
          <a:blip r:embed="rId2"/>
          <a:srcRect r="28621" b="45718"/>
          <a:stretch>
            <a:fillRect/>
          </a:stretch>
        </p:blipFill>
        <p:spPr bwMode="auto">
          <a:xfrm>
            <a:off x="381000" y="1828800"/>
            <a:ext cx="823124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 bwMode="auto">
          <a:xfrm>
            <a:off x="2285717" y="3286780"/>
            <a:ext cx="14480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WHEAT</a:t>
            </a:r>
            <a:endParaRPr lang="en-US" sz="2800" b="0" dirty="0" smtClean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371600" y="3886200"/>
            <a:ext cx="2133600" cy="137160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1219200" y="4038600"/>
            <a:ext cx="2057400" cy="106680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 bwMode="auto">
          <a:xfrm>
            <a:off x="609600" y="1295400"/>
            <a:ext cx="1108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0" dirty="0" smtClean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1900729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Many, many classifiers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0"/>
            <a:ext cx="3873500" cy="5105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dirty="0"/>
              <a:t>http://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Statistical_classification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990600"/>
            <a:ext cx="3799157" cy="51816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14800" y="61901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dirty="0"/>
              <a:t>http://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List_of_machine_learning_algorithms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395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Measure accuracy on a hold-out set (i.e. not used for training)</a:t>
            </a:r>
          </a:p>
          <a:p>
            <a:pPr lvl="1"/>
            <a:r>
              <a:rPr lang="en-US" sz="2000" dirty="0" smtClean="0"/>
              <a:t>Stop splitting when when accuracy decreases</a:t>
            </a:r>
          </a:p>
          <a:p>
            <a:pPr lvl="1"/>
            <a:r>
              <a:rPr lang="en-US" sz="2000" dirty="0" smtClean="0"/>
              <a:t>Prune tree from the bottom up, replacing split nodes with majority label, while accuracy doesn’t decrease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Other ways look at complexity of the model with respect to characteristics of the training data </a:t>
            </a:r>
          </a:p>
          <a:p>
            <a:pPr lvl="1"/>
            <a:r>
              <a:rPr lang="en-US" sz="2000" dirty="0" smtClean="0"/>
              <a:t>Don’t split if information gain gets below a certain threshold</a:t>
            </a:r>
          </a:p>
          <a:p>
            <a:pPr lvl="1"/>
            <a:r>
              <a:rPr lang="en-US" sz="2000" dirty="0" smtClean="0"/>
              <a:t>Don’t split if number of examples is below some threshold</a:t>
            </a:r>
          </a:p>
          <a:p>
            <a:pPr lvl="1"/>
            <a:r>
              <a:rPr lang="en-US" sz="2000" dirty="0" smtClean="0"/>
              <a:t>Don’t split if tree depth goes beyond a certain depth</a:t>
            </a:r>
          </a:p>
          <a:p>
            <a:pPr lvl="1"/>
            <a:r>
              <a:rPr lang="en-US" sz="2000" dirty="0" smtClean="0"/>
              <a:t>…</a:t>
            </a:r>
            <a:endParaRPr lang="en-US" sz="20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84636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trees: good and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Good</a:t>
            </a:r>
          </a:p>
          <a:p>
            <a:pPr lvl="1"/>
            <a:r>
              <a:rPr lang="en-US" sz="2000" dirty="0" smtClean="0"/>
              <a:t>Very human friendly</a:t>
            </a:r>
          </a:p>
          <a:p>
            <a:pPr lvl="2"/>
            <a:r>
              <a:rPr lang="en-US" sz="1800" dirty="0" smtClean="0"/>
              <a:t>easy to understand</a:t>
            </a:r>
          </a:p>
          <a:p>
            <a:pPr lvl="2"/>
            <a:r>
              <a:rPr lang="en-US" sz="1800" dirty="0" smtClean="0"/>
              <a:t>people can modify</a:t>
            </a:r>
          </a:p>
          <a:p>
            <a:pPr lvl="1"/>
            <a:r>
              <a:rPr lang="en-US" sz="2000" dirty="0" smtClean="0"/>
              <a:t>fairly quick to train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Bad</a:t>
            </a:r>
          </a:p>
          <a:p>
            <a:pPr lvl="1"/>
            <a:r>
              <a:rPr lang="en-US" sz="2000" dirty="0" err="1" smtClean="0"/>
              <a:t>overfitting</a:t>
            </a:r>
            <a:r>
              <a:rPr lang="en-US" sz="2000" dirty="0" smtClean="0"/>
              <a:t>/pruning can be tricky</a:t>
            </a:r>
          </a:p>
          <a:p>
            <a:pPr lvl="1"/>
            <a:r>
              <a:rPr lang="en-US" sz="2000" dirty="0" smtClean="0"/>
              <a:t>greedy approach: if you make a split you’re stuck with it</a:t>
            </a:r>
          </a:p>
          <a:p>
            <a:pPr lvl="1"/>
            <a:r>
              <a:rPr lang="en-US" sz="2000" dirty="0" smtClean="0"/>
              <a:t>performance is ok, but can do better</a:t>
            </a:r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87371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Open book</a:t>
            </a:r>
          </a:p>
          <a:p>
            <a:pPr lvl="1"/>
            <a:r>
              <a:rPr lang="en-US" sz="2000" dirty="0" smtClean="0"/>
              <a:t>still only </a:t>
            </a:r>
            <a:r>
              <a:rPr lang="en-US" sz="2000" dirty="0" smtClean="0"/>
              <a:t>2 hours</a:t>
            </a:r>
            <a:r>
              <a:rPr lang="en-US" sz="2000" dirty="0" smtClean="0"/>
              <a:t>, </a:t>
            </a:r>
            <a:r>
              <a:rPr lang="en-US" sz="2000" dirty="0" smtClean="0"/>
              <a:t>so don’t rely on it too much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Anything </a:t>
            </a:r>
            <a:r>
              <a:rPr lang="en-US" sz="2000" dirty="0" smtClean="0"/>
              <a:t>we’ve talked about in class or read about is fair game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Written </a:t>
            </a:r>
            <a:r>
              <a:rPr lang="en-US" sz="2000" dirty="0" smtClean="0"/>
              <a:t>questions are a good place to start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5190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Intro to AI</a:t>
            </a:r>
          </a:p>
          <a:p>
            <a:pPr lvl="1"/>
            <a:r>
              <a:rPr lang="en-US" sz="2000" dirty="0" smtClean="0"/>
              <a:t>what is AI</a:t>
            </a:r>
          </a:p>
          <a:p>
            <a:pPr lvl="1"/>
            <a:r>
              <a:rPr lang="en-US" sz="2000" dirty="0" smtClean="0"/>
              <a:t>goals</a:t>
            </a:r>
          </a:p>
          <a:p>
            <a:pPr lvl="1"/>
            <a:r>
              <a:rPr lang="en-US" sz="2000" dirty="0" smtClean="0"/>
              <a:t>challenges</a:t>
            </a:r>
          </a:p>
          <a:p>
            <a:pPr lvl="1"/>
            <a:r>
              <a:rPr lang="en-US" sz="2000" dirty="0" smtClean="0"/>
              <a:t>problem areas</a:t>
            </a:r>
          </a:p>
        </p:txBody>
      </p:sp>
    </p:spTree>
    <p:extLst>
      <p:ext uri="{BB962C8B-B14F-4D97-AF65-F5344CB8AC3E}">
        <p14:creationId xmlns:p14="http://schemas.microsoft.com/office/powerpoint/2010/main" val="2994077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1355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Uninformed search</a:t>
            </a:r>
          </a:p>
          <a:p>
            <a:pPr lvl="1"/>
            <a:r>
              <a:rPr lang="en-US" sz="2000" dirty="0" smtClean="0"/>
              <a:t>reasoning through search</a:t>
            </a:r>
          </a:p>
          <a:p>
            <a:pPr lvl="1"/>
            <a:r>
              <a:rPr lang="en-US" sz="2000" dirty="0" smtClean="0"/>
              <a:t>agent paradigm (sensors, actuators, environment, etc.)</a:t>
            </a:r>
          </a:p>
          <a:p>
            <a:pPr lvl="1"/>
            <a:r>
              <a:rPr lang="en-US" sz="2000" dirty="0" smtClean="0"/>
              <a:t>setting up problems as search</a:t>
            </a:r>
          </a:p>
          <a:p>
            <a:pPr lvl="2"/>
            <a:r>
              <a:rPr lang="en-US" sz="1800" dirty="0" smtClean="0"/>
              <a:t>state space (starting state, next state function, goal state)</a:t>
            </a:r>
          </a:p>
          <a:p>
            <a:pPr lvl="2"/>
            <a:r>
              <a:rPr lang="en-US" sz="1800" dirty="0" smtClean="0"/>
              <a:t>actions</a:t>
            </a:r>
          </a:p>
          <a:p>
            <a:pPr lvl="2"/>
            <a:r>
              <a:rPr lang="en-US" sz="1800" dirty="0" smtClean="0"/>
              <a:t>costs</a:t>
            </a:r>
          </a:p>
          <a:p>
            <a:pPr lvl="1"/>
            <a:r>
              <a:rPr lang="en-US" sz="2200" dirty="0" smtClean="0"/>
              <a:t>problem characteristics</a:t>
            </a:r>
          </a:p>
          <a:p>
            <a:pPr lvl="2"/>
            <a:r>
              <a:rPr lang="en-US" sz="1800" dirty="0" err="1" smtClean="0"/>
              <a:t>observability</a:t>
            </a:r>
            <a:endParaRPr lang="en-US" sz="1800" dirty="0" smtClean="0"/>
          </a:p>
          <a:p>
            <a:pPr lvl="2"/>
            <a:r>
              <a:rPr lang="en-US" sz="1800" dirty="0" smtClean="0"/>
              <a:t>determinism</a:t>
            </a:r>
          </a:p>
          <a:p>
            <a:pPr lvl="2"/>
            <a:r>
              <a:rPr lang="en-US" sz="1800" dirty="0" smtClean="0"/>
              <a:t>known/unknown state space</a:t>
            </a:r>
          </a:p>
          <a:p>
            <a:pPr lvl="1"/>
            <a:r>
              <a:rPr lang="en-US" sz="2200" dirty="0" smtClean="0"/>
              <a:t>techniques</a:t>
            </a:r>
          </a:p>
          <a:p>
            <a:pPr lvl="2"/>
            <a:r>
              <a:rPr lang="en-US" sz="1800" dirty="0" smtClean="0"/>
              <a:t>BFS</a:t>
            </a:r>
          </a:p>
          <a:p>
            <a:pPr lvl="2"/>
            <a:r>
              <a:rPr lang="en-US" sz="1800" dirty="0" smtClean="0"/>
              <a:t>DFS</a:t>
            </a:r>
          </a:p>
          <a:p>
            <a:pPr lvl="2"/>
            <a:r>
              <a:rPr lang="en-US" sz="1800" dirty="0" smtClean="0"/>
              <a:t>uniform cost search</a:t>
            </a:r>
          </a:p>
          <a:p>
            <a:pPr lvl="2"/>
            <a:r>
              <a:rPr lang="en-US" sz="1800" dirty="0" smtClean="0"/>
              <a:t>depth limited search</a:t>
            </a:r>
          </a:p>
          <a:p>
            <a:pPr lvl="2"/>
            <a:r>
              <a:rPr lang="en-US" sz="1800" dirty="0" smtClean="0"/>
              <a:t>Iterative deepening</a:t>
            </a:r>
          </a:p>
          <a:p>
            <a:pPr lvl="2"/>
            <a:endParaRPr lang="en-US" sz="1800" dirty="0" smtClean="0"/>
          </a:p>
          <a:p>
            <a:pPr lvl="2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204626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Uninformed search cont.</a:t>
            </a:r>
          </a:p>
          <a:p>
            <a:pPr lvl="1"/>
            <a:r>
              <a:rPr lang="en-US" sz="1800" dirty="0" smtClean="0"/>
              <a:t>things to know about search algorithms</a:t>
            </a:r>
          </a:p>
          <a:p>
            <a:pPr lvl="2"/>
            <a:r>
              <a:rPr lang="en-US" sz="1400" dirty="0" smtClean="0"/>
              <a:t>time</a:t>
            </a:r>
          </a:p>
          <a:p>
            <a:pPr lvl="2"/>
            <a:r>
              <a:rPr lang="en-US" sz="1400" dirty="0" smtClean="0"/>
              <a:t>space</a:t>
            </a:r>
          </a:p>
          <a:p>
            <a:pPr lvl="2"/>
            <a:r>
              <a:rPr lang="en-US" sz="1400" dirty="0" smtClean="0"/>
              <a:t>completeness</a:t>
            </a:r>
          </a:p>
          <a:p>
            <a:pPr lvl="2"/>
            <a:r>
              <a:rPr lang="en-US" sz="1400" dirty="0" smtClean="0"/>
              <a:t>optimality</a:t>
            </a:r>
          </a:p>
          <a:p>
            <a:pPr lvl="2"/>
            <a:r>
              <a:rPr lang="en-US" sz="1400" dirty="0" smtClean="0"/>
              <a:t>when to use them</a:t>
            </a:r>
          </a:p>
          <a:p>
            <a:pPr lvl="1"/>
            <a:r>
              <a:rPr lang="en-US" sz="1800" dirty="0" smtClean="0"/>
              <a:t>graph search vs. tree search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Informed </a:t>
            </a:r>
            <a:r>
              <a:rPr lang="en-US" sz="2000" dirty="0" smtClean="0"/>
              <a:t>search</a:t>
            </a:r>
          </a:p>
          <a:p>
            <a:pPr lvl="1"/>
            <a:r>
              <a:rPr lang="en-US" sz="1800" dirty="0" smtClean="0"/>
              <a:t>heuristic function</a:t>
            </a:r>
          </a:p>
          <a:p>
            <a:pPr lvl="2"/>
            <a:r>
              <a:rPr lang="en-US" sz="1400" dirty="0" smtClean="0"/>
              <a:t>admissibility</a:t>
            </a:r>
          </a:p>
          <a:p>
            <a:pPr lvl="2"/>
            <a:r>
              <a:rPr lang="en-US" sz="1400" dirty="0" smtClean="0"/>
              <a:t>combining functions</a:t>
            </a:r>
          </a:p>
          <a:p>
            <a:pPr lvl="2"/>
            <a:r>
              <a:rPr lang="en-US" sz="1400" dirty="0" smtClean="0"/>
              <a:t>dominance</a:t>
            </a:r>
          </a:p>
          <a:p>
            <a:pPr lvl="1"/>
            <a:r>
              <a:rPr lang="en-US" sz="1800" dirty="0" smtClean="0"/>
              <a:t>methods</a:t>
            </a:r>
          </a:p>
          <a:p>
            <a:pPr lvl="2"/>
            <a:r>
              <a:rPr lang="en-US" sz="1400" dirty="0" smtClean="0"/>
              <a:t>greedy best-first search</a:t>
            </a:r>
          </a:p>
          <a:p>
            <a:pPr lvl="2"/>
            <a:r>
              <a:rPr lang="en-US" sz="1400" dirty="0" smtClean="0"/>
              <a:t>A*</a:t>
            </a:r>
          </a:p>
          <a:p>
            <a:pPr lvl="2"/>
            <a:endParaRPr lang="en-US" sz="1400" dirty="0" smtClean="0"/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87465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Adversarial search</a:t>
            </a:r>
          </a:p>
          <a:p>
            <a:pPr lvl="1"/>
            <a:r>
              <a:rPr lang="en-US" sz="2000" dirty="0" smtClean="0"/>
              <a:t>game playing through search</a:t>
            </a:r>
          </a:p>
          <a:p>
            <a:pPr lvl="2"/>
            <a:r>
              <a:rPr lang="en-US" sz="1800" dirty="0" smtClean="0"/>
              <a:t>ply</a:t>
            </a:r>
          </a:p>
          <a:p>
            <a:pPr lvl="2"/>
            <a:r>
              <a:rPr lang="en-US" sz="1800" dirty="0" smtClean="0"/>
              <a:t>depth</a:t>
            </a:r>
          </a:p>
          <a:p>
            <a:pPr lvl="2"/>
            <a:r>
              <a:rPr lang="en-US" sz="1800" dirty="0" smtClean="0"/>
              <a:t>branching factor</a:t>
            </a:r>
          </a:p>
          <a:p>
            <a:pPr lvl="2"/>
            <a:r>
              <a:rPr lang="en-US" sz="1800" dirty="0" smtClean="0"/>
              <a:t>state space sizes</a:t>
            </a:r>
          </a:p>
          <a:p>
            <a:pPr lvl="2"/>
            <a:r>
              <a:rPr lang="en-US" sz="1800" dirty="0" smtClean="0"/>
              <a:t>optimal play</a:t>
            </a:r>
            <a:endParaRPr lang="en-US" sz="1400" dirty="0" smtClean="0"/>
          </a:p>
          <a:p>
            <a:pPr lvl="1"/>
            <a:r>
              <a:rPr lang="en-US" sz="2000" dirty="0" smtClean="0"/>
              <a:t>game characteristics</a:t>
            </a:r>
          </a:p>
          <a:p>
            <a:pPr lvl="2"/>
            <a:r>
              <a:rPr lang="en-US" sz="1800" dirty="0" err="1" smtClean="0"/>
              <a:t>observability</a:t>
            </a:r>
            <a:endParaRPr lang="en-US" sz="1800" dirty="0" smtClean="0"/>
          </a:p>
          <a:p>
            <a:pPr lvl="2"/>
            <a:r>
              <a:rPr lang="en-US" sz="1800" dirty="0" smtClean="0"/>
              <a:t># of players</a:t>
            </a:r>
          </a:p>
          <a:p>
            <a:pPr lvl="2"/>
            <a:r>
              <a:rPr lang="en-US" sz="1800" dirty="0" smtClean="0"/>
              <a:t>discrete vs. continuous</a:t>
            </a:r>
          </a:p>
          <a:p>
            <a:pPr lvl="2"/>
            <a:r>
              <a:rPr lang="en-US" sz="1800" dirty="0" smtClean="0"/>
              <a:t>real-time vs. turn-based</a:t>
            </a:r>
          </a:p>
          <a:p>
            <a:pPr lvl="2"/>
            <a:r>
              <a:rPr lang="en-US" sz="1800" dirty="0" smtClean="0"/>
              <a:t>determinism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88397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Adversarial search cont</a:t>
            </a:r>
          </a:p>
          <a:p>
            <a:pPr lvl="1"/>
            <a:r>
              <a:rPr lang="en-US" sz="2000" dirty="0" err="1" smtClean="0"/>
              <a:t>minimax</a:t>
            </a:r>
            <a:r>
              <a:rPr lang="en-US" sz="2000" dirty="0" smtClean="0"/>
              <a:t> algorithm</a:t>
            </a:r>
          </a:p>
          <a:p>
            <a:pPr lvl="1"/>
            <a:r>
              <a:rPr lang="en-US" sz="2000" dirty="0" smtClean="0"/>
              <a:t>alpha-beta pruning</a:t>
            </a:r>
          </a:p>
          <a:p>
            <a:pPr lvl="2"/>
            <a:r>
              <a:rPr lang="en-US" sz="1800" dirty="0" smtClean="0"/>
              <a:t>optimality, etc.</a:t>
            </a:r>
          </a:p>
          <a:p>
            <a:pPr lvl="1"/>
            <a:r>
              <a:rPr lang="en-US" sz="2000" dirty="0" err="1" smtClean="0"/>
              <a:t>evalution</a:t>
            </a:r>
            <a:r>
              <a:rPr lang="en-US" sz="2000" dirty="0" smtClean="0"/>
              <a:t> functions (heuristics)</a:t>
            </a:r>
          </a:p>
          <a:p>
            <a:pPr lvl="2"/>
            <a:r>
              <a:rPr lang="en-US" sz="1800" dirty="0" smtClean="0"/>
              <a:t>horizon effect</a:t>
            </a:r>
          </a:p>
          <a:p>
            <a:pPr lvl="1"/>
            <a:r>
              <a:rPr lang="en-US" sz="2000" dirty="0" smtClean="0"/>
              <a:t>improvements</a:t>
            </a:r>
          </a:p>
          <a:p>
            <a:pPr lvl="2"/>
            <a:r>
              <a:rPr lang="en-US" sz="1800" dirty="0" smtClean="0"/>
              <a:t>transposition table</a:t>
            </a:r>
          </a:p>
          <a:p>
            <a:pPr lvl="2"/>
            <a:r>
              <a:rPr lang="en-US" sz="1800" dirty="0" smtClean="0"/>
              <a:t>history/end-game tables</a:t>
            </a:r>
          </a:p>
          <a:p>
            <a:pPr lvl="1"/>
            <a:r>
              <a:rPr lang="en-US" sz="2000" dirty="0" smtClean="0"/>
              <a:t>dealing with chance/non-determinism</a:t>
            </a:r>
          </a:p>
          <a:p>
            <a:pPr lvl="2"/>
            <a:r>
              <a:rPr lang="en-US" sz="1800" dirty="0" smtClean="0"/>
              <a:t>expected </a:t>
            </a:r>
            <a:r>
              <a:rPr lang="en-US" sz="1800" dirty="0" err="1" smtClean="0"/>
              <a:t>minimax</a:t>
            </a:r>
            <a:endParaRPr lang="en-US" sz="1800" dirty="0" smtClean="0"/>
          </a:p>
          <a:p>
            <a:pPr lvl="1"/>
            <a:r>
              <a:rPr lang="en-US" sz="2000" dirty="0" smtClean="0"/>
              <a:t>dealing with partially observable games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87143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Local search</a:t>
            </a:r>
          </a:p>
          <a:p>
            <a:pPr lvl="1"/>
            <a:r>
              <a:rPr lang="en-US" sz="2000" dirty="0" smtClean="0"/>
              <a:t>when to use/what types of problems</a:t>
            </a:r>
          </a:p>
          <a:p>
            <a:pPr lvl="1"/>
            <a:r>
              <a:rPr lang="en-US" sz="2000" dirty="0" smtClean="0"/>
              <a:t>general formulation</a:t>
            </a:r>
          </a:p>
          <a:p>
            <a:pPr lvl="1"/>
            <a:r>
              <a:rPr lang="en-US" sz="2000" dirty="0" smtClean="0"/>
              <a:t>hill-climbing</a:t>
            </a:r>
          </a:p>
          <a:p>
            <a:pPr lvl="2"/>
            <a:r>
              <a:rPr lang="en-US" sz="1800" dirty="0" smtClean="0"/>
              <a:t>greedy</a:t>
            </a:r>
          </a:p>
          <a:p>
            <a:pPr lvl="2"/>
            <a:r>
              <a:rPr lang="en-US" sz="1800" dirty="0" smtClean="0"/>
              <a:t>random restarts</a:t>
            </a:r>
          </a:p>
          <a:p>
            <a:pPr lvl="2"/>
            <a:r>
              <a:rPr lang="en-US" sz="1800" dirty="0" smtClean="0"/>
              <a:t>randomness</a:t>
            </a:r>
          </a:p>
          <a:p>
            <a:pPr lvl="2"/>
            <a:r>
              <a:rPr lang="en-US" sz="1800" dirty="0" smtClean="0"/>
              <a:t>simulated annealing</a:t>
            </a:r>
          </a:p>
          <a:p>
            <a:pPr lvl="2"/>
            <a:r>
              <a:rPr lang="en-US" sz="1800" dirty="0" smtClean="0"/>
              <a:t>local beam search</a:t>
            </a:r>
          </a:p>
          <a:p>
            <a:pPr lvl="1"/>
            <a:r>
              <a:rPr lang="en-US" sz="2000" smtClean="0"/>
              <a:t>genetic </a:t>
            </a:r>
            <a:r>
              <a:rPr lang="en-US" sz="2000" dirty="0" smtClean="0"/>
              <a:t>algorithms</a:t>
            </a:r>
          </a:p>
        </p:txBody>
      </p:sp>
    </p:spTree>
    <p:extLst>
      <p:ext uri="{BB962C8B-B14F-4D97-AF65-F5344CB8AC3E}">
        <p14:creationId xmlns:p14="http://schemas.microsoft.com/office/powerpoint/2010/main" val="888451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Basic probability</a:t>
            </a:r>
          </a:p>
          <a:p>
            <a:pPr lvl="1"/>
            <a:r>
              <a:rPr lang="en-US" sz="1800" dirty="0" smtClean="0"/>
              <a:t>why probability (vs. say logic)?</a:t>
            </a:r>
          </a:p>
          <a:p>
            <a:pPr lvl="1"/>
            <a:r>
              <a:rPr lang="en-US" sz="1800" dirty="0" smtClean="0"/>
              <a:t>vocabulary</a:t>
            </a:r>
          </a:p>
          <a:p>
            <a:pPr lvl="2"/>
            <a:r>
              <a:rPr lang="en-US" sz="1400" dirty="0" smtClean="0"/>
              <a:t>experiment</a:t>
            </a:r>
          </a:p>
          <a:p>
            <a:pPr lvl="2"/>
            <a:r>
              <a:rPr lang="en-US" sz="1400" dirty="0" smtClean="0"/>
              <a:t>sample</a:t>
            </a:r>
          </a:p>
          <a:p>
            <a:pPr lvl="2"/>
            <a:r>
              <a:rPr lang="en-US" sz="1400" dirty="0" smtClean="0"/>
              <a:t>event</a:t>
            </a:r>
          </a:p>
          <a:p>
            <a:pPr lvl="2"/>
            <a:r>
              <a:rPr lang="en-US" sz="1400" dirty="0" smtClean="0"/>
              <a:t>random variable</a:t>
            </a:r>
            <a:endParaRPr lang="en-US" sz="1800" dirty="0" smtClean="0"/>
          </a:p>
          <a:p>
            <a:pPr lvl="2"/>
            <a:r>
              <a:rPr lang="en-US" sz="1600" dirty="0" smtClean="0"/>
              <a:t>probability distribution</a:t>
            </a:r>
          </a:p>
          <a:p>
            <a:pPr lvl="1"/>
            <a:r>
              <a:rPr lang="en-US" sz="1800" dirty="0" smtClean="0"/>
              <a:t>unconditional/prior probability</a:t>
            </a:r>
          </a:p>
          <a:p>
            <a:pPr lvl="1"/>
            <a:r>
              <a:rPr lang="en-US" sz="1800" dirty="0" smtClean="0"/>
              <a:t>joint distribution</a:t>
            </a:r>
          </a:p>
          <a:p>
            <a:pPr lvl="1"/>
            <a:r>
              <a:rPr lang="en-US" sz="1800" dirty="0" smtClean="0"/>
              <a:t>conditional probability</a:t>
            </a:r>
          </a:p>
          <a:p>
            <a:pPr lvl="1"/>
            <a:r>
              <a:rPr lang="en-US" sz="1800" dirty="0" err="1" smtClean="0"/>
              <a:t>Bayes</a:t>
            </a:r>
            <a:r>
              <a:rPr lang="en-US" sz="1800" dirty="0" smtClean="0"/>
              <a:t> rule</a:t>
            </a:r>
          </a:p>
          <a:p>
            <a:pPr lvl="1"/>
            <a:r>
              <a:rPr lang="en-US" sz="1800" dirty="0" smtClean="0"/>
              <a:t>estimating probabilities</a:t>
            </a:r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980814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55638"/>
          </a:xfrm>
        </p:spPr>
        <p:txBody>
          <a:bodyPr/>
          <a:lstStyle/>
          <a:p>
            <a:r>
              <a:rPr lang="en-US" sz="2800" dirty="0" smtClean="0"/>
              <a:t>Many, many classifiers: </a:t>
            </a:r>
            <a:br>
              <a:rPr lang="en-US" sz="2800" dirty="0" smtClean="0"/>
            </a:br>
            <a:r>
              <a:rPr lang="en-US" sz="2800" dirty="0" smtClean="0"/>
              <a:t>what </a:t>
            </a:r>
            <a:r>
              <a:rPr lang="en-US" sz="2800" dirty="0" smtClean="0"/>
              <a:t>we will </a:t>
            </a:r>
            <a:r>
              <a:rPr lang="en-US" sz="2800" dirty="0" smtClean="0"/>
              <a:t>cover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Problem setup</a:t>
            </a:r>
          </a:p>
          <a:p>
            <a:pPr lvl="1"/>
            <a:r>
              <a:rPr lang="en-US" sz="2000" dirty="0" smtClean="0"/>
              <a:t>Training vs. testing</a:t>
            </a:r>
          </a:p>
          <a:p>
            <a:pPr lvl="1"/>
            <a:r>
              <a:rPr lang="en-US" sz="2000" dirty="0" smtClean="0"/>
              <a:t>Feature-based learning</a:t>
            </a:r>
          </a:p>
          <a:p>
            <a:pPr lvl="1"/>
            <a:r>
              <a:rPr lang="en-US" sz="2000" dirty="0" smtClean="0"/>
              <a:t>Evaluation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Introduction to a few models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Model comparison</a:t>
            </a:r>
          </a:p>
          <a:p>
            <a:pPr lvl="1"/>
            <a:r>
              <a:rPr lang="en-US" sz="2000" dirty="0" smtClean="0"/>
              <a:t>When to apply one </a:t>
            </a:r>
            <a:r>
              <a:rPr lang="en-US" sz="2000" dirty="0" err="1" smtClean="0"/>
              <a:t>vs</a:t>
            </a:r>
            <a:r>
              <a:rPr lang="en-US" sz="2000" dirty="0" smtClean="0"/>
              <a:t> the other (maybe…)</a:t>
            </a:r>
          </a:p>
          <a:p>
            <a:pPr lvl="1"/>
            <a:r>
              <a:rPr lang="en-US" sz="2000" dirty="0" smtClean="0"/>
              <a:t>How models differ</a:t>
            </a:r>
          </a:p>
          <a:p>
            <a:pPr lvl="1"/>
            <a:r>
              <a:rPr lang="en-US" sz="2000" dirty="0" smtClean="0"/>
              <a:t>Pros/cons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6860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Machine learning (up through last Thursday)</a:t>
            </a:r>
          </a:p>
          <a:p>
            <a:pPr lvl="1"/>
            <a:r>
              <a:rPr lang="en-US" sz="2000" dirty="0" smtClean="0"/>
              <a:t>Bayesian classification</a:t>
            </a:r>
          </a:p>
          <a:p>
            <a:pPr lvl="2"/>
            <a:r>
              <a:rPr lang="en-US" sz="1600" dirty="0" smtClean="0"/>
              <a:t>problem </a:t>
            </a:r>
            <a:r>
              <a:rPr lang="en-US" sz="1600" dirty="0" smtClean="0"/>
              <a:t>formulation, </a:t>
            </a:r>
            <a:r>
              <a:rPr lang="en-US" sz="1600" dirty="0" err="1" smtClean="0"/>
              <a:t>argmax</a:t>
            </a:r>
            <a:r>
              <a:rPr lang="en-US" sz="1600" dirty="0" smtClean="0"/>
              <a:t>, etc.</a:t>
            </a:r>
          </a:p>
          <a:p>
            <a:pPr lvl="2"/>
            <a:r>
              <a:rPr lang="en-US" sz="1600" dirty="0" smtClean="0"/>
              <a:t>NB </a:t>
            </a:r>
            <a:r>
              <a:rPr lang="en-US" sz="1600" dirty="0" smtClean="0"/>
              <a:t>model</a:t>
            </a:r>
          </a:p>
          <a:p>
            <a:pPr lvl="1"/>
            <a:r>
              <a:rPr lang="en-US" sz="2000" dirty="0" smtClean="0"/>
              <a:t>k-nearest neighbor</a:t>
            </a:r>
            <a:endParaRPr lang="en-US" sz="2000" dirty="0" smtClean="0"/>
          </a:p>
          <a:p>
            <a:pPr lvl="1"/>
            <a:r>
              <a:rPr lang="en-US" sz="2000" dirty="0" smtClean="0"/>
              <a:t>training</a:t>
            </a:r>
            <a:r>
              <a:rPr lang="en-US" sz="2000" dirty="0" smtClean="0"/>
              <a:t>, testing, </a:t>
            </a:r>
            <a:r>
              <a:rPr lang="en-US" sz="2000" dirty="0" smtClean="0"/>
              <a:t>evaluation</a:t>
            </a:r>
          </a:p>
          <a:p>
            <a:pPr lvl="1"/>
            <a:r>
              <a:rPr lang="en-US" sz="2000" dirty="0" smtClean="0"/>
              <a:t>bias vs. variance</a:t>
            </a:r>
          </a:p>
          <a:p>
            <a:pPr lvl="1"/>
            <a:r>
              <a:rPr lang="en-US" sz="2000" dirty="0" smtClean="0"/>
              <a:t>model characteristics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27242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55638"/>
          </a:xfrm>
        </p:spPr>
        <p:txBody>
          <a:bodyPr/>
          <a:lstStyle/>
          <a:p>
            <a:r>
              <a:rPr lang="en-US" sz="2800" dirty="0" smtClean="0"/>
              <a:t>Many, many classifiers: </a:t>
            </a:r>
            <a:br>
              <a:rPr lang="en-US" sz="2800" dirty="0" smtClean="0"/>
            </a:br>
            <a:r>
              <a:rPr lang="en-US" sz="2800" dirty="0" smtClean="0"/>
              <a:t>what we won’t cover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Quite a few models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Won’t dive too much into the theoretical underpinnings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meta-learning (i.e. combining classifiers)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</a:t>
            </a:r>
            <a:r>
              <a:rPr lang="en-US" sz="2400" dirty="0" smtClean="0"/>
              <a:t>ecommender systems aka collaborative filtering (but can be viewed as a classification problem)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405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Bias/Variance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52600"/>
            <a:ext cx="80010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8000"/>
                </a:solidFill>
              </a:rPr>
              <a:t>Bias</a:t>
            </a:r>
            <a:r>
              <a:rPr lang="en-US" sz="2400" dirty="0" smtClean="0"/>
              <a:t>: How well does the model predict the training data?</a:t>
            </a:r>
          </a:p>
          <a:p>
            <a:pPr lvl="1"/>
            <a:r>
              <a:rPr lang="en-US" sz="2000" dirty="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2000" dirty="0" smtClean="0"/>
              <a:t>The model predictions are </a:t>
            </a:r>
            <a:r>
              <a:rPr lang="en-US" sz="2000" i="1" dirty="0" smtClean="0">
                <a:solidFill>
                  <a:srgbClr val="FF0000"/>
                </a:solidFill>
              </a:rPr>
              <a:t>biased by the model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8000"/>
                </a:solidFill>
              </a:rPr>
              <a:t>Variance</a:t>
            </a:r>
            <a:r>
              <a:rPr lang="en-US" sz="2400" dirty="0" smtClean="0"/>
              <a:t>: How sensitive to the training data is the learned model?</a:t>
            </a:r>
          </a:p>
          <a:p>
            <a:pPr lvl="1"/>
            <a:r>
              <a:rPr lang="en-US" sz="2000" dirty="0" smtClean="0"/>
              <a:t>high variance – changing the training data can drastically change the learned model</a:t>
            </a:r>
          </a:p>
          <a:p>
            <a:pPr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9547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Bias/Variance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Another way to think about it is model complexity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Simple models</a:t>
            </a:r>
          </a:p>
          <a:p>
            <a:pPr lvl="1"/>
            <a:r>
              <a:rPr lang="en-US" sz="2000" dirty="0" smtClean="0"/>
              <a:t>may not model data well</a:t>
            </a:r>
          </a:p>
          <a:p>
            <a:pPr lvl="1"/>
            <a:r>
              <a:rPr lang="en-US" sz="2000" dirty="0" smtClean="0"/>
              <a:t>high bias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Complicated models</a:t>
            </a:r>
          </a:p>
          <a:p>
            <a:pPr lvl="1"/>
            <a:r>
              <a:rPr lang="en-US" sz="2000" dirty="0" smtClean="0"/>
              <a:t>may </a:t>
            </a:r>
            <a:r>
              <a:rPr lang="en-US" sz="2000" dirty="0" err="1" smtClean="0"/>
              <a:t>overfit</a:t>
            </a:r>
            <a:r>
              <a:rPr lang="en-US" sz="2000" dirty="0" smtClean="0"/>
              <a:t> to the training data</a:t>
            </a:r>
          </a:p>
          <a:p>
            <a:pPr lvl="1"/>
            <a:r>
              <a:rPr lang="en-US" sz="2000" dirty="0" smtClean="0"/>
              <a:t>high variance</a:t>
            </a:r>
          </a:p>
        </p:txBody>
      </p:sp>
    </p:spTree>
    <p:extLst>
      <p:ext uri="{BB962C8B-B14F-4D97-AF65-F5344CB8AC3E}">
        <p14:creationId xmlns:p14="http://schemas.microsoft.com/office/powerpoint/2010/main" val="379374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2105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38894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18295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2591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7439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8963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2773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5821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0393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3441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5727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1061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1823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8681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9443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05000" y="56388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want to fit a polynomial to this, which one should we use?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21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 algn="l">
          <a:defRPr dirty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  <a:ea typeface="Arial" pitchFamily="-111" charset="0"/>
            <a:cs typeface="Arial" pitchFamily="-111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  <a:effectLst/>
      </a:spPr>
      <a:bodyPr wrap="square">
        <a:prstTxWarp prst="textNoShape">
          <a:avLst/>
        </a:prstTxWarp>
        <a:spAutoFit/>
      </a:bodyPr>
      <a:lstStyle>
        <a:defPPr algn="l">
          <a:defRPr sz="2400" b="0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16556</TotalTime>
  <Words>2169</Words>
  <Application>Microsoft Macintosh PowerPoint</Application>
  <PresentationFormat>On-screen Show (4:3)</PresentationFormat>
  <Paragraphs>413</Paragraphs>
  <Slides>50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Default Design</vt:lpstr>
      <vt:lpstr>Equation</vt:lpstr>
      <vt:lpstr>Machine Learning</vt:lpstr>
      <vt:lpstr>Admin</vt:lpstr>
      <vt:lpstr>Classifiers so far</vt:lpstr>
      <vt:lpstr>Many, many classifiers</vt:lpstr>
      <vt:lpstr>Many, many classifiers:  what we will cover</vt:lpstr>
      <vt:lpstr>Many, many classifiers:  what we won’t cover</vt:lpstr>
      <vt:lpstr>Bias/Variance</vt:lpstr>
      <vt:lpstr>Bias/Variance</vt:lpstr>
      <vt:lpstr>Bias/variance trade-off</vt:lpstr>
      <vt:lpstr>Bias/variance trade-off</vt:lpstr>
      <vt:lpstr>Bias/variance trade-off</vt:lpstr>
      <vt:lpstr>Bias/variance trade-off</vt:lpstr>
      <vt:lpstr>Bias/variance trade-off</vt:lpstr>
      <vt:lpstr>Bias/variance trade-off</vt:lpstr>
      <vt:lpstr>Bias/variance trade-off</vt:lpstr>
      <vt:lpstr>k-NN vs. Naive Bayes</vt:lpstr>
      <vt:lpstr>Bias vs. variance:  Choosing the correct model capacity</vt:lpstr>
      <vt:lpstr>Playing tennis</vt:lpstr>
      <vt:lpstr>Decision tree is an intuitive way of representing a decision</vt:lpstr>
      <vt:lpstr>Another decision tree</vt:lpstr>
      <vt:lpstr>Another decision tree</vt:lpstr>
      <vt:lpstr>Decision tree learning</vt:lpstr>
      <vt:lpstr>Decision tree learning</vt:lpstr>
      <vt:lpstr>Decision tree learning</vt:lpstr>
      <vt:lpstr>Decision tree learning</vt:lpstr>
      <vt:lpstr>Decision tree learning</vt:lpstr>
      <vt:lpstr>Decision Tree Learning</vt:lpstr>
      <vt:lpstr>Decision Tree Learning</vt:lpstr>
      <vt:lpstr>Decision Tree Learning</vt:lpstr>
      <vt:lpstr>KL-Divergence</vt:lpstr>
      <vt:lpstr>KL-Divergence</vt:lpstr>
      <vt:lpstr>KL-Divergence</vt:lpstr>
      <vt:lpstr>Information Gain</vt:lpstr>
      <vt:lpstr>Information Gain</vt:lpstr>
      <vt:lpstr>Decision tree learning</vt:lpstr>
      <vt:lpstr>Decision tree learning</vt:lpstr>
      <vt:lpstr>Overfitting</vt:lpstr>
      <vt:lpstr>Overfitting</vt:lpstr>
      <vt:lpstr>Pruning</vt:lpstr>
      <vt:lpstr>Pruning</vt:lpstr>
      <vt:lpstr>Decision trees: good and bad</vt:lpstr>
      <vt:lpstr>Midterm</vt:lpstr>
      <vt:lpstr>Review</vt:lpstr>
      <vt:lpstr>Review</vt:lpstr>
      <vt:lpstr>Review</vt:lpstr>
      <vt:lpstr>Review</vt:lpstr>
      <vt:lpstr>Review</vt:lpstr>
      <vt:lpstr>Review</vt:lpstr>
      <vt:lpstr>Review</vt:lpstr>
      <vt:lpstr>Review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Science of Computing</dc:title>
  <dc:creator>Christine Alvarado</dc:creator>
  <cp:lastModifiedBy>David Kauchak</cp:lastModifiedBy>
  <cp:revision>810</cp:revision>
  <dcterms:created xsi:type="dcterms:W3CDTF">2010-09-29T23:25:09Z</dcterms:created>
  <dcterms:modified xsi:type="dcterms:W3CDTF">2013-03-19T19:03:14Z</dcterms:modified>
</cp:coreProperties>
</file>