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3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469" r:id="rId2"/>
    <p:sldId id="470" r:id="rId3"/>
    <p:sldId id="440" r:id="rId4"/>
    <p:sldId id="283" r:id="rId5"/>
    <p:sldId id="284" r:id="rId6"/>
    <p:sldId id="431" r:id="rId7"/>
    <p:sldId id="471" r:id="rId8"/>
    <p:sldId id="286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51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515" r:id="rId31"/>
    <p:sldId id="492" r:id="rId32"/>
    <p:sldId id="516" r:id="rId33"/>
    <p:sldId id="493" r:id="rId34"/>
    <p:sldId id="494" r:id="rId35"/>
    <p:sldId id="518" r:id="rId36"/>
    <p:sldId id="495" r:id="rId37"/>
    <p:sldId id="496" r:id="rId38"/>
    <p:sldId id="497" r:id="rId39"/>
    <p:sldId id="498" r:id="rId40"/>
    <p:sldId id="517" r:id="rId41"/>
    <p:sldId id="519" r:id="rId42"/>
    <p:sldId id="520" r:id="rId43"/>
    <p:sldId id="499" r:id="rId44"/>
    <p:sldId id="524" r:id="rId45"/>
    <p:sldId id="523" r:id="rId46"/>
    <p:sldId id="521" r:id="rId47"/>
    <p:sldId id="522" r:id="rId48"/>
    <p:sldId id="525" r:id="rId49"/>
    <p:sldId id="526" r:id="rId50"/>
    <p:sldId id="501" r:id="rId51"/>
    <p:sldId id="502" r:id="rId52"/>
    <p:sldId id="503" r:id="rId53"/>
    <p:sldId id="507" r:id="rId54"/>
    <p:sldId id="529" r:id="rId55"/>
    <p:sldId id="530" r:id="rId56"/>
    <p:sldId id="531" r:id="rId57"/>
    <p:sldId id="532" r:id="rId58"/>
  </p:sldIdLst>
  <p:sldSz cx="9144000" cy="6858000" type="screen4x3"/>
  <p:notesSz cx="6985000" cy="9271000"/>
  <p:custDataLst>
    <p:tags r:id="rId6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06" autoAdjust="0"/>
  </p:normalViewPr>
  <p:slideViewPr>
    <p:cSldViewPr>
      <p:cViewPr varScale="1">
        <p:scale>
          <a:sx n="58" d="100"/>
          <a:sy n="58" d="100"/>
        </p:scale>
        <p:origin x="-1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7.emf"/><Relationship Id="rId3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12C54-B754-0944-97C5-A5A8108C9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785D8DAB-610F-7C41-A9E0-6C28E79E7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729" y="4404033"/>
            <a:ext cx="5123546" cy="41710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DD87A-CD74-6745-872D-62393E490C76}" type="slidenum">
              <a:rPr lang="en-US"/>
              <a:pPr/>
              <a:t>19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33" y="4403725"/>
            <a:ext cx="5121536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1EF8A-198E-B143-A48D-AD19FA951E3A}" type="slidenum">
              <a:rPr lang="en-US"/>
              <a:pPr/>
              <a:t>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36800" y="1854200"/>
            <a:ext cx="8609013" cy="64563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3B6B5-A1C1-8749-83CE-36D78FAC562E}" type="slidenum">
              <a:rPr lang="en-US"/>
              <a:pPr/>
              <a:t>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3925" y="1957388"/>
            <a:ext cx="8334375" cy="6249987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A3A3-C8D9-5843-B441-DA579E35369B}" type="slidenum">
              <a:rPr lang="en-US"/>
              <a:pPr/>
              <a:t>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3925" y="1957388"/>
            <a:ext cx="8334375" cy="6249987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0313" y="2451100"/>
            <a:ext cx="2438400" cy="3289300"/>
          </a:xfrm>
          <a:noFill/>
          <a:ln/>
        </p:spPr>
        <p:txBody>
          <a:bodyPr lIns="62891" tIns="25801" rIns="62891" bIns="25801">
            <a:spAutoFit/>
          </a:bodyPr>
          <a:lstStyle/>
          <a:p>
            <a:pPr marL="336550" indent="-336550" defTabSz="895350" eaLnBrk="1" hangingPunct="1">
              <a:lnSpc>
                <a:spcPct val="87000"/>
              </a:lnSpc>
              <a:spcBef>
                <a:spcPct val="42000"/>
              </a:spcBef>
            </a:pPr>
            <a:endParaRPr lang="en-US" sz="1000" dirty="0">
              <a:solidFill>
                <a:schemeClr val="tx2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60B3-974D-DE42-9D8A-32F1294F9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F46B0-341A-F94D-8D9E-41B6AA66D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4B0B4-F8C1-9447-AFC2-619B68C3C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651E483D-0481-AC48-929F-85905B484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5E184-3545-E648-A65B-4BC3013EC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E23D6-838F-1142-AE58-DC1429953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AA0D5-D0C0-8D48-BCE2-AFF3EC647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C1B44-0B54-C443-9508-F450D8D8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F079A-79A2-BB4C-8A7B-49CB7EA9A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A4B11-987B-774A-A4F4-E4D9EBEFA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DB601-A72C-7648-B51C-B2B9A14A4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31E0E-61C7-6C43-8D94-CCD458CF1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ADF83D-28F7-B84A-AE04-0852A69F2F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6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tags" Target="../tags/tag18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2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tags" Target="../tags/tag38.xml"/><Relationship Id="rId12" Type="http://schemas.openxmlformats.org/officeDocument/2006/relationships/tags" Target="../tags/tag39.xm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10.xml"/><Relationship Id="rId15" Type="http://schemas.openxmlformats.org/officeDocument/2006/relationships/image" Target="../media/image10.wmf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tags" Target="../tags/tag36.xml"/><Relationship Id="rId10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20" Type="http://schemas.openxmlformats.org/officeDocument/2006/relationships/tags" Target="../tags/tag59.xml"/><Relationship Id="rId21" Type="http://schemas.openxmlformats.org/officeDocument/2006/relationships/tags" Target="../tags/tag60.xml"/><Relationship Id="rId22" Type="http://schemas.openxmlformats.org/officeDocument/2006/relationships/tags" Target="../tags/tag61.xml"/><Relationship Id="rId23" Type="http://schemas.openxmlformats.org/officeDocument/2006/relationships/tags" Target="../tags/tag62.xml"/><Relationship Id="rId24" Type="http://schemas.openxmlformats.org/officeDocument/2006/relationships/slideLayout" Target="../slideLayouts/slideLayout2.xml"/><Relationship Id="rId10" Type="http://schemas.openxmlformats.org/officeDocument/2006/relationships/tags" Target="../tags/tag49.xml"/><Relationship Id="rId11" Type="http://schemas.openxmlformats.org/officeDocument/2006/relationships/tags" Target="../tags/tag50.xml"/><Relationship Id="rId12" Type="http://schemas.openxmlformats.org/officeDocument/2006/relationships/tags" Target="../tags/tag51.xml"/><Relationship Id="rId13" Type="http://schemas.openxmlformats.org/officeDocument/2006/relationships/tags" Target="../tags/tag52.xml"/><Relationship Id="rId14" Type="http://schemas.openxmlformats.org/officeDocument/2006/relationships/tags" Target="../tags/tag53.xml"/><Relationship Id="rId15" Type="http://schemas.openxmlformats.org/officeDocument/2006/relationships/tags" Target="../tags/tag54.xml"/><Relationship Id="rId16" Type="http://schemas.openxmlformats.org/officeDocument/2006/relationships/tags" Target="../tags/tag55.xml"/><Relationship Id="rId17" Type="http://schemas.openxmlformats.org/officeDocument/2006/relationships/tags" Target="../tags/tag56.xml"/><Relationship Id="rId18" Type="http://schemas.openxmlformats.org/officeDocument/2006/relationships/tags" Target="../tags/tag57.xml"/><Relationship Id="rId19" Type="http://schemas.openxmlformats.org/officeDocument/2006/relationships/tags" Target="../tags/tag58.xml"/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More probability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3810000" y="3581400"/>
            <a:ext cx="46482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CS151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David Kauchak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Fall 2010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38600" y="595378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>
                <a:solidFill>
                  <a:srgbClr val="FF6600"/>
                </a:solidFill>
              </a:rPr>
              <a:t>Some material borrowed </a:t>
            </a:r>
            <a:r>
              <a:rPr lang="en-US" sz="1400" i="1" dirty="0" smtClean="0">
                <a:solidFill>
                  <a:srgbClr val="FF6600"/>
                </a:solidFill>
              </a:rPr>
              <a:t>from</a:t>
            </a:r>
            <a:r>
              <a:rPr lang="en-US" sz="1400" dirty="0" smtClean="0"/>
              <a:t>:</a:t>
            </a:r>
            <a:endParaRPr lang="en-US" sz="1400" dirty="0"/>
          </a:p>
          <a:p>
            <a:pPr algn="r"/>
            <a:r>
              <a:rPr lang="en-US" sz="1400" dirty="0"/>
              <a:t>Sara </a:t>
            </a:r>
            <a:r>
              <a:rPr lang="en-US" sz="1400" dirty="0" smtClean="0"/>
              <a:t>Owsley </a:t>
            </a:r>
            <a:r>
              <a:rPr lang="en-US" sz="1400" dirty="0" err="1" smtClean="0"/>
              <a:t>Sood</a:t>
            </a:r>
            <a:r>
              <a:rPr lang="en-US" sz="1400" dirty="0" smtClean="0"/>
              <a:t> and </a:t>
            </a:r>
            <a:r>
              <a:rPr lang="en-US" sz="1400" dirty="0"/>
              <a:t>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Bayes</a:t>
            </a:r>
            <a:r>
              <a:rPr lang="en-US" sz="2800" dirty="0" smtClean="0"/>
              <a:t> nets are a way of representing joint distributions</a:t>
            </a:r>
          </a:p>
          <a:p>
            <a:pPr lvl="1"/>
            <a:r>
              <a:rPr lang="en-US" sz="2400" dirty="0" smtClean="0"/>
              <a:t>Directed, acyclic graphs</a:t>
            </a:r>
          </a:p>
          <a:p>
            <a:pPr lvl="1"/>
            <a:r>
              <a:rPr lang="en-US" sz="2400" dirty="0" smtClean="0"/>
              <a:t>Nodes represent random variables</a:t>
            </a:r>
          </a:p>
          <a:p>
            <a:pPr lvl="1"/>
            <a:r>
              <a:rPr lang="en-US" sz="2400" dirty="0" smtClean="0"/>
              <a:t>Directed edges represent dependence</a:t>
            </a:r>
          </a:p>
          <a:p>
            <a:pPr lvl="1"/>
            <a:r>
              <a:rPr lang="en-US" sz="2400" dirty="0" smtClean="0"/>
              <a:t>Associated with each node is a conditional probability distribution</a:t>
            </a:r>
          </a:p>
          <a:p>
            <a:pPr lvl="2"/>
            <a:r>
              <a:rPr lang="en-US" sz="2000" dirty="0" smtClean="0"/>
              <a:t>P(X | </a:t>
            </a:r>
            <a:r>
              <a:rPr lang="en-US" sz="2000" dirty="0" err="1" smtClean="0"/>
              <a:t>parents(X</a:t>
            </a:r>
            <a:r>
              <a:rPr lang="en-US" sz="2000" dirty="0" smtClean="0"/>
              <a:t>))</a:t>
            </a:r>
          </a:p>
          <a:p>
            <a:pPr lvl="1"/>
            <a:r>
              <a:rPr lang="en-US" sz="2400" dirty="0" smtClean="0"/>
              <a:t>They encode dependences/independences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27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Cavities</a:t>
            </a:r>
            <a:endParaRPr lang="en-US" dirty="0"/>
          </a:p>
        </p:txBody>
      </p:sp>
      <p:pic>
        <p:nvPicPr>
          <p:cNvPr id="4" name="Picture 4" descr="naive-baye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r="54420"/>
          <a:stretch>
            <a:fillRect/>
          </a:stretch>
        </p:blipFill>
        <p:spPr bwMode="auto">
          <a:xfrm>
            <a:off x="3124200" y="1447800"/>
            <a:ext cx="3367314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1752600" y="1371600"/>
            <a:ext cx="1295400" cy="609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52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P(Cavity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P(Catch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P(Toothache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P(Weather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47800" y="4520624"/>
            <a:ext cx="66642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independences are encoded?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Cavities</a:t>
            </a:r>
            <a:endParaRPr lang="en-US" dirty="0"/>
          </a:p>
        </p:txBody>
      </p:sp>
      <p:pic>
        <p:nvPicPr>
          <p:cNvPr id="4" name="Picture 4" descr="naive-baye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r="54420"/>
          <a:stretch>
            <a:fillRect/>
          </a:stretch>
        </p:blipFill>
        <p:spPr bwMode="auto">
          <a:xfrm>
            <a:off x="3124200" y="1447800"/>
            <a:ext cx="3367314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1752600" y="1371600"/>
            <a:ext cx="1295400" cy="609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52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P(Cavity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P(Catch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P(Toothache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P(Weather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3733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Weather</a:t>
            </a:r>
            <a:r>
              <a:rPr lang="en-US" sz="2000" dirty="0" smtClean="0"/>
              <a:t> is independent of all variables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Toothache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Catch</a:t>
            </a:r>
            <a:r>
              <a:rPr lang="en-US" sz="2000" dirty="0" smtClean="0"/>
              <a:t> are conditionally independent GIVEN </a:t>
            </a:r>
            <a:r>
              <a:rPr lang="en-US" sz="2000" dirty="0" smtClean="0">
                <a:solidFill>
                  <a:srgbClr val="FF0000"/>
                </a:solidFill>
              </a:rPr>
              <a:t>Cavity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105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this help us in storing the distribution?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4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fuss about independences?</a:t>
            </a:r>
            <a:endParaRPr lang="en-US" dirty="0"/>
          </a:p>
        </p:txBody>
      </p:sp>
      <p:pic>
        <p:nvPicPr>
          <p:cNvPr id="4" name="Picture 4" descr="naive-baye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r="54420"/>
          <a:stretch>
            <a:fillRect/>
          </a:stretch>
        </p:blipFill>
        <p:spPr bwMode="auto">
          <a:xfrm>
            <a:off x="3124200" y="1447800"/>
            <a:ext cx="3367314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1752600" y="1371600"/>
            <a:ext cx="1295400" cy="609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52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P(Cavity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P(Catch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P(Toothache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P(Weather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Basic joint distribution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= 16 entries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With independences?</a:t>
            </a:r>
          </a:p>
          <a:p>
            <a:pPr lvl="1"/>
            <a:r>
              <a:rPr lang="en-US" sz="2400" dirty="0" smtClean="0"/>
              <a:t>2 + 2 + 4 + 4 = 12</a:t>
            </a:r>
          </a:p>
          <a:p>
            <a:pPr lvl="1"/>
            <a:r>
              <a:rPr lang="en-US" sz="2400" dirty="0" smtClean="0"/>
              <a:t>If we’re sneaky: 1 + 1 + 2 + 2 = 6</a:t>
            </a:r>
          </a:p>
          <a:p>
            <a:pPr lvl="1"/>
            <a:r>
              <a:rPr lang="en-US" sz="2400" dirty="0" smtClean="0"/>
              <a:t>Can be much more significant as number of variables increases!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91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Cavities</a:t>
            </a:r>
            <a:endParaRPr lang="en-US" dirty="0"/>
          </a:p>
        </p:txBody>
      </p:sp>
      <p:pic>
        <p:nvPicPr>
          <p:cNvPr id="4" name="Picture 4" descr="naive-bay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 r="54420"/>
          <a:stretch>
            <a:fillRect/>
          </a:stretch>
        </p:blipFill>
        <p:spPr bwMode="auto">
          <a:xfrm>
            <a:off x="3124200" y="1447800"/>
            <a:ext cx="3367314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1752600" y="1371600"/>
            <a:ext cx="1295400" cy="609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52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P(Cavity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P(Catch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P(Toothache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P(Weather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8" name="Equation" r:id="rId6" imgW="101600" imgH="177800" progId="Equation.3">
                  <p:embed/>
                </p:oleObj>
              </mc:Choice>
              <mc:Fallback>
                <p:oleObj name="Equation" r:id="rId6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28600" y="3581400"/>
          <a:ext cx="6400799" cy="41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9" name="Equation" r:id="rId8" imgW="2565400" imgH="165100" progId="Equation.3">
                  <p:embed/>
                </p:oleObj>
              </mc:Choice>
              <mc:Fallback>
                <p:oleObj name="Equation" r:id="rId8" imgW="2565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6400799" cy="411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1447800" y="4237038"/>
          <a:ext cx="54498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40" name="Equation" r:id="rId10" imgW="2184400" imgH="165100" progId="Equation.3">
                  <p:embed/>
                </p:oleObj>
              </mc:Choice>
              <mc:Fallback>
                <p:oleObj name="Equation" r:id="rId10" imgW="2184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37038"/>
                        <a:ext cx="54498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9" name="Object 5"/>
          <p:cNvGraphicFramePr>
            <a:graphicFrameLocks noChangeAspect="1"/>
          </p:cNvGraphicFramePr>
          <p:nvPr/>
        </p:nvGraphicFramePr>
        <p:xfrm>
          <a:off x="1371600" y="4922838"/>
          <a:ext cx="7699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41" name="Equation" r:id="rId12" imgW="3086100" imgH="165100" progId="Equation.3">
                  <p:embed/>
                </p:oleObj>
              </mc:Choice>
              <mc:Fallback>
                <p:oleObj name="Equation" r:id="rId12" imgW="3086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22838"/>
                        <a:ext cx="76993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67000" y="5638800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Independences?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5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Cavities</a:t>
            </a:r>
            <a:endParaRPr lang="en-US" dirty="0"/>
          </a:p>
        </p:txBody>
      </p:sp>
      <p:pic>
        <p:nvPicPr>
          <p:cNvPr id="4" name="Picture 4" descr="naive-bay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 r="54420"/>
          <a:stretch>
            <a:fillRect/>
          </a:stretch>
        </p:blipFill>
        <p:spPr bwMode="auto">
          <a:xfrm>
            <a:off x="3124200" y="1447800"/>
            <a:ext cx="3367314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1752600" y="1371600"/>
            <a:ext cx="1295400" cy="609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52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P(Cavity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P(Catch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P(Toothache</a:t>
            </a:r>
            <a:r>
              <a:rPr lang="en-US" dirty="0" smtClean="0"/>
              <a:t> | Cavity)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P(Weather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2" name="Equation" r:id="rId6" imgW="101600" imgH="177800" progId="Equation.3">
                  <p:embed/>
                </p:oleObj>
              </mc:Choice>
              <mc:Fallback>
                <p:oleObj name="Equation" r:id="rId6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0" name="Object 6"/>
          <p:cNvGraphicFramePr>
            <a:graphicFrameLocks noChangeAspect="1"/>
          </p:cNvGraphicFramePr>
          <p:nvPr/>
        </p:nvGraphicFramePr>
        <p:xfrm>
          <a:off x="2586038" y="3581400"/>
          <a:ext cx="5543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3" name="Equation" r:id="rId8" imgW="2222500" imgH="165100" progId="Equation.3">
                  <p:embed/>
                </p:oleObj>
              </mc:Choice>
              <mc:Fallback>
                <p:oleObj name="Equation" r:id="rId8" imgW="2222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3581400"/>
                        <a:ext cx="55435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4658380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Graph allows us to figure out dependencies, and encodes the same information as the joint distribution.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143974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663" y="1715631"/>
            <a:ext cx="5924218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u="sng" dirty="0"/>
              <a:t>Variables that give information about this question:</a:t>
            </a:r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DO</a:t>
            </a:r>
            <a:r>
              <a:rPr lang="en-US" sz="2000" dirty="0"/>
              <a:t>: is the dog outside?</a:t>
            </a:r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FO</a:t>
            </a:r>
            <a:r>
              <a:rPr lang="en-US" sz="2000" dirty="0"/>
              <a:t>: is the family out (away from home)?</a:t>
            </a:r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LO</a:t>
            </a:r>
            <a:r>
              <a:rPr lang="en-US" sz="2000" dirty="0"/>
              <a:t>: are the lights on?</a:t>
            </a:r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BP</a:t>
            </a:r>
            <a:r>
              <a:rPr lang="en-US" sz="2000" dirty="0"/>
              <a:t>: does the dog have a bowel problem?</a:t>
            </a:r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HB</a:t>
            </a:r>
            <a:r>
              <a:rPr lang="en-US" sz="2000" dirty="0"/>
              <a:t>: can you hear the dog bark?</a:t>
            </a:r>
          </a:p>
          <a:p>
            <a:pPr algn="l"/>
            <a:endParaRPr lang="en-US" sz="2000" dirty="0"/>
          </a:p>
        </p:txBody>
      </p:sp>
      <p:pic>
        <p:nvPicPr>
          <p:cNvPr id="1439749" name="Picture 5" descr="MCj0425876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114800"/>
            <a:ext cx="1574800" cy="1828800"/>
          </a:xfrm>
          <a:prstGeom prst="rect">
            <a:avLst/>
          </a:prstGeom>
          <a:noFill/>
        </p:spPr>
      </p:pic>
      <p:sp>
        <p:nvSpPr>
          <p:cNvPr id="1439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7663" y="971550"/>
            <a:ext cx="613250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Question: Is the family next door out?</a:t>
            </a:r>
          </a:p>
        </p:txBody>
      </p:sp>
    </p:spTree>
    <p:extLst>
      <p:ext uri="{BB962C8B-B14F-4D97-AF65-F5344CB8AC3E}">
        <p14:creationId xmlns:p14="http://schemas.microsoft.com/office/powerpoint/2010/main" val="409935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Exploit Conditional Independence</a:t>
            </a:r>
          </a:p>
        </p:txBody>
      </p:sp>
      <p:sp>
        <p:nvSpPr>
          <p:cNvPr id="14479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981200"/>
            <a:ext cx="5327650" cy="176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/>
              <a:t>Variables that give information about this question:</a:t>
            </a:r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DO</a:t>
            </a:r>
            <a:r>
              <a:rPr lang="en-US" dirty="0"/>
              <a:t>: is the dog outside?</a:t>
            </a:r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FO</a:t>
            </a:r>
            <a:r>
              <a:rPr lang="en-US" dirty="0"/>
              <a:t>: is the family out (away from home)?</a:t>
            </a:r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LO</a:t>
            </a:r>
            <a:r>
              <a:rPr lang="en-US" dirty="0"/>
              <a:t>: are the lights on?</a:t>
            </a:r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BP</a:t>
            </a:r>
            <a:r>
              <a:rPr lang="en-US" dirty="0"/>
              <a:t>: does the dog have a bowel problem?</a:t>
            </a:r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HB</a:t>
            </a:r>
            <a:r>
              <a:rPr lang="en-US" dirty="0"/>
              <a:t>: can you hear the dog bark?</a:t>
            </a:r>
          </a:p>
        </p:txBody>
      </p:sp>
      <p:sp>
        <p:nvSpPr>
          <p:cNvPr id="1448000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295400"/>
            <a:ext cx="56592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Which variables are directly dependent?</a:t>
            </a:r>
          </a:p>
        </p:txBody>
      </p:sp>
      <p:sp>
        <p:nvSpPr>
          <p:cNvPr id="1448001" name="Text Box 6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4861" y="4267200"/>
            <a:ext cx="5810730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Are LO and DO independent? </a:t>
            </a:r>
          </a:p>
          <a:p>
            <a:pPr algn="l"/>
            <a:r>
              <a:rPr lang="en-US" sz="2000" dirty="0"/>
              <a:t>	What if you know that the family is away?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Are HB and FO independent?</a:t>
            </a:r>
          </a:p>
          <a:p>
            <a:pPr algn="l"/>
            <a:r>
              <a:rPr lang="en-US" sz="2000" dirty="0"/>
              <a:t>	What if you know that the dog is outside?</a:t>
            </a:r>
          </a:p>
        </p:txBody>
      </p:sp>
    </p:spTree>
    <p:extLst>
      <p:ext uri="{BB962C8B-B14F-4D97-AF65-F5344CB8AC3E}">
        <p14:creationId xmlns:p14="http://schemas.microsoft.com/office/powerpoint/2010/main" val="50915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lights (LO) depends on family out (FO)</a:t>
            </a:r>
          </a:p>
          <a:p>
            <a:r>
              <a:rPr lang="en-US" dirty="0" smtClean="0"/>
              <a:t>dog out (DO) depends on family out (FO)</a:t>
            </a:r>
          </a:p>
          <a:p>
            <a:r>
              <a:rPr lang="en-US" dirty="0" smtClean="0"/>
              <a:t>barking (HB) depends on dog out (DO)</a:t>
            </a:r>
          </a:p>
          <a:p>
            <a:r>
              <a:rPr lang="en-US" dirty="0" smtClean="0"/>
              <a:t>dog out (DO) depends on bowels (BP)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800600"/>
            <a:ext cx="708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would the network look like?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1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Bayesian Network Example</a:t>
            </a:r>
          </a:p>
        </p:txBody>
      </p:sp>
      <p:pic>
        <p:nvPicPr>
          <p:cNvPr id="1437700" name="Picture 4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692275" y="1431925"/>
            <a:ext cx="5575300" cy="323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4377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5715000"/>
            <a:ext cx="7312769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660066"/>
                </a:solidFill>
              </a:rPr>
              <a:t>Graph structure represents direct influences between variables</a:t>
            </a:r>
          </a:p>
          <a:p>
            <a:pPr algn="l"/>
            <a:r>
              <a:rPr lang="en-US" sz="2000" dirty="0">
                <a:solidFill>
                  <a:srgbClr val="660066"/>
                </a:solidFill>
              </a:rPr>
              <a:t>(Can think of it as causality—but it doesn't have to be)</a:t>
            </a:r>
          </a:p>
        </p:txBody>
      </p:sp>
      <p:sp>
        <p:nvSpPr>
          <p:cNvPr id="143770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51600" y="2881313"/>
            <a:ext cx="17859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  <a:latin typeface="Comic Sans MS" charset="0"/>
              </a:rPr>
              <a:t>random variables</a:t>
            </a:r>
          </a:p>
        </p:txBody>
      </p:sp>
      <p:sp>
        <p:nvSpPr>
          <p:cNvPr id="143770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6645275" y="2084388"/>
            <a:ext cx="346075" cy="768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0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378450" y="3006725"/>
            <a:ext cx="998538" cy="38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06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5570538" y="3198813"/>
            <a:ext cx="960437" cy="9207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0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47788" y="3467100"/>
            <a:ext cx="2014537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  <a:latin typeface="Comic Sans MS" charset="0"/>
              </a:rPr>
              <a:t>direct probabilistic</a:t>
            </a:r>
            <a:br>
              <a:rPr lang="en-US" sz="1600">
                <a:solidFill>
                  <a:srgbClr val="0000FF"/>
                </a:solidFill>
                <a:latin typeface="Comic Sans MS" charset="0"/>
              </a:rPr>
            </a:br>
            <a:r>
              <a:rPr lang="en-US" sz="1600">
                <a:solidFill>
                  <a:srgbClr val="0000FF"/>
                </a:solidFill>
                <a:latin typeface="Comic Sans MS" charset="0"/>
              </a:rPr>
              <a:t>influence</a:t>
            </a:r>
          </a:p>
        </p:txBody>
      </p:sp>
      <p:sp>
        <p:nvSpPr>
          <p:cNvPr id="143770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189288" y="3582988"/>
            <a:ext cx="1190625" cy="2301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09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62025" y="971550"/>
            <a:ext cx="7566025" cy="41481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1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9875" y="4427538"/>
            <a:ext cx="1722438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  <a:latin typeface="Comic Sans MS" charset="0"/>
              </a:rPr>
              <a:t>joint probability</a:t>
            </a:r>
          </a:p>
          <a:p>
            <a:pPr algn="ctr"/>
            <a:r>
              <a:rPr lang="en-US" sz="1600">
                <a:solidFill>
                  <a:srgbClr val="0000FF"/>
                </a:solidFill>
                <a:latin typeface="Comic Sans MS" charset="0"/>
              </a:rPr>
              <a:t>distribution</a:t>
            </a:r>
          </a:p>
        </p:txBody>
      </p:sp>
      <p:sp>
        <p:nvSpPr>
          <p:cNvPr id="143771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731838" y="4005263"/>
            <a:ext cx="614362" cy="422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4 out</a:t>
            </a:r>
          </a:p>
          <a:p>
            <a:pPr lvl="1"/>
            <a:r>
              <a:rPr lang="en-US" dirty="0" smtClean="0"/>
              <a:t>Work in partners</a:t>
            </a:r>
          </a:p>
          <a:p>
            <a:pPr lvl="1"/>
            <a:r>
              <a:rPr lang="en-US" dirty="0" smtClean="0"/>
              <a:t>Part 1 due by Thursday  at the beginning of class</a:t>
            </a:r>
          </a:p>
          <a:p>
            <a:r>
              <a:rPr lang="en-US" dirty="0" smtClean="0"/>
              <a:t>Midterm exam time</a:t>
            </a:r>
          </a:p>
          <a:p>
            <a:pPr lvl="1"/>
            <a:r>
              <a:rPr lang="en-US" dirty="0" smtClean="0"/>
              <a:t>Review next Tuesday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from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2800" y="1630362"/>
            <a:ext cx="4343400" cy="2044700"/>
            <a:chOff x="1968" y="1480"/>
            <a:chExt cx="2736" cy="1288"/>
          </a:xfrm>
        </p:grpSpPr>
        <p:sp>
          <p:nvSpPr>
            <p:cNvPr id="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60" y="1824"/>
              <a:ext cx="1344" cy="91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>
                  <a:latin typeface="Tahoma" charset="0"/>
                </a:rPr>
                <a:t>environment</a:t>
              </a:r>
            </a:p>
          </p:txBody>
        </p:sp>
        <p:sp>
          <p:nvSpPr>
            <p:cNvPr id="6" name="Freeform 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968" y="1480"/>
              <a:ext cx="1584" cy="488"/>
            </a:xfrm>
            <a:custGeom>
              <a:avLst/>
              <a:gdLst>
                <a:gd name="T0" fmla="*/ 1584 w 1584"/>
                <a:gd name="T1" fmla="*/ 488 h 488"/>
                <a:gd name="T2" fmla="*/ 1296 w 1584"/>
                <a:gd name="T3" fmla="*/ 152 h 488"/>
                <a:gd name="T4" fmla="*/ 768 w 1584"/>
                <a:gd name="T5" fmla="*/ 8 h 488"/>
                <a:gd name="T6" fmla="*/ 288 w 1584"/>
                <a:gd name="T7" fmla="*/ 104 h 488"/>
                <a:gd name="T8" fmla="*/ 0 w 1584"/>
                <a:gd name="T9" fmla="*/ 248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488"/>
                <a:gd name="T17" fmla="*/ 1584 w 1584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488">
                  <a:moveTo>
                    <a:pt x="1584" y="488"/>
                  </a:moveTo>
                  <a:cubicBezTo>
                    <a:pt x="1508" y="360"/>
                    <a:pt x="1432" y="232"/>
                    <a:pt x="1296" y="152"/>
                  </a:cubicBezTo>
                  <a:cubicBezTo>
                    <a:pt x="1160" y="72"/>
                    <a:pt x="936" y="16"/>
                    <a:pt x="768" y="8"/>
                  </a:cubicBezTo>
                  <a:cubicBezTo>
                    <a:pt x="600" y="0"/>
                    <a:pt x="416" y="64"/>
                    <a:pt x="288" y="104"/>
                  </a:cubicBezTo>
                  <a:cubicBezTo>
                    <a:pt x="160" y="144"/>
                    <a:pt x="48" y="224"/>
                    <a:pt x="0" y="248"/>
                  </a:cubicBezTo>
                </a:path>
              </a:pathLst>
            </a:custGeom>
            <a:noFill/>
            <a:ln w="38100">
              <a:solidFill>
                <a:srgbClr val="F81706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208" y="2496"/>
              <a:ext cx="1200" cy="272"/>
            </a:xfrm>
            <a:custGeom>
              <a:avLst/>
              <a:gdLst>
                <a:gd name="T0" fmla="*/ 0 w 1200"/>
                <a:gd name="T1" fmla="*/ 0 h 272"/>
                <a:gd name="T2" fmla="*/ 384 w 1200"/>
                <a:gd name="T3" fmla="*/ 240 h 272"/>
                <a:gd name="T4" fmla="*/ 864 w 1200"/>
                <a:gd name="T5" fmla="*/ 192 h 272"/>
                <a:gd name="T6" fmla="*/ 1200 w 120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272"/>
                <a:gd name="T14" fmla="*/ 1200 w 1200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272">
                  <a:moveTo>
                    <a:pt x="0" y="0"/>
                  </a:moveTo>
                  <a:cubicBezTo>
                    <a:pt x="120" y="104"/>
                    <a:pt x="240" y="208"/>
                    <a:pt x="384" y="240"/>
                  </a:cubicBezTo>
                  <a:cubicBezTo>
                    <a:pt x="528" y="272"/>
                    <a:pt x="728" y="232"/>
                    <a:pt x="864" y="192"/>
                  </a:cubicBezTo>
                  <a:cubicBezTo>
                    <a:pt x="1000" y="152"/>
                    <a:pt x="1144" y="32"/>
                    <a:pt x="1200" y="0"/>
                  </a:cubicBezTo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752600" y="1871662"/>
            <a:ext cx="1219200" cy="1981200"/>
            <a:chOff x="960" y="1632"/>
            <a:chExt cx="768" cy="1248"/>
          </a:xfrm>
        </p:grpSpPr>
        <p:sp>
          <p:nvSpPr>
            <p:cNvPr id="9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60" y="1632"/>
              <a:ext cx="768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CC6600"/>
                </a:solidFill>
                <a:latin typeface="Tahoma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56" y="2352"/>
              <a:ext cx="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CC6600"/>
                  </a:solidFill>
                  <a:latin typeface="Tahoma" charset="0"/>
                </a:rPr>
                <a:t>agent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1200" y="2252662"/>
            <a:ext cx="762000" cy="519113"/>
            <a:chOff x="1104" y="1872"/>
            <a:chExt cx="480" cy="327"/>
          </a:xfrm>
        </p:grpSpPr>
        <p:sp>
          <p:nvSpPr>
            <p:cNvPr id="12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04" y="1872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00" y="1872"/>
              <a:ext cx="2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solidFill>
                    <a:srgbClr val="CC6600"/>
                  </a:solidFill>
                  <a:latin typeface="Tahoma" charset="0"/>
                </a:rPr>
                <a:t>?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057400" y="1219200"/>
            <a:ext cx="2405063" cy="3548062"/>
            <a:chOff x="1152" y="1221"/>
            <a:chExt cx="1515" cy="2235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536" y="2208"/>
              <a:ext cx="912" cy="432"/>
              <a:chOff x="1536" y="2112"/>
              <a:chExt cx="912" cy="432"/>
            </a:xfrm>
          </p:grpSpPr>
          <p:grpSp>
            <p:nvGrpSpPr>
              <p:cNvPr id="25" name="Group 15"/>
              <p:cNvGrpSpPr>
                <a:grpSpLocks/>
              </p:cNvGrpSpPr>
              <p:nvPr/>
            </p:nvGrpSpPr>
            <p:grpSpPr bwMode="auto">
              <a:xfrm>
                <a:off x="1536" y="2160"/>
                <a:ext cx="816" cy="384"/>
                <a:chOff x="1536" y="2160"/>
                <a:chExt cx="816" cy="384"/>
              </a:xfrm>
            </p:grpSpPr>
            <p:sp>
              <p:nvSpPr>
                <p:cNvPr id="30" name="Line 16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536" y="2160"/>
                  <a:ext cx="384" cy="384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17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flipV="1">
                  <a:off x="1920" y="2208"/>
                  <a:ext cx="432" cy="336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8"/>
              <p:cNvGrpSpPr>
                <a:grpSpLocks/>
              </p:cNvGrpSpPr>
              <p:nvPr/>
            </p:nvGrpSpPr>
            <p:grpSpPr bwMode="auto">
              <a:xfrm>
                <a:off x="2304" y="2112"/>
                <a:ext cx="144" cy="144"/>
                <a:chOff x="2304" y="2112"/>
                <a:chExt cx="144" cy="144"/>
              </a:xfrm>
            </p:grpSpPr>
            <p:sp>
              <p:nvSpPr>
                <p:cNvPr id="27" name="Line 19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304" y="21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20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flipV="1">
                  <a:off x="2304" y="2112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21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V="1">
                  <a:off x="2400" y="2208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152" y="2784"/>
              <a:ext cx="96" cy="672"/>
              <a:chOff x="1152" y="2784"/>
              <a:chExt cx="96" cy="672"/>
            </a:xfrm>
          </p:grpSpPr>
          <p:sp>
            <p:nvSpPr>
              <p:cNvPr id="23" name="Line 23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1152" y="2784"/>
                <a:ext cx="0" cy="672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152" y="3456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1536" y="2784"/>
              <a:ext cx="96" cy="672"/>
              <a:chOff x="1152" y="2784"/>
              <a:chExt cx="96" cy="672"/>
            </a:xfrm>
          </p:grpSpPr>
          <p:sp>
            <p:nvSpPr>
              <p:cNvPr id="21" name="Line 2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152" y="2784"/>
                <a:ext cx="0" cy="672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52" y="3456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2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36" y="1632"/>
              <a:ext cx="384" cy="197"/>
            </a:xfrm>
            <a:custGeom>
              <a:avLst/>
              <a:gdLst>
                <a:gd name="T0" fmla="*/ 0 w 384"/>
                <a:gd name="T1" fmla="*/ 96 h 197"/>
                <a:gd name="T2" fmla="*/ 384 w 384"/>
                <a:gd name="T3" fmla="*/ 0 h 197"/>
                <a:gd name="T4" fmla="*/ 365 w 384"/>
                <a:gd name="T5" fmla="*/ 197 h 197"/>
                <a:gd name="T6" fmla="*/ 0 w 384"/>
                <a:gd name="T7" fmla="*/ 96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97"/>
                <a:gd name="T14" fmla="*/ 384 w 384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97">
                  <a:moveTo>
                    <a:pt x="0" y="96"/>
                  </a:moveTo>
                  <a:lnTo>
                    <a:pt x="384" y="0"/>
                  </a:lnTo>
                  <a:cubicBezTo>
                    <a:pt x="378" y="66"/>
                    <a:pt x="371" y="131"/>
                    <a:pt x="365" y="197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81706"/>
            </a:solidFill>
            <a:ln w="9525">
              <a:solidFill>
                <a:srgbClr val="F81706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78" y="1221"/>
              <a:ext cx="7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F81706"/>
                  </a:solidFill>
                  <a:latin typeface="Tahoma" charset="0"/>
                </a:rPr>
                <a:t>sensors</a:t>
              </a:r>
            </a:p>
          </p:txBody>
        </p:sp>
        <p:sp>
          <p:nvSpPr>
            <p:cNvPr id="20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766" y="2757"/>
              <a:ext cx="9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339933"/>
                  </a:solidFill>
                  <a:latin typeface="Tahoma" charset="0"/>
                </a:rPr>
                <a:t>actuators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14400" y="5181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As an agent interacts with the world, it should learn about it’s environment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1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already seen one example…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295400"/>
            <a:ext cx="521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times an event occurs in the data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24000" y="1828800"/>
            <a:ext cx="5638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12165" y="1905000"/>
            <a:ext cx="4945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number of times experiment was run</a:t>
            </a:r>
          </a:p>
          <a:p>
            <a:r>
              <a:rPr lang="en-US" sz="2000" dirty="0" smtClean="0"/>
              <a:t>(total number of data collected)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5334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19400"/>
            <a:ext cx="653845" cy="533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819400"/>
            <a:ext cx="609600" cy="530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819400"/>
            <a:ext cx="609600" cy="5309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19400"/>
            <a:ext cx="609600" cy="5309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19400"/>
            <a:ext cx="533400" cy="533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819400"/>
            <a:ext cx="653845" cy="533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9400"/>
            <a:ext cx="609600" cy="5309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19400"/>
            <a:ext cx="533400" cy="533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819400"/>
            <a:ext cx="533400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810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P(rock) = </a:t>
            </a:r>
            <a:r>
              <a:rPr lang="en-US" sz="2400" dirty="0" smtClean="0">
                <a:solidFill>
                  <a:srgbClr val="0000FF"/>
                </a:solidFill>
              </a:rPr>
              <a:t>4/10 = 0.4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727" y="4572000"/>
            <a:ext cx="516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P(rock | scissors) = </a:t>
            </a:r>
            <a:r>
              <a:rPr lang="en-US" sz="2400" dirty="0" smtClean="0">
                <a:solidFill>
                  <a:srgbClr val="0000FF"/>
                </a:solidFill>
              </a:rPr>
              <a:t>2/4 = 0.5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53295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P(rock | scissors, scissors, scissors) = </a:t>
            </a:r>
            <a:r>
              <a:rPr lang="en-US" sz="2400" dirty="0" smtClean="0">
                <a:solidFill>
                  <a:srgbClr val="0000FF"/>
                </a:solidFill>
              </a:rPr>
              <a:t>1/1 = 1.0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0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362"/>
            <a:ext cx="8229600" cy="655638"/>
          </a:xfrm>
        </p:spPr>
        <p:txBody>
          <a:bodyPr/>
          <a:lstStyle/>
          <a:p>
            <a:r>
              <a:rPr lang="en-US" dirty="0" smtClean="0"/>
              <a:t>Lots of different learning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304800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066800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066800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43000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124200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562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Unsupervised learning: put these into groups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362"/>
            <a:ext cx="8229600" cy="655638"/>
          </a:xfrm>
        </p:spPr>
        <p:txBody>
          <a:bodyPr/>
          <a:lstStyle/>
          <a:p>
            <a:r>
              <a:rPr lang="en-US" dirty="0" smtClean="0"/>
              <a:t>Lots of different learning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81940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38200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066800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43000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743200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562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Unsupervised learning: put these into groups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2171700" y="3086100"/>
            <a:ext cx="3810000" cy="76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822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362"/>
            <a:ext cx="8229600" cy="655638"/>
          </a:xfrm>
        </p:spPr>
        <p:txBody>
          <a:bodyPr/>
          <a:lstStyle/>
          <a:p>
            <a:r>
              <a:rPr lang="en-US" dirty="0" smtClean="0"/>
              <a:t>Lots of different learning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9560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914400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066800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62200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800" y="2819400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Unsupervised learning: put these into groups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1181099" y="3086100"/>
            <a:ext cx="3810000" cy="76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4229100" y="3009900"/>
            <a:ext cx="3810000" cy="76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828800" y="5334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explicit labels/categories specified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learning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5280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295400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143000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743200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given labeled data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410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33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BANANAS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Lots of learning 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Given labeled examples, learn to label unlabeled examples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learn to classify unlabeled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181610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3352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 or BANANA?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Many others</a:t>
            </a:r>
          </a:p>
          <a:p>
            <a:pPr lvl="1"/>
            <a:r>
              <a:rPr lang="en-US" sz="2400" dirty="0" smtClean="0"/>
              <a:t>semi-supervised learning: some labeled data and some unlabeled data</a:t>
            </a:r>
          </a:p>
          <a:p>
            <a:pPr lvl="1"/>
            <a:r>
              <a:rPr lang="en-US" sz="2400" dirty="0" smtClean="0"/>
              <a:t>active learning: unlabeled data, but we can pick some examples to be labeled</a:t>
            </a:r>
          </a:p>
          <a:p>
            <a:pPr lvl="1"/>
            <a:r>
              <a:rPr lang="en-US" sz="2400" dirty="0" smtClean="0"/>
              <a:t>reinforcement learning: maximize a </a:t>
            </a:r>
            <a:r>
              <a:rPr lang="en-US" sz="2400" i="1" dirty="0" smtClean="0"/>
              <a:t>cumulative</a:t>
            </a:r>
            <a:r>
              <a:rPr lang="en-US" sz="2400" dirty="0" smtClean="0"/>
              <a:t> reward.  Learn to drive a car, reward = not crashing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 variations</a:t>
            </a:r>
          </a:p>
          <a:p>
            <a:pPr lvl="1"/>
            <a:r>
              <a:rPr lang="en-US" sz="2400" dirty="0" smtClean="0"/>
              <a:t>online vs. offline learning: do we have access to all of the data or do we have to learn as we go</a:t>
            </a:r>
          </a:p>
          <a:p>
            <a:pPr lvl="1"/>
            <a:r>
              <a:rPr lang="en-US" sz="2400" dirty="0" smtClean="0"/>
              <a:t>classification vs. regression: are we predicting between a finite set or are we predicting a score/value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09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5181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044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1044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1044" y="4583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4114800" y="325153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4013537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2" name="Group 37"/>
          <p:cNvGrpSpPr/>
          <p:nvPr/>
        </p:nvGrpSpPr>
        <p:grpSpPr>
          <a:xfrm>
            <a:off x="5181600" y="2946737"/>
            <a:ext cx="1371600" cy="1371600"/>
            <a:chOff x="7391400" y="3505200"/>
            <a:chExt cx="1371600" cy="1371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15240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For an expression with </a:t>
            </a:r>
            <a:r>
              <a:rPr lang="en-US" sz="2800" i="1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boolean</a:t>
            </a:r>
            <a:r>
              <a:rPr lang="en-US" sz="2800" dirty="0" smtClean="0">
                <a:solidFill>
                  <a:srgbClr val="FF0000"/>
                </a:solidFill>
              </a:rPr>
              <a:t> variables e.g. </a:t>
            </a:r>
            <a:r>
              <a:rPr lang="en-US" sz="2800" i="1" dirty="0" smtClean="0">
                <a:solidFill>
                  <a:srgbClr val="FF0000"/>
                </a:solidFill>
              </a:rPr>
              <a:t>P(X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i="1" dirty="0" smtClean="0">
                <a:solidFill>
                  <a:srgbClr val="FF0000"/>
                </a:solidFill>
              </a:rPr>
              <a:t>, X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</a:rPr>
              <a:t>, …, </a:t>
            </a:r>
            <a:r>
              <a:rPr lang="en-US" sz="2800" i="1" dirty="0" err="1" smtClean="0">
                <a:solidFill>
                  <a:srgbClr val="FF0000"/>
                </a:solidFill>
              </a:rPr>
              <a:t>X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how many entries will be in the probability table?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Does this always have to be the case?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5181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044" y="2754868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044" y="33528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1044" y="3962400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1044" y="4583668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1816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53340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40386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6323773" y="2971800"/>
            <a:ext cx="1448627" cy="1371600"/>
            <a:chOff x="7314373" y="3505200"/>
            <a:chExt cx="1448627" cy="1371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4373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15240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18971" y="3938829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testing/classifying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8804" y="1828800"/>
            <a:ext cx="19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Unlabeled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12204" y="2514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2204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2204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12204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2204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3528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043" y="47244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21" name="Group 37"/>
          <p:cNvGrpSpPr/>
          <p:nvPr/>
        </p:nvGrpSpPr>
        <p:grpSpPr>
          <a:xfrm>
            <a:off x="4191000" y="2971800"/>
            <a:ext cx="1371600" cy="1371600"/>
            <a:chOff x="7391400" y="3505200"/>
            <a:chExt cx="1371600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1862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19050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23855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895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7644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37644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57912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testing/classifying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8804" y="1828800"/>
            <a:ext cx="19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Unlabeled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12204" y="2514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2204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2204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12204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2204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3528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043" y="47244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4191000" y="2971800"/>
            <a:ext cx="1371600" cy="1371600"/>
            <a:chOff x="7391400" y="3505200"/>
            <a:chExt cx="1371600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19050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2385536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8956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34290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7644" y="4038600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37644" y="46482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57912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85572" y="3557829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image classification</a:t>
            </a:r>
          </a:p>
          <a:p>
            <a:pPr lvl="1"/>
            <a:r>
              <a:rPr lang="en-US" sz="2000" dirty="0" smtClean="0"/>
              <a:t>does the image contain a person? apple? banana?</a:t>
            </a:r>
          </a:p>
          <a:p>
            <a:pPr marL="0" indent="0">
              <a:buNone/>
            </a:pPr>
            <a:r>
              <a:rPr lang="en-US" sz="2400" dirty="0" smtClean="0"/>
              <a:t>text classification</a:t>
            </a:r>
          </a:p>
          <a:p>
            <a:pPr lvl="1"/>
            <a:r>
              <a:rPr lang="en-US" sz="2000" dirty="0" smtClean="0"/>
              <a:t>is this a good/bad review?</a:t>
            </a:r>
          </a:p>
          <a:p>
            <a:pPr lvl="1"/>
            <a:r>
              <a:rPr lang="en-US" sz="2000" dirty="0" smtClean="0"/>
              <a:t>is this article about sports or politics?</a:t>
            </a:r>
          </a:p>
          <a:p>
            <a:pPr lvl="1"/>
            <a:r>
              <a:rPr lang="en-US" sz="2000" dirty="0" smtClean="0"/>
              <a:t>is this e-mail spam?</a:t>
            </a:r>
          </a:p>
          <a:p>
            <a:pPr marL="0" indent="0">
              <a:buNone/>
            </a:pPr>
            <a:r>
              <a:rPr lang="en-US" sz="2400" dirty="0" smtClean="0"/>
              <a:t>character recognition</a:t>
            </a:r>
          </a:p>
          <a:p>
            <a:pPr lvl="1"/>
            <a:r>
              <a:rPr lang="en-US" sz="2000" dirty="0" smtClean="0"/>
              <a:t>is this set of scribbles an ‘a’, ‘</a:t>
            </a:r>
            <a:r>
              <a:rPr lang="en-US" sz="2000" dirty="0" err="1" smtClean="0"/>
              <a:t>b</a:t>
            </a:r>
            <a:r>
              <a:rPr lang="en-US" sz="2000" dirty="0" smtClean="0"/>
              <a:t>’, ‘</a:t>
            </a:r>
            <a:r>
              <a:rPr lang="en-US" sz="2000" dirty="0" err="1" smtClean="0"/>
              <a:t>c</a:t>
            </a:r>
            <a:r>
              <a:rPr lang="en-US" sz="2000" dirty="0" smtClean="0"/>
              <a:t>’, …</a:t>
            </a:r>
          </a:p>
          <a:p>
            <a:pPr marL="0" indent="0">
              <a:buNone/>
            </a:pPr>
            <a:r>
              <a:rPr lang="en-US" sz="2400" dirty="0" smtClean="0"/>
              <a:t>credit card transactions</a:t>
            </a:r>
          </a:p>
          <a:p>
            <a:pPr lvl="1"/>
            <a:r>
              <a:rPr lang="en-US" sz="2000" dirty="0" smtClean="0"/>
              <a:t>fraud or not?</a:t>
            </a:r>
          </a:p>
          <a:p>
            <a:pPr marL="0" indent="0">
              <a:buNone/>
            </a:pPr>
            <a:r>
              <a:rPr lang="en-US" sz="2400" dirty="0" smtClean="0"/>
              <a:t>audio classification</a:t>
            </a:r>
          </a:p>
          <a:p>
            <a:pPr lvl="1"/>
            <a:r>
              <a:rPr lang="en-US" sz="2000" dirty="0" smtClean="0"/>
              <a:t>hit or not?</a:t>
            </a:r>
          </a:p>
          <a:p>
            <a:pPr lvl="1"/>
            <a:r>
              <a:rPr lang="en-US" sz="2000" dirty="0" smtClean="0"/>
              <a:t>jazz, pop, blues, rap, …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Tons of problems!!!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53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We’re given “raw data”, e.g. text documents, images, audio, …</a:t>
            </a:r>
          </a:p>
          <a:p>
            <a:pPr marL="0" indent="0">
              <a:buNone/>
            </a:pPr>
            <a:r>
              <a:rPr lang="en-US" sz="2000" dirty="0" smtClean="0"/>
              <a:t>Need to extract “features” from these (or to think of it another way, we somehow need to represent these things)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might be features for: text, images, audio?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9906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1676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0" y="2286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2895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990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4844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84844" y="2286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84844" y="2895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84844" y="3516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4114800" y="2362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2766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14711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20045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2537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1475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8831" y="37454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183" y="9906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51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9906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1676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0" y="2286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2895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990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4844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84844" y="2286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84844" y="2895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84844" y="3516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4114800" y="2362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2766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14711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20045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2537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1475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8831" y="37454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183" y="9906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800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Terminology: An </a:t>
            </a:r>
            <a:r>
              <a:rPr lang="en-US" sz="2400" b="1" i="1" dirty="0" smtClean="0">
                <a:solidFill>
                  <a:srgbClr val="FF6600"/>
                </a:solidFill>
              </a:rPr>
              <a:t>example</a:t>
            </a:r>
            <a:r>
              <a:rPr lang="en-US" sz="2400" i="1" dirty="0" smtClean="0"/>
              <a:t> </a:t>
            </a:r>
            <a:r>
              <a:rPr lang="en-US" sz="2400" dirty="0" smtClean="0"/>
              <a:t>is a particular instantiation of the features (generally derived from the raw data).  A </a:t>
            </a:r>
            <a:r>
              <a:rPr lang="en-US" sz="2400" b="1" dirty="0" smtClean="0">
                <a:solidFill>
                  <a:srgbClr val="FF6600"/>
                </a:solidFill>
              </a:rPr>
              <a:t>labeled example</a:t>
            </a:r>
            <a:r>
              <a:rPr lang="en-US" sz="2400" dirty="0" smtClean="0"/>
              <a:t>, has an associated label while an </a:t>
            </a:r>
            <a:r>
              <a:rPr lang="en-US" sz="2400" b="1" dirty="0" smtClean="0">
                <a:solidFill>
                  <a:srgbClr val="FF6600"/>
                </a:solidFill>
              </a:rPr>
              <a:t>unlabeled example</a:t>
            </a:r>
            <a:r>
              <a:rPr lang="en-US" sz="2400" dirty="0" smtClean="0"/>
              <a:t> does not.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23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classification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Training or learning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905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37044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37044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7044" y="4431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6670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23855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4061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1031" y="46598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324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83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283783" y="1905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54356" y="23855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54356" y="2895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54356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626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62600" y="4724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40386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391400" y="29718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52800" y="5791200"/>
            <a:ext cx="20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Training examples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3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classification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Testing or classification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2743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352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962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572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181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905000" y="3429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343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2690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3223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37571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4366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6631" y="49646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648200" y="3429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3983" y="22098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495800" y="45720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5486400" y="32004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696200" y="21336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924800" y="26141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24800" y="3124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933044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933044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 bwMode="auto">
          <a:xfrm>
            <a:off x="7086600" y="3429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4001" y="5943600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Testing examples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6" name="Equation" r:id="rId3" imgW="1066800" imgH="203200" progId="Equation.3">
                  <p:embed/>
                </p:oleObj>
              </mc:Choice>
              <mc:Fallback>
                <p:oleObj name="Equation" r:id="rId3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266700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Training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For each label/class</a:t>
            </a:r>
            <a:r>
              <a:rPr lang="en-US" sz="2400" dirty="0" smtClean="0"/>
              <a:t>, </a:t>
            </a:r>
            <a:r>
              <a:rPr lang="en-US" sz="2400" b="1" dirty="0" smtClean="0"/>
              <a:t>learn</a:t>
            </a:r>
            <a:r>
              <a:rPr lang="en-US" sz="2400" dirty="0" smtClean="0"/>
              <a:t> a probability distribution based on the features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05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50746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b: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/>
        </p:nvGraphicFramePr>
        <p:xfrm>
          <a:off x="990600" y="3505200"/>
          <a:ext cx="3802061" cy="41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7" name="Equation" r:id="rId5" imgW="1663700" imgH="177800" progId="Equation.3">
                  <p:embed/>
                </p:oleObj>
              </mc:Choice>
              <mc:Fallback>
                <p:oleObj name="Equation" r:id="rId5" imgW="1663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3802061" cy="41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4800600" y="381000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6" name="Object 6"/>
          <p:cNvGraphicFramePr>
            <a:graphicFrameLocks noChangeAspect="1"/>
          </p:cNvGraphicFramePr>
          <p:nvPr/>
        </p:nvGraphicFramePr>
        <p:xfrm>
          <a:off x="1004888" y="4537075"/>
          <a:ext cx="3771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8" name="Equation" r:id="rId7" imgW="1651000" imgH="177800" progId="Equation.3">
                  <p:embed/>
                </p:oleObj>
              </mc:Choice>
              <mc:Fallback>
                <p:oleObj name="Equation" r:id="rId7" imgW="1651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537075"/>
                        <a:ext cx="37719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4800600" y="434340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67156"/>
              </p:ext>
            </p:extLst>
          </p:nvPr>
        </p:nvGraphicFramePr>
        <p:xfrm>
          <a:off x="5500688" y="399415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9" name="Equation" r:id="rId9" imgW="1308100" imgH="215900" progId="Equation.3">
                  <p:embed/>
                </p:oleObj>
              </mc:Choice>
              <mc:Fallback>
                <p:oleObj name="Equation" r:id="rId9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99415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49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0" name="Equation" r:id="rId4" imgW="1066800" imgH="203200" progId="Equation.3">
                  <p:embed/>
                </p:oleObj>
              </mc:Choice>
              <mc:Fallback>
                <p:oleObj name="Equation" r:id="rId4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2667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803160"/>
              </p:ext>
            </p:extLst>
          </p:nvPr>
        </p:nvGraphicFramePr>
        <p:xfrm>
          <a:off x="2590800" y="350520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1" name="Equation" r:id="rId6" imgW="1308100" imgH="215900" progId="Equation.3">
                  <p:embed/>
                </p:oleObj>
              </mc:Choice>
              <mc:Fallback>
                <p:oleObj name="Equation" r:id="rId6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For each label/class</a:t>
            </a:r>
            <a:r>
              <a:rPr lang="en-US" sz="2400" dirty="0" smtClean="0"/>
              <a:t>, </a:t>
            </a:r>
            <a:r>
              <a:rPr lang="en-US" sz="2400" b="1" dirty="0" smtClean="0"/>
              <a:t>learn</a:t>
            </a:r>
            <a:r>
              <a:rPr lang="en-US" sz="2400" dirty="0" smtClean="0"/>
              <a:t> a probability distribution based on the features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0701" y="4495800"/>
            <a:ext cx="768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use this to classify a new example?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8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Two variables </a:t>
            </a:r>
            <a:r>
              <a:rPr lang="en-US" sz="2400" dirty="0"/>
              <a:t>are independent if one has nothing whatever to do with</a:t>
            </a:r>
            <a:r>
              <a:rPr lang="en-US" sz="2400" dirty="0" smtClean="0"/>
              <a:t> the other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For </a:t>
            </a:r>
            <a:r>
              <a:rPr lang="en-US" sz="2400" dirty="0"/>
              <a:t>two independent</a:t>
            </a:r>
            <a:r>
              <a:rPr lang="en-US" sz="2400" dirty="0" smtClean="0"/>
              <a:t> variables, </a:t>
            </a:r>
            <a:r>
              <a:rPr lang="en-US" sz="2400" dirty="0"/>
              <a:t>knowing</a:t>
            </a:r>
            <a:r>
              <a:rPr lang="en-US" sz="2400" dirty="0" smtClean="0"/>
              <a:t> the value of one </a:t>
            </a:r>
            <a:r>
              <a:rPr lang="en-US" sz="2400" dirty="0"/>
              <a:t>does not change the </a:t>
            </a:r>
            <a:r>
              <a:rPr lang="en-US" sz="2400" dirty="0" smtClean="0"/>
              <a:t>probability distribution of the other variable (or the probability of any individual event)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the result of the toss of a coin is independent of a roll of a dice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price of tea in England is independent of the </a:t>
            </a:r>
            <a:r>
              <a:rPr lang="en-US" sz="2000" dirty="0" smtClean="0">
                <a:ea typeface="ＭＳ Ｐゴシック" charset="-128"/>
              </a:rPr>
              <a:t>whether or not you pass AI</a:t>
            </a:r>
          </a:p>
          <a:p>
            <a:pPr lvl="1" eaLnBrk="1" hangingPunct="1"/>
            <a:endParaRPr lang="en-US" sz="2000" dirty="0"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8" name="Equation" r:id="rId4" imgW="1066800" imgH="203200" progId="Equation.3">
                  <p:embed/>
                </p:oleObj>
              </mc:Choice>
              <mc:Fallback>
                <p:oleObj name="Equation" r:id="rId4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2667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graphicFrame>
        <p:nvGraphicFramePr>
          <p:cNvPr id="671750" name="Object 6"/>
          <p:cNvGraphicFramePr>
            <a:graphicFrameLocks noChangeAspect="1"/>
          </p:cNvGraphicFramePr>
          <p:nvPr/>
        </p:nvGraphicFramePr>
        <p:xfrm>
          <a:off x="1600200" y="4114800"/>
          <a:ext cx="4217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9" name="Equation" r:id="rId6" imgW="1968500" imgH="266700" progId="Equation.3">
                  <p:embed/>
                </p:oleObj>
              </mc:Choice>
              <mc:Fallback>
                <p:oleObj name="Equation" r:id="rId6" imgW="1968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4217988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09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8" name="Equation" r:id="rId4" imgW="1066800" imgH="203200" progId="Equation.3">
                  <p:embed/>
                </p:oleObj>
              </mc:Choice>
              <mc:Fallback>
                <p:oleObj name="Equation" r:id="rId4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2667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2172"/>
              </p:ext>
            </p:extLst>
          </p:nvPr>
        </p:nvGraphicFramePr>
        <p:xfrm>
          <a:off x="2590800" y="350520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9" name="Equation" r:id="rId6" imgW="1308100" imgH="215900" progId="Equation.3">
                  <p:embed/>
                </p:oleObj>
              </mc:Choice>
              <mc:Fallback>
                <p:oleObj name="Equation" r:id="rId6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For each label/class</a:t>
            </a:r>
            <a:r>
              <a:rPr lang="en-US" sz="2400" dirty="0" smtClean="0"/>
              <a:t>, </a:t>
            </a:r>
            <a:r>
              <a:rPr lang="en-US" sz="2400" b="1" dirty="0" smtClean="0"/>
              <a:t>learn</a:t>
            </a:r>
            <a:r>
              <a:rPr lang="en-US" sz="2400" dirty="0" smtClean="0"/>
              <a:t> a probability distribution based on the features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0701" y="4495800"/>
            <a:ext cx="768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use this to classify a new example?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8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Bayesian Classifier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94453"/>
              </p:ext>
            </p:extLst>
          </p:nvPr>
        </p:nvGraphicFramePr>
        <p:xfrm>
          <a:off x="5893383" y="289560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1" name="Equation" r:id="rId3" imgW="1308100" imgH="215900" progId="Equation.3">
                  <p:embed/>
                </p:oleObj>
              </mc:Choice>
              <mc:Fallback>
                <p:oleObj name="Equation" r:id="rId3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383" y="289560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0045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37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71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80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31" y="42788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200400" y="2895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183" y="1524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9583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0156" y="20045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0156" y="251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0156" y="3048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36576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19" name="Group 37"/>
          <p:cNvGrpSpPr/>
          <p:nvPr/>
        </p:nvGrpSpPr>
        <p:grpSpPr>
          <a:xfrm>
            <a:off x="4267200" y="2590800"/>
            <a:ext cx="1371600" cy="1371600"/>
            <a:chOff x="7391400" y="3505200"/>
            <a:chExt cx="1371600" cy="13716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19800" y="3962400"/>
            <a:ext cx="278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are we going to learn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5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59364"/>
              </p:ext>
            </p:extLst>
          </p:nvPr>
        </p:nvGraphicFramePr>
        <p:xfrm>
          <a:off x="762000" y="3352800"/>
          <a:ext cx="36607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5" name="Equation" r:id="rId3" imgW="1346200" imgH="203200" progId="Equation.3">
                  <p:embed/>
                </p:oleObj>
              </mc:Choice>
              <mc:Fallback>
                <p:oleObj name="Equation" r:id="rId3" imgW="1346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660775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8752" y="3200400"/>
            <a:ext cx="336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umber with features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495800" y="3706257"/>
            <a:ext cx="3733800" cy="2047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72049" y="3733800"/>
            <a:ext cx="371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 with 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269" y="4953000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ok?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5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457"/>
              </p:ext>
            </p:extLst>
          </p:nvPr>
        </p:nvGraphicFramePr>
        <p:xfrm>
          <a:off x="762000" y="3352800"/>
          <a:ext cx="36607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9" name="Equation" r:id="rId3" imgW="1346200" imgH="203200" progId="Equation.3">
                  <p:embed/>
                </p:oleObj>
              </mc:Choice>
              <mc:Fallback>
                <p:oleObj name="Equation" r:id="rId3" imgW="1346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660775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8752" y="3200400"/>
            <a:ext cx="336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umber with features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495800" y="3706257"/>
            <a:ext cx="3733800" cy="2047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72049" y="3733800"/>
            <a:ext cx="371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 with 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953000"/>
            <a:ext cx="6868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Very sparse!  Likely won’t have many with particular set of features.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75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Bayesian Classifier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56012"/>
              </p:ext>
            </p:extLst>
          </p:nvPr>
        </p:nvGraphicFramePr>
        <p:xfrm>
          <a:off x="381000" y="320040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5" name="Equation" r:id="rId3" imgW="1308100" imgH="215900" progId="Equation.3">
                  <p:embed/>
                </p:oleObj>
              </mc:Choice>
              <mc:Fallback>
                <p:oleObj name="Equation" r:id="rId3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45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52636"/>
              </p:ext>
            </p:extLst>
          </p:nvPr>
        </p:nvGraphicFramePr>
        <p:xfrm>
          <a:off x="942975" y="3560762"/>
          <a:ext cx="59388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4" name="Equation" r:id="rId3" imgW="2184400" imgH="419100" progId="Equation.3">
                  <p:embed/>
                </p:oleObj>
              </mc:Choice>
              <mc:Fallback>
                <p:oleObj name="Equation" r:id="rId3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560762"/>
                        <a:ext cx="5938838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6200000" flipH="1">
            <a:off x="4586287" y="3086100"/>
            <a:ext cx="838200" cy="152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72187" y="1905000"/>
            <a:ext cx="158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prior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187" y="1676400"/>
            <a:ext cx="1288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(posterior)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995987" y="2895600"/>
            <a:ext cx="838201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6975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26002"/>
              </p:ext>
            </p:extLst>
          </p:nvPr>
        </p:nvGraphicFramePr>
        <p:xfrm>
          <a:off x="1828800" y="350520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3" name="Equation" r:id="rId3" imgW="1308100" imgH="215900" progId="Equation.3">
                  <p:embed/>
                </p:oleObj>
              </mc:Choice>
              <mc:Fallback>
                <p:oleObj name="Equation" r:id="rId3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42214"/>
              </p:ext>
            </p:extLst>
          </p:nvPr>
        </p:nvGraphicFramePr>
        <p:xfrm>
          <a:off x="1371600" y="1295400"/>
          <a:ext cx="59388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4" name="Equation" r:id="rId5" imgW="2184400" imgH="419100" progId="Equation.3">
                  <p:embed/>
                </p:oleObj>
              </mc:Choice>
              <mc:Fallback>
                <p:oleObj name="Equation" r:id="rId5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5938838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78161"/>
              </p:ext>
            </p:extLst>
          </p:nvPr>
        </p:nvGraphicFramePr>
        <p:xfrm>
          <a:off x="6604000" y="3367088"/>
          <a:ext cx="1363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5" name="Equation" r:id="rId7" imgW="596900" imgH="203200" progId="Equation.3">
                  <p:embed/>
                </p:oleObj>
              </mc:Choice>
              <mc:Fallback>
                <p:oleObj name="Equation" r:id="rId7" imgW="596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3367088"/>
                        <a:ext cx="136366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3810000" y="1828800"/>
            <a:ext cx="1524000" cy="1600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705600" y="1828800"/>
            <a:ext cx="609600" cy="1371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962400" y="4419600"/>
            <a:ext cx="278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are we going to learn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6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 for classification 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429155"/>
              </p:ext>
            </p:extLst>
          </p:nvPr>
        </p:nvGraphicFramePr>
        <p:xfrm>
          <a:off x="569913" y="3200400"/>
          <a:ext cx="3221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1" name="Equation" r:id="rId3" imgW="1409700" imgH="215900" progId="Equation.3">
                  <p:embed/>
                </p:oleObj>
              </mc:Choice>
              <mc:Fallback>
                <p:oleObj name="Equation" r:id="rId3" imgW="1409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200400"/>
                        <a:ext cx="32210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971800"/>
            <a:ext cx="336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umber with features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114248" y="3477657"/>
            <a:ext cx="3733800" cy="2047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63678" y="3505200"/>
            <a:ext cx="336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876800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ok?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6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 for classification 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594443"/>
              </p:ext>
            </p:extLst>
          </p:nvPr>
        </p:nvGraphicFramePr>
        <p:xfrm>
          <a:off x="569913" y="3200400"/>
          <a:ext cx="3221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5" name="Equation" r:id="rId3" imgW="1409700" imgH="215900" progId="Equation.3">
                  <p:embed/>
                </p:oleObj>
              </mc:Choice>
              <mc:Fallback>
                <p:oleObj name="Equation" r:id="rId3" imgW="1409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200400"/>
                        <a:ext cx="32210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971800"/>
            <a:ext cx="336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umber with features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114248" y="3477657"/>
            <a:ext cx="3733800" cy="2047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63678" y="3505200"/>
            <a:ext cx="336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648200"/>
            <a:ext cx="6868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Better (at least denominator won’t be sparse), but still unlikely to see any given feature combination.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203200"/>
            <a:ext cx="5816600" cy="566738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/>
              <a:t>Independent or Dependent?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752600"/>
            <a:ext cx="8229600" cy="3320293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Catching a </a:t>
            </a:r>
            <a:r>
              <a:rPr lang="en-US" dirty="0"/>
              <a:t>cold and</a:t>
            </a:r>
            <a:r>
              <a:rPr lang="en-US" dirty="0" smtClean="0"/>
              <a:t> having </a:t>
            </a:r>
            <a:r>
              <a:rPr lang="en-US" dirty="0"/>
              <a:t>cat-allergy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Miles per gallon and driving habits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Height and longevity of life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1143000"/>
            <a:ext cx="4902200" cy="1752600"/>
            <a:chOff x="1728" y="960"/>
            <a:chExt cx="3088" cy="1104"/>
          </a:xfrm>
        </p:grpSpPr>
        <p:sp>
          <p:nvSpPr>
            <p:cNvPr id="40967" name="Oval 3"/>
            <p:cNvSpPr>
              <a:spLocks noChangeArrowheads="1"/>
            </p:cNvSpPr>
            <p:nvPr/>
          </p:nvSpPr>
          <p:spPr bwMode="auto">
            <a:xfrm>
              <a:off x="3168" y="96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Flu</a:t>
              </a:r>
            </a:p>
          </p:txBody>
        </p:sp>
        <p:sp>
          <p:nvSpPr>
            <p:cNvPr id="40968" name="Oval 4"/>
            <p:cNvSpPr>
              <a:spLocks noChangeArrowheads="1"/>
            </p:cNvSpPr>
            <p:nvPr/>
          </p:nvSpPr>
          <p:spPr bwMode="auto">
            <a:xfrm>
              <a:off x="192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1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69" name="Oval 5"/>
            <p:cNvSpPr>
              <a:spLocks noChangeArrowheads="1"/>
            </p:cNvSpPr>
            <p:nvPr/>
          </p:nvSpPr>
          <p:spPr bwMode="auto">
            <a:xfrm>
              <a:off x="2448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2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70" name="Oval 6"/>
            <p:cNvSpPr>
              <a:spLocks noChangeArrowheads="1"/>
            </p:cNvSpPr>
            <p:nvPr/>
          </p:nvSpPr>
          <p:spPr bwMode="auto">
            <a:xfrm>
              <a:off x="408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5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71" name="Oval 7"/>
            <p:cNvSpPr>
              <a:spLocks noChangeArrowheads="1"/>
            </p:cNvSpPr>
            <p:nvPr/>
          </p:nvSpPr>
          <p:spPr bwMode="auto">
            <a:xfrm>
              <a:off x="3072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3</a:t>
              </a:r>
              <a:endParaRPr lang="en-US" sz="2000" b="1" i="1" baseline="-25000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40972" name="AutoShape 8"/>
            <p:cNvCxnSpPr>
              <a:cxnSpLocks noChangeShapeType="1"/>
              <a:stCxn id="40967" idx="4"/>
              <a:endCxn id="40968" idx="0"/>
            </p:cNvCxnSpPr>
            <p:nvPr/>
          </p:nvCxnSpPr>
          <p:spPr bwMode="auto">
            <a:xfrm flipH="1">
              <a:off x="2116" y="1145"/>
              <a:ext cx="1248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3" name="AutoShape 9"/>
            <p:cNvCxnSpPr>
              <a:cxnSpLocks noChangeShapeType="1"/>
              <a:stCxn id="40967" idx="4"/>
              <a:endCxn id="40969" idx="0"/>
            </p:cNvCxnSpPr>
            <p:nvPr/>
          </p:nvCxnSpPr>
          <p:spPr bwMode="auto">
            <a:xfrm flipH="1">
              <a:off x="2644" y="1145"/>
              <a:ext cx="720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4" name="AutoShape 10"/>
            <p:cNvCxnSpPr>
              <a:cxnSpLocks noChangeShapeType="1"/>
              <a:stCxn id="40967" idx="4"/>
              <a:endCxn id="40971" idx="0"/>
            </p:cNvCxnSpPr>
            <p:nvPr/>
          </p:nvCxnSpPr>
          <p:spPr bwMode="auto">
            <a:xfrm flipH="1">
              <a:off x="3268" y="1145"/>
              <a:ext cx="96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5" name="AutoShape 11"/>
            <p:cNvCxnSpPr>
              <a:cxnSpLocks noChangeShapeType="1"/>
              <a:stCxn id="40967" idx="4"/>
              <a:endCxn id="40970" idx="0"/>
            </p:cNvCxnSpPr>
            <p:nvPr/>
          </p:nvCxnSpPr>
          <p:spPr bwMode="auto">
            <a:xfrm>
              <a:off x="3364" y="1145"/>
              <a:ext cx="91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6" name="Oval 12"/>
            <p:cNvSpPr>
              <a:spLocks noChangeArrowheads="1"/>
            </p:cNvSpPr>
            <p:nvPr/>
          </p:nvSpPr>
          <p:spPr bwMode="auto">
            <a:xfrm>
              <a:off x="360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4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40977" name="AutoShape 13"/>
            <p:cNvCxnSpPr>
              <a:cxnSpLocks noChangeShapeType="1"/>
              <a:stCxn id="40967" idx="4"/>
              <a:endCxn id="40976" idx="0"/>
            </p:cNvCxnSpPr>
            <p:nvPr/>
          </p:nvCxnSpPr>
          <p:spPr bwMode="auto">
            <a:xfrm>
              <a:off x="3364" y="1145"/>
              <a:ext cx="43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8" name="Text Box 14"/>
            <p:cNvSpPr txBox="1">
              <a:spLocks noChangeArrowheads="1"/>
            </p:cNvSpPr>
            <p:nvPr/>
          </p:nvSpPr>
          <p:spPr bwMode="auto">
            <a:xfrm>
              <a:off x="3600" y="1872"/>
              <a:ext cx="40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fever</a:t>
              </a:r>
            </a:p>
          </p:txBody>
        </p:sp>
        <p:sp>
          <p:nvSpPr>
            <p:cNvPr id="40979" name="Text Box 15"/>
            <p:cNvSpPr txBox="1">
              <a:spLocks noChangeArrowheads="1"/>
            </p:cNvSpPr>
            <p:nvPr/>
          </p:nvSpPr>
          <p:spPr bwMode="auto">
            <a:xfrm>
              <a:off x="2448" y="1872"/>
              <a:ext cx="3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sinus</a:t>
              </a:r>
            </a:p>
          </p:txBody>
        </p:sp>
        <p:sp>
          <p:nvSpPr>
            <p:cNvPr id="40980" name="Text Box 16"/>
            <p:cNvSpPr txBox="1">
              <a:spLocks noChangeArrowheads="1"/>
            </p:cNvSpPr>
            <p:nvPr/>
          </p:nvSpPr>
          <p:spPr bwMode="auto">
            <a:xfrm>
              <a:off x="3030" y="1872"/>
              <a:ext cx="4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cough</a:t>
              </a:r>
            </a:p>
          </p:txBody>
        </p:sp>
        <p:sp>
          <p:nvSpPr>
            <p:cNvPr id="40981" name="Text Box 17"/>
            <p:cNvSpPr txBox="1">
              <a:spLocks noChangeArrowheads="1"/>
            </p:cNvSpPr>
            <p:nvPr/>
          </p:nvSpPr>
          <p:spPr bwMode="auto">
            <a:xfrm>
              <a:off x="1728" y="1872"/>
              <a:ext cx="6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runnynose</a:t>
              </a:r>
            </a:p>
          </p:txBody>
        </p:sp>
        <p:sp>
          <p:nvSpPr>
            <p:cNvPr id="40982" name="Text Box 18"/>
            <p:cNvSpPr txBox="1">
              <a:spLocks noChangeArrowheads="1"/>
            </p:cNvSpPr>
            <p:nvPr/>
          </p:nvSpPr>
          <p:spPr bwMode="auto">
            <a:xfrm>
              <a:off x="4032" y="1872"/>
              <a:ext cx="7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muscle-ache</a:t>
              </a:r>
            </a:p>
          </p:txBody>
        </p:sp>
      </p:grpSp>
      <p:sp>
        <p:nvSpPr>
          <p:cNvPr id="4096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Classifier</a:t>
            </a:r>
          </a:p>
        </p:txBody>
      </p:sp>
      <p:sp>
        <p:nvSpPr>
          <p:cNvPr id="4096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686800" cy="1325562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Conditional Independence Assumption: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features are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independent of </a:t>
            </a:r>
            <a:r>
              <a:rPr lang="en-US" sz="2800" dirty="0" err="1" smtClean="0">
                <a:ea typeface="ＭＳ Ｐゴシック" pitchFamily="-110" charset="-128"/>
                <a:cs typeface="ＭＳ Ｐゴシック" pitchFamily="-110" charset="-128"/>
              </a:rPr>
              <a:t>eachother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given the class:</a:t>
            </a: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00864"/>
              </p:ext>
            </p:extLst>
          </p:nvPr>
        </p:nvGraphicFramePr>
        <p:xfrm>
          <a:off x="1365250" y="4598988"/>
          <a:ext cx="65182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44" name="Equation" r:id="rId3" imgW="2514600" imgH="215900" progId="Equation.3">
                  <p:embed/>
                </p:oleObj>
              </mc:Choice>
              <mc:Fallback>
                <p:oleObj name="Equation" r:id="rId3" imgW="2514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598988"/>
                        <a:ext cx="6518275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1" name="Object 3"/>
          <p:cNvGraphicFramePr>
            <a:graphicFrameLocks noChangeAspect="1"/>
          </p:cNvGraphicFramePr>
          <p:nvPr/>
        </p:nvGraphicFramePr>
        <p:xfrm>
          <a:off x="533400" y="5638800"/>
          <a:ext cx="80062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45" name="Equation" r:id="rId5" imgW="2794000" imgH="266700" progId="Equation.3">
                  <p:embed/>
                </p:oleObj>
              </mc:Choice>
              <mc:Fallback>
                <p:oleObj name="Equation" r:id="rId5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800629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29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parameters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3318981" y="2255580"/>
            <a:ext cx="5029200" cy="838200"/>
            <a:chOff x="3124200" y="5638800"/>
            <a:chExt cx="5029200" cy="838200"/>
          </a:xfrm>
        </p:grpSpPr>
        <p:sp>
          <p:nvSpPr>
            <p:cNvPr id="5" name="Oval 4"/>
            <p:cNvSpPr/>
            <p:nvPr/>
          </p:nvSpPr>
          <p:spPr bwMode="auto">
            <a:xfrm>
              <a:off x="31242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434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198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62800" y="5638800"/>
              <a:ext cx="9906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30145" y="3810000"/>
            <a:ext cx="52257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we estimate these?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5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92559"/>
              </p:ext>
            </p:extLst>
          </p:nvPr>
        </p:nvGraphicFramePr>
        <p:xfrm>
          <a:off x="914400" y="2438400"/>
          <a:ext cx="720518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7" name="Equation" r:id="rId3" imgW="2794000" imgH="266700" progId="Equation.3">
                  <p:embed/>
                </p:oleObj>
              </mc:Choice>
              <mc:Fallback>
                <p:oleObj name="Equation" r:id="rId3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720518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73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90600" y="3657600"/>
          <a:ext cx="2954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2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95433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347788" y="1973263"/>
          <a:ext cx="19923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3"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973263"/>
                        <a:ext cx="1992312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39527" y="19928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648200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98959" y="2526268"/>
            <a:ext cx="23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745468"/>
            <a:ext cx="45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19600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39527" y="43550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6019800"/>
            <a:ext cx="6343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problems with this approach?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95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Bayes Text 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838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How can we classify text using a Naïve Bayes classifier?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2514600"/>
            <a:ext cx="960348" cy="1100666"/>
            <a:chOff x="612648" y="2370667"/>
            <a:chExt cx="960348" cy="1100666"/>
          </a:xfrm>
        </p:grpSpPr>
        <p:sp>
          <p:nvSpPr>
            <p:cNvPr id="7" name="Rectangle 6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295400" y="3966865"/>
            <a:ext cx="960348" cy="1100666"/>
            <a:chOff x="612648" y="2370667"/>
            <a:chExt cx="960348" cy="1100666"/>
          </a:xfrm>
        </p:grpSpPr>
        <p:sp>
          <p:nvSpPr>
            <p:cNvPr id="16" name="Rectangle 1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99632" y="5424714"/>
            <a:ext cx="960348" cy="1100666"/>
            <a:chOff x="612648" y="2370667"/>
            <a:chExt cx="960348" cy="1100666"/>
          </a:xfrm>
        </p:grpSpPr>
        <p:sp>
          <p:nvSpPr>
            <p:cNvPr id="24" name="Rectangle 2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Arrow 1"/>
          <p:cNvSpPr/>
          <p:nvPr/>
        </p:nvSpPr>
        <p:spPr bwMode="auto">
          <a:xfrm>
            <a:off x="3810000" y="3429000"/>
            <a:ext cx="1371600" cy="1295400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09" y="2895600"/>
            <a:ext cx="311779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Bayes Text 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Features: word occurring in a document (though others could be used…)</a:t>
            </a:r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674818" name="Object 2"/>
          <p:cNvGraphicFramePr>
            <a:graphicFrameLocks noChangeAspect="1"/>
          </p:cNvGraphicFramePr>
          <p:nvPr/>
        </p:nvGraphicFramePr>
        <p:xfrm>
          <a:off x="914400" y="2514600"/>
          <a:ext cx="803577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61" name="Equation" r:id="rId3" imgW="3505200" imgH="266700" progId="Equation.3">
                  <p:embed/>
                </p:oleObj>
              </mc:Choice>
              <mc:Fallback>
                <p:oleObj name="Equation" r:id="rId3" imgW="3505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803577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424536" y="4035344"/>
            <a:ext cx="1282095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0156" y="4023249"/>
            <a:ext cx="10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spam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rot="5400000">
            <a:off x="2693397" y="4519491"/>
            <a:ext cx="1008989" cy="8288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957012" y="4795201"/>
            <a:ext cx="1117970" cy="4973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394396" y="5063254"/>
            <a:ext cx="11179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851312" y="4885577"/>
            <a:ext cx="1117972" cy="205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450026" y="4577021"/>
            <a:ext cx="1117972" cy="6047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83601" y="534162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89221" y="5329534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buy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2738734" y="5634335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83488" y="5622240"/>
            <a:ext cx="92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viagra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5105774" y="5398720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14764" y="5502740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20384" y="5490645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>
          <a:xfrm>
            <a:off x="3540650" y="5598775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46270" y="5586680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13464" y="5410815"/>
            <a:ext cx="19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enlargement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264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Bayes Text 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Does the Naïve Bayes assumption hold?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Are word occurrences independent given the label?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3424536" y="4035344"/>
            <a:ext cx="1282095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0156" y="4023249"/>
            <a:ext cx="10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spam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rot="5400000">
            <a:off x="2693397" y="4519491"/>
            <a:ext cx="1008989" cy="8288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957012" y="4795201"/>
            <a:ext cx="1117970" cy="4973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394396" y="5063254"/>
            <a:ext cx="11179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851312" y="4885577"/>
            <a:ext cx="1117972" cy="205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450026" y="4577021"/>
            <a:ext cx="1117972" cy="6047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83601" y="534162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89221" y="5329534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buy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2738734" y="5634335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83488" y="5622240"/>
            <a:ext cx="92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viagra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5105774" y="5398720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14764" y="5502740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20384" y="5490645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>
          <a:xfrm>
            <a:off x="3540650" y="5598775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46270" y="5586680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13464" y="5410815"/>
            <a:ext cx="19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enlargement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29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Bayes Text 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We’ll look at a few application for this homework</a:t>
            </a:r>
          </a:p>
          <a:p>
            <a:pPr lvl="1"/>
            <a:r>
              <a:rPr lang="en-US" sz="2400" dirty="0" smtClean="0"/>
              <a:t>sentiment analysis: positive vs. negative reviews</a:t>
            </a:r>
          </a:p>
          <a:p>
            <a:pPr lvl="1"/>
            <a:r>
              <a:rPr lang="en-US" sz="2400" dirty="0" smtClean="0"/>
              <a:t>category </a:t>
            </a:r>
            <a:r>
              <a:rPr lang="en-US" sz="2400" dirty="0" err="1" smtClean="0"/>
              <a:t>classifiction</a:t>
            </a:r>
            <a:endParaRPr lang="en-US" sz="2400" dirty="0" smtClean="0"/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Oval 3"/>
          <p:cNvSpPr/>
          <p:nvPr/>
        </p:nvSpPr>
        <p:spPr>
          <a:xfrm>
            <a:off x="3424536" y="4035344"/>
            <a:ext cx="1282095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30156" y="4023249"/>
            <a:ext cx="10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spam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rot="5400000">
            <a:off x="2693397" y="4519491"/>
            <a:ext cx="1008989" cy="8288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957012" y="4795201"/>
            <a:ext cx="1117970" cy="4973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394396" y="5063254"/>
            <a:ext cx="11179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851312" y="4885577"/>
            <a:ext cx="1117972" cy="205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450026" y="4577021"/>
            <a:ext cx="1117972" cy="6047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83601" y="534162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9221" y="5329534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buy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2738734" y="5634335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83488" y="5622240"/>
            <a:ext cx="92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viagra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5105774" y="5398720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14764" y="5502740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20384" y="5490645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3540650" y="5598775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46270" y="5586680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913464" y="5410815"/>
            <a:ext cx="19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enlargement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525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classification: training?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80764"/>
              </p:ext>
            </p:extLst>
          </p:nvPr>
        </p:nvGraphicFramePr>
        <p:xfrm>
          <a:off x="762000" y="4038600"/>
          <a:ext cx="2954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32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8600"/>
                        <a:ext cx="295433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3810000"/>
            <a:ext cx="399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times the word occurred in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documents in that class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191000" y="4659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89149" y="4736068"/>
            <a:ext cx="310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umber of items in text class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329"/>
              </p:ext>
            </p:extLst>
          </p:nvPr>
        </p:nvGraphicFramePr>
        <p:xfrm>
          <a:off x="838200" y="1981200"/>
          <a:ext cx="803577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33" name="Equation" r:id="rId5" imgW="3505200" imgH="266700" progId="Equation.3">
                  <p:embed/>
                </p:oleObj>
              </mc:Choice>
              <mc:Fallback>
                <p:oleObj name="Equation" r:id="rId5" imgW="3505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803577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69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A and B are independent (written …)</a:t>
            </a:r>
          </a:p>
          <a:p>
            <a:pPr lvl="1"/>
            <a:r>
              <a:rPr lang="en-US" sz="2400" dirty="0" smtClean="0"/>
              <a:t>P(A,B) = P(A)P(B)</a:t>
            </a:r>
          </a:p>
          <a:p>
            <a:pPr lvl="1"/>
            <a:r>
              <a:rPr lang="en-US" sz="2400" dirty="0" smtClean="0"/>
              <a:t>P(A|B) = P(A)</a:t>
            </a:r>
          </a:p>
          <a:p>
            <a:pPr lvl="1"/>
            <a:r>
              <a:rPr lang="en-US" sz="2400" dirty="0" smtClean="0"/>
              <a:t>P(B|A) = P(B)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2286000"/>
            <a:ext cx="4114800" cy="1828800"/>
            <a:chOff x="1600200" y="2286000"/>
            <a:chExt cx="4114800" cy="182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600200" y="2286000"/>
              <a:ext cx="4114800" cy="18288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05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810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A and B are independent</a:t>
            </a:r>
          </a:p>
          <a:p>
            <a:pPr lvl="1"/>
            <a:r>
              <a:rPr lang="en-US" sz="2400" dirty="0" smtClean="0"/>
              <a:t>P(A,B) = P(A)P(B)</a:t>
            </a:r>
          </a:p>
          <a:p>
            <a:pPr lvl="1"/>
            <a:r>
              <a:rPr lang="en-US" sz="2400" dirty="0" smtClean="0"/>
              <a:t>P(A|B) = P(A)</a:t>
            </a:r>
          </a:p>
          <a:p>
            <a:pPr lvl="1"/>
            <a:r>
              <a:rPr lang="en-US" sz="2400" dirty="0" smtClean="0"/>
              <a:t>P(B|A) = P(B)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038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Reduces the storage requirement for the distributions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65100"/>
            <a:ext cx="5435600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Conditional Independence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990600"/>
            <a:ext cx="7924800" cy="5638672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Dependent events can become independent given certain other </a:t>
            </a:r>
            <a:r>
              <a:rPr lang="en-US" sz="2400" dirty="0" smtClean="0"/>
              <a:t>events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Examples,</a:t>
            </a:r>
          </a:p>
          <a:p>
            <a:pPr marL="800100" lvl="1" indent="-342900" eaLnBrk="1" hangingPunct="1"/>
            <a:r>
              <a:rPr lang="en-US" sz="2000" dirty="0" smtClean="0">
                <a:ea typeface="ＭＳ Ｐゴシック" charset="-128"/>
              </a:rPr>
              <a:t>height and length of life</a:t>
            </a:r>
          </a:p>
          <a:p>
            <a:pPr marL="800100" lvl="1" indent="-342900" eaLnBrk="1" hangingPunct="1"/>
            <a:r>
              <a:rPr lang="en-US" sz="2000" dirty="0" smtClean="0">
                <a:ea typeface="ＭＳ Ｐゴシック" charset="-128"/>
              </a:rPr>
              <a:t>“correlation” studies</a:t>
            </a:r>
          </a:p>
          <a:p>
            <a:pPr marL="1200150" lvl="2" indent="-342900" eaLnBrk="1" hangingPunct="1"/>
            <a:r>
              <a:rPr lang="en-US" sz="1800" dirty="0" smtClean="0">
                <a:ea typeface="ＭＳ Ｐゴシック" charset="-128"/>
              </a:rPr>
              <a:t>size of your lawn and length of life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 smtClean="0"/>
              <a:t>If </a:t>
            </a:r>
            <a:r>
              <a:rPr lang="en-US" sz="2400" dirty="0"/>
              <a:t>A, B are conditionally independent</a:t>
            </a:r>
            <a:r>
              <a:rPr lang="en-US" sz="2400" dirty="0" smtClean="0"/>
              <a:t> of C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P(A,B|C) = P(A|C)P(B|C)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</a:t>
            </a:r>
            <a:r>
              <a:rPr lang="en-US" sz="2000" dirty="0">
                <a:ea typeface="ＭＳ Ｐゴシック" charset="-128"/>
              </a:rPr>
              <a:t>(A|B</a:t>
            </a:r>
            <a:r>
              <a:rPr lang="en-US" sz="2000" dirty="0" smtClean="0">
                <a:ea typeface="ＭＳ Ｐゴシック" charset="-128"/>
              </a:rPr>
              <a:t>,C</a:t>
            </a:r>
            <a:r>
              <a:rPr lang="en-US" sz="2000" dirty="0">
                <a:ea typeface="ＭＳ Ｐゴシック" charset="-128"/>
              </a:rPr>
              <a:t>) = P(A|C</a:t>
            </a:r>
            <a:r>
              <a:rPr lang="en-US" sz="2000" dirty="0" smtClean="0"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P(B|A,C) = 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but P(A,B) ≠ P(A)P(B)</a:t>
            </a:r>
            <a:endParaRPr lang="en-US" sz="2000" dirty="0"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5052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What independences are encoded (both unconditional and conditional)?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18147" name="Object 3"/>
          <p:cNvGraphicFramePr>
            <a:graphicFrameLocks noChangeAspect="1"/>
          </p:cNvGraphicFramePr>
          <p:nvPr/>
        </p:nvGraphicFramePr>
        <p:xfrm>
          <a:off x="622300" y="2209800"/>
          <a:ext cx="80787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3238500" imgH="165100" progId="Equation.3">
                  <p:embed/>
                </p:oleObj>
              </mc:Choice>
              <mc:Fallback>
                <p:oleObj name="Equation" r:id="rId3" imgW="3238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209800"/>
                        <a:ext cx="807878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6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15998</TotalTime>
  <Words>2187</Words>
  <Application>Microsoft Macintosh PowerPoint</Application>
  <PresentationFormat>On-screen Show (4:3)</PresentationFormat>
  <Paragraphs>469</Paragraphs>
  <Slides>57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Default Design</vt:lpstr>
      <vt:lpstr>Equation</vt:lpstr>
      <vt:lpstr>More probability</vt:lpstr>
      <vt:lpstr>Admin</vt:lpstr>
      <vt:lpstr>Joint distributions</vt:lpstr>
      <vt:lpstr>Independence</vt:lpstr>
      <vt:lpstr>Independent or Dependent?</vt:lpstr>
      <vt:lpstr>Independent variables</vt:lpstr>
      <vt:lpstr>Independent variables</vt:lpstr>
      <vt:lpstr>Conditional Independence</vt:lpstr>
      <vt:lpstr>Cavities</vt:lpstr>
      <vt:lpstr>Bayes nets</vt:lpstr>
      <vt:lpstr>Cavities</vt:lpstr>
      <vt:lpstr>Cavities</vt:lpstr>
      <vt:lpstr>Why all the fuss about independences?</vt:lpstr>
      <vt:lpstr>Cavities</vt:lpstr>
      <vt:lpstr>Cavities</vt:lpstr>
      <vt:lpstr>Another Example</vt:lpstr>
      <vt:lpstr>Exploit Conditional Independence</vt:lpstr>
      <vt:lpstr>Some options</vt:lpstr>
      <vt:lpstr>Bayesian Network Example</vt:lpstr>
      <vt:lpstr>Learning from Data</vt:lpstr>
      <vt:lpstr>Learning</vt:lpstr>
      <vt:lpstr>We’ve already seen one example…</vt:lpstr>
      <vt:lpstr>Lots of different learning problems</vt:lpstr>
      <vt:lpstr>Lots of different learning problems</vt:lpstr>
      <vt:lpstr>Lots of different learning problems</vt:lpstr>
      <vt:lpstr>Lots of learning problems</vt:lpstr>
      <vt:lpstr>Lots of learning problems</vt:lpstr>
      <vt:lpstr>Lots of learning problems</vt:lpstr>
      <vt:lpstr>Supervised learning: training</vt:lpstr>
      <vt:lpstr>Training</vt:lpstr>
      <vt:lpstr>Supervised learning: testing/classifying</vt:lpstr>
      <vt:lpstr>testing/classifying</vt:lpstr>
      <vt:lpstr>Some examples</vt:lpstr>
      <vt:lpstr>Features</vt:lpstr>
      <vt:lpstr>Examples</vt:lpstr>
      <vt:lpstr>Feature based classification</vt:lpstr>
      <vt:lpstr>Feature based classification</vt:lpstr>
      <vt:lpstr>Bayesian Classification</vt:lpstr>
      <vt:lpstr>Bayesian Classification</vt:lpstr>
      <vt:lpstr>Bayesian Classification</vt:lpstr>
      <vt:lpstr>Bayesian Classification</vt:lpstr>
      <vt:lpstr>Training a Bayesian Classifier</vt:lpstr>
      <vt:lpstr>Bayes rule for classification</vt:lpstr>
      <vt:lpstr>Bayes rule for classification</vt:lpstr>
      <vt:lpstr>Training a Bayesian Classifier</vt:lpstr>
      <vt:lpstr>Bayes rule for classification</vt:lpstr>
      <vt:lpstr>Bayes rule for classification</vt:lpstr>
      <vt:lpstr>Bayes rule for classification </vt:lpstr>
      <vt:lpstr>Bayes rule for classification </vt:lpstr>
      <vt:lpstr>The Naive Bayes Classifier</vt:lpstr>
      <vt:lpstr>Estimating parameters</vt:lpstr>
      <vt:lpstr>Maximum likelihood estimates</vt:lpstr>
      <vt:lpstr>Naïve Bayes Text Classification</vt:lpstr>
      <vt:lpstr>Naïve Bayes Text Classification</vt:lpstr>
      <vt:lpstr>Naïve Bayes Text Classification</vt:lpstr>
      <vt:lpstr>Naïve Bayes Text Classification</vt:lpstr>
      <vt:lpstr>Text classification: training?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757</cp:revision>
  <dcterms:created xsi:type="dcterms:W3CDTF">2010-09-29T23:25:09Z</dcterms:created>
  <dcterms:modified xsi:type="dcterms:W3CDTF">2013-03-12T21:04:40Z</dcterms:modified>
</cp:coreProperties>
</file>