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358" r:id="rId3"/>
    <p:sldId id="376" r:id="rId4"/>
    <p:sldId id="377" r:id="rId5"/>
    <p:sldId id="378" r:id="rId6"/>
    <p:sldId id="379" r:id="rId7"/>
    <p:sldId id="380" r:id="rId8"/>
    <p:sldId id="510" r:id="rId9"/>
    <p:sldId id="511" r:id="rId10"/>
    <p:sldId id="512" r:id="rId11"/>
    <p:sldId id="513" r:id="rId12"/>
    <p:sldId id="432" r:id="rId13"/>
    <p:sldId id="425" r:id="rId14"/>
    <p:sldId id="426" r:id="rId15"/>
    <p:sldId id="428" r:id="rId16"/>
    <p:sldId id="433" r:id="rId17"/>
    <p:sldId id="447" r:id="rId18"/>
    <p:sldId id="436" r:id="rId19"/>
    <p:sldId id="437" r:id="rId20"/>
    <p:sldId id="438" r:id="rId21"/>
    <p:sldId id="439" r:id="rId22"/>
    <p:sldId id="448" r:id="rId23"/>
    <p:sldId id="312" r:id="rId24"/>
    <p:sldId id="313" r:id="rId25"/>
    <p:sldId id="318" r:id="rId26"/>
    <p:sldId id="317" r:id="rId27"/>
    <p:sldId id="319" r:id="rId28"/>
    <p:sldId id="457" r:id="rId29"/>
    <p:sldId id="462" r:id="rId30"/>
    <p:sldId id="463" r:id="rId31"/>
    <p:sldId id="461" r:id="rId32"/>
    <p:sldId id="465" r:id="rId33"/>
    <p:sldId id="466" r:id="rId34"/>
    <p:sldId id="482" r:id="rId35"/>
    <p:sldId id="477" r:id="rId36"/>
    <p:sldId id="502" r:id="rId37"/>
    <p:sldId id="516" r:id="rId38"/>
    <p:sldId id="506" r:id="rId39"/>
    <p:sldId id="50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54" autoAdjust="0"/>
    <p:restoredTop sz="94607"/>
  </p:normalViewPr>
  <p:slideViewPr>
    <p:cSldViewPr snapToObjects="1">
      <p:cViewPr varScale="1">
        <p:scale>
          <a:sx n="106" d="100"/>
          <a:sy n="106" d="100"/>
        </p:scale>
        <p:origin x="12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12" Type="http://schemas.openxmlformats.org/officeDocument/2006/relationships/image" Target="../media/image31.emf"/><Relationship Id="rId2" Type="http://schemas.openxmlformats.org/officeDocument/2006/relationships/image" Target="../media/image21.emf"/><Relationship Id="rId16" Type="http://schemas.openxmlformats.org/officeDocument/2006/relationships/image" Target="../media/image19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5" Type="http://schemas.openxmlformats.org/officeDocument/2006/relationships/image" Target="../media/image3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Relationship Id="rId14" Type="http://schemas.openxmlformats.org/officeDocument/2006/relationships/image" Target="../media/image33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e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D11C-A000-9242-84A9-48B920106DCB}" type="datetimeFigureOut">
              <a:rPr lang="en-US" smtClean="0"/>
              <a:t>3/13/19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50B9-50D7-A24E-BE4E-8246FE27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3/13/19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of </a:t>
            </a:r>
            <a:r>
              <a:rPr lang="en-US" dirty="0"/>
              <a:t>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8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40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10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Make sure to calculate all of the outputs and modified</a:t>
            </a:r>
            <a:r>
              <a:rPr lang="en-US" baseline="0" dirty="0"/>
              <a:t> errors *before* updating any of the model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4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3/13/19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17EA2-A314-044E-89FB-146EC50556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3/13/19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3/13/19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3/13/19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3/13/19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emf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7.emf"/><Relationship Id="rId26" Type="http://schemas.openxmlformats.org/officeDocument/2006/relationships/image" Target="../media/image31.emf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28.bin"/><Relationship Id="rId34" Type="http://schemas.openxmlformats.org/officeDocument/2006/relationships/image" Target="../media/image19.emf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4.emf"/><Relationship Id="rId17" Type="http://schemas.openxmlformats.org/officeDocument/2006/relationships/oleObject" Target="../embeddings/oleObject26.bin"/><Relationship Id="rId25" Type="http://schemas.openxmlformats.org/officeDocument/2006/relationships/oleObject" Target="../embeddings/oleObject30.bin"/><Relationship Id="rId3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emf"/><Relationship Id="rId20" Type="http://schemas.openxmlformats.org/officeDocument/2006/relationships/image" Target="../media/image28.emf"/><Relationship Id="rId29" Type="http://schemas.openxmlformats.org/officeDocument/2006/relationships/oleObject" Target="../embeddings/oleObject32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30.emf"/><Relationship Id="rId32" Type="http://schemas.openxmlformats.org/officeDocument/2006/relationships/image" Target="../media/image34.emf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28" Type="http://schemas.openxmlformats.org/officeDocument/2006/relationships/image" Target="../media/image32.emf"/><Relationship Id="rId10" Type="http://schemas.openxmlformats.org/officeDocument/2006/relationships/image" Target="../media/image23.emf"/><Relationship Id="rId19" Type="http://schemas.openxmlformats.org/officeDocument/2006/relationships/oleObject" Target="../embeddings/oleObject27.bin"/><Relationship Id="rId31" Type="http://schemas.openxmlformats.org/officeDocument/2006/relationships/oleObject" Target="../embeddings/oleObject33.bin"/><Relationship Id="rId4" Type="http://schemas.openxmlformats.org/officeDocument/2006/relationships/image" Target="../media/image20.e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5.emf"/><Relationship Id="rId22" Type="http://schemas.openxmlformats.org/officeDocument/2006/relationships/image" Target="../media/image29.emf"/><Relationship Id="rId27" Type="http://schemas.openxmlformats.org/officeDocument/2006/relationships/oleObject" Target="../embeddings/oleObject31.bin"/><Relationship Id="rId30" Type="http://schemas.openxmlformats.org/officeDocument/2006/relationships/image" Target="../media/image33.emf"/><Relationship Id="rId8" Type="http://schemas.openxmlformats.org/officeDocument/2006/relationships/image" Target="../media/image2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CS159 – Fall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Training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22" y="1754188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07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?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403352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383222" y="3200471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T=?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T=?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95537" y="3593068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T=?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8803" y="5786735"/>
            <a:ext cx="385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learn the weights?</a:t>
            </a:r>
          </a:p>
        </p:txBody>
      </p:sp>
    </p:spTree>
    <p:extLst>
      <p:ext uri="{BB962C8B-B14F-4D97-AF65-F5344CB8AC3E}">
        <p14:creationId xmlns:p14="http://schemas.microsoft.com/office/powerpoint/2010/main" val="311067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multilayer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6600"/>
                </a:solidFill>
              </a:rPr>
              <a:t>Challenge:</a:t>
            </a:r>
            <a:r>
              <a:rPr lang="en-US" sz="2400" dirty="0"/>
              <a:t> for multilayer networks, we don’t know what the expected output/error is for the internal nodes!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7200" y="4750833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expected output?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69238" y="4708712"/>
            <a:ext cx="1752600" cy="533400"/>
          </a:xfrm>
          <a:prstGeom prst="rect">
            <a:avLst/>
          </a:prstGeom>
          <a:solidFill>
            <a:srgbClr val="FF0000">
              <a:alpha val="4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430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perceptron/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linear model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69864" y="6244152"/>
            <a:ext cx="20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neural network</a:t>
            </a:r>
          </a:p>
        </p:txBody>
      </p:sp>
      <p:sp>
        <p:nvSpPr>
          <p:cNvPr id="71" name="Oval 12"/>
          <p:cNvSpPr>
            <a:spLocks noChangeArrowheads="1"/>
          </p:cNvSpPr>
          <p:nvPr/>
        </p:nvSpPr>
        <p:spPr bwMode="auto">
          <a:xfrm>
            <a:off x="1797237" y="52262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2" name="Straight Arrow Connector 71"/>
          <p:cNvCxnSpPr>
            <a:endCxn id="71" idx="1"/>
          </p:cNvCxnSpPr>
          <p:nvPr/>
        </p:nvCxnSpPr>
        <p:spPr bwMode="auto">
          <a:xfrm rot="16200000" flipH="1">
            <a:off x="13335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71" idx="0"/>
          </p:cNvCxnSpPr>
          <p:nvPr/>
        </p:nvCxnSpPr>
        <p:spPr bwMode="auto">
          <a:xfrm rot="5400000">
            <a:off x="1682937" y="49595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endCxn id="71" idx="7"/>
          </p:cNvCxnSpPr>
          <p:nvPr/>
        </p:nvCxnSpPr>
        <p:spPr bwMode="auto">
          <a:xfrm rot="5400000">
            <a:off x="19431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71" idx="4"/>
          </p:cNvCxnSpPr>
          <p:nvPr/>
        </p:nvCxnSpPr>
        <p:spPr bwMode="auto">
          <a:xfrm rot="5400000">
            <a:off x="1797237" y="56834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1369654" y="478161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76400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23571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9" name="Oval 12"/>
          <p:cNvSpPr>
            <a:spLocks noChangeArrowheads="1"/>
          </p:cNvSpPr>
          <p:nvPr/>
        </p:nvSpPr>
        <p:spPr bwMode="auto">
          <a:xfrm>
            <a:off x="65216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auto">
          <a:xfrm>
            <a:off x="71312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12"/>
          <p:cNvSpPr>
            <a:spLocks noChangeArrowheads="1"/>
          </p:cNvSpPr>
          <p:nvPr/>
        </p:nvSpPr>
        <p:spPr bwMode="auto">
          <a:xfrm>
            <a:off x="77408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12"/>
          <p:cNvSpPr>
            <a:spLocks noChangeArrowheads="1"/>
          </p:cNvSpPr>
          <p:nvPr/>
        </p:nvSpPr>
        <p:spPr bwMode="auto">
          <a:xfrm>
            <a:off x="7131237" y="56388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3" name="Straight Arrow Connector 82"/>
          <p:cNvCxnSpPr>
            <a:stCxn id="79" idx="5"/>
            <a:endCxn id="82" idx="1"/>
          </p:cNvCxnSpPr>
          <p:nvPr/>
        </p:nvCxnSpPr>
        <p:spPr bwMode="auto">
          <a:xfrm rot="16200000" flipH="1">
            <a:off x="66675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80" idx="4"/>
            <a:endCxn id="82" idx="0"/>
          </p:cNvCxnSpPr>
          <p:nvPr/>
        </p:nvCxnSpPr>
        <p:spPr bwMode="auto">
          <a:xfrm rot="5400000">
            <a:off x="7016937" y="537210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81" idx="3"/>
            <a:endCxn id="82" idx="7"/>
          </p:cNvCxnSpPr>
          <p:nvPr/>
        </p:nvCxnSpPr>
        <p:spPr bwMode="auto">
          <a:xfrm rot="5400000">
            <a:off x="72771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endCxn id="79" idx="0"/>
          </p:cNvCxnSpPr>
          <p:nvPr/>
        </p:nvCxnSpPr>
        <p:spPr bwMode="auto">
          <a:xfrm rot="16200000" flipH="1">
            <a:off x="62930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endCxn id="79" idx="0"/>
          </p:cNvCxnSpPr>
          <p:nvPr/>
        </p:nvCxnSpPr>
        <p:spPr bwMode="auto">
          <a:xfrm rot="5400000">
            <a:off x="64835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rot="16200000" flipH="1">
            <a:off x="6902637" y="44196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rot="5400000">
            <a:off x="7093137" y="43815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16200000" flipH="1">
            <a:off x="75122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>
            <a:off x="77027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82" idx="4"/>
          </p:cNvCxnSpPr>
          <p:nvPr/>
        </p:nvCxnSpPr>
        <p:spPr bwMode="auto">
          <a:xfrm rot="5400000">
            <a:off x="7131237" y="609600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657122" y="51932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010400" y="5105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357571" y="5117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09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7724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1628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934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553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2484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52800" y="3810000"/>
            <a:ext cx="3564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 we learn these weights?</a:t>
            </a:r>
          </a:p>
        </p:txBody>
      </p:sp>
    </p:spTree>
    <p:extLst>
      <p:ext uri="{BB962C8B-B14F-4D97-AF65-F5344CB8AC3E}">
        <p14:creationId xmlns:p14="http://schemas.microsoft.com/office/powerpoint/2010/main" val="104067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weights for the output layer based on the error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</p:spTree>
    <p:extLst>
      <p:ext uri="{BB962C8B-B14F-4D97-AF65-F5344CB8AC3E}">
        <p14:creationId xmlns:p14="http://schemas.microsoft.com/office/powerpoint/2010/main" val="321111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62000" y="4114800"/>
            <a:ext cx="16002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4495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calculate the actual error here</a:t>
            </a:r>
          </a:p>
        </p:txBody>
      </p:sp>
    </p:spTree>
    <p:extLst>
      <p:ext uri="{BB962C8B-B14F-4D97-AF65-F5344CB8AC3E}">
        <p14:creationId xmlns:p14="http://schemas.microsoft.com/office/powerpoint/2010/main" val="3827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685800" y="3048000"/>
            <a:ext cx="18288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200399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 idea: propagate the error back to this layer</a:t>
            </a:r>
          </a:p>
        </p:txBody>
      </p:sp>
    </p:spTree>
    <p:extLst>
      <p:ext uri="{BB962C8B-B14F-4D97-AF65-F5344CB8AC3E}">
        <p14:creationId xmlns:p14="http://schemas.microsoft.com/office/powerpoint/2010/main" val="193964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903013" y="3337720"/>
            <a:ext cx="1524000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25" idx="6"/>
          </p:cNvCxnSpPr>
          <p:nvPr/>
        </p:nvCxnSpPr>
        <p:spPr bwMode="auto">
          <a:xfrm flipV="1">
            <a:off x="2427013" y="3337720"/>
            <a:ext cx="25908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3" y="3490120"/>
            <a:ext cx="129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error</a:t>
            </a: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36713" y="478552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error for node is ~ </a:t>
            </a:r>
            <a:r>
              <a:rPr lang="en-US" sz="2400" b="1" dirty="0" err="1">
                <a:solidFill>
                  <a:srgbClr val="0000FF"/>
                </a:solidFill>
              </a:rPr>
              <a:t>w</a:t>
            </a:r>
            <a:r>
              <a:rPr lang="en-US" sz="2400" b="1" baseline="-25000" dirty="0" err="1">
                <a:solidFill>
                  <a:srgbClr val="0000FF"/>
                </a:solidFill>
              </a:rPr>
              <a:t>i</a:t>
            </a:r>
            <a:r>
              <a:rPr lang="en-US" sz="2400" b="1" dirty="0">
                <a:solidFill>
                  <a:srgbClr val="0000FF"/>
                </a:solidFill>
              </a:rPr>
              <a:t> * error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65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817413" y="2194720"/>
            <a:ext cx="925787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2" y="3490120"/>
            <a:ext cx="176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~w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 * error</a:t>
            </a: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6</a:t>
            </a:r>
          </a:p>
        </p:txBody>
      </p:sp>
      <p:cxnSp>
        <p:nvCxnSpPr>
          <p:cNvPr id="4" name="Straight Arrow Connector 3"/>
          <p:cNvCxnSpPr>
            <a:stCxn id="25" idx="6"/>
          </p:cNvCxnSpPr>
          <p:nvPr/>
        </p:nvCxnSpPr>
        <p:spPr>
          <a:xfrm>
            <a:off x="2743200" y="2804320"/>
            <a:ext cx="2274613" cy="152399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17888" y="4997348"/>
            <a:ext cx="4366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Calculate as normal, but weight the error</a:t>
            </a:r>
          </a:p>
        </p:txBody>
      </p:sp>
    </p:spTree>
    <p:extLst>
      <p:ext uri="{BB962C8B-B14F-4D97-AF65-F5344CB8AC3E}">
        <p14:creationId xmlns:p14="http://schemas.microsoft.com/office/powerpoint/2010/main" val="3674458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</a:t>
            </a:r>
            <a:r>
              <a:rPr lang="en-US" dirty="0">
                <a:solidFill>
                  <a:srgbClr val="FF6600"/>
                </a:solidFill>
              </a:rPr>
              <a:t>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851013"/>
              </p:ext>
            </p:extLst>
          </p:nvPr>
        </p:nvGraphicFramePr>
        <p:xfrm>
          <a:off x="2813128" y="5714999"/>
          <a:ext cx="2139872" cy="79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89" name="Equation" r:id="rId3" imgW="1155700" imgH="431800" progId="Equation.3">
                  <p:embed/>
                </p:oleObj>
              </mc:Choice>
              <mc:Fallback>
                <p:oleObj name="Equation" r:id="rId3" imgW="1155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3128" y="5714999"/>
                        <a:ext cx="2139872" cy="79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5867400"/>
            <a:ext cx="1598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squared error</a:t>
            </a:r>
          </a:p>
        </p:txBody>
      </p:sp>
    </p:spTree>
    <p:extLst>
      <p:ext uri="{BB962C8B-B14F-4D97-AF65-F5344CB8AC3E}">
        <p14:creationId xmlns:p14="http://schemas.microsoft.com/office/powerpoint/2010/main" val="334950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4" name="Oval 3"/>
          <p:cNvSpPr/>
          <p:nvPr/>
        </p:nvSpPr>
        <p:spPr>
          <a:xfrm>
            <a:off x="2652684" y="2747664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52685" y="4195464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0484" y="3509664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2709" y="2743200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6509" y="4119265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33485" y="2974032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20117" y="4424065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1451920" y="3899910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33485" y="3137910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6" idx="1"/>
          </p:cNvCxnSpPr>
          <p:nvPr/>
        </p:nvCxnSpPr>
        <p:spPr>
          <a:xfrm>
            <a:off x="3218039" y="3305431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6" idx="3"/>
          </p:cNvCxnSpPr>
          <p:nvPr/>
        </p:nvCxnSpPr>
        <p:spPr>
          <a:xfrm flipV="1">
            <a:off x="3315039" y="4075019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7804" y="3773401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3232" y="332499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392436" y="3227725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51920" y="3756755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34440" y="2362200"/>
            <a:ext cx="278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m: features/inputs</a:t>
            </a:r>
          </a:p>
          <a:p>
            <a:endParaRPr lang="en-US" sz="2400" dirty="0"/>
          </a:p>
          <a:p>
            <a:r>
              <a:rPr lang="en-US" sz="2400" dirty="0"/>
              <a:t>d: hidden nodes</a:t>
            </a:r>
          </a:p>
          <a:p>
            <a:endParaRPr lang="en-US" sz="2400" dirty="0"/>
          </a:p>
          <a:p>
            <a:r>
              <a:rPr lang="en-US" sz="2400" dirty="0" err="1"/>
              <a:t>hj</a:t>
            </a:r>
            <a:r>
              <a:rPr lang="en-US" sz="2400" dirty="0"/>
              <a:t>: output from hidden nodes</a:t>
            </a:r>
          </a:p>
        </p:txBody>
      </p:sp>
      <p:cxnSp>
        <p:nvCxnSpPr>
          <p:cNvPr id="39" name="Curved Connector 38"/>
          <p:cNvCxnSpPr/>
          <p:nvPr/>
        </p:nvCxnSpPr>
        <p:spPr>
          <a:xfrm flipV="1">
            <a:off x="2781640" y="2939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2781640" y="43873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flipV="1">
            <a:off x="4305640" y="3701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2743200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76600" y="450746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" y="1828800"/>
            <a:ext cx="149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Notation: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81640" y="35720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2302" y="35581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11984" y="5105400"/>
            <a:ext cx="2244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many weights?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18039" y="3137910"/>
            <a:ext cx="882445" cy="1409028"/>
          </a:xfrm>
          <a:prstGeom prst="rect">
            <a:avLst/>
          </a:prstGeom>
          <a:solidFill>
            <a:srgbClr val="FF0000">
              <a:alpha val="4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4" name="Oval 3"/>
          <p:cNvSpPr/>
          <p:nvPr/>
        </p:nvSpPr>
        <p:spPr>
          <a:xfrm>
            <a:off x="2652684" y="2747664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52685" y="4195464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0484" y="3509664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2709" y="2743200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6509" y="4119265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33485" y="2974032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20117" y="4424065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1451920" y="3899910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33485" y="3137910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6" idx="1"/>
          </p:cNvCxnSpPr>
          <p:nvPr/>
        </p:nvCxnSpPr>
        <p:spPr>
          <a:xfrm>
            <a:off x="3218039" y="3305431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6" idx="3"/>
          </p:cNvCxnSpPr>
          <p:nvPr/>
        </p:nvCxnSpPr>
        <p:spPr>
          <a:xfrm flipV="1">
            <a:off x="3315039" y="4075019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7804" y="3773401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3232" y="332499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392436" y="3227725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51920" y="3756755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34440" y="2362200"/>
            <a:ext cx="278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m: features/inputs</a:t>
            </a:r>
          </a:p>
          <a:p>
            <a:endParaRPr lang="en-US" sz="2400" dirty="0"/>
          </a:p>
          <a:p>
            <a:r>
              <a:rPr lang="en-US" sz="2400" dirty="0"/>
              <a:t>d: hidden nodes</a:t>
            </a:r>
          </a:p>
          <a:p>
            <a:endParaRPr lang="en-US" sz="2400" dirty="0"/>
          </a:p>
          <a:p>
            <a:r>
              <a:rPr lang="en-US" sz="2400" dirty="0" err="1"/>
              <a:t>hj</a:t>
            </a:r>
            <a:r>
              <a:rPr lang="en-US" sz="2400" dirty="0"/>
              <a:t>: output from hidden nodes</a:t>
            </a:r>
          </a:p>
        </p:txBody>
      </p:sp>
      <p:cxnSp>
        <p:nvCxnSpPr>
          <p:cNvPr id="39" name="Curved Connector 38"/>
          <p:cNvCxnSpPr/>
          <p:nvPr/>
        </p:nvCxnSpPr>
        <p:spPr>
          <a:xfrm flipV="1">
            <a:off x="2781640" y="2939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2781640" y="43873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flipV="1">
            <a:off x="4305640" y="3701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2743200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76600" y="450746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" y="1828800"/>
            <a:ext cx="149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Notation: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81640" y="35720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2302" y="35581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40269" y="5105400"/>
            <a:ext cx="2249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 weights: denote </a:t>
            </a:r>
            <a:r>
              <a:rPr lang="en-US" sz="2000" dirty="0" err="1">
                <a:solidFill>
                  <a:srgbClr val="0000FF"/>
                </a:solidFill>
              </a:rPr>
              <a:t>v</a:t>
            </a:r>
            <a:r>
              <a:rPr lang="en-US" sz="2000" baseline="-25000" dirty="0" err="1">
                <a:solidFill>
                  <a:srgbClr val="0000FF"/>
                </a:solidFill>
              </a:rPr>
              <a:t>k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29769" y="3015734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82367" y="3886200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v</a:t>
            </a:r>
            <a:r>
              <a:rPr lang="en-US" baseline="-25000" dirty="0" err="1">
                <a:solidFill>
                  <a:srgbClr val="0000FF"/>
                </a:solidFill>
              </a:rPr>
              <a:t>d</a:t>
            </a:r>
            <a:endParaRPr lang="en-US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5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4" name="Oval 3"/>
          <p:cNvSpPr/>
          <p:nvPr/>
        </p:nvSpPr>
        <p:spPr>
          <a:xfrm>
            <a:off x="2652684" y="2747664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52685" y="4195464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0484" y="3509664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2709" y="2743200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6509" y="4119265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33485" y="2974032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20117" y="4424065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1451920" y="3899910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33485" y="3137910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6" idx="1"/>
          </p:cNvCxnSpPr>
          <p:nvPr/>
        </p:nvCxnSpPr>
        <p:spPr>
          <a:xfrm>
            <a:off x="3218039" y="3305431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6" idx="3"/>
          </p:cNvCxnSpPr>
          <p:nvPr/>
        </p:nvCxnSpPr>
        <p:spPr>
          <a:xfrm flipV="1">
            <a:off x="3315039" y="4075019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7804" y="3773401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3232" y="332499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392436" y="3227725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51920" y="3756755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34440" y="2362200"/>
            <a:ext cx="278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m: features/inputs</a:t>
            </a:r>
          </a:p>
          <a:p>
            <a:endParaRPr lang="en-US" sz="2400" dirty="0"/>
          </a:p>
          <a:p>
            <a:r>
              <a:rPr lang="en-US" sz="2400" dirty="0"/>
              <a:t>d: hidden nodes</a:t>
            </a:r>
          </a:p>
          <a:p>
            <a:endParaRPr lang="en-US" sz="2400" dirty="0"/>
          </a:p>
          <a:p>
            <a:r>
              <a:rPr lang="en-US" sz="2400" dirty="0" err="1"/>
              <a:t>hj</a:t>
            </a:r>
            <a:r>
              <a:rPr lang="en-US" sz="2400" dirty="0"/>
              <a:t>: output from hidden nodes</a:t>
            </a:r>
          </a:p>
        </p:txBody>
      </p:sp>
      <p:cxnSp>
        <p:nvCxnSpPr>
          <p:cNvPr id="39" name="Curved Connector 38"/>
          <p:cNvCxnSpPr/>
          <p:nvPr/>
        </p:nvCxnSpPr>
        <p:spPr>
          <a:xfrm flipV="1">
            <a:off x="2781640" y="2939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2781640" y="43873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flipV="1">
            <a:off x="4305640" y="3701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2743200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76600" y="450746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" y="1828800"/>
            <a:ext cx="149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Notation: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81640" y="35720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2302" y="35581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88015" y="5105400"/>
            <a:ext cx="2176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many weights?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451920" y="2805150"/>
            <a:ext cx="1062680" cy="1843050"/>
          </a:xfrm>
          <a:prstGeom prst="rect">
            <a:avLst/>
          </a:prstGeom>
          <a:solidFill>
            <a:srgbClr val="FF0000">
              <a:alpha val="4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629769" y="3015734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82367" y="3886200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20383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4" name="Oval 3"/>
          <p:cNvSpPr/>
          <p:nvPr/>
        </p:nvSpPr>
        <p:spPr>
          <a:xfrm>
            <a:off x="2652684" y="2747664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52685" y="4195464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0484" y="3509664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2709" y="2743200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6509" y="4119265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33485" y="2974032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20117" y="4424065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1451920" y="3899910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33485" y="3137910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6" idx="1"/>
          </p:cNvCxnSpPr>
          <p:nvPr/>
        </p:nvCxnSpPr>
        <p:spPr>
          <a:xfrm>
            <a:off x="3218039" y="3305431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6" idx="3"/>
          </p:cNvCxnSpPr>
          <p:nvPr/>
        </p:nvCxnSpPr>
        <p:spPr>
          <a:xfrm flipV="1">
            <a:off x="3315039" y="4075019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7804" y="3773401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3232" y="332499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392436" y="3227725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51920" y="3756755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34440" y="2362200"/>
            <a:ext cx="278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m: features/inputs</a:t>
            </a:r>
          </a:p>
          <a:p>
            <a:endParaRPr lang="en-US" sz="2400" dirty="0"/>
          </a:p>
          <a:p>
            <a:r>
              <a:rPr lang="en-US" sz="2400" dirty="0"/>
              <a:t>d: hidden nodes</a:t>
            </a:r>
          </a:p>
          <a:p>
            <a:endParaRPr lang="en-US" sz="2400" dirty="0"/>
          </a:p>
          <a:p>
            <a:r>
              <a:rPr lang="en-US" sz="2400" dirty="0" err="1"/>
              <a:t>h</a:t>
            </a:r>
            <a:r>
              <a:rPr lang="en-US" sz="2400" baseline="-25000" dirty="0" err="1"/>
              <a:t>k</a:t>
            </a:r>
            <a:r>
              <a:rPr lang="en-US" sz="2400" dirty="0"/>
              <a:t>: output from hidden nodes</a:t>
            </a:r>
          </a:p>
        </p:txBody>
      </p:sp>
      <p:cxnSp>
        <p:nvCxnSpPr>
          <p:cNvPr id="39" name="Curved Connector 38"/>
          <p:cNvCxnSpPr/>
          <p:nvPr/>
        </p:nvCxnSpPr>
        <p:spPr>
          <a:xfrm flipV="1">
            <a:off x="2781640" y="2939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2781640" y="43873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flipV="1">
            <a:off x="4305640" y="3701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2743200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76600" y="450746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" y="1828800"/>
            <a:ext cx="149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Notation: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81640" y="35720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2302" y="35581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47612" y="5105400"/>
            <a:ext cx="2962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 * m: denote </a:t>
            </a:r>
            <a:r>
              <a:rPr lang="en-US" sz="2000" dirty="0" err="1">
                <a:solidFill>
                  <a:srgbClr val="0000FF"/>
                </a:solidFill>
              </a:rPr>
              <a:t>w</a:t>
            </a:r>
            <a:r>
              <a:rPr lang="en-US" sz="2000" baseline="-25000" dirty="0" err="1">
                <a:solidFill>
                  <a:srgbClr val="0000FF"/>
                </a:solidFill>
              </a:rPr>
              <a:t>kj</a:t>
            </a:r>
            <a:endParaRPr lang="en-US" sz="2000" baseline="-25000" dirty="0">
              <a:solidFill>
                <a:srgbClr val="0000FF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first index = hidden node</a:t>
            </a:r>
          </a:p>
          <a:p>
            <a:r>
              <a:rPr lang="en-US" sz="2000" dirty="0">
                <a:solidFill>
                  <a:srgbClr val="0000FF"/>
                </a:solidFill>
              </a:rPr>
              <a:t>second index = feature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29769" y="3015734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82367" y="3886200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4276612" y="5082880"/>
            <a:ext cx="4410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dirty="0">
                <a:solidFill>
                  <a:srgbClr val="0000FF"/>
                </a:solidFill>
              </a:rPr>
              <a:t>w</a:t>
            </a:r>
            <a:r>
              <a:rPr lang="en-US" sz="2000" baseline="-25000" dirty="0">
                <a:solidFill>
                  <a:srgbClr val="0000FF"/>
                </a:solidFill>
              </a:rPr>
              <a:t>23</a:t>
            </a:r>
            <a:r>
              <a:rPr lang="en-US" sz="2000" dirty="0">
                <a:solidFill>
                  <a:srgbClr val="0000FF"/>
                </a:solidFill>
              </a:rPr>
              <a:t>: weight from input 3 to hidden node 2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>
                <a:solidFill>
                  <a:srgbClr val="0000FF"/>
                </a:solidFill>
              </a:rPr>
              <a:t>w</a:t>
            </a:r>
            <a:r>
              <a:rPr lang="en-US" sz="2000" baseline="-25000" dirty="0">
                <a:solidFill>
                  <a:srgbClr val="0000FF"/>
                </a:solidFill>
              </a:rPr>
              <a:t>4</a:t>
            </a:r>
            <a:r>
              <a:rPr lang="en-US" sz="2000" dirty="0">
                <a:solidFill>
                  <a:srgbClr val="0000FF"/>
                </a:solidFill>
              </a:rPr>
              <a:t>: all the </a:t>
            </a:r>
            <a:r>
              <a:rPr lang="en-US" sz="2000" i="1" dirty="0">
                <a:solidFill>
                  <a:srgbClr val="0000FF"/>
                </a:solidFill>
              </a:rPr>
              <a:t>m</a:t>
            </a:r>
            <a:r>
              <a:rPr lang="en-US" sz="2000" dirty="0">
                <a:solidFill>
                  <a:srgbClr val="0000FF"/>
                </a:solidFill>
              </a:rPr>
              <a:t> weights associated with hidden node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2301" y="2570202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28800" y="28194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21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28800" y="313586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31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53753" y="4038600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w</a:t>
            </a:r>
            <a:r>
              <a:rPr lang="en-US" baseline="-25000" dirty="0" err="1">
                <a:solidFill>
                  <a:srgbClr val="0000FF"/>
                </a:solidFill>
              </a:rPr>
              <a:t>dm</a:t>
            </a:r>
            <a:endParaRPr lang="en-US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31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Gradient descent </a:t>
            </a:r>
            <a:r>
              <a:rPr lang="en-US" dirty="0"/>
              <a:t>method for learning weights by optimizing a loss function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17945"/>
              </p:ext>
            </p:extLst>
          </p:nvPr>
        </p:nvGraphicFramePr>
        <p:xfrm>
          <a:off x="2947988" y="2628900"/>
          <a:ext cx="25384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11"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7988" y="2628900"/>
                        <a:ext cx="25384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9207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minimum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You’re blindfolded, but you can see out of the bottom of the blindfold to the ground right by your feet.  I drop you off somewhere and tell you that you’re in a convex shaped valley and escape is at the bottom/minimum.  </a:t>
            </a:r>
            <a:r>
              <a:rPr lang="en-US" sz="2400" dirty="0">
                <a:solidFill>
                  <a:srgbClr val="FF0000"/>
                </a:solidFill>
              </a:rPr>
              <a:t>How do you get out?</a:t>
            </a:r>
          </a:p>
        </p:txBody>
      </p:sp>
    </p:spTree>
    <p:extLst>
      <p:ext uri="{BB962C8B-B14F-4D97-AF65-F5344CB8AC3E}">
        <p14:creationId xmlns:p14="http://schemas.microsoft.com/office/powerpoint/2010/main" val="321975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minimum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9000" y="5544445"/>
            <a:ext cx="4956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do this for a function?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903420" y="4007556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37791" y="376065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903420" y="2698575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51206" y="2183179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11" name="Freeform 10"/>
          <p:cNvSpPr/>
          <p:nvPr/>
        </p:nvSpPr>
        <p:spPr>
          <a:xfrm>
            <a:off x="5116530" y="2552511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07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approach: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580467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Partial derivatives give us the slope (i.e. direction to move) in that dimension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621262" y="4728786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55633" y="448188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21262" y="3419805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9048" y="2904409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8" name="Freeform 7"/>
          <p:cNvSpPr/>
          <p:nvPr/>
        </p:nvSpPr>
        <p:spPr>
          <a:xfrm>
            <a:off x="5834372" y="3273741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79444" y="4035779"/>
            <a:ext cx="155222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621262" y="3273741"/>
            <a:ext cx="1660071" cy="204614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6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approach: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580467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Partial derivatives give us the slope (i.e. direction to move) in that dimension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Approach:</a:t>
            </a:r>
          </a:p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repeat:</a:t>
            </a:r>
          </a:p>
          <a:p>
            <a:pPr lvl="2"/>
            <a:r>
              <a:rPr lang="en-US" sz="2000" dirty="0"/>
              <a:t>move a small amount towards decreasing loss (using the derivative)</a:t>
            </a:r>
            <a:endParaRPr lang="en-US" sz="1600" dirty="0"/>
          </a:p>
          <a:p>
            <a:pPr lvl="1"/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621262" y="4728786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55633" y="448188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21262" y="3419805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9048" y="2904409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8" name="Freeform 7"/>
          <p:cNvSpPr/>
          <p:nvPr/>
        </p:nvSpPr>
        <p:spPr>
          <a:xfrm>
            <a:off x="5834372" y="3273741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79444" y="3993446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31844" y="417406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98355" y="4340579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64866" y="4535312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87821" y="463126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97888" y="4614336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55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approach: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580467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Partial derivatives give us the slope (i.e. direction to move) in that dimension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Approach:</a:t>
            </a:r>
          </a:p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  <a:endParaRPr lang="en-US" sz="1600" dirty="0"/>
          </a:p>
          <a:p>
            <a:pPr lvl="1"/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19" y="2792589"/>
            <a:ext cx="3336581" cy="238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38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94148" y="20334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309" y="3686368"/>
            <a:ext cx="226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far from correct and which direction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752600" y="2631914"/>
            <a:ext cx="685800" cy="10544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429000" y="2670855"/>
            <a:ext cx="457200" cy="141562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86000" y="4432611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slope of the activation function where input is at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648200" y="2631914"/>
            <a:ext cx="914400" cy="14173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5520" y="4106929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size and direction of the feature associated with this weight</a:t>
            </a:r>
          </a:p>
        </p:txBody>
      </p:sp>
      <p:sp>
        <p:nvSpPr>
          <p:cNvPr id="33" name="Left Brace 32"/>
          <p:cNvSpPr/>
          <p:nvPr/>
        </p:nvSpPr>
        <p:spPr>
          <a:xfrm rot="16200000">
            <a:off x="2357364" y="1528852"/>
            <a:ext cx="228602" cy="176227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 rot="16200000">
            <a:off x="4539570" y="2177371"/>
            <a:ext cx="228600" cy="44586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 rot="16200000">
            <a:off x="3799090" y="1885644"/>
            <a:ext cx="228602" cy="1048689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61834"/>
              </p:ext>
            </p:extLst>
          </p:nvPr>
        </p:nvGraphicFramePr>
        <p:xfrm>
          <a:off x="247650" y="1693863"/>
          <a:ext cx="45529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29" name="Equation" r:id="rId3" imgW="1879600" imgH="215900" progId="Equation.3">
                  <p:embed/>
                </p:oleObj>
              </mc:Choice>
              <mc:Fallback>
                <p:oleObj name="Equation" r:id="rId3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650" y="1693863"/>
                        <a:ext cx="45529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1030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94148" y="20334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309" y="3686368"/>
            <a:ext cx="226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far from correct and which direction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752600" y="2631914"/>
            <a:ext cx="685800" cy="10544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Left Brace 32"/>
          <p:cNvSpPr/>
          <p:nvPr/>
        </p:nvSpPr>
        <p:spPr>
          <a:xfrm rot="16200000">
            <a:off x="2357364" y="1528852"/>
            <a:ext cx="228602" cy="176227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 rot="16200000">
            <a:off x="4539570" y="2177371"/>
            <a:ext cx="228600" cy="44586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 rot="16200000">
            <a:off x="3799090" y="1885644"/>
            <a:ext cx="228602" cy="1048689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377268"/>
              </p:ext>
            </p:extLst>
          </p:nvPr>
        </p:nvGraphicFramePr>
        <p:xfrm>
          <a:off x="1086643" y="4852988"/>
          <a:ext cx="23987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79" name="Equation" r:id="rId3" imgW="990600" imgH="203200" progId="Equation.3">
                  <p:embed/>
                </p:oleObj>
              </mc:Choice>
              <mc:Fallback>
                <p:oleObj name="Equation" r:id="rId3" imgW="990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6643" y="4852988"/>
                        <a:ext cx="2398713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178686"/>
              </p:ext>
            </p:extLst>
          </p:nvPr>
        </p:nvGraphicFramePr>
        <p:xfrm>
          <a:off x="1086643" y="5638800"/>
          <a:ext cx="23987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80" name="Equation" r:id="rId5" imgW="990600" imgH="203200" progId="Equation.3">
                  <p:embed/>
                </p:oleObj>
              </mc:Choice>
              <mc:Fallback>
                <p:oleObj name="Equation" r:id="rId5" imgW="990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6643" y="5638800"/>
                        <a:ext cx="2398713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994817" y="5030227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61834"/>
              </p:ext>
            </p:extLst>
          </p:nvPr>
        </p:nvGraphicFramePr>
        <p:xfrm>
          <a:off x="247650" y="1693863"/>
          <a:ext cx="45529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81" name="Equation" r:id="rId7" imgW="1879600" imgH="215900" progId="Equation.3">
                  <p:embed/>
                </p:oleObj>
              </mc:Choice>
              <mc:Fallback>
                <p:oleObj name="Equation" r:id="rId7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7650" y="1693863"/>
                        <a:ext cx="45529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00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953000" y="3429000"/>
            <a:ext cx="1676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58000" y="281860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Individual </a:t>
            </a:r>
            <a:r>
              <a:rPr lang="en-US" dirty="0" err="1">
                <a:solidFill>
                  <a:srgbClr val="FF6600"/>
                </a:solidFill>
              </a:rPr>
              <a:t>perceptrons</a:t>
            </a:r>
            <a:r>
              <a:rPr lang="en-US" dirty="0">
                <a:solidFill>
                  <a:srgbClr val="FF6600"/>
                </a:solidFill>
              </a:rPr>
              <a:t>/neurons</a:t>
            </a:r>
          </a:p>
        </p:txBody>
      </p:sp>
    </p:spTree>
    <p:extLst>
      <p:ext uri="{BB962C8B-B14F-4D97-AF65-F5344CB8AC3E}">
        <p14:creationId xmlns:p14="http://schemas.microsoft.com/office/powerpoint/2010/main" val="1007834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94148" y="20334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309" y="3686368"/>
            <a:ext cx="226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far from correct and which direction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752600" y="2631914"/>
            <a:ext cx="685800" cy="10544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Left Brace 32"/>
          <p:cNvSpPr/>
          <p:nvPr/>
        </p:nvSpPr>
        <p:spPr>
          <a:xfrm rot="16200000">
            <a:off x="2357364" y="1528852"/>
            <a:ext cx="228602" cy="176227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 rot="16200000">
            <a:off x="4539570" y="2177371"/>
            <a:ext cx="228600" cy="44586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 rot="16200000">
            <a:off x="3799090" y="1885644"/>
            <a:ext cx="228602" cy="1048689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335815"/>
              </p:ext>
            </p:extLst>
          </p:nvPr>
        </p:nvGraphicFramePr>
        <p:xfrm>
          <a:off x="1086643" y="4852988"/>
          <a:ext cx="23987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806" name="Equation" r:id="rId3" imgW="990600" imgH="203200" progId="Equation.3">
                  <p:embed/>
                </p:oleObj>
              </mc:Choice>
              <mc:Fallback>
                <p:oleObj name="Equation" r:id="rId3" imgW="990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6643" y="4852988"/>
                        <a:ext cx="2398713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586767"/>
              </p:ext>
            </p:extLst>
          </p:nvPr>
        </p:nvGraphicFramePr>
        <p:xfrm>
          <a:off x="1086643" y="5638800"/>
          <a:ext cx="23987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807" name="Equation" r:id="rId5" imgW="990600" imgH="203200" progId="Equation.3">
                  <p:embed/>
                </p:oleObj>
              </mc:Choice>
              <mc:Fallback>
                <p:oleObj name="Equation" r:id="rId5" imgW="990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6643" y="5638800"/>
                        <a:ext cx="2398713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6200" y="4876800"/>
            <a:ext cx="2095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prediction &lt; label: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86200" y="5619690"/>
            <a:ext cx="2095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prediction &gt; label: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38787" y="4876800"/>
            <a:ext cx="214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increase the weight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24600" y="5619690"/>
            <a:ext cx="2247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decrease the weight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51229" y="6275050"/>
            <a:ext cx="3806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bigger difference = bigger change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61834"/>
              </p:ext>
            </p:extLst>
          </p:nvPr>
        </p:nvGraphicFramePr>
        <p:xfrm>
          <a:off x="247650" y="1693863"/>
          <a:ext cx="45529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808" name="Equation" r:id="rId7" imgW="1879600" imgH="215900" progId="Equation.3">
                  <p:embed/>
                </p:oleObj>
              </mc:Choice>
              <mc:Fallback>
                <p:oleObj name="Equation" r:id="rId7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7650" y="1693863"/>
                        <a:ext cx="45529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475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94148" y="20334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828800" y="2631914"/>
            <a:ext cx="1981200" cy="133048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4800" y="407426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slope of the activation function where input is at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447" y="4131657"/>
            <a:ext cx="2462831" cy="159399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77106" y="4631221"/>
            <a:ext cx="125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bigger step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21241" y="4126006"/>
            <a:ext cx="12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smaller step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94419" y="5412592"/>
            <a:ext cx="12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smaller step</a:t>
            </a:r>
          </a:p>
        </p:txBody>
      </p:sp>
      <p:sp>
        <p:nvSpPr>
          <p:cNvPr id="29" name="Left Brace 28"/>
          <p:cNvSpPr/>
          <p:nvPr/>
        </p:nvSpPr>
        <p:spPr>
          <a:xfrm rot="16200000">
            <a:off x="2357364" y="1528852"/>
            <a:ext cx="228602" cy="176227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e 30"/>
          <p:cNvSpPr/>
          <p:nvPr/>
        </p:nvSpPr>
        <p:spPr>
          <a:xfrm rot="16200000">
            <a:off x="4539570" y="2177371"/>
            <a:ext cx="228600" cy="44586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16200000">
            <a:off x="3799090" y="1885644"/>
            <a:ext cx="228602" cy="1048689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61834"/>
              </p:ext>
            </p:extLst>
          </p:nvPr>
        </p:nvGraphicFramePr>
        <p:xfrm>
          <a:off x="247650" y="1693863"/>
          <a:ext cx="45529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13" name="Equation" r:id="rId4" imgW="1879600" imgH="215900" progId="Equation.3">
                  <p:embed/>
                </p:oleObj>
              </mc:Choice>
              <mc:Fallback>
                <p:oleObj name="Equation" r:id="rId4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650" y="1693863"/>
                        <a:ext cx="45529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0026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94148" y="20334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33" name="Left Brace 32"/>
          <p:cNvSpPr/>
          <p:nvPr/>
        </p:nvSpPr>
        <p:spPr>
          <a:xfrm rot="16200000">
            <a:off x="2357364" y="1528852"/>
            <a:ext cx="228602" cy="176227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 rot="16200000">
            <a:off x="4539570" y="2177371"/>
            <a:ext cx="228600" cy="44586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 rot="16200000">
            <a:off x="3799090" y="1885644"/>
            <a:ext cx="228602" cy="1048689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4" idx="1"/>
          </p:cNvCxnSpPr>
          <p:nvPr/>
        </p:nvCxnSpPr>
        <p:spPr>
          <a:xfrm flipH="1" flipV="1">
            <a:off x="4648200" y="2631915"/>
            <a:ext cx="1371600" cy="14750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19800" y="3599097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size and direction of the feature associated with this weight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61834"/>
              </p:ext>
            </p:extLst>
          </p:nvPr>
        </p:nvGraphicFramePr>
        <p:xfrm>
          <a:off x="247650" y="1693863"/>
          <a:ext cx="45529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28" name="Equation" r:id="rId3" imgW="1879600" imgH="215900" progId="Equation.3">
                  <p:embed/>
                </p:oleObj>
              </mc:Choice>
              <mc:Fallback>
                <p:oleObj name="Equation" r:id="rId3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650" y="1693863"/>
                        <a:ext cx="45529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526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Gradient descent </a:t>
            </a:r>
            <a:r>
              <a:rPr lang="en-US" dirty="0"/>
              <a:t>method for learning weights by optimizing a loss function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038819"/>
              </p:ext>
            </p:extLst>
          </p:nvPr>
        </p:nvGraphicFramePr>
        <p:xfrm>
          <a:off x="2947988" y="2628900"/>
          <a:ext cx="25384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21"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7988" y="2628900"/>
                        <a:ext cx="25384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5867400"/>
            <a:ext cx="7924800" cy="609600"/>
          </a:xfrm>
          <a:prstGeom prst="rect">
            <a:avLst/>
          </a:prstGeom>
          <a:solidFill>
            <a:srgbClr val="FF6600">
              <a:alpha val="3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99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Backpropagation: hidden layer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280534"/>
              </p:ext>
            </p:extLst>
          </p:nvPr>
        </p:nvGraphicFramePr>
        <p:xfrm>
          <a:off x="674688" y="2362200"/>
          <a:ext cx="286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00" name="Equation" r:id="rId3" imgW="1549400" imgH="215900" progId="Equation.3">
                  <p:embed/>
                </p:oleObj>
              </mc:Choice>
              <mc:Fallback>
                <p:oleObj name="Equation" r:id="rId3" imgW="1549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4688" y="2362200"/>
                        <a:ext cx="286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289803"/>
              </p:ext>
            </p:extLst>
          </p:nvPr>
        </p:nvGraphicFramePr>
        <p:xfrm>
          <a:off x="4843341" y="2346098"/>
          <a:ext cx="4052005" cy="416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001" name="Equation" r:id="rId5" imgW="2222500" imgH="228600" progId="Equation.3">
                  <p:embed/>
                </p:oleObj>
              </mc:Choice>
              <mc:Fallback>
                <p:oleObj name="Equation" r:id="rId5" imgW="222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3341" y="2346098"/>
                        <a:ext cx="4052005" cy="416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1686153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1686153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2362200"/>
            <a:ext cx="1548857" cy="400050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36689" y="2362200"/>
            <a:ext cx="1548857" cy="400050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00999" y="2895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error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94516" y="2895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error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62200" y="2895600"/>
            <a:ext cx="106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output activation slope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504307" y="2362200"/>
            <a:ext cx="772294" cy="400050"/>
          </a:xfrm>
          <a:prstGeom prst="rect">
            <a:avLst/>
          </a:prstGeom>
          <a:solidFill>
            <a:srgbClr val="FF66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56121" y="2895600"/>
            <a:ext cx="106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output activation slope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600358" y="2362200"/>
            <a:ext cx="772294" cy="400050"/>
          </a:xfrm>
          <a:prstGeom prst="rect">
            <a:avLst/>
          </a:prstGeom>
          <a:solidFill>
            <a:srgbClr val="FF66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294990" y="2362200"/>
            <a:ext cx="234023" cy="400050"/>
          </a:xfrm>
          <a:prstGeom prst="rect">
            <a:avLst/>
          </a:prstGeom>
          <a:solidFill>
            <a:srgbClr val="3366FF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29013" y="2962870"/>
            <a:ext cx="106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input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610600" y="2362200"/>
            <a:ext cx="234023" cy="400050"/>
          </a:xfrm>
          <a:prstGeom prst="rect">
            <a:avLst/>
          </a:prstGeom>
          <a:solidFill>
            <a:srgbClr val="3366FF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456913" y="3125531"/>
            <a:ext cx="61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input</a:t>
            </a:r>
          </a:p>
        </p:txBody>
      </p:sp>
      <p:sp>
        <p:nvSpPr>
          <p:cNvPr id="57" name="Oval 56"/>
          <p:cNvSpPr/>
          <p:nvPr/>
        </p:nvSpPr>
        <p:spPr>
          <a:xfrm>
            <a:off x="2132839" y="4232045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132840" y="5679845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580639" y="4994045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2864" y="4227581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6664" y="5603646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913640" y="4458413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900272" y="5908446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1" idx="3"/>
          </p:cNvCxnSpPr>
          <p:nvPr/>
        </p:nvCxnSpPr>
        <p:spPr>
          <a:xfrm flipV="1">
            <a:off x="932075" y="5384291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13640" y="4622291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7" idx="5"/>
            <a:endCxn id="59" idx="1"/>
          </p:cNvCxnSpPr>
          <p:nvPr/>
        </p:nvCxnSpPr>
        <p:spPr>
          <a:xfrm>
            <a:off x="2698194" y="4789812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8" idx="6"/>
            <a:endCxn id="59" idx="3"/>
          </p:cNvCxnSpPr>
          <p:nvPr/>
        </p:nvCxnSpPr>
        <p:spPr>
          <a:xfrm flipV="1">
            <a:off x="2795194" y="5559400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267959" y="5257782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083387" y="48093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872591" y="4712106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932075" y="5241136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 flipV="1">
            <a:off x="2261795" y="4423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/>
          <p:nvPr/>
        </p:nvCxnSpPr>
        <p:spPr>
          <a:xfrm flipV="1">
            <a:off x="2261795" y="58717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/>
          <p:nvPr/>
        </p:nvCxnSpPr>
        <p:spPr>
          <a:xfrm flipV="1">
            <a:off x="3785795" y="5185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756755" y="4227581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756755" y="5991849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2261795" y="50564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12457" y="50425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09924" y="450011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062522" y="5370581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1270710" y="405173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307209" y="4300934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307209" y="4617402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332162" y="5520134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5301022" y="5545766"/>
            <a:ext cx="250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from hidden layer to output layer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830197" y="5520134"/>
            <a:ext cx="125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slope of </a:t>
            </a:r>
            <a:r>
              <a:rPr lang="en-US" dirty="0" err="1"/>
              <a:t>wx</a:t>
            </a:r>
            <a:endParaRPr lang="en-US" dirty="0"/>
          </a:p>
        </p:txBody>
      </p:sp>
      <p:cxnSp>
        <p:nvCxnSpPr>
          <p:cNvPr id="88" name="Straight Arrow Connector 87"/>
          <p:cNvCxnSpPr/>
          <p:nvPr/>
        </p:nvCxnSpPr>
        <p:spPr>
          <a:xfrm flipH="1" flipV="1">
            <a:off x="8153400" y="2762250"/>
            <a:ext cx="152400" cy="262204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556121" y="2667000"/>
            <a:ext cx="911479" cy="28787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584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92088" y="152400"/>
          <a:ext cx="2249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25" name="Equation" r:id="rId3" imgW="1460500" imgH="444500" progId="Equation.3">
                  <p:embed/>
                </p:oleObj>
              </mc:Choice>
              <mc:Fallback>
                <p:oleObj name="Equation" r:id="rId3" imgW="1460500" imgH="44450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088" y="152400"/>
                        <a:ext cx="22494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744538" y="974725"/>
          <a:ext cx="18748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26" name="Equation" r:id="rId5" imgW="1384300" imgH="444500" progId="Equation.3">
                  <p:embed/>
                </p:oleObj>
              </mc:Choice>
              <mc:Fallback>
                <p:oleObj name="Equation" r:id="rId5" imgW="1384300" imgH="44450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4538" y="974725"/>
                        <a:ext cx="1874837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742950" y="1630363"/>
          <a:ext cx="26828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27" name="Equation" r:id="rId7" imgW="1879600" imgH="431800" progId="Equation.3">
                  <p:embed/>
                </p:oleObj>
              </mc:Choice>
              <mc:Fallback>
                <p:oleObj name="Equation" r:id="rId7" imgW="1879600" imgH="4318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2950" y="1630363"/>
                        <a:ext cx="2682875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419600" y="76200"/>
          <a:ext cx="2416916" cy="73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28" name="Equation" r:id="rId9" imgW="1511300" imgH="457200" progId="Equation.3">
                  <p:embed/>
                </p:oleObj>
              </mc:Choice>
              <mc:Fallback>
                <p:oleObj name="Equation" r:id="rId9" imgW="1511300" imgH="457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19600" y="76200"/>
                        <a:ext cx="2416916" cy="73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029200" y="924351"/>
          <a:ext cx="2209800" cy="675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29" name="Equation" r:id="rId11" imgW="1498600" imgH="457200" progId="Equation.3">
                  <p:embed/>
                </p:oleObj>
              </mc:Choice>
              <mc:Fallback>
                <p:oleObj name="Equation" r:id="rId11" imgW="149860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29200" y="924351"/>
                        <a:ext cx="2209800" cy="675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029200" y="1562760"/>
          <a:ext cx="2971800" cy="684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30" name="Equation" r:id="rId13" imgW="1930400" imgH="444500" progId="Equation.3">
                  <p:embed/>
                </p:oleObj>
              </mc:Choice>
              <mc:Fallback>
                <p:oleObj name="Equation" r:id="rId13" imgW="1930400" imgH="4445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29200" y="1562760"/>
                        <a:ext cx="2971800" cy="684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029200" y="2232417"/>
          <a:ext cx="2646854" cy="690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31" name="Equation" r:id="rId15" imgW="1701800" imgH="444500" progId="Equation.3">
                  <p:embed/>
                </p:oleObj>
              </mc:Choice>
              <mc:Fallback>
                <p:oleObj name="Equation" r:id="rId15" imgW="1701800" imgH="4445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29200" y="2232417"/>
                        <a:ext cx="2646854" cy="690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999959" y="2895600"/>
          <a:ext cx="3124200" cy="70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32" name="Equation" r:id="rId17" imgW="1968500" imgH="444500" progId="Equation.3">
                  <p:embed/>
                </p:oleObj>
              </mc:Choice>
              <mc:Fallback>
                <p:oleObj name="Equation" r:id="rId17" imgW="1968500" imgH="4445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99959" y="2895600"/>
                        <a:ext cx="3124200" cy="704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742950" y="2257425"/>
          <a:ext cx="25400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33" name="Equation" r:id="rId19" imgW="1651000" imgH="431800" progId="Equation.3">
                  <p:embed/>
                </p:oleObj>
              </mc:Choice>
              <mc:Fallback>
                <p:oleObj name="Equation" r:id="rId19" imgW="1651000" imgH="4318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2950" y="2257425"/>
                        <a:ext cx="2540000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760413" y="2895600"/>
          <a:ext cx="307498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34" name="Equation" r:id="rId21" imgW="1917700" imgH="431800" progId="Equation.3">
                  <p:embed/>
                </p:oleObj>
              </mc:Choice>
              <mc:Fallback>
                <p:oleObj name="Equation" r:id="rId21" imgW="1917700" imgH="4318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60413" y="2895600"/>
                        <a:ext cx="3074987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827088" y="6305550"/>
          <a:ext cx="2867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35" name="Equation" r:id="rId23" imgW="1549400" imgH="215900" progId="Equation.3">
                  <p:embed/>
                </p:oleObj>
              </mc:Choice>
              <mc:Fallback>
                <p:oleObj name="Equation" r:id="rId23" imgW="1549400" imgH="2159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27088" y="6305550"/>
                        <a:ext cx="286702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033958" y="3733801"/>
          <a:ext cx="2890842" cy="64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36" name="Equation" r:id="rId25" imgW="1981200" imgH="444500" progId="Equation.3">
                  <p:embed/>
                </p:oleObj>
              </mc:Choice>
              <mc:Fallback>
                <p:oleObj name="Equation" r:id="rId25" imgW="1981200" imgH="4445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033958" y="3733801"/>
                        <a:ext cx="2890842" cy="647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005208" y="4343400"/>
          <a:ext cx="3118951" cy="693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37" name="Equation" r:id="rId27" imgW="1993900" imgH="444500" progId="Equation.3">
                  <p:embed/>
                </p:oleObj>
              </mc:Choice>
              <mc:Fallback>
                <p:oleObj name="Equation" r:id="rId27" imgW="1993900" imgH="4445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005208" y="4343400"/>
                        <a:ext cx="3118951" cy="693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5008509" y="4937674"/>
          <a:ext cx="3774143" cy="701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38" name="Equation" r:id="rId29" imgW="2387600" imgH="444500" progId="Equation.3">
                  <p:embed/>
                </p:oleObj>
              </mc:Choice>
              <mc:Fallback>
                <p:oleObj name="Equation" r:id="rId29" imgW="2387600" imgH="4445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008509" y="4937674"/>
                        <a:ext cx="3774143" cy="701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5029200" y="5577926"/>
          <a:ext cx="3657600" cy="594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39" name="Equation" r:id="rId31" imgW="2730500" imgH="444500" progId="Equation.3">
                  <p:embed/>
                </p:oleObj>
              </mc:Choice>
              <mc:Fallback>
                <p:oleObj name="Equation" r:id="rId31" imgW="2730500" imgH="4445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029200" y="5577926"/>
                        <a:ext cx="3657600" cy="594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4995742" y="6289448"/>
          <a:ext cx="3310058" cy="339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40" name="Equation" r:id="rId33" imgW="2222500" imgH="228600" progId="Equation.3">
                  <p:embed/>
                </p:oleObj>
              </mc:Choice>
              <mc:Fallback>
                <p:oleObj name="Equation" r:id="rId33" imgW="2222500" imgH="2286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4995742" y="6289448"/>
                        <a:ext cx="3310058" cy="339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609600" y="3647567"/>
            <a:ext cx="7924800" cy="10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9600" y="6151643"/>
            <a:ext cx="7924800" cy="10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2475" y="4143344"/>
            <a:ext cx="37685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There’s a bit of math to show this, but it’s mostly just calculus…</a:t>
            </a:r>
          </a:p>
        </p:txBody>
      </p:sp>
    </p:spTree>
    <p:extLst>
      <p:ext uri="{BB962C8B-B14F-4D97-AF65-F5344CB8AC3E}">
        <p14:creationId xmlns:p14="http://schemas.microsoft.com/office/powerpoint/2010/main" val="2564945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663" y="1728164"/>
            <a:ext cx="278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 update: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009543"/>
              </p:ext>
            </p:extLst>
          </p:nvPr>
        </p:nvGraphicFramePr>
        <p:xfrm>
          <a:off x="698500" y="2209800"/>
          <a:ext cx="36655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98" name="Equation" r:id="rId3" imgW="1981200" imgH="215900" progId="Equation.3">
                  <p:embed/>
                </p:oleObj>
              </mc:Choice>
              <mc:Fallback>
                <p:oleObj name="Equation" r:id="rId3" imgW="1981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8500" y="2209800"/>
                        <a:ext cx="3665538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46936"/>
              </p:ext>
            </p:extLst>
          </p:nvPr>
        </p:nvGraphicFramePr>
        <p:xfrm>
          <a:off x="688975" y="3429000"/>
          <a:ext cx="50260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99" name="Equation" r:id="rId5" imgW="2755900" imgH="228600" progId="Equation.3">
                  <p:embed/>
                </p:oleObj>
              </mc:Choice>
              <mc:Fallback>
                <p:oleObj name="Equation" r:id="rId5" imgW="2755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8975" y="3429000"/>
                        <a:ext cx="50260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0663" y="2895600"/>
            <a:ext cx="2929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 update: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771" y="4455748"/>
            <a:ext cx="78686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Adjust how large the updates we’ll make (a parameter to the learning approach – like lambda for n-gram models)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Often will start larger and then get smaller  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905000" y="3429000"/>
            <a:ext cx="152401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96743" y="2209800"/>
            <a:ext cx="152401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52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for</a:t>
            </a:r>
            <a:r>
              <a:rPr lang="en-US" dirty="0"/>
              <a:t> some number of iterations:</a:t>
            </a:r>
          </a:p>
          <a:p>
            <a:pPr marL="320040" lvl="1" indent="0">
              <a:buNone/>
            </a:pPr>
            <a:r>
              <a:rPr lang="en-US" dirty="0"/>
              <a:t>randomly shuffle training data</a:t>
            </a:r>
          </a:p>
          <a:p>
            <a:pPr marL="32004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for</a:t>
            </a:r>
            <a:r>
              <a:rPr lang="en-US" dirty="0"/>
              <a:t> each example:</a:t>
            </a:r>
          </a:p>
          <a:p>
            <a:pPr marL="937260" lvl="2" indent="-342900">
              <a:buFontTx/>
              <a:buChar char="-"/>
            </a:pPr>
            <a:r>
              <a:rPr lang="en-US" dirty="0"/>
              <a:t>Compute all outputs going forward</a:t>
            </a:r>
          </a:p>
          <a:p>
            <a:pPr marL="937260" lvl="2" indent="-342900">
              <a:buFontTx/>
              <a:buChar char="-"/>
            </a:pPr>
            <a:r>
              <a:rPr lang="en-US" sz="2400" dirty="0"/>
              <a:t>Calculate new weights and modified errors at output layer </a:t>
            </a:r>
          </a:p>
          <a:p>
            <a:pPr marL="937260" lvl="2" indent="-342900">
              <a:buFontTx/>
              <a:buChar char="-"/>
            </a:pPr>
            <a:r>
              <a:rPr lang="en-US" sz="2400" dirty="0"/>
              <a:t>Recursively calculate new weights and modified errors on hidden layers based on recursive relationship</a:t>
            </a:r>
          </a:p>
          <a:p>
            <a:pPr marL="937260" lvl="2" indent="-342900">
              <a:buFontTx/>
              <a:buChar char="-"/>
            </a:pPr>
            <a:r>
              <a:rPr lang="en-US" sz="2400" dirty="0"/>
              <a:t>Update model with new weights</a:t>
            </a:r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09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Momentum: include a factor in the weight update to keep moving in the direction of the previous update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Mini-batch:</a:t>
            </a:r>
          </a:p>
          <a:p>
            <a:pPr lvl="1"/>
            <a:r>
              <a:rPr lang="en-US" dirty="0"/>
              <a:t>Compromise between online and batch</a:t>
            </a:r>
          </a:p>
          <a:p>
            <a:pPr lvl="1"/>
            <a:r>
              <a:rPr lang="en-US" dirty="0"/>
              <a:t>Avoids noisiness of updates from online while making more educated weight updates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Simulated annealing:</a:t>
            </a:r>
          </a:p>
          <a:p>
            <a:pPr lvl="1"/>
            <a:r>
              <a:rPr lang="en-US" dirty="0"/>
              <a:t>With some probability make a random weight update</a:t>
            </a:r>
          </a:p>
          <a:p>
            <a:pPr lvl="1"/>
            <a:r>
              <a:rPr lang="en-US" dirty="0"/>
              <a:t>Reduce this probability over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34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neural networks?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Picking network configuration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Can be slow to train for large networks and large amounts of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Loss functions (including squared error) are generally not convex </a:t>
            </a:r>
            <a:r>
              <a:rPr lang="en-US" i="1" dirty="0"/>
              <a:t>with respect to the parameter space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8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2133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1981200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some inputs are provided/entered</a:t>
            </a:r>
          </a:p>
        </p:txBody>
      </p:sp>
    </p:spTree>
    <p:extLst>
      <p:ext uri="{BB962C8B-B14F-4D97-AF65-F5344CB8AC3E}">
        <p14:creationId xmlns:p14="http://schemas.microsoft.com/office/powerpoint/2010/main" val="345266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3276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28194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perceptron computes and calculates an answer</a:t>
            </a:r>
          </a:p>
        </p:txBody>
      </p:sp>
    </p:spTree>
    <p:extLst>
      <p:ext uri="{BB962C8B-B14F-4D97-AF65-F5344CB8AC3E}">
        <p14:creationId xmlns:p14="http://schemas.microsoft.com/office/powerpoint/2010/main" val="3341703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1148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38100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those answers become inputs for the next level</a:t>
            </a:r>
          </a:p>
        </p:txBody>
      </p:sp>
    </p:spTree>
    <p:extLst>
      <p:ext uri="{BB962C8B-B14F-4D97-AF65-F5344CB8AC3E}">
        <p14:creationId xmlns:p14="http://schemas.microsoft.com/office/powerpoint/2010/main" val="399565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9530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4807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finally get the answer after all levels compute</a:t>
            </a:r>
          </a:p>
        </p:txBody>
      </p:sp>
    </p:spTree>
    <p:extLst>
      <p:ext uri="{BB962C8B-B14F-4D97-AF65-F5344CB8AC3E}">
        <p14:creationId xmlns:p14="http://schemas.microsoft.com/office/powerpoint/2010/main" val="94328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886200" y="28956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5562600" y="3657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Text Box 1030"/>
          <p:cNvSpPr txBox="1">
            <a:spLocks noChangeArrowheads="1"/>
          </p:cNvSpPr>
          <p:nvPr/>
        </p:nvSpPr>
        <p:spPr bwMode="auto">
          <a:xfrm>
            <a:off x="7239000" y="3443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35052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524000" y="38862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524000" y="4191000"/>
            <a:ext cx="24384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Text Box 1035"/>
          <p:cNvSpPr txBox="1">
            <a:spLocks noChangeArrowheads="1"/>
          </p:cNvSpPr>
          <p:nvPr/>
        </p:nvSpPr>
        <p:spPr bwMode="auto">
          <a:xfrm>
            <a:off x="6858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36878" name="Text Box 1036"/>
          <p:cNvSpPr txBox="1">
            <a:spLocks noChangeArrowheads="1"/>
          </p:cNvSpPr>
          <p:nvPr/>
        </p:nvSpPr>
        <p:spPr bwMode="auto">
          <a:xfrm>
            <a:off x="685800" y="32908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36879" name="Text Box 1037"/>
          <p:cNvSpPr txBox="1">
            <a:spLocks noChangeArrowheads="1"/>
          </p:cNvSpPr>
          <p:nvPr/>
        </p:nvSpPr>
        <p:spPr bwMode="auto">
          <a:xfrm>
            <a:off x="609600" y="45100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3</a:t>
            </a:r>
          </a:p>
        </p:txBody>
      </p:sp>
      <p:sp>
        <p:nvSpPr>
          <p:cNvPr id="36880" name="Text Box 1038"/>
          <p:cNvSpPr txBox="1">
            <a:spLocks noChangeArrowheads="1"/>
          </p:cNvSpPr>
          <p:nvPr/>
        </p:nvSpPr>
        <p:spPr bwMode="auto">
          <a:xfrm>
            <a:off x="609600" y="58816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4</a:t>
            </a:r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286000" y="1919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1</a:t>
            </a:r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828800" y="3124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2</a:t>
            </a:r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752600" y="4586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3</a:t>
            </a:r>
          </a:p>
        </p:txBody>
      </p:sp>
      <p:sp>
        <p:nvSpPr>
          <p:cNvPr id="36884" name="Text Box 1042"/>
          <p:cNvSpPr txBox="1">
            <a:spLocks noChangeArrowheads="1"/>
          </p:cNvSpPr>
          <p:nvPr/>
        </p:nvSpPr>
        <p:spPr bwMode="auto">
          <a:xfrm>
            <a:off x="2209800" y="5486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4</a:t>
            </a:r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048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neuron/perceptron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167347"/>
              </p:ext>
            </p:extLst>
          </p:nvPr>
        </p:nvGraphicFramePr>
        <p:xfrm>
          <a:off x="3883111" y="488515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4" imgW="723900" imgH="342900" progId="Equation.3">
                  <p:embed/>
                </p:oleObj>
              </mc:Choice>
              <mc:Fallback>
                <p:oleObj name="Equation" r:id="rId4" imgW="7239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111" y="488515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6" imgW="266700" imgH="368300" progId="Equation.3">
                  <p:embed/>
                </p:oleObj>
              </mc:Choice>
              <mc:Fallback>
                <p:oleObj name="Equation" r:id="rId6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8" imgW="342900" imgH="165100" progId="Equation.3">
                  <p:embed/>
                </p:oleObj>
              </mc:Choice>
              <mc:Fallback>
                <p:oleObj name="Equation" r:id="rId8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18FF"/>
                </a:solidFill>
              </a:rPr>
              <a:t>activation function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891048" y="480895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flipH="1" flipV="1">
            <a:off x="5105400" y="3886204"/>
            <a:ext cx="381000" cy="4132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0253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2" y="1562100"/>
            <a:ext cx="4800600" cy="46863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hard threshold: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sigmoid</a:t>
            </a:r>
          </a:p>
          <a:p>
            <a:pPr marL="0" indent="0">
              <a:buNone/>
            </a:pPr>
            <a:endParaRPr lang="en-US" sz="2800" dirty="0"/>
          </a:p>
          <a:p>
            <a:pPr marL="365760" lvl="1" indent="0">
              <a:buNone/>
            </a:pPr>
            <a:endParaRPr lang="en-US" sz="2800" dirty="0"/>
          </a:p>
          <a:p>
            <a:pPr marL="45720" indent="0">
              <a:buNone/>
            </a:pPr>
            <a:endParaRPr lang="en-US" sz="2700" dirty="0"/>
          </a:p>
          <a:p>
            <a:pPr marL="45720" indent="0">
              <a:buNone/>
            </a:pPr>
            <a:r>
              <a:rPr lang="en-US" sz="2700" dirty="0" err="1"/>
              <a:t>tanh</a:t>
            </a:r>
            <a:r>
              <a:rPr lang="en-US" sz="2700" dirty="0"/>
              <a:t> x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616576"/>
              </p:ext>
            </p:extLst>
          </p:nvPr>
        </p:nvGraphicFramePr>
        <p:xfrm>
          <a:off x="1430338" y="4238625"/>
          <a:ext cx="190817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90" name="Equation" r:id="rId4" imgW="838200" imgH="393700" progId="Equation.3">
                  <p:embed/>
                </p:oleObj>
              </mc:Choice>
              <mc:Fallback>
                <p:oleObj name="Equation" r:id="rId4" imgW="838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4238625"/>
                        <a:ext cx="1908175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198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1674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2436812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7610" y="5142626"/>
            <a:ext cx="2462831" cy="1593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1306" y="3327844"/>
            <a:ext cx="2667000" cy="17775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793095-DD8C-0146-8DE4-58925376369C}"/>
                  </a:ext>
                </a:extLst>
              </p:cNvPr>
              <p:cNvSpPr txBox="1"/>
              <p:nvPr/>
            </p:nvSpPr>
            <p:spPr>
              <a:xfrm>
                <a:off x="1422784" y="2324398"/>
                <a:ext cx="24724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793095-DD8C-0146-8DE4-589253763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784" y="2324398"/>
                <a:ext cx="2472408" cy="617861"/>
              </a:xfrm>
              <a:prstGeom prst="rect">
                <a:avLst/>
              </a:prstGeom>
              <a:blipFill>
                <a:blip r:embed="rId8"/>
                <a:stretch>
                  <a:fillRect l="-9184" t="-224000" r="-1020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416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14766</TotalTime>
  <Words>1195</Words>
  <Application>Microsoft Macintosh PowerPoint</Application>
  <PresentationFormat>On-screen Show (4:3)</PresentationFormat>
  <Paragraphs>371</Paragraphs>
  <Slides>39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Equation</vt:lpstr>
      <vt:lpstr>backpropagation</vt:lpstr>
      <vt:lpstr>Admin</vt:lpstr>
      <vt:lpstr>Neural network</vt:lpstr>
      <vt:lpstr>Neural network</vt:lpstr>
      <vt:lpstr>Neural network</vt:lpstr>
      <vt:lpstr>Neural network</vt:lpstr>
      <vt:lpstr>Neural network</vt:lpstr>
      <vt:lpstr>PowerPoint Presentation</vt:lpstr>
      <vt:lpstr>Activation functions</vt:lpstr>
      <vt:lpstr>Training</vt:lpstr>
      <vt:lpstr>Learning in multilayer networks</vt:lpstr>
      <vt:lpstr>Backpropagation: intuition</vt:lpstr>
      <vt:lpstr>Backpropagation: intuition</vt:lpstr>
      <vt:lpstr>Backpropagation: intuition</vt:lpstr>
      <vt:lpstr>Backpropagation: intuition</vt:lpstr>
      <vt:lpstr>Backpropagation: intuition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Finding the minimum</vt:lpstr>
      <vt:lpstr>Finding the minimum</vt:lpstr>
      <vt:lpstr>One approach: gradient descent</vt:lpstr>
      <vt:lpstr>One approach: gradient descent</vt:lpstr>
      <vt:lpstr>One approach: gradient descent</vt:lpstr>
      <vt:lpstr>Output layer weights</vt:lpstr>
      <vt:lpstr>Output layer weights</vt:lpstr>
      <vt:lpstr>Output layer weights</vt:lpstr>
      <vt:lpstr>Output layer weights</vt:lpstr>
      <vt:lpstr>Output layer weights</vt:lpstr>
      <vt:lpstr>Backpropagation: the details</vt:lpstr>
      <vt:lpstr>Backpropagation: hidden layer</vt:lpstr>
      <vt:lpstr>PowerPoint Presentation</vt:lpstr>
      <vt:lpstr>Learning rate</vt:lpstr>
      <vt:lpstr>Backpropagation implementation</vt:lpstr>
      <vt:lpstr>Many variations</vt:lpstr>
      <vt:lpstr>Challenges of neural networks?</vt:lpstr>
    </vt:vector>
  </TitlesOfParts>
  <Company>Pomona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Robert Kauchak</cp:lastModifiedBy>
  <cp:revision>1065</cp:revision>
  <cp:lastPrinted>2016-10-27T20:52:47Z</cp:lastPrinted>
  <dcterms:created xsi:type="dcterms:W3CDTF">2011-01-25T19:35:23Z</dcterms:created>
  <dcterms:modified xsi:type="dcterms:W3CDTF">2019-03-13T20:11:59Z</dcterms:modified>
</cp:coreProperties>
</file>