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handoutMasterIdLst>
    <p:handoutMasterId r:id="rId73"/>
  </p:handoutMasterIdLst>
  <p:sldIdLst>
    <p:sldId id="257" r:id="rId2"/>
    <p:sldId id="820" r:id="rId3"/>
    <p:sldId id="590" r:id="rId4"/>
    <p:sldId id="775" r:id="rId5"/>
    <p:sldId id="276" r:id="rId6"/>
    <p:sldId id="821" r:id="rId7"/>
    <p:sldId id="822" r:id="rId8"/>
    <p:sldId id="823" r:id="rId9"/>
    <p:sldId id="274" r:id="rId10"/>
    <p:sldId id="298" r:id="rId11"/>
    <p:sldId id="280" r:id="rId12"/>
    <p:sldId id="283" r:id="rId13"/>
    <p:sldId id="380" r:id="rId14"/>
    <p:sldId id="284" r:id="rId15"/>
    <p:sldId id="285" r:id="rId16"/>
    <p:sldId id="286" r:id="rId17"/>
    <p:sldId id="289" r:id="rId18"/>
    <p:sldId id="287" r:id="rId19"/>
    <p:sldId id="288" r:id="rId20"/>
    <p:sldId id="290" r:id="rId21"/>
    <p:sldId id="292" r:id="rId22"/>
    <p:sldId id="293" r:id="rId23"/>
    <p:sldId id="282" r:id="rId24"/>
    <p:sldId id="774" r:id="rId25"/>
    <p:sldId id="739" r:id="rId26"/>
    <p:sldId id="738" r:id="rId27"/>
    <p:sldId id="825" r:id="rId28"/>
    <p:sldId id="793" r:id="rId29"/>
    <p:sldId id="795" r:id="rId30"/>
    <p:sldId id="827" r:id="rId31"/>
    <p:sldId id="742" r:id="rId32"/>
    <p:sldId id="743" r:id="rId33"/>
    <p:sldId id="745" r:id="rId34"/>
    <p:sldId id="748" r:id="rId35"/>
    <p:sldId id="747" r:id="rId36"/>
    <p:sldId id="746" r:id="rId37"/>
    <p:sldId id="733" r:id="rId38"/>
    <p:sldId id="737" r:id="rId39"/>
    <p:sldId id="751" r:id="rId40"/>
    <p:sldId id="752" r:id="rId41"/>
    <p:sldId id="753" r:id="rId42"/>
    <p:sldId id="754" r:id="rId43"/>
    <p:sldId id="736" r:id="rId44"/>
    <p:sldId id="447" r:id="rId45"/>
    <p:sldId id="833" r:id="rId46"/>
    <p:sldId id="449" r:id="rId47"/>
    <p:sldId id="562" r:id="rId48"/>
    <p:sldId id="835" r:id="rId49"/>
    <p:sldId id="841" r:id="rId50"/>
    <p:sldId id="836" r:id="rId51"/>
    <p:sldId id="834" r:id="rId52"/>
    <p:sldId id="839" r:id="rId53"/>
    <p:sldId id="840" r:id="rId54"/>
    <p:sldId id="842" r:id="rId55"/>
    <p:sldId id="843" r:id="rId56"/>
    <p:sldId id="844" r:id="rId57"/>
    <p:sldId id="845" r:id="rId58"/>
    <p:sldId id="837" r:id="rId59"/>
    <p:sldId id="846" r:id="rId60"/>
    <p:sldId id="847" r:id="rId61"/>
    <p:sldId id="848" r:id="rId62"/>
    <p:sldId id="838" r:id="rId63"/>
    <p:sldId id="849" r:id="rId64"/>
    <p:sldId id="850" r:id="rId65"/>
    <p:sldId id="851" r:id="rId66"/>
    <p:sldId id="563" r:id="rId67"/>
    <p:sldId id="852" r:id="rId68"/>
    <p:sldId id="853" r:id="rId69"/>
    <p:sldId id="855" r:id="rId70"/>
    <p:sldId id="856" r:id="rId71"/>
  </p:sldIdLst>
  <p:sldSz cx="9144000" cy="6858000" type="screen4x3"/>
  <p:notesSz cx="6935788" cy="9232900"/>
  <p:defaultTextStyle>
    <a:defPPr>
      <a:defRPr lang="en-US"/>
    </a:defPPr>
    <a:lvl1pPr algn="ctr" rtl="0" fontAlgn="base">
      <a:spcBef>
        <a:spcPct val="0"/>
      </a:spcBef>
      <a:spcAft>
        <a:spcPct val="0"/>
      </a:spcAft>
      <a:defRPr kern="1200">
        <a:solidFill>
          <a:schemeClr val="tx1"/>
        </a:solidFill>
        <a:latin typeface="Arial" pitchFamily="-111" charset="0"/>
        <a:ea typeface="+mn-ea"/>
        <a:cs typeface="+mn-cs"/>
      </a:defRPr>
    </a:lvl1pPr>
    <a:lvl2pPr marL="457200" algn="ctr" rtl="0" fontAlgn="base">
      <a:spcBef>
        <a:spcPct val="0"/>
      </a:spcBef>
      <a:spcAft>
        <a:spcPct val="0"/>
      </a:spcAft>
      <a:defRPr kern="1200">
        <a:solidFill>
          <a:schemeClr val="tx1"/>
        </a:solidFill>
        <a:latin typeface="Arial" pitchFamily="-111" charset="0"/>
        <a:ea typeface="+mn-ea"/>
        <a:cs typeface="+mn-cs"/>
      </a:defRPr>
    </a:lvl2pPr>
    <a:lvl3pPr marL="914400" algn="ctr" rtl="0" fontAlgn="base">
      <a:spcBef>
        <a:spcPct val="0"/>
      </a:spcBef>
      <a:spcAft>
        <a:spcPct val="0"/>
      </a:spcAft>
      <a:defRPr kern="1200">
        <a:solidFill>
          <a:schemeClr val="tx1"/>
        </a:solidFill>
        <a:latin typeface="Arial" pitchFamily="-111" charset="0"/>
        <a:ea typeface="+mn-ea"/>
        <a:cs typeface="+mn-cs"/>
      </a:defRPr>
    </a:lvl3pPr>
    <a:lvl4pPr marL="1371600" algn="ctr" rtl="0" fontAlgn="base">
      <a:spcBef>
        <a:spcPct val="0"/>
      </a:spcBef>
      <a:spcAft>
        <a:spcPct val="0"/>
      </a:spcAft>
      <a:defRPr kern="1200">
        <a:solidFill>
          <a:schemeClr val="tx1"/>
        </a:solidFill>
        <a:latin typeface="Arial" pitchFamily="-111" charset="0"/>
        <a:ea typeface="+mn-ea"/>
        <a:cs typeface="+mn-cs"/>
      </a:defRPr>
    </a:lvl4pPr>
    <a:lvl5pPr marL="1828800" algn="ctr" rtl="0" fontAlgn="base">
      <a:spcBef>
        <a:spcPct val="0"/>
      </a:spcBef>
      <a:spcAft>
        <a:spcPct val="0"/>
      </a:spcAft>
      <a:defRPr kern="1200">
        <a:solidFill>
          <a:schemeClr val="tx1"/>
        </a:solidFill>
        <a:latin typeface="Arial" pitchFamily="-111" charset="0"/>
        <a:ea typeface="+mn-ea"/>
        <a:cs typeface="+mn-cs"/>
      </a:defRPr>
    </a:lvl5pPr>
    <a:lvl6pPr marL="2286000" algn="l" defTabSz="457200" rtl="0" eaLnBrk="1" latinLnBrk="0" hangingPunct="1">
      <a:defRPr kern="1200">
        <a:solidFill>
          <a:schemeClr val="tx1"/>
        </a:solidFill>
        <a:latin typeface="Arial" pitchFamily="-111" charset="0"/>
        <a:ea typeface="+mn-ea"/>
        <a:cs typeface="+mn-cs"/>
      </a:defRPr>
    </a:lvl6pPr>
    <a:lvl7pPr marL="2743200" algn="l" defTabSz="457200" rtl="0" eaLnBrk="1" latinLnBrk="0" hangingPunct="1">
      <a:defRPr kern="1200">
        <a:solidFill>
          <a:schemeClr val="tx1"/>
        </a:solidFill>
        <a:latin typeface="Arial" pitchFamily="-111" charset="0"/>
        <a:ea typeface="+mn-ea"/>
        <a:cs typeface="+mn-cs"/>
      </a:defRPr>
    </a:lvl7pPr>
    <a:lvl8pPr marL="3200400" algn="l" defTabSz="457200" rtl="0" eaLnBrk="1" latinLnBrk="0" hangingPunct="1">
      <a:defRPr kern="1200">
        <a:solidFill>
          <a:schemeClr val="tx1"/>
        </a:solidFill>
        <a:latin typeface="Arial" pitchFamily="-111" charset="0"/>
        <a:ea typeface="+mn-ea"/>
        <a:cs typeface="+mn-cs"/>
      </a:defRPr>
    </a:lvl8pPr>
    <a:lvl9pPr marL="3657600" algn="l" defTabSz="457200" rtl="0" eaLnBrk="1" latinLnBrk="0" hangingPunct="1">
      <a:defRPr kern="1200">
        <a:solidFill>
          <a:schemeClr val="tx1"/>
        </a:solidFill>
        <a:latin typeface="Arial" pitchFamily="-11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8080"/>
    <a:srgbClr val="008000"/>
    <a:srgbClr val="00FF00"/>
    <a:srgbClr val="FF0000"/>
    <a:srgbClr val="FF00FF"/>
    <a:srgbClr val="FF3399"/>
    <a:srgbClr val="99FF3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6" autoAdjust="0"/>
    <p:restoredTop sz="90778" autoAdjust="0"/>
  </p:normalViewPr>
  <p:slideViewPr>
    <p:cSldViewPr>
      <p:cViewPr varScale="1">
        <p:scale>
          <a:sx n="144" d="100"/>
          <a:sy n="144" d="100"/>
        </p:scale>
        <p:origin x="86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5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18" Type="http://schemas.openxmlformats.org/officeDocument/2006/relationships/image" Target="../media/image49.emf"/><Relationship Id="rId3" Type="http://schemas.openxmlformats.org/officeDocument/2006/relationships/image" Target="../media/image34.emf"/><Relationship Id="rId7" Type="http://schemas.openxmlformats.org/officeDocument/2006/relationships/image" Target="../media/image38.emf"/><Relationship Id="rId12" Type="http://schemas.openxmlformats.org/officeDocument/2006/relationships/image" Target="../media/image43.emf"/><Relationship Id="rId17" Type="http://schemas.openxmlformats.org/officeDocument/2006/relationships/image" Target="../media/image48.emf"/><Relationship Id="rId2" Type="http://schemas.openxmlformats.org/officeDocument/2006/relationships/image" Target="../media/image33.emf"/><Relationship Id="rId16" Type="http://schemas.openxmlformats.org/officeDocument/2006/relationships/image" Target="../media/image47.emf"/><Relationship Id="rId1" Type="http://schemas.openxmlformats.org/officeDocument/2006/relationships/image" Target="../media/image32.emf"/><Relationship Id="rId6" Type="http://schemas.openxmlformats.org/officeDocument/2006/relationships/image" Target="../media/image37.emf"/><Relationship Id="rId11" Type="http://schemas.openxmlformats.org/officeDocument/2006/relationships/image" Target="../media/image42.emf"/><Relationship Id="rId5" Type="http://schemas.openxmlformats.org/officeDocument/2006/relationships/image" Target="../media/image36.emf"/><Relationship Id="rId15" Type="http://schemas.openxmlformats.org/officeDocument/2006/relationships/image" Target="../media/image46.emf"/><Relationship Id="rId10" Type="http://schemas.openxmlformats.org/officeDocument/2006/relationships/image" Target="../media/image41.emf"/><Relationship Id="rId19" Type="http://schemas.openxmlformats.org/officeDocument/2006/relationships/image" Target="../media/image50.emf"/><Relationship Id="rId4" Type="http://schemas.openxmlformats.org/officeDocument/2006/relationships/image" Target="../media/image35.emf"/><Relationship Id="rId9" Type="http://schemas.openxmlformats.org/officeDocument/2006/relationships/image" Target="../media/image40.emf"/><Relationship Id="rId14"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17" Type="http://schemas.openxmlformats.org/officeDocument/2006/relationships/image" Target="../media/image55.emf"/><Relationship Id="rId2" Type="http://schemas.openxmlformats.org/officeDocument/2006/relationships/image" Target="../media/image35.emf"/><Relationship Id="rId16" Type="http://schemas.openxmlformats.org/officeDocument/2006/relationships/image" Target="../media/image54.e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53.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 Id="rId14"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6.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56.emf"/><Relationship Id="rId11" Type="http://schemas.openxmlformats.org/officeDocument/2006/relationships/image" Target="../media/image45.emf"/><Relationship Id="rId5" Type="http://schemas.openxmlformats.org/officeDocument/2006/relationships/image" Target="../media/image38.emf"/><Relationship Id="rId10" Type="http://schemas.openxmlformats.org/officeDocument/2006/relationships/image" Target="../media/image44.emf"/><Relationship Id="rId4" Type="http://schemas.openxmlformats.org/officeDocument/2006/relationships/image" Target="../media/image37.emf"/><Relationship Id="rId9" Type="http://schemas.openxmlformats.org/officeDocument/2006/relationships/image" Target="../media/image43.emf"/><Relationship Id="rId14" Type="http://schemas.openxmlformats.org/officeDocument/2006/relationships/image" Target="../media/image55.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6.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56.emf"/><Relationship Id="rId11" Type="http://schemas.openxmlformats.org/officeDocument/2006/relationships/image" Target="../media/image45.emf"/><Relationship Id="rId5" Type="http://schemas.openxmlformats.org/officeDocument/2006/relationships/image" Target="../media/image38.emf"/><Relationship Id="rId10" Type="http://schemas.openxmlformats.org/officeDocument/2006/relationships/image" Target="../media/image44.emf"/><Relationship Id="rId4" Type="http://schemas.openxmlformats.org/officeDocument/2006/relationships/image" Target="../media/image37.emf"/><Relationship Id="rId9" Type="http://schemas.openxmlformats.org/officeDocument/2006/relationships/image" Target="../media/image43.emf"/><Relationship Id="rId14" Type="http://schemas.openxmlformats.org/officeDocument/2006/relationships/image" Target="../media/image55.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6.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56.emf"/><Relationship Id="rId11" Type="http://schemas.openxmlformats.org/officeDocument/2006/relationships/image" Target="../media/image45.emf"/><Relationship Id="rId5" Type="http://schemas.openxmlformats.org/officeDocument/2006/relationships/image" Target="../media/image38.emf"/><Relationship Id="rId10" Type="http://schemas.openxmlformats.org/officeDocument/2006/relationships/image" Target="../media/image44.emf"/><Relationship Id="rId4" Type="http://schemas.openxmlformats.org/officeDocument/2006/relationships/image" Target="../media/image37.emf"/><Relationship Id="rId9" Type="http://schemas.openxmlformats.org/officeDocument/2006/relationships/image" Target="../media/image43.emf"/><Relationship Id="rId14" Type="http://schemas.openxmlformats.org/officeDocument/2006/relationships/image" Target="../media/image5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5" Type="http://schemas.openxmlformats.org/officeDocument/2006/relationships/image" Target="../media/image20.emf"/><Relationship Id="rId4" Type="http://schemas.openxmlformats.org/officeDocument/2006/relationships/image" Target="../media/image19.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6.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56.emf"/><Relationship Id="rId11" Type="http://schemas.openxmlformats.org/officeDocument/2006/relationships/image" Target="../media/image45.emf"/><Relationship Id="rId5" Type="http://schemas.openxmlformats.org/officeDocument/2006/relationships/image" Target="../media/image38.emf"/><Relationship Id="rId15" Type="http://schemas.openxmlformats.org/officeDocument/2006/relationships/image" Target="../media/image59.emf"/><Relationship Id="rId10" Type="http://schemas.openxmlformats.org/officeDocument/2006/relationships/image" Target="../media/image44.emf"/><Relationship Id="rId4" Type="http://schemas.openxmlformats.org/officeDocument/2006/relationships/image" Target="../media/image37.emf"/><Relationship Id="rId9" Type="http://schemas.openxmlformats.org/officeDocument/2006/relationships/image" Target="../media/image43.emf"/><Relationship Id="rId14" Type="http://schemas.openxmlformats.org/officeDocument/2006/relationships/image" Target="../media/image55.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6.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5.emf"/><Relationship Id="rId1" Type="http://schemas.openxmlformats.org/officeDocument/2006/relationships/image" Target="../media/image34.emf"/><Relationship Id="rId6" Type="http://schemas.openxmlformats.org/officeDocument/2006/relationships/image" Target="../media/image56.emf"/><Relationship Id="rId11" Type="http://schemas.openxmlformats.org/officeDocument/2006/relationships/image" Target="../media/image45.emf"/><Relationship Id="rId5" Type="http://schemas.openxmlformats.org/officeDocument/2006/relationships/image" Target="../media/image38.emf"/><Relationship Id="rId15" Type="http://schemas.openxmlformats.org/officeDocument/2006/relationships/image" Target="../media/image59.emf"/><Relationship Id="rId10" Type="http://schemas.openxmlformats.org/officeDocument/2006/relationships/image" Target="../media/image44.emf"/><Relationship Id="rId4" Type="http://schemas.openxmlformats.org/officeDocument/2006/relationships/image" Target="../media/image37.emf"/><Relationship Id="rId9" Type="http://schemas.openxmlformats.org/officeDocument/2006/relationships/image" Target="../media/image43.emf"/><Relationship Id="rId14" Type="http://schemas.openxmlformats.org/officeDocument/2006/relationships/image" Target="../media/image5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6.emf"/><Relationship Id="rId3" Type="http://schemas.openxmlformats.org/officeDocument/2006/relationships/image" Target="../media/image36.emf"/><Relationship Id="rId7" Type="http://schemas.openxmlformats.org/officeDocument/2006/relationships/image" Target="../media/image40.emf"/><Relationship Id="rId12" Type="http://schemas.openxmlformats.org/officeDocument/2006/relationships/image" Target="../media/image45.emf"/><Relationship Id="rId17" Type="http://schemas.openxmlformats.org/officeDocument/2006/relationships/image" Target="../media/image55.emf"/><Relationship Id="rId2" Type="http://schemas.openxmlformats.org/officeDocument/2006/relationships/image" Target="../media/image35.emf"/><Relationship Id="rId16" Type="http://schemas.openxmlformats.org/officeDocument/2006/relationships/image" Target="../media/image54.emf"/><Relationship Id="rId1" Type="http://schemas.openxmlformats.org/officeDocument/2006/relationships/image" Target="../media/image34.emf"/><Relationship Id="rId6" Type="http://schemas.openxmlformats.org/officeDocument/2006/relationships/image" Target="../media/image39.emf"/><Relationship Id="rId11" Type="http://schemas.openxmlformats.org/officeDocument/2006/relationships/image" Target="../media/image44.emf"/><Relationship Id="rId5" Type="http://schemas.openxmlformats.org/officeDocument/2006/relationships/image" Target="../media/image38.emf"/><Relationship Id="rId15" Type="http://schemas.openxmlformats.org/officeDocument/2006/relationships/image" Target="../media/image53.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 Id="rId14"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5" Type="http://schemas.openxmlformats.org/officeDocument/2006/relationships/image" Target="../media/image25.emf"/><Relationship Id="rId4"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 Id="rId4"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a:lvl1pPr>
          </a:lstStyle>
          <a:p>
            <a:endParaRPr lang="en-US"/>
          </a:p>
        </p:txBody>
      </p:sp>
      <p:sp>
        <p:nvSpPr>
          <p:cNvPr id="159747" name="Rectangle 3"/>
          <p:cNvSpPr>
            <a:spLocks noGrp="1" noChangeArrowheads="1"/>
          </p:cNvSpPr>
          <p:nvPr>
            <p:ph type="dt" sz="quarter" idx="1"/>
          </p:nvPr>
        </p:nvSpPr>
        <p:spPr bwMode="auto">
          <a:xfrm>
            <a:off x="3929063"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159748" name="Rectangle 4"/>
          <p:cNvSpPr>
            <a:spLocks noGrp="1" noChangeArrowheads="1"/>
          </p:cNvSpPr>
          <p:nvPr>
            <p:ph type="ftr" sz="quarter" idx="2"/>
          </p:nvPr>
        </p:nvSpPr>
        <p:spPr bwMode="auto">
          <a:xfrm>
            <a:off x="0"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a:lvl1pPr>
          </a:lstStyle>
          <a:p>
            <a:endParaRPr lang="en-US"/>
          </a:p>
        </p:txBody>
      </p:sp>
      <p:sp>
        <p:nvSpPr>
          <p:cNvPr id="159749" name="Rectangle 5"/>
          <p:cNvSpPr>
            <a:spLocks noGrp="1" noChangeArrowheads="1"/>
          </p:cNvSpPr>
          <p:nvPr>
            <p:ph type="sldNum" sz="quarter" idx="3"/>
          </p:nvPr>
        </p:nvSpPr>
        <p:spPr bwMode="auto">
          <a:xfrm>
            <a:off x="3929063"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34D50568-AD68-8E49-B3A1-86D4E0A9BA90}" type="slidenum">
              <a:rPr lang="en-US"/>
              <a:pPr/>
              <a:t>‹#›</a:t>
            </a:fld>
            <a:endParaRPr lang="en-US"/>
          </a:p>
        </p:txBody>
      </p:sp>
    </p:spTree>
    <p:extLst>
      <p:ext uri="{BB962C8B-B14F-4D97-AF65-F5344CB8AC3E}">
        <p14:creationId xmlns:p14="http://schemas.microsoft.com/office/powerpoint/2010/main" val="288458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l" defTabSz="923925">
              <a:defRPr sz="1200"/>
            </a:lvl1pPr>
          </a:lstStyle>
          <a:p>
            <a:endParaRPr lang="en-US"/>
          </a:p>
        </p:txBody>
      </p:sp>
      <p:sp>
        <p:nvSpPr>
          <p:cNvPr id="24579" name="Rectangle 3"/>
          <p:cNvSpPr>
            <a:spLocks noGrp="1" noChangeArrowheads="1"/>
          </p:cNvSpPr>
          <p:nvPr>
            <p:ph type="dt" idx="1"/>
          </p:nvPr>
        </p:nvSpPr>
        <p:spPr bwMode="auto">
          <a:xfrm>
            <a:off x="3929063" y="0"/>
            <a:ext cx="3006725" cy="460375"/>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lvl1pPr algn="r" defTabSz="923925">
              <a:defRPr sz="1200"/>
            </a:lvl1pPr>
          </a:lstStyle>
          <a:p>
            <a:endParaRPr lang="en-US"/>
          </a:p>
        </p:txBody>
      </p:sp>
      <p:sp>
        <p:nvSpPr>
          <p:cNvPr id="24580" name="Rectangle 4"/>
          <p:cNvSpPr>
            <a:spLocks noGrp="1" noRot="1" noChangeAspect="1" noChangeArrowheads="1" noTextEdit="1"/>
          </p:cNvSpPr>
          <p:nvPr>
            <p:ph type="sldImg" idx="2"/>
          </p:nvPr>
        </p:nvSpPr>
        <p:spPr bwMode="auto">
          <a:xfrm>
            <a:off x="1160463" y="693738"/>
            <a:ext cx="4614862" cy="346075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925513" y="4384675"/>
            <a:ext cx="5084762" cy="4154488"/>
          </a:xfrm>
          <a:prstGeom prst="rect">
            <a:avLst/>
          </a:prstGeom>
          <a:noFill/>
          <a:ln w="9525">
            <a:noFill/>
            <a:miter lim="800000"/>
            <a:headEnd/>
            <a:tailEnd/>
          </a:ln>
          <a:effectLst/>
        </p:spPr>
        <p:txBody>
          <a:bodyPr vert="horz" wrap="square" lIns="92382" tIns="46191" rIns="92382" bIns="4619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2" name="Rectangle 6"/>
          <p:cNvSpPr>
            <a:spLocks noGrp="1" noChangeArrowheads="1"/>
          </p:cNvSpPr>
          <p:nvPr>
            <p:ph type="ftr" sz="quarter" idx="4"/>
          </p:nvPr>
        </p:nvSpPr>
        <p:spPr bwMode="auto">
          <a:xfrm>
            <a:off x="0"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l" defTabSz="923925">
              <a:defRPr sz="1200"/>
            </a:lvl1pPr>
          </a:lstStyle>
          <a:p>
            <a:endParaRPr lang="en-US"/>
          </a:p>
        </p:txBody>
      </p:sp>
      <p:sp>
        <p:nvSpPr>
          <p:cNvPr id="24583" name="Rectangle 7"/>
          <p:cNvSpPr>
            <a:spLocks noGrp="1" noChangeArrowheads="1"/>
          </p:cNvSpPr>
          <p:nvPr>
            <p:ph type="sldNum" sz="quarter" idx="5"/>
          </p:nvPr>
        </p:nvSpPr>
        <p:spPr bwMode="auto">
          <a:xfrm>
            <a:off x="3929063" y="8772525"/>
            <a:ext cx="3006725" cy="460375"/>
          </a:xfrm>
          <a:prstGeom prst="rect">
            <a:avLst/>
          </a:prstGeom>
          <a:noFill/>
          <a:ln w="9525">
            <a:noFill/>
            <a:miter lim="800000"/>
            <a:headEnd/>
            <a:tailEnd/>
          </a:ln>
          <a:effectLst/>
        </p:spPr>
        <p:txBody>
          <a:bodyPr vert="horz" wrap="square" lIns="92382" tIns="46191" rIns="92382" bIns="46191" numCol="1" anchor="b" anchorCtr="0" compatLnSpc="1">
            <a:prstTxWarp prst="textNoShape">
              <a:avLst/>
            </a:prstTxWarp>
          </a:bodyPr>
          <a:lstStyle>
            <a:lvl1pPr algn="r" defTabSz="923925">
              <a:defRPr sz="1200"/>
            </a:lvl1pPr>
          </a:lstStyle>
          <a:p>
            <a:fld id="{D9AE332C-ED89-9143-9B25-92B40DF6DEA7}" type="slidenum">
              <a:rPr lang="en-US"/>
              <a:pPr/>
              <a:t>‹#›</a:t>
            </a:fld>
            <a:endParaRPr lang="en-US"/>
          </a:p>
        </p:txBody>
      </p:sp>
    </p:spTree>
    <p:extLst>
      <p:ext uri="{BB962C8B-B14F-4D97-AF65-F5344CB8AC3E}">
        <p14:creationId xmlns:p14="http://schemas.microsoft.com/office/powerpoint/2010/main" val="34560196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11" charset="0"/>
        <a:ea typeface="+mn-ea"/>
        <a:cs typeface="+mn-cs"/>
      </a:defRPr>
    </a:lvl1pPr>
    <a:lvl2pPr marL="4572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fontAlgn="base">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2BBEE-DBA4-A746-8581-BDA0152A3D8E}" type="slidenum">
              <a:rPr lang="en-US"/>
              <a:pPr/>
              <a:t>1</a:t>
            </a:fld>
            <a:endParaRPr lang="en-US"/>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68E78A-E9F5-A749-A76D-697A045B5789}" type="slidenum">
              <a:rPr lang="en-US"/>
              <a:pPr/>
              <a:t>15</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544A40-E06E-264F-B888-A1CEB85B44B7}" type="slidenum">
              <a:rPr lang="en-US"/>
              <a:pPr/>
              <a:t>16</a:t>
            </a:fld>
            <a:endParaRPr lang="en-US"/>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492A3-FE63-1042-BBFB-AEB7BD949D0C}" type="slidenum">
              <a:rPr lang="en-US"/>
              <a:pPr/>
              <a:t>17</a:t>
            </a:fld>
            <a:endParaRPr lang="en-US"/>
          </a:p>
        </p:txBody>
      </p:sp>
      <p:sp>
        <p:nvSpPr>
          <p:cNvPr id="622594" name="Rectangle 2"/>
          <p:cNvSpPr>
            <a:spLocks noGrp="1" noRot="1" noChangeAspect="1" noChangeArrowheads="1" noTextEdit="1"/>
          </p:cNvSpPr>
          <p:nvPr>
            <p:ph type="sldImg"/>
          </p:nvPr>
        </p:nvSpPr>
        <p:spPr>
          <a:ln/>
        </p:spPr>
      </p:sp>
      <p:sp>
        <p:nvSpPr>
          <p:cNvPr id="62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12B1B-A26C-C24F-9B25-4D241603F9DD}" type="slidenum">
              <a:rPr lang="en-US"/>
              <a:pPr/>
              <a:t>18</a:t>
            </a:fld>
            <a:endParaRPr lang="en-US"/>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F4739-756E-6145-8BFE-2F47652E7B0F}" type="slidenum">
              <a:rPr lang="en-US"/>
              <a:pPr/>
              <a:t>19</a:t>
            </a:fld>
            <a:endParaRPr lang="en-US"/>
          </a:p>
        </p:txBody>
      </p:sp>
      <p:sp>
        <p:nvSpPr>
          <p:cNvPr id="624642" name="Rectangle 2"/>
          <p:cNvSpPr>
            <a:spLocks noGrp="1" noRot="1" noChangeAspect="1" noChangeArrowheads="1" noTextEdit="1"/>
          </p:cNvSpPr>
          <p:nvPr>
            <p:ph type="sldImg"/>
          </p:nvPr>
        </p:nvSpPr>
        <p:spPr>
          <a:ln/>
        </p:spPr>
      </p:sp>
      <p:sp>
        <p:nvSpPr>
          <p:cNvPr id="62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236E3-656C-304E-848D-84126F0DB0C4}" type="slidenum">
              <a:rPr lang="en-US"/>
              <a:pPr/>
              <a:t>20</a:t>
            </a:fld>
            <a:endParaRPr lang="en-US"/>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462E3-5694-264A-9015-EB36FAE0153E}" type="slidenum">
              <a:rPr lang="en-US"/>
              <a:pPr/>
              <a:t>21</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994AB-14AD-2B42-A836-6AC0FA9CCAC2}" type="slidenum">
              <a:rPr lang="en-US"/>
              <a:pPr/>
              <a:t>22</a:t>
            </a:fld>
            <a:endParaRPr lang="en-US"/>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9496B-4C22-0C49-8C44-C650099202B1}" type="slidenum">
              <a:rPr lang="en-US"/>
              <a:pPr/>
              <a:t>23</a:t>
            </a:fld>
            <a:endParaRPr lang="en-U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454E77-0A18-8B44-B10E-6B2710C90CB4}" type="slidenum">
              <a:rPr lang="en-US"/>
              <a:pPr/>
              <a:t>24</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DDEE9-FE35-2848-9E4C-8DC72509A221}" type="slidenum">
              <a:rPr lang="en-US"/>
              <a:pPr/>
              <a:t>3</a:t>
            </a:fld>
            <a:endParaRPr lang="en-US"/>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697DF-75A1-4A42-9B46-A3C9B595B27E}" type="slidenum">
              <a:rPr lang="en-US"/>
              <a:pPr/>
              <a:t>25</a:t>
            </a:fld>
            <a:endParaRPr lang="en-US"/>
          </a:p>
        </p:txBody>
      </p:sp>
      <p:sp>
        <p:nvSpPr>
          <p:cNvPr id="843778"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43779"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a:t> general idea started with information theory and Shannon in the 40s</a:t>
            </a:r>
          </a:p>
          <a:p>
            <a:pPr>
              <a:buFontTx/>
              <a:buChar char="-"/>
            </a:pPr>
            <a:r>
              <a:rPr lang="en-US" baseline="0" dirty="0"/>
              <a:t> used in the early 90s by IBM team for machine translation</a:t>
            </a:r>
            <a:endParaRPr lang="en-US" dirty="0"/>
          </a:p>
          <a:p>
            <a:r>
              <a:rPr lang="en-US" dirty="0"/>
              <a:t>- started</a:t>
            </a:r>
            <a:r>
              <a:rPr lang="en-US" baseline="0" dirty="0"/>
              <a:t> to become a prevalent model for text-to-text approaches in the late 1990s</a:t>
            </a:r>
            <a:endParaRPr lang="en-US" dirty="0"/>
          </a:p>
        </p:txBody>
      </p:sp>
      <p:sp>
        <p:nvSpPr>
          <p:cNvPr id="4" name="Slide Number Placeholder 3"/>
          <p:cNvSpPr>
            <a:spLocks noGrp="1"/>
          </p:cNvSpPr>
          <p:nvPr>
            <p:ph type="sldNum" sz="quarter" idx="10"/>
          </p:nvPr>
        </p:nvSpPr>
        <p:spPr/>
        <p:txBody>
          <a:bodyPr/>
          <a:lstStyle/>
          <a:p>
            <a:fld id="{D4E12569-EFE3-5A4C-9B2C-FC607D01921C}"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4462BC-2EA7-8C48-BB1C-C72B7F0705C4}" type="slidenum">
              <a:rPr lang="en-US"/>
              <a:pPr/>
              <a:t>37</a:t>
            </a:fld>
            <a:endParaRPr lang="en-US"/>
          </a:p>
        </p:txBody>
      </p:sp>
      <p:sp>
        <p:nvSpPr>
          <p:cNvPr id="831490" name="Rectangle 2"/>
          <p:cNvSpPr>
            <a:spLocks noGrp="1" noRot="1" noChangeAspect="1" noChangeArrowheads="1" noTextEdit="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1491"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lIns="92376" tIns="46187" rIns="92376" bIns="46187">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E9B94-51ED-D142-B38B-533F2CA9A61F}" type="slidenum">
              <a:rPr lang="en-US"/>
              <a:pPr/>
              <a:t>38</a:t>
            </a:fld>
            <a:endParaRPr lang="en-US"/>
          </a:p>
        </p:txBody>
      </p:sp>
      <p:sp>
        <p:nvSpPr>
          <p:cNvPr id="839682"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9683"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3A45E-6217-5B4C-8810-471607498C8B}" type="slidenum">
              <a:rPr lang="en-US"/>
              <a:pPr/>
              <a:t>39</a:t>
            </a:fld>
            <a:endParaRPr 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26384-D0BD-3A40-92BF-37C2CADF7AD3}" type="slidenum">
              <a:rPr lang="en-US"/>
              <a:pPr/>
              <a:t>40</a:t>
            </a:fld>
            <a:endParaRPr lang="en-US"/>
          </a:p>
        </p:txBody>
      </p:sp>
      <p:sp>
        <p:nvSpPr>
          <p:cNvPr id="794626" name="Rectangle 2"/>
          <p:cNvSpPr>
            <a:spLocks noGrp="1" noRot="1" noChangeAspect="1" noChangeArrowheads="1" noTextEdit="1"/>
          </p:cNvSpPr>
          <p:nvPr>
            <p:ph type="sldImg"/>
          </p:nvPr>
        </p:nvSpPr>
        <p:spPr>
          <a:ln/>
        </p:spPr>
      </p:sp>
      <p:sp>
        <p:nvSpPr>
          <p:cNvPr id="79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77823-8728-CC47-B9F8-307A725E0BAF}" type="slidenum">
              <a:rPr lang="en-US"/>
              <a:pPr/>
              <a:t>41</a:t>
            </a:fld>
            <a:endParaRPr 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3C829-5A1E-C246-8621-284DA1256DEA}" type="slidenum">
              <a:rPr lang="en-US"/>
              <a:pPr/>
              <a:t>42</a:t>
            </a:fld>
            <a:endParaRPr lang="en-US"/>
          </a:p>
        </p:txBody>
      </p:sp>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38E9F-7C81-824E-BE84-2BE76B012E72}" type="slidenum">
              <a:rPr lang="en-US"/>
              <a:pPr/>
              <a:t>43</a:t>
            </a:fld>
            <a:endParaRPr lang="en-US"/>
          </a:p>
        </p:txBody>
      </p:sp>
      <p:sp>
        <p:nvSpPr>
          <p:cNvPr id="837634" name="Rectangle 2"/>
          <p:cNvSpPr>
            <a:spLocks noGrp="1" noRot="1" noChangeAspect="1" noChangeArrowheads="1"/>
          </p:cNvSpPr>
          <p:nvPr>
            <p:ph type="sldImg"/>
          </p:nvPr>
        </p:nvSpPr>
        <p:spPr bwMode="auto">
          <a:xfrm>
            <a:off x="1160463" y="693738"/>
            <a:ext cx="4614862" cy="3460750"/>
          </a:xfrm>
          <a:prstGeom prst="rect">
            <a:avLst/>
          </a:prstGeom>
          <a:solidFill>
            <a:srgbClr val="FFFFFF"/>
          </a:solidFill>
          <a:ln>
            <a:solidFill>
              <a:srgbClr val="000000"/>
            </a:solidFill>
            <a:miter lim="800000"/>
            <a:headEnd/>
            <a:tailEnd/>
          </a:ln>
        </p:spPr>
      </p:sp>
      <p:sp>
        <p:nvSpPr>
          <p:cNvPr id="837635" name="Rectangle 3"/>
          <p:cNvSpPr>
            <a:spLocks noGrp="1" noChangeArrowheads="1"/>
          </p:cNvSpPr>
          <p:nvPr>
            <p:ph type="body" idx="1"/>
          </p:nvPr>
        </p:nvSpPr>
        <p:spPr bwMode="auto">
          <a:xfrm>
            <a:off x="925513" y="4384675"/>
            <a:ext cx="5084762" cy="41544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BCB6-1952-3140-B4B7-D9F2A24EA2C5}" type="slidenum">
              <a:rPr lang="en-US"/>
              <a:pPr/>
              <a:t>44</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50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28799-DB99-D944-822D-338FF1405648}" type="slidenum">
              <a:rPr lang="en-US"/>
              <a:pPr/>
              <a:t>5</a:t>
            </a:fld>
            <a:endParaRPr lang="en-US"/>
          </a:p>
        </p:txBody>
      </p:sp>
      <p:sp>
        <p:nvSpPr>
          <p:cNvPr id="25602" name="Rectangle 2"/>
          <p:cNvSpPr>
            <a:spLocks noGrp="1" noRot="1" noChangeAspect="1" noChangeArrowheads="1" noTextEdit="1"/>
          </p:cNvSpPr>
          <p:nvPr>
            <p:ph type="sldImg"/>
          </p:nvPr>
        </p:nvSpPr>
        <p:spPr bwMode="auto">
          <a:xfrm>
            <a:off x="1173163" y="700088"/>
            <a:ext cx="4592637" cy="3444875"/>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23925" y="4381500"/>
            <a:ext cx="5083175" cy="4156075"/>
          </a:xfrm>
          <a:prstGeom prst="rect">
            <a:avLst/>
          </a:prstGeom>
          <a:solidFill>
            <a:srgbClr val="FFFFFF"/>
          </a:solidFill>
          <a:ln>
            <a:solidFill>
              <a:srgbClr val="000000"/>
            </a:solidFill>
            <a:miter lim="800000"/>
            <a:headEnd/>
            <a:tailEnd/>
          </a:ln>
        </p:spPr>
        <p:txBody>
          <a:bodyPr lIns="91083" tIns="45542" rIns="91083" bIns="45542">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6BCB6-1952-3140-B4B7-D9F2A24EA2C5}" type="slidenum">
              <a:rPr lang="en-US"/>
              <a:pPr/>
              <a:t>45</a:t>
            </a:fld>
            <a:endParaRPr lang="en-US"/>
          </a:p>
        </p:txBody>
      </p:sp>
      <p:sp>
        <p:nvSpPr>
          <p:cNvPr id="657410" name="Rectangle 2"/>
          <p:cNvSpPr>
            <a:spLocks noGrp="1" noRot="1" noChangeAspect="1" noChangeArrowheads="1" noTextEdit="1"/>
          </p:cNvSpPr>
          <p:nvPr>
            <p:ph type="sldImg"/>
          </p:nvPr>
        </p:nvSpPr>
        <p:spPr>
          <a:ln/>
        </p:spPr>
      </p:sp>
      <p:sp>
        <p:nvSpPr>
          <p:cNvPr id="65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3813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421E0-2015-1D49-99C5-C1408E8FF167}" type="slidenum">
              <a:rPr lang="en-US"/>
              <a:pPr/>
              <a:t>46</a:t>
            </a:fld>
            <a:endParaRPr lang="en-US"/>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40389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00B9C-201C-1547-ADE4-F7E3614ACBCE}" type="slidenum">
              <a:rPr lang="en-US"/>
              <a:pPr/>
              <a:t>47</a:t>
            </a:fld>
            <a:endParaRPr lang="en-US"/>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8086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51</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38737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52</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03921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53</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6399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66</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9840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C546A-1075-2A41-BE46-029FE67498CB}" type="slidenum">
              <a:rPr lang="en-US"/>
              <a:pPr/>
              <a:t>67</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64571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word-level models, then?</a:t>
            </a:r>
          </a:p>
        </p:txBody>
      </p:sp>
      <p:sp>
        <p:nvSpPr>
          <p:cNvPr id="4" name="Slide Number Placeholder 3"/>
          <p:cNvSpPr>
            <a:spLocks noGrp="1"/>
          </p:cNvSpPr>
          <p:nvPr>
            <p:ph type="sldNum" sz="quarter" idx="10"/>
          </p:nvPr>
        </p:nvSpPr>
        <p:spPr/>
        <p:txBody>
          <a:bodyPr/>
          <a:lstStyle/>
          <a:p>
            <a:fld id="{D9AE332C-ED89-9143-9B25-92B40DF6DEA7}" type="slidenum">
              <a:rPr lang="en-US" smtClean="0"/>
              <a:pPr/>
              <a:t>68</a:t>
            </a:fld>
            <a:endParaRPr lang="en-US"/>
          </a:p>
        </p:txBody>
      </p:sp>
    </p:spTree>
    <p:extLst>
      <p:ext uri="{BB962C8B-B14F-4D97-AF65-F5344CB8AC3E}">
        <p14:creationId xmlns:p14="http://schemas.microsoft.com/office/powerpoint/2010/main" val="299459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though a few groups still have successful IBM 4-5 systems</a:t>
            </a:r>
            <a:endParaRPr lang="en-US" dirty="0"/>
          </a:p>
        </p:txBody>
      </p:sp>
      <p:sp>
        <p:nvSpPr>
          <p:cNvPr id="4" name="Slide Number Placeholder 3"/>
          <p:cNvSpPr>
            <a:spLocks noGrp="1"/>
          </p:cNvSpPr>
          <p:nvPr>
            <p:ph type="sldNum" sz="quarter" idx="10"/>
          </p:nvPr>
        </p:nvSpPr>
        <p:spPr/>
        <p:txBody>
          <a:bodyPr/>
          <a:lstStyle/>
          <a:p>
            <a:fld id="{D9AE332C-ED89-9143-9B25-92B40DF6DEA7}" type="slidenum">
              <a:rPr lang="en-US" smtClean="0"/>
              <a:pPr/>
              <a:t>69</a:t>
            </a:fld>
            <a:endParaRPr lang="en-US"/>
          </a:p>
        </p:txBody>
      </p:sp>
    </p:spTree>
    <p:extLst>
      <p:ext uri="{BB962C8B-B14F-4D97-AF65-F5344CB8AC3E}">
        <p14:creationId xmlns:p14="http://schemas.microsoft.com/office/powerpoint/2010/main" val="375002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AF681-3C82-2B4B-9398-79627A2B36A3}" type="slidenum">
              <a:rPr lang="en-US"/>
              <a:pPr/>
              <a:t>9</a:t>
            </a:fld>
            <a:endParaRPr lang="en-US"/>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A1AFCB-1A8A-124F-AE4B-270D6D411D64}" type="slidenum">
              <a:rPr lang="en-US"/>
              <a:pPr/>
              <a:t>10</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814EF-7D72-AE4A-9DC4-DE29A17279D3}" type="slidenum">
              <a:rPr lang="en-US"/>
              <a:pPr/>
              <a:t>11</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1FF65-0A70-664A-96A3-442E982FFCB7}" type="slidenum">
              <a:rPr lang="en-US"/>
              <a:pPr/>
              <a:t>12</a:t>
            </a:fld>
            <a:endParaRPr lang="en-US"/>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002D5-9E9C-314C-A706-0F36D2B9AEA7}" type="slidenum">
              <a:rPr lang="en-US"/>
              <a:pPr/>
              <a:t>13</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09009-C60F-4C4D-9DD4-D67C5E997095}" type="slidenum">
              <a:rPr lang="en-US"/>
              <a:pPr/>
              <a:t>14</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055ADAF-D360-B24A-89FF-CCB861EEDD5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6BF27A0-95AB-4747-98F5-EBA442F87F7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69731FC-C7EF-094C-9DD8-8B6CE728DAB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3C34E284-C5A2-1946-AD6A-DA4DEAD0886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fld id="{279F10C4-C737-5448-934C-482298A8D70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B3A23506-DB54-6A46-9C9D-FE2379471E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BF2DC1A-5C92-AD4E-83B3-1A473CF80D6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091CEF0-C43C-F347-BC05-E8550C070F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D30B4C5A-58F6-8C42-9FD6-5105B0C1370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C5AF3A16-7637-FB44-9EFF-F4211632F3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48149EED-4AEF-C947-A83F-D02D40C768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F3F9BF1-0D59-E642-B574-8A5B8F7C2A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909B616-7625-CF48-9DCC-24D4830F93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E03166-2CAB-AC49-B730-4DC07E382D4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11" charset="0"/>
        </a:defRPr>
      </a:lvl2pPr>
      <a:lvl3pPr algn="ctr" rtl="0" fontAlgn="base">
        <a:spcBef>
          <a:spcPct val="0"/>
        </a:spcBef>
        <a:spcAft>
          <a:spcPct val="0"/>
        </a:spcAft>
        <a:defRPr sz="4400">
          <a:solidFill>
            <a:schemeClr val="tx2"/>
          </a:solidFill>
          <a:latin typeface="Arial" pitchFamily="-111" charset="0"/>
        </a:defRPr>
      </a:lvl3pPr>
      <a:lvl4pPr algn="ctr" rtl="0" fontAlgn="base">
        <a:spcBef>
          <a:spcPct val="0"/>
        </a:spcBef>
        <a:spcAft>
          <a:spcPct val="0"/>
        </a:spcAft>
        <a:defRPr sz="4400">
          <a:solidFill>
            <a:schemeClr val="tx2"/>
          </a:solidFill>
          <a:latin typeface="Arial" pitchFamily="-111" charset="0"/>
        </a:defRPr>
      </a:lvl4pPr>
      <a:lvl5pPr algn="ctr" rtl="0" fontAlgn="base">
        <a:spcBef>
          <a:spcPct val="0"/>
        </a:spcBef>
        <a:spcAft>
          <a:spcPct val="0"/>
        </a:spcAft>
        <a:defRPr sz="4400">
          <a:solidFill>
            <a:schemeClr val="tx2"/>
          </a:solidFill>
          <a:latin typeface="Arial" pitchFamily="-111"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statmt.org/europar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e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14.bin"/><Relationship Id="rId10" Type="http://schemas.openxmlformats.org/officeDocument/2006/relationships/image" Target="../media/image26.emf"/><Relationship Id="rId4" Type="http://schemas.openxmlformats.org/officeDocument/2006/relationships/image" Target="../media/image21.emf"/><Relationship Id="rId9" Type="http://schemas.openxmlformats.org/officeDocument/2006/relationships/oleObject" Target="../embeddings/oleObject16.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3" Type="http://schemas.openxmlformats.org/officeDocument/2006/relationships/oleObject" Target="../embeddings/oleObject27.bin"/><Relationship Id="rId18" Type="http://schemas.openxmlformats.org/officeDocument/2006/relationships/image" Target="../media/image39.emf"/><Relationship Id="rId26" Type="http://schemas.openxmlformats.org/officeDocument/2006/relationships/image" Target="../media/image43.emf"/><Relationship Id="rId39" Type="http://schemas.openxmlformats.org/officeDocument/2006/relationships/oleObject" Target="../embeddings/oleObject40.bin"/><Relationship Id="rId21" Type="http://schemas.openxmlformats.org/officeDocument/2006/relationships/oleObject" Target="../embeddings/oleObject31.bin"/><Relationship Id="rId34" Type="http://schemas.openxmlformats.org/officeDocument/2006/relationships/image" Target="../media/image47.emf"/><Relationship Id="rId7" Type="http://schemas.openxmlformats.org/officeDocument/2006/relationships/oleObject" Target="../embeddings/oleObject24.bin"/><Relationship Id="rId12" Type="http://schemas.openxmlformats.org/officeDocument/2006/relationships/image" Target="../media/image36.emf"/><Relationship Id="rId17" Type="http://schemas.openxmlformats.org/officeDocument/2006/relationships/oleObject" Target="../embeddings/oleObject29.bin"/><Relationship Id="rId25" Type="http://schemas.openxmlformats.org/officeDocument/2006/relationships/oleObject" Target="../embeddings/oleObject33.bin"/><Relationship Id="rId33" Type="http://schemas.openxmlformats.org/officeDocument/2006/relationships/oleObject" Target="../embeddings/oleObject37.bin"/><Relationship Id="rId38" Type="http://schemas.openxmlformats.org/officeDocument/2006/relationships/image" Target="../media/image49.emf"/><Relationship Id="rId2" Type="http://schemas.openxmlformats.org/officeDocument/2006/relationships/slideLayout" Target="../slideLayouts/slideLayout2.xml"/><Relationship Id="rId16" Type="http://schemas.openxmlformats.org/officeDocument/2006/relationships/image" Target="../media/image38.emf"/><Relationship Id="rId20" Type="http://schemas.openxmlformats.org/officeDocument/2006/relationships/image" Target="../media/image40.emf"/><Relationship Id="rId29" Type="http://schemas.openxmlformats.org/officeDocument/2006/relationships/oleObject" Target="../embeddings/oleObject35.bin"/><Relationship Id="rId1" Type="http://schemas.openxmlformats.org/officeDocument/2006/relationships/vmlDrawing" Target="../drawings/vmlDrawing10.vml"/><Relationship Id="rId6" Type="http://schemas.openxmlformats.org/officeDocument/2006/relationships/image" Target="../media/image33.emf"/><Relationship Id="rId11" Type="http://schemas.openxmlformats.org/officeDocument/2006/relationships/oleObject" Target="../embeddings/oleObject26.bin"/><Relationship Id="rId24" Type="http://schemas.openxmlformats.org/officeDocument/2006/relationships/image" Target="../media/image42.emf"/><Relationship Id="rId32" Type="http://schemas.openxmlformats.org/officeDocument/2006/relationships/image" Target="../media/image46.emf"/><Relationship Id="rId37" Type="http://schemas.openxmlformats.org/officeDocument/2006/relationships/oleObject" Target="../embeddings/oleObject39.bin"/><Relationship Id="rId40" Type="http://schemas.openxmlformats.org/officeDocument/2006/relationships/image" Target="../media/image50.emf"/><Relationship Id="rId5" Type="http://schemas.openxmlformats.org/officeDocument/2006/relationships/oleObject" Target="../embeddings/oleObject23.bin"/><Relationship Id="rId15" Type="http://schemas.openxmlformats.org/officeDocument/2006/relationships/oleObject" Target="../embeddings/oleObject28.bin"/><Relationship Id="rId23" Type="http://schemas.openxmlformats.org/officeDocument/2006/relationships/oleObject" Target="../embeddings/oleObject32.bin"/><Relationship Id="rId28" Type="http://schemas.openxmlformats.org/officeDocument/2006/relationships/image" Target="../media/image44.emf"/><Relationship Id="rId36" Type="http://schemas.openxmlformats.org/officeDocument/2006/relationships/image" Target="../media/image48.emf"/><Relationship Id="rId10" Type="http://schemas.openxmlformats.org/officeDocument/2006/relationships/image" Target="../media/image35.emf"/><Relationship Id="rId19" Type="http://schemas.openxmlformats.org/officeDocument/2006/relationships/oleObject" Target="../embeddings/oleObject30.bin"/><Relationship Id="rId31" Type="http://schemas.openxmlformats.org/officeDocument/2006/relationships/oleObject" Target="../embeddings/oleObject36.bin"/><Relationship Id="rId4" Type="http://schemas.openxmlformats.org/officeDocument/2006/relationships/image" Target="../media/image32.emf"/><Relationship Id="rId9" Type="http://schemas.openxmlformats.org/officeDocument/2006/relationships/oleObject" Target="../embeddings/oleObject25.bin"/><Relationship Id="rId14" Type="http://schemas.openxmlformats.org/officeDocument/2006/relationships/image" Target="../media/image37.emf"/><Relationship Id="rId22" Type="http://schemas.openxmlformats.org/officeDocument/2006/relationships/image" Target="../media/image41.emf"/><Relationship Id="rId27" Type="http://schemas.openxmlformats.org/officeDocument/2006/relationships/oleObject" Target="../embeddings/oleObject34.bin"/><Relationship Id="rId30" Type="http://schemas.openxmlformats.org/officeDocument/2006/relationships/image" Target="../media/image45.emf"/><Relationship Id="rId35" Type="http://schemas.openxmlformats.org/officeDocument/2006/relationships/oleObject" Target="../embeddings/oleObject38.bin"/><Relationship Id="rId8" Type="http://schemas.openxmlformats.org/officeDocument/2006/relationships/image" Target="../media/image34.emf"/><Relationship Id="rId3" Type="http://schemas.openxmlformats.org/officeDocument/2006/relationships/oleObject" Target="../embeddings/oleObject22.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2.bin"/><Relationship Id="rId5" Type="http://schemas.openxmlformats.org/officeDocument/2006/relationships/image" Target="../media/image51.emf"/><Relationship Id="rId4" Type="http://schemas.openxmlformats.org/officeDocument/2006/relationships/oleObject" Target="../embeddings/oleObject41.bin"/></Relationships>
</file>

<file path=ppt/slides/_rels/slide54.xml.rels><?xml version="1.0" encoding="UTF-8" standalone="yes"?>
<Relationships xmlns="http://schemas.openxmlformats.org/package/2006/relationships"><Relationship Id="rId13" Type="http://schemas.openxmlformats.org/officeDocument/2006/relationships/oleObject" Target="../embeddings/oleObject48.bin"/><Relationship Id="rId18" Type="http://schemas.openxmlformats.org/officeDocument/2006/relationships/image" Target="../media/image41.emf"/><Relationship Id="rId26" Type="http://schemas.openxmlformats.org/officeDocument/2006/relationships/image" Target="../media/image45.emf"/><Relationship Id="rId3" Type="http://schemas.openxmlformats.org/officeDocument/2006/relationships/oleObject" Target="../embeddings/oleObject43.bin"/><Relationship Id="rId21" Type="http://schemas.openxmlformats.org/officeDocument/2006/relationships/oleObject" Target="../embeddings/oleObject52.bin"/><Relationship Id="rId34" Type="http://schemas.openxmlformats.org/officeDocument/2006/relationships/image" Target="../media/image54.emf"/><Relationship Id="rId7" Type="http://schemas.openxmlformats.org/officeDocument/2006/relationships/oleObject" Target="../embeddings/oleObject45.bin"/><Relationship Id="rId12" Type="http://schemas.openxmlformats.org/officeDocument/2006/relationships/image" Target="../media/image38.emf"/><Relationship Id="rId17" Type="http://schemas.openxmlformats.org/officeDocument/2006/relationships/oleObject" Target="../embeddings/oleObject50.bin"/><Relationship Id="rId25" Type="http://schemas.openxmlformats.org/officeDocument/2006/relationships/oleObject" Target="../embeddings/oleObject54.bin"/><Relationship Id="rId33" Type="http://schemas.openxmlformats.org/officeDocument/2006/relationships/oleObject" Target="../embeddings/oleObject58.bin"/><Relationship Id="rId2" Type="http://schemas.openxmlformats.org/officeDocument/2006/relationships/slideLayout" Target="../slideLayouts/slideLayout2.xml"/><Relationship Id="rId16" Type="http://schemas.openxmlformats.org/officeDocument/2006/relationships/image" Target="../media/image40.emf"/><Relationship Id="rId20" Type="http://schemas.openxmlformats.org/officeDocument/2006/relationships/image" Target="../media/image42.emf"/><Relationship Id="rId29" Type="http://schemas.openxmlformats.org/officeDocument/2006/relationships/oleObject" Target="../embeddings/oleObject56.bin"/><Relationship Id="rId1" Type="http://schemas.openxmlformats.org/officeDocument/2006/relationships/vmlDrawing" Target="../drawings/vmlDrawing12.vml"/><Relationship Id="rId6" Type="http://schemas.openxmlformats.org/officeDocument/2006/relationships/image" Target="../media/image35.emf"/><Relationship Id="rId11" Type="http://schemas.openxmlformats.org/officeDocument/2006/relationships/oleObject" Target="../embeddings/oleObject47.bin"/><Relationship Id="rId24" Type="http://schemas.openxmlformats.org/officeDocument/2006/relationships/image" Target="../media/image44.emf"/><Relationship Id="rId32" Type="http://schemas.openxmlformats.org/officeDocument/2006/relationships/image" Target="../media/image53.emf"/><Relationship Id="rId5" Type="http://schemas.openxmlformats.org/officeDocument/2006/relationships/oleObject" Target="../embeddings/oleObject44.bin"/><Relationship Id="rId15" Type="http://schemas.openxmlformats.org/officeDocument/2006/relationships/oleObject" Target="../embeddings/oleObject49.bin"/><Relationship Id="rId23" Type="http://schemas.openxmlformats.org/officeDocument/2006/relationships/oleObject" Target="../embeddings/oleObject53.bin"/><Relationship Id="rId28" Type="http://schemas.openxmlformats.org/officeDocument/2006/relationships/image" Target="../media/image46.emf"/><Relationship Id="rId36" Type="http://schemas.openxmlformats.org/officeDocument/2006/relationships/image" Target="../media/image55.emf"/><Relationship Id="rId10" Type="http://schemas.openxmlformats.org/officeDocument/2006/relationships/image" Target="../media/image37.emf"/><Relationship Id="rId19" Type="http://schemas.openxmlformats.org/officeDocument/2006/relationships/oleObject" Target="../embeddings/oleObject51.bin"/><Relationship Id="rId31" Type="http://schemas.openxmlformats.org/officeDocument/2006/relationships/oleObject" Target="../embeddings/oleObject57.bin"/><Relationship Id="rId4" Type="http://schemas.openxmlformats.org/officeDocument/2006/relationships/image" Target="../media/image34.emf"/><Relationship Id="rId9" Type="http://schemas.openxmlformats.org/officeDocument/2006/relationships/oleObject" Target="../embeddings/oleObject46.bin"/><Relationship Id="rId14" Type="http://schemas.openxmlformats.org/officeDocument/2006/relationships/image" Target="../media/image39.emf"/><Relationship Id="rId22" Type="http://schemas.openxmlformats.org/officeDocument/2006/relationships/image" Target="../media/image43.emf"/><Relationship Id="rId27" Type="http://schemas.openxmlformats.org/officeDocument/2006/relationships/oleObject" Target="../embeddings/oleObject55.bin"/><Relationship Id="rId30" Type="http://schemas.openxmlformats.org/officeDocument/2006/relationships/image" Target="../media/image47.emf"/><Relationship Id="rId35" Type="http://schemas.openxmlformats.org/officeDocument/2006/relationships/oleObject" Target="../embeddings/oleObject59.bin"/><Relationship Id="rId8" Type="http://schemas.openxmlformats.org/officeDocument/2006/relationships/image" Target="../media/image36.emf"/></Relationships>
</file>

<file path=ppt/slides/_rels/slide55.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65.bin"/><Relationship Id="rId18" Type="http://schemas.openxmlformats.org/officeDocument/2006/relationships/image" Target="../media/image42.emf"/><Relationship Id="rId26" Type="http://schemas.openxmlformats.org/officeDocument/2006/relationships/image" Target="../media/image46.emf"/><Relationship Id="rId3" Type="http://schemas.openxmlformats.org/officeDocument/2006/relationships/oleObject" Target="../embeddings/oleObject60.bin"/><Relationship Id="rId21" Type="http://schemas.openxmlformats.org/officeDocument/2006/relationships/oleObject" Target="../embeddings/oleObject69.bin"/><Relationship Id="rId7" Type="http://schemas.openxmlformats.org/officeDocument/2006/relationships/oleObject" Target="../embeddings/oleObject62.bin"/><Relationship Id="rId12" Type="http://schemas.openxmlformats.org/officeDocument/2006/relationships/image" Target="../media/image38.emf"/><Relationship Id="rId17" Type="http://schemas.openxmlformats.org/officeDocument/2006/relationships/oleObject" Target="../embeddings/oleObject67.bin"/><Relationship Id="rId25" Type="http://schemas.openxmlformats.org/officeDocument/2006/relationships/oleObject" Target="../embeddings/oleObject71.bin"/><Relationship Id="rId2" Type="http://schemas.openxmlformats.org/officeDocument/2006/relationships/slideLayout" Target="../slideLayouts/slideLayout2.xml"/><Relationship Id="rId16" Type="http://schemas.openxmlformats.org/officeDocument/2006/relationships/image" Target="../media/image41.emf"/><Relationship Id="rId20" Type="http://schemas.openxmlformats.org/officeDocument/2006/relationships/image" Target="../media/image43.emf"/><Relationship Id="rId29" Type="http://schemas.openxmlformats.org/officeDocument/2006/relationships/oleObject" Target="../embeddings/oleObject73.bin"/><Relationship Id="rId1" Type="http://schemas.openxmlformats.org/officeDocument/2006/relationships/vmlDrawing" Target="../drawings/vmlDrawing13.vml"/><Relationship Id="rId6" Type="http://schemas.openxmlformats.org/officeDocument/2006/relationships/image" Target="../media/image35.emf"/><Relationship Id="rId11" Type="http://schemas.openxmlformats.org/officeDocument/2006/relationships/oleObject" Target="../embeddings/oleObject64.bin"/><Relationship Id="rId24" Type="http://schemas.openxmlformats.org/officeDocument/2006/relationships/image" Target="../media/image45.emf"/><Relationship Id="rId5" Type="http://schemas.openxmlformats.org/officeDocument/2006/relationships/oleObject" Target="../embeddings/oleObject61.bin"/><Relationship Id="rId15" Type="http://schemas.openxmlformats.org/officeDocument/2006/relationships/oleObject" Target="../embeddings/oleObject66.bin"/><Relationship Id="rId23" Type="http://schemas.openxmlformats.org/officeDocument/2006/relationships/oleObject" Target="../embeddings/oleObject70.bin"/><Relationship Id="rId28" Type="http://schemas.openxmlformats.org/officeDocument/2006/relationships/image" Target="../media/image47.emf"/><Relationship Id="rId10" Type="http://schemas.openxmlformats.org/officeDocument/2006/relationships/image" Target="../media/image37.emf"/><Relationship Id="rId19" Type="http://schemas.openxmlformats.org/officeDocument/2006/relationships/oleObject" Target="../embeddings/oleObject68.bin"/><Relationship Id="rId4" Type="http://schemas.openxmlformats.org/officeDocument/2006/relationships/image" Target="../media/image34.emf"/><Relationship Id="rId9" Type="http://schemas.openxmlformats.org/officeDocument/2006/relationships/oleObject" Target="../embeddings/oleObject63.bin"/><Relationship Id="rId14" Type="http://schemas.openxmlformats.org/officeDocument/2006/relationships/image" Target="../media/image56.emf"/><Relationship Id="rId22" Type="http://schemas.openxmlformats.org/officeDocument/2006/relationships/image" Target="../media/image44.emf"/><Relationship Id="rId27" Type="http://schemas.openxmlformats.org/officeDocument/2006/relationships/oleObject" Target="../embeddings/oleObject72.bin"/><Relationship Id="rId30" Type="http://schemas.openxmlformats.org/officeDocument/2006/relationships/image" Target="../media/image55.emf"/></Relationships>
</file>

<file path=ppt/slides/_rels/slide56.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79.bin"/><Relationship Id="rId18" Type="http://schemas.openxmlformats.org/officeDocument/2006/relationships/image" Target="../media/image42.emf"/><Relationship Id="rId26" Type="http://schemas.openxmlformats.org/officeDocument/2006/relationships/image" Target="../media/image46.emf"/><Relationship Id="rId3" Type="http://schemas.openxmlformats.org/officeDocument/2006/relationships/oleObject" Target="../embeddings/oleObject74.bin"/><Relationship Id="rId21" Type="http://schemas.openxmlformats.org/officeDocument/2006/relationships/oleObject" Target="../embeddings/oleObject83.bin"/><Relationship Id="rId7" Type="http://schemas.openxmlformats.org/officeDocument/2006/relationships/oleObject" Target="../embeddings/oleObject76.bin"/><Relationship Id="rId12" Type="http://schemas.openxmlformats.org/officeDocument/2006/relationships/image" Target="../media/image38.emf"/><Relationship Id="rId17" Type="http://schemas.openxmlformats.org/officeDocument/2006/relationships/oleObject" Target="../embeddings/oleObject81.bin"/><Relationship Id="rId25" Type="http://schemas.openxmlformats.org/officeDocument/2006/relationships/oleObject" Target="../embeddings/oleObject85.bin"/><Relationship Id="rId2" Type="http://schemas.openxmlformats.org/officeDocument/2006/relationships/slideLayout" Target="../slideLayouts/slideLayout2.xml"/><Relationship Id="rId16" Type="http://schemas.openxmlformats.org/officeDocument/2006/relationships/image" Target="../media/image41.emf"/><Relationship Id="rId20" Type="http://schemas.openxmlformats.org/officeDocument/2006/relationships/image" Target="../media/image43.emf"/><Relationship Id="rId29" Type="http://schemas.openxmlformats.org/officeDocument/2006/relationships/oleObject" Target="../embeddings/oleObject87.bin"/><Relationship Id="rId1" Type="http://schemas.openxmlformats.org/officeDocument/2006/relationships/vmlDrawing" Target="../drawings/vmlDrawing14.vml"/><Relationship Id="rId6" Type="http://schemas.openxmlformats.org/officeDocument/2006/relationships/image" Target="../media/image35.emf"/><Relationship Id="rId11" Type="http://schemas.openxmlformats.org/officeDocument/2006/relationships/oleObject" Target="../embeddings/oleObject78.bin"/><Relationship Id="rId24" Type="http://schemas.openxmlformats.org/officeDocument/2006/relationships/image" Target="../media/image45.emf"/><Relationship Id="rId5" Type="http://schemas.openxmlformats.org/officeDocument/2006/relationships/oleObject" Target="../embeddings/oleObject75.bin"/><Relationship Id="rId15" Type="http://schemas.openxmlformats.org/officeDocument/2006/relationships/oleObject" Target="../embeddings/oleObject80.bin"/><Relationship Id="rId23" Type="http://schemas.openxmlformats.org/officeDocument/2006/relationships/oleObject" Target="../embeddings/oleObject84.bin"/><Relationship Id="rId28" Type="http://schemas.openxmlformats.org/officeDocument/2006/relationships/image" Target="../media/image47.emf"/><Relationship Id="rId10" Type="http://schemas.openxmlformats.org/officeDocument/2006/relationships/image" Target="../media/image37.emf"/><Relationship Id="rId19" Type="http://schemas.openxmlformats.org/officeDocument/2006/relationships/oleObject" Target="../embeddings/oleObject82.bin"/><Relationship Id="rId4" Type="http://schemas.openxmlformats.org/officeDocument/2006/relationships/image" Target="../media/image34.emf"/><Relationship Id="rId9" Type="http://schemas.openxmlformats.org/officeDocument/2006/relationships/oleObject" Target="../embeddings/oleObject77.bin"/><Relationship Id="rId14" Type="http://schemas.openxmlformats.org/officeDocument/2006/relationships/image" Target="../media/image56.emf"/><Relationship Id="rId22" Type="http://schemas.openxmlformats.org/officeDocument/2006/relationships/image" Target="../media/image44.emf"/><Relationship Id="rId27" Type="http://schemas.openxmlformats.org/officeDocument/2006/relationships/oleObject" Target="../embeddings/oleObject86.bin"/><Relationship Id="rId30" Type="http://schemas.openxmlformats.org/officeDocument/2006/relationships/image" Target="../media/image55.emf"/></Relationships>
</file>

<file path=ppt/slides/_rels/slide57.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oleObject" Target="../embeddings/oleObject93.bin"/><Relationship Id="rId18" Type="http://schemas.openxmlformats.org/officeDocument/2006/relationships/image" Target="../media/image42.emf"/><Relationship Id="rId26" Type="http://schemas.openxmlformats.org/officeDocument/2006/relationships/image" Target="../media/image46.emf"/><Relationship Id="rId3" Type="http://schemas.openxmlformats.org/officeDocument/2006/relationships/oleObject" Target="../embeddings/oleObject88.bin"/><Relationship Id="rId21" Type="http://schemas.openxmlformats.org/officeDocument/2006/relationships/oleObject" Target="../embeddings/oleObject97.bin"/><Relationship Id="rId7" Type="http://schemas.openxmlformats.org/officeDocument/2006/relationships/oleObject" Target="../embeddings/oleObject90.bin"/><Relationship Id="rId12" Type="http://schemas.openxmlformats.org/officeDocument/2006/relationships/image" Target="../media/image38.emf"/><Relationship Id="rId17" Type="http://schemas.openxmlformats.org/officeDocument/2006/relationships/oleObject" Target="../embeddings/oleObject95.bin"/><Relationship Id="rId25" Type="http://schemas.openxmlformats.org/officeDocument/2006/relationships/oleObject" Target="../embeddings/oleObject99.bin"/><Relationship Id="rId2" Type="http://schemas.openxmlformats.org/officeDocument/2006/relationships/slideLayout" Target="../slideLayouts/slideLayout2.xml"/><Relationship Id="rId16" Type="http://schemas.openxmlformats.org/officeDocument/2006/relationships/image" Target="../media/image41.emf"/><Relationship Id="rId20" Type="http://schemas.openxmlformats.org/officeDocument/2006/relationships/image" Target="../media/image43.emf"/><Relationship Id="rId29" Type="http://schemas.openxmlformats.org/officeDocument/2006/relationships/oleObject" Target="../embeddings/oleObject101.bin"/><Relationship Id="rId1" Type="http://schemas.openxmlformats.org/officeDocument/2006/relationships/vmlDrawing" Target="../drawings/vmlDrawing15.vml"/><Relationship Id="rId6" Type="http://schemas.openxmlformats.org/officeDocument/2006/relationships/image" Target="../media/image35.emf"/><Relationship Id="rId11" Type="http://schemas.openxmlformats.org/officeDocument/2006/relationships/oleObject" Target="../embeddings/oleObject92.bin"/><Relationship Id="rId24" Type="http://schemas.openxmlformats.org/officeDocument/2006/relationships/image" Target="../media/image45.emf"/><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oleObject" Target="../embeddings/oleObject98.bin"/><Relationship Id="rId28" Type="http://schemas.openxmlformats.org/officeDocument/2006/relationships/image" Target="../media/image47.emf"/><Relationship Id="rId10" Type="http://schemas.openxmlformats.org/officeDocument/2006/relationships/image" Target="../media/image37.emf"/><Relationship Id="rId19" Type="http://schemas.openxmlformats.org/officeDocument/2006/relationships/oleObject" Target="../embeddings/oleObject96.bin"/><Relationship Id="rId4" Type="http://schemas.openxmlformats.org/officeDocument/2006/relationships/image" Target="../media/image34.emf"/><Relationship Id="rId9" Type="http://schemas.openxmlformats.org/officeDocument/2006/relationships/oleObject" Target="../embeddings/oleObject91.bin"/><Relationship Id="rId14" Type="http://schemas.openxmlformats.org/officeDocument/2006/relationships/image" Target="../media/image56.emf"/><Relationship Id="rId22" Type="http://schemas.openxmlformats.org/officeDocument/2006/relationships/image" Target="../media/image44.emf"/><Relationship Id="rId27" Type="http://schemas.openxmlformats.org/officeDocument/2006/relationships/oleObject" Target="../embeddings/oleObject100.bin"/><Relationship Id="rId30" Type="http://schemas.openxmlformats.org/officeDocument/2006/relationships/image" Target="../media/image55.e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05.bin"/><Relationship Id="rId3" Type="http://schemas.openxmlformats.org/officeDocument/2006/relationships/oleObject" Target="../embeddings/oleObject102.bin"/><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2.emf"/><Relationship Id="rId5" Type="http://schemas.openxmlformats.org/officeDocument/2006/relationships/oleObject" Target="../embeddings/oleObject103.bin"/><Relationship Id="rId4" Type="http://schemas.openxmlformats.org/officeDocument/2006/relationships/image" Target="../media/image51.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7.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8.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9.emf"/></Relationships>
</file>

<file path=ppt/slides/_rels/slide64.xml.rels><?xml version="1.0" encoding="UTF-8" standalone="yes"?>
<Relationships xmlns="http://schemas.openxmlformats.org/package/2006/relationships"><Relationship Id="rId13" Type="http://schemas.openxmlformats.org/officeDocument/2006/relationships/oleObject" Target="../embeddings/oleObject114.bin"/><Relationship Id="rId18" Type="http://schemas.openxmlformats.org/officeDocument/2006/relationships/image" Target="../media/image42.emf"/><Relationship Id="rId26" Type="http://schemas.openxmlformats.org/officeDocument/2006/relationships/image" Target="../media/image46.emf"/><Relationship Id="rId39" Type="http://schemas.openxmlformats.org/officeDocument/2006/relationships/oleObject" Target="../embeddings/oleObject130.bin"/><Relationship Id="rId21" Type="http://schemas.openxmlformats.org/officeDocument/2006/relationships/oleObject" Target="../embeddings/oleObject118.bin"/><Relationship Id="rId34" Type="http://schemas.openxmlformats.org/officeDocument/2006/relationships/oleObject" Target="../embeddings/oleObject125.bin"/><Relationship Id="rId42" Type="http://schemas.openxmlformats.org/officeDocument/2006/relationships/oleObject" Target="../embeddings/oleObject133.bin"/><Relationship Id="rId7" Type="http://schemas.openxmlformats.org/officeDocument/2006/relationships/oleObject" Target="../embeddings/oleObject111.bin"/><Relationship Id="rId2" Type="http://schemas.openxmlformats.org/officeDocument/2006/relationships/slideLayout" Target="../slideLayouts/slideLayout2.xml"/><Relationship Id="rId16" Type="http://schemas.openxmlformats.org/officeDocument/2006/relationships/image" Target="../media/image41.emf"/><Relationship Id="rId29" Type="http://schemas.openxmlformats.org/officeDocument/2006/relationships/oleObject" Target="../embeddings/oleObject122.bin"/><Relationship Id="rId1" Type="http://schemas.openxmlformats.org/officeDocument/2006/relationships/vmlDrawing" Target="../drawings/vmlDrawing20.vml"/><Relationship Id="rId6" Type="http://schemas.openxmlformats.org/officeDocument/2006/relationships/image" Target="../media/image35.emf"/><Relationship Id="rId11" Type="http://schemas.openxmlformats.org/officeDocument/2006/relationships/oleObject" Target="../embeddings/oleObject113.bin"/><Relationship Id="rId24" Type="http://schemas.openxmlformats.org/officeDocument/2006/relationships/image" Target="../media/image45.emf"/><Relationship Id="rId32" Type="http://schemas.openxmlformats.org/officeDocument/2006/relationships/image" Target="../media/image59.emf"/><Relationship Id="rId37" Type="http://schemas.openxmlformats.org/officeDocument/2006/relationships/oleObject" Target="../embeddings/oleObject128.bin"/><Relationship Id="rId40" Type="http://schemas.openxmlformats.org/officeDocument/2006/relationships/oleObject" Target="../embeddings/oleObject131.bin"/><Relationship Id="rId45" Type="http://schemas.openxmlformats.org/officeDocument/2006/relationships/oleObject" Target="../embeddings/oleObject136.bin"/><Relationship Id="rId5" Type="http://schemas.openxmlformats.org/officeDocument/2006/relationships/oleObject" Target="../embeddings/oleObject110.bin"/><Relationship Id="rId15" Type="http://schemas.openxmlformats.org/officeDocument/2006/relationships/oleObject" Target="../embeddings/oleObject115.bin"/><Relationship Id="rId23" Type="http://schemas.openxmlformats.org/officeDocument/2006/relationships/oleObject" Target="../embeddings/oleObject119.bin"/><Relationship Id="rId28" Type="http://schemas.openxmlformats.org/officeDocument/2006/relationships/image" Target="../media/image47.emf"/><Relationship Id="rId36" Type="http://schemas.openxmlformats.org/officeDocument/2006/relationships/oleObject" Target="../embeddings/oleObject127.bin"/><Relationship Id="rId10" Type="http://schemas.openxmlformats.org/officeDocument/2006/relationships/image" Target="../media/image37.emf"/><Relationship Id="rId19" Type="http://schemas.openxmlformats.org/officeDocument/2006/relationships/oleObject" Target="../embeddings/oleObject117.bin"/><Relationship Id="rId31" Type="http://schemas.openxmlformats.org/officeDocument/2006/relationships/oleObject" Target="../embeddings/oleObject123.bin"/><Relationship Id="rId44" Type="http://schemas.openxmlformats.org/officeDocument/2006/relationships/oleObject" Target="../embeddings/oleObject135.bin"/><Relationship Id="rId4" Type="http://schemas.openxmlformats.org/officeDocument/2006/relationships/image" Target="../media/image34.emf"/><Relationship Id="rId9" Type="http://schemas.openxmlformats.org/officeDocument/2006/relationships/oleObject" Target="../embeddings/oleObject112.bin"/><Relationship Id="rId14" Type="http://schemas.openxmlformats.org/officeDocument/2006/relationships/image" Target="../media/image56.emf"/><Relationship Id="rId22" Type="http://schemas.openxmlformats.org/officeDocument/2006/relationships/image" Target="../media/image44.emf"/><Relationship Id="rId27" Type="http://schemas.openxmlformats.org/officeDocument/2006/relationships/oleObject" Target="../embeddings/oleObject121.bin"/><Relationship Id="rId30" Type="http://schemas.openxmlformats.org/officeDocument/2006/relationships/image" Target="../media/image55.emf"/><Relationship Id="rId35" Type="http://schemas.openxmlformats.org/officeDocument/2006/relationships/oleObject" Target="../embeddings/oleObject126.bin"/><Relationship Id="rId43" Type="http://schemas.openxmlformats.org/officeDocument/2006/relationships/oleObject" Target="../embeddings/oleObject134.bin"/><Relationship Id="rId8" Type="http://schemas.openxmlformats.org/officeDocument/2006/relationships/image" Target="../media/image36.emf"/><Relationship Id="rId3" Type="http://schemas.openxmlformats.org/officeDocument/2006/relationships/oleObject" Target="../embeddings/oleObject109.bin"/><Relationship Id="rId12" Type="http://schemas.openxmlformats.org/officeDocument/2006/relationships/image" Target="../media/image38.emf"/><Relationship Id="rId17" Type="http://schemas.openxmlformats.org/officeDocument/2006/relationships/oleObject" Target="../embeddings/oleObject116.bin"/><Relationship Id="rId25" Type="http://schemas.openxmlformats.org/officeDocument/2006/relationships/oleObject" Target="../embeddings/oleObject120.bin"/><Relationship Id="rId33" Type="http://schemas.openxmlformats.org/officeDocument/2006/relationships/oleObject" Target="../embeddings/oleObject124.bin"/><Relationship Id="rId38" Type="http://schemas.openxmlformats.org/officeDocument/2006/relationships/oleObject" Target="../embeddings/oleObject129.bin"/><Relationship Id="rId46" Type="http://schemas.openxmlformats.org/officeDocument/2006/relationships/oleObject" Target="../embeddings/oleObject137.bin"/><Relationship Id="rId20" Type="http://schemas.openxmlformats.org/officeDocument/2006/relationships/image" Target="../media/image43.emf"/><Relationship Id="rId41" Type="http://schemas.openxmlformats.org/officeDocument/2006/relationships/oleObject" Target="../embeddings/oleObject132.bin"/></Relationships>
</file>

<file path=ppt/slides/_rels/slide65.xml.rels><?xml version="1.0" encoding="UTF-8" standalone="yes"?>
<Relationships xmlns="http://schemas.openxmlformats.org/package/2006/relationships"><Relationship Id="rId13" Type="http://schemas.openxmlformats.org/officeDocument/2006/relationships/oleObject" Target="../embeddings/oleObject143.bin"/><Relationship Id="rId18" Type="http://schemas.openxmlformats.org/officeDocument/2006/relationships/image" Target="../media/image42.emf"/><Relationship Id="rId26" Type="http://schemas.openxmlformats.org/officeDocument/2006/relationships/image" Target="../media/image46.emf"/><Relationship Id="rId39" Type="http://schemas.openxmlformats.org/officeDocument/2006/relationships/oleObject" Target="../embeddings/oleObject159.bin"/><Relationship Id="rId21" Type="http://schemas.openxmlformats.org/officeDocument/2006/relationships/oleObject" Target="../embeddings/oleObject147.bin"/><Relationship Id="rId34" Type="http://schemas.openxmlformats.org/officeDocument/2006/relationships/oleObject" Target="../embeddings/oleObject154.bin"/><Relationship Id="rId42" Type="http://schemas.openxmlformats.org/officeDocument/2006/relationships/oleObject" Target="../embeddings/oleObject162.bin"/><Relationship Id="rId7" Type="http://schemas.openxmlformats.org/officeDocument/2006/relationships/oleObject" Target="../embeddings/oleObject140.bin"/><Relationship Id="rId2" Type="http://schemas.openxmlformats.org/officeDocument/2006/relationships/slideLayout" Target="../slideLayouts/slideLayout2.xml"/><Relationship Id="rId16" Type="http://schemas.openxmlformats.org/officeDocument/2006/relationships/image" Target="../media/image41.emf"/><Relationship Id="rId29" Type="http://schemas.openxmlformats.org/officeDocument/2006/relationships/oleObject" Target="../embeddings/oleObject151.bin"/><Relationship Id="rId1" Type="http://schemas.openxmlformats.org/officeDocument/2006/relationships/vmlDrawing" Target="../drawings/vmlDrawing21.vml"/><Relationship Id="rId6" Type="http://schemas.openxmlformats.org/officeDocument/2006/relationships/image" Target="../media/image35.emf"/><Relationship Id="rId11" Type="http://schemas.openxmlformats.org/officeDocument/2006/relationships/oleObject" Target="../embeddings/oleObject142.bin"/><Relationship Id="rId24" Type="http://schemas.openxmlformats.org/officeDocument/2006/relationships/image" Target="../media/image45.emf"/><Relationship Id="rId32" Type="http://schemas.openxmlformats.org/officeDocument/2006/relationships/image" Target="../media/image59.emf"/><Relationship Id="rId37" Type="http://schemas.openxmlformats.org/officeDocument/2006/relationships/oleObject" Target="../embeddings/oleObject157.bin"/><Relationship Id="rId40" Type="http://schemas.openxmlformats.org/officeDocument/2006/relationships/oleObject" Target="../embeddings/oleObject160.bin"/><Relationship Id="rId45" Type="http://schemas.openxmlformats.org/officeDocument/2006/relationships/oleObject" Target="../embeddings/oleObject165.bin"/><Relationship Id="rId5" Type="http://schemas.openxmlformats.org/officeDocument/2006/relationships/oleObject" Target="../embeddings/oleObject139.bin"/><Relationship Id="rId15" Type="http://schemas.openxmlformats.org/officeDocument/2006/relationships/oleObject" Target="../embeddings/oleObject144.bin"/><Relationship Id="rId23" Type="http://schemas.openxmlformats.org/officeDocument/2006/relationships/oleObject" Target="../embeddings/oleObject148.bin"/><Relationship Id="rId28" Type="http://schemas.openxmlformats.org/officeDocument/2006/relationships/image" Target="../media/image47.emf"/><Relationship Id="rId36" Type="http://schemas.openxmlformats.org/officeDocument/2006/relationships/oleObject" Target="../embeddings/oleObject156.bin"/><Relationship Id="rId10" Type="http://schemas.openxmlformats.org/officeDocument/2006/relationships/image" Target="../media/image37.emf"/><Relationship Id="rId19" Type="http://schemas.openxmlformats.org/officeDocument/2006/relationships/oleObject" Target="../embeddings/oleObject146.bin"/><Relationship Id="rId31" Type="http://schemas.openxmlformats.org/officeDocument/2006/relationships/oleObject" Target="../embeddings/oleObject152.bin"/><Relationship Id="rId44" Type="http://schemas.openxmlformats.org/officeDocument/2006/relationships/oleObject" Target="../embeddings/oleObject164.bin"/><Relationship Id="rId4" Type="http://schemas.openxmlformats.org/officeDocument/2006/relationships/image" Target="../media/image34.emf"/><Relationship Id="rId9" Type="http://schemas.openxmlformats.org/officeDocument/2006/relationships/oleObject" Target="../embeddings/oleObject141.bin"/><Relationship Id="rId14" Type="http://schemas.openxmlformats.org/officeDocument/2006/relationships/image" Target="../media/image56.emf"/><Relationship Id="rId22" Type="http://schemas.openxmlformats.org/officeDocument/2006/relationships/image" Target="../media/image44.emf"/><Relationship Id="rId27" Type="http://schemas.openxmlformats.org/officeDocument/2006/relationships/oleObject" Target="../embeddings/oleObject150.bin"/><Relationship Id="rId30" Type="http://schemas.openxmlformats.org/officeDocument/2006/relationships/image" Target="../media/image55.emf"/><Relationship Id="rId35" Type="http://schemas.openxmlformats.org/officeDocument/2006/relationships/oleObject" Target="../embeddings/oleObject155.bin"/><Relationship Id="rId43" Type="http://schemas.openxmlformats.org/officeDocument/2006/relationships/oleObject" Target="../embeddings/oleObject163.bin"/><Relationship Id="rId8" Type="http://schemas.openxmlformats.org/officeDocument/2006/relationships/image" Target="../media/image36.emf"/><Relationship Id="rId3" Type="http://schemas.openxmlformats.org/officeDocument/2006/relationships/oleObject" Target="../embeddings/oleObject138.bin"/><Relationship Id="rId12" Type="http://schemas.openxmlformats.org/officeDocument/2006/relationships/image" Target="../media/image38.emf"/><Relationship Id="rId17" Type="http://schemas.openxmlformats.org/officeDocument/2006/relationships/oleObject" Target="../embeddings/oleObject145.bin"/><Relationship Id="rId25" Type="http://schemas.openxmlformats.org/officeDocument/2006/relationships/oleObject" Target="../embeddings/oleObject149.bin"/><Relationship Id="rId33" Type="http://schemas.openxmlformats.org/officeDocument/2006/relationships/oleObject" Target="../embeddings/oleObject153.bin"/><Relationship Id="rId38" Type="http://schemas.openxmlformats.org/officeDocument/2006/relationships/oleObject" Target="../embeddings/oleObject158.bin"/><Relationship Id="rId46" Type="http://schemas.openxmlformats.org/officeDocument/2006/relationships/oleObject" Target="../embeddings/oleObject166.bin"/><Relationship Id="rId20" Type="http://schemas.openxmlformats.org/officeDocument/2006/relationships/image" Target="../media/image43.emf"/><Relationship Id="rId41" Type="http://schemas.openxmlformats.org/officeDocument/2006/relationships/oleObject" Target="../embeddings/oleObject161.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60.emf"/><Relationship Id="rId4" Type="http://schemas.openxmlformats.org/officeDocument/2006/relationships/oleObject" Target="../embeddings/oleObject167.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3" Type="http://schemas.openxmlformats.org/officeDocument/2006/relationships/image" Target="../media/image38.emf"/><Relationship Id="rId18" Type="http://schemas.openxmlformats.org/officeDocument/2006/relationships/oleObject" Target="../embeddings/oleObject175.bin"/><Relationship Id="rId26" Type="http://schemas.openxmlformats.org/officeDocument/2006/relationships/oleObject" Target="../embeddings/oleObject179.bin"/><Relationship Id="rId21" Type="http://schemas.openxmlformats.org/officeDocument/2006/relationships/image" Target="../media/image42.emf"/><Relationship Id="rId34" Type="http://schemas.openxmlformats.org/officeDocument/2006/relationships/oleObject" Target="../embeddings/oleObject183.bin"/><Relationship Id="rId7" Type="http://schemas.openxmlformats.org/officeDocument/2006/relationships/image" Target="../media/image35.emf"/><Relationship Id="rId12" Type="http://schemas.openxmlformats.org/officeDocument/2006/relationships/oleObject" Target="../embeddings/oleObject172.bin"/><Relationship Id="rId17" Type="http://schemas.openxmlformats.org/officeDocument/2006/relationships/image" Target="../media/image40.emf"/><Relationship Id="rId25" Type="http://schemas.openxmlformats.org/officeDocument/2006/relationships/image" Target="../media/image44.emf"/><Relationship Id="rId33" Type="http://schemas.openxmlformats.org/officeDocument/2006/relationships/image" Target="../media/image53.emf"/><Relationship Id="rId2" Type="http://schemas.openxmlformats.org/officeDocument/2006/relationships/slideLayout" Target="../slideLayouts/slideLayout2.xml"/><Relationship Id="rId16" Type="http://schemas.openxmlformats.org/officeDocument/2006/relationships/oleObject" Target="../embeddings/oleObject174.bin"/><Relationship Id="rId20" Type="http://schemas.openxmlformats.org/officeDocument/2006/relationships/oleObject" Target="../embeddings/oleObject176.bin"/><Relationship Id="rId29" Type="http://schemas.openxmlformats.org/officeDocument/2006/relationships/image" Target="../media/image46.emf"/><Relationship Id="rId1" Type="http://schemas.openxmlformats.org/officeDocument/2006/relationships/vmlDrawing" Target="../drawings/vmlDrawing23.vml"/><Relationship Id="rId6" Type="http://schemas.openxmlformats.org/officeDocument/2006/relationships/oleObject" Target="../embeddings/oleObject169.bin"/><Relationship Id="rId11" Type="http://schemas.openxmlformats.org/officeDocument/2006/relationships/image" Target="../media/image37.emf"/><Relationship Id="rId24" Type="http://schemas.openxmlformats.org/officeDocument/2006/relationships/oleObject" Target="../embeddings/oleObject178.bin"/><Relationship Id="rId32" Type="http://schemas.openxmlformats.org/officeDocument/2006/relationships/oleObject" Target="../embeddings/oleObject182.bin"/><Relationship Id="rId37" Type="http://schemas.openxmlformats.org/officeDocument/2006/relationships/image" Target="../media/image55.emf"/><Relationship Id="rId5" Type="http://schemas.openxmlformats.org/officeDocument/2006/relationships/image" Target="../media/image34.emf"/><Relationship Id="rId15" Type="http://schemas.openxmlformats.org/officeDocument/2006/relationships/image" Target="../media/image39.emf"/><Relationship Id="rId23" Type="http://schemas.openxmlformats.org/officeDocument/2006/relationships/image" Target="../media/image43.emf"/><Relationship Id="rId28" Type="http://schemas.openxmlformats.org/officeDocument/2006/relationships/oleObject" Target="../embeddings/oleObject180.bin"/><Relationship Id="rId36" Type="http://schemas.openxmlformats.org/officeDocument/2006/relationships/oleObject" Target="../embeddings/oleObject184.bin"/><Relationship Id="rId10" Type="http://schemas.openxmlformats.org/officeDocument/2006/relationships/oleObject" Target="../embeddings/oleObject171.bin"/><Relationship Id="rId19" Type="http://schemas.openxmlformats.org/officeDocument/2006/relationships/image" Target="../media/image41.emf"/><Relationship Id="rId31" Type="http://schemas.openxmlformats.org/officeDocument/2006/relationships/image" Target="../media/image47.emf"/><Relationship Id="rId4" Type="http://schemas.openxmlformats.org/officeDocument/2006/relationships/oleObject" Target="../embeddings/oleObject168.bin"/><Relationship Id="rId9" Type="http://schemas.openxmlformats.org/officeDocument/2006/relationships/image" Target="../media/image36.emf"/><Relationship Id="rId14" Type="http://schemas.openxmlformats.org/officeDocument/2006/relationships/oleObject" Target="../embeddings/oleObject173.bin"/><Relationship Id="rId22" Type="http://schemas.openxmlformats.org/officeDocument/2006/relationships/oleObject" Target="../embeddings/oleObject177.bin"/><Relationship Id="rId27" Type="http://schemas.openxmlformats.org/officeDocument/2006/relationships/image" Target="../media/image45.emf"/><Relationship Id="rId30" Type="http://schemas.openxmlformats.org/officeDocument/2006/relationships/oleObject" Target="../embeddings/oleObject181.bin"/><Relationship Id="rId35" Type="http://schemas.openxmlformats.org/officeDocument/2006/relationships/image" Target="../media/image54.emf"/><Relationship Id="rId8" Type="http://schemas.openxmlformats.org/officeDocument/2006/relationships/oleObject" Target="../embeddings/oleObject170.bin"/><Relationship Id="rId3" Type="http://schemas.openxmlformats.org/officeDocument/2006/relationships/notesSlide" Target="../notesSlides/notesSlide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9.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470025"/>
          </a:xfrm>
        </p:spPr>
        <p:txBody>
          <a:bodyPr/>
          <a:lstStyle/>
          <a:p>
            <a:r>
              <a:rPr lang="en-US"/>
              <a:t>Introduction to </a:t>
            </a:r>
            <a:br>
              <a:rPr lang="en-US"/>
            </a:br>
            <a:r>
              <a:rPr lang="en-US"/>
              <a:t>Statistical Machine Translation</a:t>
            </a:r>
          </a:p>
        </p:txBody>
      </p:sp>
      <p:sp>
        <p:nvSpPr>
          <p:cNvPr id="3075" name="Rectangle 3"/>
          <p:cNvSpPr>
            <a:spLocks noGrp="1" noChangeArrowheads="1"/>
          </p:cNvSpPr>
          <p:nvPr>
            <p:ph type="subTitle" idx="1"/>
          </p:nvPr>
        </p:nvSpPr>
        <p:spPr>
          <a:xfrm>
            <a:off x="990600" y="5181600"/>
            <a:ext cx="1981200" cy="381000"/>
          </a:xfrm>
        </p:spPr>
        <p:txBody>
          <a:bodyPr/>
          <a:lstStyle/>
          <a:p>
            <a:r>
              <a:rPr lang="en-US" sz="1600" dirty="0"/>
              <a:t>Philipp Koehn</a:t>
            </a:r>
            <a:endParaRPr lang="en-US" sz="1800" dirty="0"/>
          </a:p>
        </p:txBody>
      </p:sp>
      <p:sp>
        <p:nvSpPr>
          <p:cNvPr id="3092" name="Text Box 20"/>
          <p:cNvSpPr txBox="1">
            <a:spLocks noChangeArrowheads="1"/>
          </p:cNvSpPr>
          <p:nvPr/>
        </p:nvSpPr>
        <p:spPr bwMode="auto">
          <a:xfrm>
            <a:off x="3352800" y="5562600"/>
            <a:ext cx="2230438" cy="549275"/>
          </a:xfrm>
          <a:prstGeom prst="rect">
            <a:avLst/>
          </a:prstGeom>
          <a:noFill/>
          <a:ln w="9525">
            <a:noFill/>
            <a:miter lim="800000"/>
            <a:headEnd/>
            <a:tailEnd/>
          </a:ln>
          <a:effectLst/>
        </p:spPr>
        <p:txBody>
          <a:bodyPr wrap="none">
            <a:prstTxWarp prst="textNoShape">
              <a:avLst/>
            </a:prstTxWarp>
            <a:spAutoFit/>
          </a:bodyPr>
          <a:lstStyle/>
          <a:p>
            <a:r>
              <a:rPr lang="en-US" sz="1000" dirty="0"/>
              <a:t>USC/Information Sciences Institute</a:t>
            </a:r>
          </a:p>
          <a:p>
            <a:r>
              <a:rPr lang="en-US" sz="1000" dirty="0"/>
              <a:t>USC/Computer Science Department</a:t>
            </a:r>
          </a:p>
          <a:p>
            <a:endParaRPr lang="en-US" sz="1000" dirty="0"/>
          </a:p>
        </p:txBody>
      </p:sp>
      <p:sp>
        <p:nvSpPr>
          <p:cNvPr id="3093" name="Text Box 21"/>
          <p:cNvSpPr txBox="1">
            <a:spLocks noChangeArrowheads="1"/>
          </p:cNvSpPr>
          <p:nvPr/>
        </p:nvSpPr>
        <p:spPr bwMode="auto">
          <a:xfrm>
            <a:off x="381000" y="5562600"/>
            <a:ext cx="3048000" cy="400110"/>
          </a:xfrm>
          <a:prstGeom prst="rect">
            <a:avLst/>
          </a:prstGeom>
          <a:noFill/>
          <a:ln w="9525">
            <a:noFill/>
            <a:miter lim="800000"/>
            <a:headEnd/>
            <a:tailEnd/>
          </a:ln>
          <a:effectLst/>
        </p:spPr>
        <p:txBody>
          <a:bodyPr wrap="square">
            <a:prstTxWarp prst="textNoShape">
              <a:avLst/>
            </a:prstTxWarp>
            <a:spAutoFit/>
          </a:bodyPr>
          <a:lstStyle/>
          <a:p>
            <a:r>
              <a:rPr lang="en-US" sz="1000" dirty="0"/>
              <a:t>School of Informatics</a:t>
            </a:r>
          </a:p>
          <a:p>
            <a:r>
              <a:rPr lang="en-US" sz="1000" dirty="0"/>
              <a:t>University of Edinburgh</a:t>
            </a:r>
          </a:p>
        </p:txBody>
      </p:sp>
      <p:sp>
        <p:nvSpPr>
          <p:cNvPr id="61446" name="Text Box 6"/>
          <p:cNvSpPr txBox="1">
            <a:spLocks noChangeArrowheads="1"/>
          </p:cNvSpPr>
          <p:nvPr/>
        </p:nvSpPr>
        <p:spPr bwMode="auto">
          <a:xfrm>
            <a:off x="1981200" y="4800600"/>
            <a:ext cx="53340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dirty="0"/>
              <a:t>Some slides adapted from</a:t>
            </a:r>
          </a:p>
        </p:txBody>
      </p:sp>
      <p:sp>
        <p:nvSpPr>
          <p:cNvPr id="61448" name="Text Box 8"/>
          <p:cNvSpPr txBox="1">
            <a:spLocks noChangeArrowheads="1"/>
          </p:cNvSpPr>
          <p:nvPr/>
        </p:nvSpPr>
        <p:spPr bwMode="auto">
          <a:xfrm>
            <a:off x="1371600" y="2362200"/>
            <a:ext cx="6248400" cy="8699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David Kauchak</a:t>
            </a:r>
            <a:endParaRPr lang="en-US" dirty="0"/>
          </a:p>
          <a:p>
            <a:pPr>
              <a:spcBef>
                <a:spcPct val="50000"/>
              </a:spcBef>
            </a:pPr>
            <a:r>
              <a:rPr lang="en-US" dirty="0"/>
              <a:t>CS159 – Fall 2014</a:t>
            </a:r>
          </a:p>
        </p:txBody>
      </p:sp>
      <p:sp>
        <p:nvSpPr>
          <p:cNvPr id="8" name="Rectangle 3"/>
          <p:cNvSpPr txBox="1">
            <a:spLocks noChangeArrowheads="1"/>
          </p:cNvSpPr>
          <p:nvPr/>
        </p:nvSpPr>
        <p:spPr bwMode="auto">
          <a:xfrm>
            <a:off x="3657600" y="51816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ea typeface="ＭＳ Ｐゴシック" pitchFamily="-111" charset="-128"/>
              </a:defRPr>
            </a:lvl2pPr>
            <a:lvl3pPr marL="914400" indent="0" algn="ctr" rtl="0" fontAlgn="base">
              <a:spcBef>
                <a:spcPct val="20000"/>
              </a:spcBef>
              <a:spcAft>
                <a:spcPct val="0"/>
              </a:spcAft>
              <a:buNone/>
              <a:defRPr sz="2400">
                <a:solidFill>
                  <a:schemeClr val="tx1"/>
                </a:solidFill>
                <a:latin typeface="+mn-lt"/>
                <a:ea typeface="ＭＳ Ｐゴシック" pitchFamily="-111" charset="-128"/>
              </a:defRPr>
            </a:lvl3pPr>
            <a:lvl4pPr marL="1371600" indent="0" algn="ctr" rtl="0" fontAlgn="base">
              <a:spcBef>
                <a:spcPct val="20000"/>
              </a:spcBef>
              <a:spcAft>
                <a:spcPct val="0"/>
              </a:spcAft>
              <a:buNone/>
              <a:defRPr sz="2000">
                <a:solidFill>
                  <a:schemeClr val="tx1"/>
                </a:solidFill>
                <a:latin typeface="+mn-lt"/>
                <a:ea typeface="ＭＳ Ｐゴシック" pitchFamily="-111" charset="-128"/>
              </a:defRPr>
            </a:lvl4pPr>
            <a:lvl5pPr marL="1828800" indent="0" algn="ctr" rtl="0" fontAlgn="base">
              <a:spcBef>
                <a:spcPct val="20000"/>
              </a:spcBef>
              <a:spcAft>
                <a:spcPct val="0"/>
              </a:spcAft>
              <a:buNone/>
              <a:defRPr sz="2000">
                <a:solidFill>
                  <a:schemeClr val="tx1"/>
                </a:solidFill>
                <a:latin typeface="+mn-lt"/>
                <a:ea typeface="ＭＳ Ｐゴシック" pitchFamily="-111" charset="-128"/>
              </a:defRPr>
            </a:lvl5pPr>
            <a:lvl6pPr marL="2286000" indent="0" algn="ctr" rtl="0" fontAlgn="base">
              <a:spcBef>
                <a:spcPct val="20000"/>
              </a:spcBef>
              <a:spcAft>
                <a:spcPct val="0"/>
              </a:spcAft>
              <a:buNone/>
              <a:defRPr sz="2000">
                <a:solidFill>
                  <a:schemeClr val="tx1"/>
                </a:solidFill>
                <a:latin typeface="+mn-lt"/>
                <a:ea typeface="ＭＳ Ｐゴシック" pitchFamily="-111" charset="-128"/>
              </a:defRPr>
            </a:lvl6pPr>
            <a:lvl7pPr marL="2743200" indent="0" algn="ctr" rtl="0" fontAlgn="base">
              <a:spcBef>
                <a:spcPct val="20000"/>
              </a:spcBef>
              <a:spcAft>
                <a:spcPct val="0"/>
              </a:spcAft>
              <a:buNone/>
              <a:defRPr sz="2000">
                <a:solidFill>
                  <a:schemeClr val="tx1"/>
                </a:solidFill>
                <a:latin typeface="+mn-lt"/>
                <a:ea typeface="ＭＳ Ｐゴシック" pitchFamily="-111" charset="-128"/>
              </a:defRPr>
            </a:lvl7pPr>
            <a:lvl8pPr marL="3200400" indent="0" algn="ctr" rtl="0" fontAlgn="base">
              <a:spcBef>
                <a:spcPct val="20000"/>
              </a:spcBef>
              <a:spcAft>
                <a:spcPct val="0"/>
              </a:spcAft>
              <a:buNone/>
              <a:defRPr sz="2000">
                <a:solidFill>
                  <a:schemeClr val="tx1"/>
                </a:solidFill>
                <a:latin typeface="+mn-lt"/>
                <a:ea typeface="ＭＳ Ｐゴシック" pitchFamily="-111" charset="-128"/>
              </a:defRPr>
            </a:lvl8pPr>
            <a:lvl9pPr marL="3657600" indent="0" algn="ctr" rtl="0" fontAlgn="base">
              <a:spcBef>
                <a:spcPct val="20000"/>
              </a:spcBef>
              <a:spcAft>
                <a:spcPct val="0"/>
              </a:spcAft>
              <a:buNone/>
              <a:defRPr sz="2000">
                <a:solidFill>
                  <a:schemeClr val="tx1"/>
                </a:solidFill>
                <a:latin typeface="+mn-lt"/>
                <a:ea typeface="ＭＳ Ｐゴシック" pitchFamily="-111" charset="-128"/>
              </a:defRPr>
            </a:lvl9pPr>
          </a:lstStyle>
          <a:p>
            <a:r>
              <a:rPr lang="en-US" sz="1600"/>
              <a:t>Kevin Knight</a:t>
            </a:r>
            <a:r>
              <a:rPr lang="en-US" sz="1800"/>
              <a:t> </a:t>
            </a:r>
            <a:endParaRPr lang="en-US" sz="1800" dirty="0"/>
          </a:p>
        </p:txBody>
      </p:sp>
      <p:sp>
        <p:nvSpPr>
          <p:cNvPr id="9" name="Text Box 20"/>
          <p:cNvSpPr txBox="1">
            <a:spLocks noChangeArrowheads="1"/>
          </p:cNvSpPr>
          <p:nvPr/>
        </p:nvSpPr>
        <p:spPr bwMode="auto">
          <a:xfrm>
            <a:off x="6081628" y="5562600"/>
            <a:ext cx="1954381" cy="553998"/>
          </a:xfrm>
          <a:prstGeom prst="rect">
            <a:avLst/>
          </a:prstGeom>
          <a:noFill/>
          <a:ln w="9525">
            <a:noFill/>
            <a:miter lim="800000"/>
            <a:headEnd/>
            <a:tailEnd/>
          </a:ln>
          <a:effectLst/>
        </p:spPr>
        <p:txBody>
          <a:bodyPr wrap="none">
            <a:prstTxWarp prst="textNoShape">
              <a:avLst/>
            </a:prstTxWarp>
            <a:spAutoFit/>
          </a:bodyPr>
          <a:lstStyle/>
          <a:p>
            <a:r>
              <a:rPr lang="en-US" sz="1000" dirty="0"/>
              <a:t>Computer Science Department</a:t>
            </a:r>
          </a:p>
          <a:p>
            <a:r>
              <a:rPr lang="en-US" sz="1000" dirty="0"/>
              <a:t>UC Berkeley</a:t>
            </a:r>
          </a:p>
          <a:p>
            <a:endParaRPr lang="en-US" sz="1000" dirty="0"/>
          </a:p>
        </p:txBody>
      </p:sp>
      <p:sp>
        <p:nvSpPr>
          <p:cNvPr id="10" name="Rectangle 3"/>
          <p:cNvSpPr txBox="1">
            <a:spLocks noChangeArrowheads="1"/>
          </p:cNvSpPr>
          <p:nvPr/>
        </p:nvSpPr>
        <p:spPr bwMode="auto">
          <a:xfrm>
            <a:off x="6248400" y="5181600"/>
            <a:ext cx="198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ea typeface="ＭＳ Ｐゴシック" pitchFamily="-111" charset="-128"/>
              </a:defRPr>
            </a:lvl2pPr>
            <a:lvl3pPr marL="914400" indent="0" algn="ctr" rtl="0" fontAlgn="base">
              <a:spcBef>
                <a:spcPct val="20000"/>
              </a:spcBef>
              <a:spcAft>
                <a:spcPct val="0"/>
              </a:spcAft>
              <a:buNone/>
              <a:defRPr sz="2400">
                <a:solidFill>
                  <a:schemeClr val="tx1"/>
                </a:solidFill>
                <a:latin typeface="+mn-lt"/>
                <a:ea typeface="ＭＳ Ｐゴシック" pitchFamily="-111" charset="-128"/>
              </a:defRPr>
            </a:lvl3pPr>
            <a:lvl4pPr marL="1371600" indent="0" algn="ctr" rtl="0" fontAlgn="base">
              <a:spcBef>
                <a:spcPct val="20000"/>
              </a:spcBef>
              <a:spcAft>
                <a:spcPct val="0"/>
              </a:spcAft>
              <a:buNone/>
              <a:defRPr sz="2000">
                <a:solidFill>
                  <a:schemeClr val="tx1"/>
                </a:solidFill>
                <a:latin typeface="+mn-lt"/>
                <a:ea typeface="ＭＳ Ｐゴシック" pitchFamily="-111" charset="-128"/>
              </a:defRPr>
            </a:lvl4pPr>
            <a:lvl5pPr marL="1828800" indent="0" algn="ctr" rtl="0" fontAlgn="base">
              <a:spcBef>
                <a:spcPct val="20000"/>
              </a:spcBef>
              <a:spcAft>
                <a:spcPct val="0"/>
              </a:spcAft>
              <a:buNone/>
              <a:defRPr sz="2000">
                <a:solidFill>
                  <a:schemeClr val="tx1"/>
                </a:solidFill>
                <a:latin typeface="+mn-lt"/>
                <a:ea typeface="ＭＳ Ｐゴシック" pitchFamily="-111" charset="-128"/>
              </a:defRPr>
            </a:lvl5pPr>
            <a:lvl6pPr marL="2286000" indent="0" algn="ctr" rtl="0" fontAlgn="base">
              <a:spcBef>
                <a:spcPct val="20000"/>
              </a:spcBef>
              <a:spcAft>
                <a:spcPct val="0"/>
              </a:spcAft>
              <a:buNone/>
              <a:defRPr sz="2000">
                <a:solidFill>
                  <a:schemeClr val="tx1"/>
                </a:solidFill>
                <a:latin typeface="+mn-lt"/>
                <a:ea typeface="ＭＳ Ｐゴシック" pitchFamily="-111" charset="-128"/>
              </a:defRPr>
            </a:lvl6pPr>
            <a:lvl7pPr marL="2743200" indent="0" algn="ctr" rtl="0" fontAlgn="base">
              <a:spcBef>
                <a:spcPct val="20000"/>
              </a:spcBef>
              <a:spcAft>
                <a:spcPct val="0"/>
              </a:spcAft>
              <a:buNone/>
              <a:defRPr sz="2000">
                <a:solidFill>
                  <a:schemeClr val="tx1"/>
                </a:solidFill>
                <a:latin typeface="+mn-lt"/>
                <a:ea typeface="ＭＳ Ｐゴシック" pitchFamily="-111" charset="-128"/>
              </a:defRPr>
            </a:lvl7pPr>
            <a:lvl8pPr marL="3200400" indent="0" algn="ctr" rtl="0" fontAlgn="base">
              <a:spcBef>
                <a:spcPct val="20000"/>
              </a:spcBef>
              <a:spcAft>
                <a:spcPct val="0"/>
              </a:spcAft>
              <a:buNone/>
              <a:defRPr sz="2000">
                <a:solidFill>
                  <a:schemeClr val="tx1"/>
                </a:solidFill>
                <a:latin typeface="+mn-lt"/>
                <a:ea typeface="ＭＳ Ｐゴシック" pitchFamily="-111" charset="-128"/>
              </a:defRPr>
            </a:lvl8pPr>
            <a:lvl9pPr marL="3657600" indent="0" algn="ctr" rtl="0" fontAlgn="base">
              <a:spcBef>
                <a:spcPct val="20000"/>
              </a:spcBef>
              <a:spcAft>
                <a:spcPct val="0"/>
              </a:spcAft>
              <a:buNone/>
              <a:defRPr sz="2000">
                <a:solidFill>
                  <a:schemeClr val="tx1"/>
                </a:solidFill>
                <a:latin typeface="+mn-lt"/>
                <a:ea typeface="ＭＳ Ｐゴシック" pitchFamily="-111" charset="-128"/>
              </a:defRPr>
            </a:lvl9pPr>
          </a:lstStyle>
          <a:p>
            <a:r>
              <a:rPr lang="en-US" sz="1600" dirty="0"/>
              <a:t>Dan Klein</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38200" y="304800"/>
            <a:ext cx="7772400" cy="1143000"/>
          </a:xfrm>
        </p:spPr>
        <p:txBody>
          <a:bodyPr/>
          <a:lstStyle/>
          <a:p>
            <a:r>
              <a:rPr lang="en-US" sz="3600"/>
              <a:t>Welcome to the Chinese Room</a:t>
            </a:r>
          </a:p>
        </p:txBody>
      </p:sp>
      <p:sp>
        <p:nvSpPr>
          <p:cNvPr id="48131" name="Oval 3"/>
          <p:cNvSpPr>
            <a:spLocks noChangeArrowheads="1"/>
          </p:cNvSpPr>
          <p:nvPr/>
        </p:nvSpPr>
        <p:spPr bwMode="auto">
          <a:xfrm>
            <a:off x="4178300" y="2716213"/>
            <a:ext cx="533400" cy="533400"/>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48132" name="Line 4"/>
          <p:cNvSpPr>
            <a:spLocks noChangeShapeType="1"/>
          </p:cNvSpPr>
          <p:nvPr/>
        </p:nvSpPr>
        <p:spPr bwMode="auto">
          <a:xfrm>
            <a:off x="4483100" y="3249613"/>
            <a:ext cx="0" cy="838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3" name="Line 5"/>
          <p:cNvSpPr>
            <a:spLocks noChangeShapeType="1"/>
          </p:cNvSpPr>
          <p:nvPr/>
        </p:nvSpPr>
        <p:spPr bwMode="auto">
          <a:xfrm flipH="1">
            <a:off x="3797300" y="4087813"/>
            <a:ext cx="685800" cy="685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4" name="Line 6"/>
          <p:cNvSpPr>
            <a:spLocks noChangeShapeType="1"/>
          </p:cNvSpPr>
          <p:nvPr/>
        </p:nvSpPr>
        <p:spPr bwMode="auto">
          <a:xfrm>
            <a:off x="4483100" y="4011613"/>
            <a:ext cx="533400" cy="838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5" name="Line 7"/>
          <p:cNvSpPr>
            <a:spLocks noChangeShapeType="1"/>
          </p:cNvSpPr>
          <p:nvPr/>
        </p:nvSpPr>
        <p:spPr bwMode="auto">
          <a:xfrm>
            <a:off x="4025900" y="3478213"/>
            <a:ext cx="990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8136" name="Line 8"/>
          <p:cNvSpPr>
            <a:spLocks noChangeShapeType="1"/>
          </p:cNvSpPr>
          <p:nvPr/>
        </p:nvSpPr>
        <p:spPr bwMode="auto">
          <a:xfrm>
            <a:off x="3797300" y="4545013"/>
            <a:ext cx="190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7" name="Line 9"/>
          <p:cNvSpPr>
            <a:spLocks noChangeShapeType="1"/>
          </p:cNvSpPr>
          <p:nvPr/>
        </p:nvSpPr>
        <p:spPr bwMode="auto">
          <a:xfrm flipV="1">
            <a:off x="3797300" y="2335213"/>
            <a:ext cx="0" cy="2209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8" name="Line 10"/>
          <p:cNvSpPr>
            <a:spLocks noChangeShapeType="1"/>
          </p:cNvSpPr>
          <p:nvPr/>
        </p:nvSpPr>
        <p:spPr bwMode="auto">
          <a:xfrm>
            <a:off x="3797300" y="2335213"/>
            <a:ext cx="19050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39" name="Line 11"/>
          <p:cNvSpPr>
            <a:spLocks noChangeShapeType="1"/>
          </p:cNvSpPr>
          <p:nvPr/>
        </p:nvSpPr>
        <p:spPr bwMode="auto">
          <a:xfrm>
            <a:off x="5702300" y="2335213"/>
            <a:ext cx="0" cy="2209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0" name="Line 12"/>
          <p:cNvSpPr>
            <a:spLocks noChangeShapeType="1"/>
          </p:cNvSpPr>
          <p:nvPr/>
        </p:nvSpPr>
        <p:spPr bwMode="auto">
          <a:xfrm flipV="1">
            <a:off x="5702300" y="1878013"/>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1" name="Line 13"/>
          <p:cNvSpPr>
            <a:spLocks noChangeShapeType="1"/>
          </p:cNvSpPr>
          <p:nvPr/>
        </p:nvSpPr>
        <p:spPr bwMode="auto">
          <a:xfrm flipH="1" flipV="1">
            <a:off x="3263900" y="1878013"/>
            <a:ext cx="533400" cy="457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2" name="Line 14"/>
          <p:cNvSpPr>
            <a:spLocks noChangeShapeType="1"/>
          </p:cNvSpPr>
          <p:nvPr/>
        </p:nvSpPr>
        <p:spPr bwMode="auto">
          <a:xfrm flipV="1">
            <a:off x="3644900" y="2792413"/>
            <a:ext cx="0" cy="1828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3" name="Line 15"/>
          <p:cNvSpPr>
            <a:spLocks noChangeShapeType="1"/>
          </p:cNvSpPr>
          <p:nvPr/>
        </p:nvSpPr>
        <p:spPr bwMode="auto">
          <a:xfrm flipH="1" flipV="1">
            <a:off x="3111500" y="2487613"/>
            <a:ext cx="533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4" name="Line 16"/>
          <p:cNvSpPr>
            <a:spLocks noChangeShapeType="1"/>
          </p:cNvSpPr>
          <p:nvPr/>
        </p:nvSpPr>
        <p:spPr bwMode="auto">
          <a:xfrm flipV="1">
            <a:off x="5930900" y="2640013"/>
            <a:ext cx="0" cy="2057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5" name="Line 17"/>
          <p:cNvSpPr>
            <a:spLocks noChangeShapeType="1"/>
          </p:cNvSpPr>
          <p:nvPr/>
        </p:nvSpPr>
        <p:spPr bwMode="auto">
          <a:xfrm flipV="1">
            <a:off x="5930900" y="2259013"/>
            <a:ext cx="533400" cy="3810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46" name="Oval 18"/>
          <p:cNvSpPr>
            <a:spLocks noChangeArrowheads="1"/>
          </p:cNvSpPr>
          <p:nvPr/>
        </p:nvSpPr>
        <p:spPr bwMode="auto">
          <a:xfrm>
            <a:off x="3492500" y="3706813"/>
            <a:ext cx="76200" cy="152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7" name="Oval 19"/>
          <p:cNvSpPr>
            <a:spLocks noChangeArrowheads="1"/>
          </p:cNvSpPr>
          <p:nvPr/>
        </p:nvSpPr>
        <p:spPr bwMode="auto">
          <a:xfrm>
            <a:off x="6311900" y="3706813"/>
            <a:ext cx="76200" cy="152400"/>
          </a:xfrm>
          <a:prstGeom prst="ellips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8" name="AutoShape 20"/>
          <p:cNvSpPr>
            <a:spLocks noChangeArrowheads="1"/>
          </p:cNvSpPr>
          <p:nvPr/>
        </p:nvSpPr>
        <p:spPr bwMode="auto">
          <a:xfrm>
            <a:off x="596900" y="3325813"/>
            <a:ext cx="1752600" cy="13716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49" name="Text Box 21"/>
          <p:cNvSpPr txBox="1">
            <a:spLocks noChangeArrowheads="1"/>
          </p:cNvSpPr>
          <p:nvPr/>
        </p:nvSpPr>
        <p:spPr bwMode="auto">
          <a:xfrm>
            <a:off x="825500" y="3402013"/>
            <a:ext cx="1454150" cy="118745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New </a:t>
            </a:r>
          </a:p>
          <a:p>
            <a:pPr algn="l"/>
            <a:r>
              <a:rPr lang="en-US" sz="2400">
                <a:latin typeface="Times New Roman" pitchFamily="-111" charset="0"/>
              </a:rPr>
              <a:t>Chinese</a:t>
            </a:r>
          </a:p>
          <a:p>
            <a:pPr algn="l"/>
            <a:r>
              <a:rPr lang="en-US" sz="2400">
                <a:latin typeface="Times New Roman" pitchFamily="-111" charset="0"/>
              </a:rPr>
              <a:t>Document</a:t>
            </a:r>
          </a:p>
        </p:txBody>
      </p:sp>
      <p:sp>
        <p:nvSpPr>
          <p:cNvPr id="48150" name="AutoShape 22"/>
          <p:cNvSpPr>
            <a:spLocks noChangeArrowheads="1"/>
          </p:cNvSpPr>
          <p:nvPr/>
        </p:nvSpPr>
        <p:spPr bwMode="auto">
          <a:xfrm>
            <a:off x="6769100" y="3173413"/>
            <a:ext cx="1981200" cy="13716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48151" name="Text Box 23"/>
          <p:cNvSpPr txBox="1">
            <a:spLocks noChangeArrowheads="1"/>
          </p:cNvSpPr>
          <p:nvPr/>
        </p:nvSpPr>
        <p:spPr bwMode="auto">
          <a:xfrm>
            <a:off x="6997700" y="3402013"/>
            <a:ext cx="1571625" cy="822325"/>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English</a:t>
            </a:r>
          </a:p>
          <a:p>
            <a:pPr algn="l"/>
            <a:r>
              <a:rPr lang="en-US" sz="2400">
                <a:latin typeface="Times New Roman" pitchFamily="-111" charset="0"/>
              </a:rPr>
              <a:t>Translation</a:t>
            </a:r>
          </a:p>
        </p:txBody>
      </p:sp>
      <p:cxnSp>
        <p:nvCxnSpPr>
          <p:cNvPr id="48152" name="AutoShape 24"/>
          <p:cNvCxnSpPr>
            <a:cxnSpLocks noChangeShapeType="1"/>
            <a:stCxn id="48149" idx="3"/>
            <a:endCxn id="48133" idx="1"/>
          </p:cNvCxnSpPr>
          <p:nvPr/>
        </p:nvCxnSpPr>
        <p:spPr bwMode="auto">
          <a:xfrm>
            <a:off x="2279650" y="3995738"/>
            <a:ext cx="1517650" cy="795337"/>
          </a:xfrm>
          <a:prstGeom prst="curvedConnector4">
            <a:avLst>
              <a:gd name="adj1" fmla="val 50000"/>
              <a:gd name="adj2" fmla="val 126546"/>
            </a:avLst>
          </a:prstGeom>
          <a:noFill/>
          <a:ln w="76200">
            <a:solidFill>
              <a:schemeClr val="tx1"/>
            </a:solidFill>
            <a:round/>
            <a:headEnd/>
            <a:tailEnd type="triangle" w="med" len="med"/>
          </a:ln>
          <a:effectLst/>
        </p:spPr>
      </p:cxnSp>
      <p:cxnSp>
        <p:nvCxnSpPr>
          <p:cNvPr id="48153" name="AutoShape 25"/>
          <p:cNvCxnSpPr>
            <a:cxnSpLocks noChangeShapeType="1"/>
            <a:endCxn id="48150" idx="1"/>
          </p:cNvCxnSpPr>
          <p:nvPr/>
        </p:nvCxnSpPr>
        <p:spPr bwMode="auto">
          <a:xfrm flipV="1">
            <a:off x="5321300" y="3859213"/>
            <a:ext cx="1619250" cy="1066800"/>
          </a:xfrm>
          <a:prstGeom prst="curvedConnector3">
            <a:avLst>
              <a:gd name="adj1" fmla="val 57843"/>
            </a:avLst>
          </a:prstGeom>
          <a:noFill/>
          <a:ln w="76200">
            <a:solidFill>
              <a:schemeClr val="tx1"/>
            </a:solidFill>
            <a:round/>
            <a:headEnd/>
            <a:tailEnd type="triangle" w="med" len="med"/>
          </a:ln>
          <a:effectLst/>
        </p:spPr>
      </p:cxnSp>
      <p:sp>
        <p:nvSpPr>
          <p:cNvPr id="48154" name="Line 26"/>
          <p:cNvSpPr>
            <a:spLocks noChangeShapeType="1"/>
          </p:cNvSpPr>
          <p:nvPr/>
        </p:nvSpPr>
        <p:spPr bwMode="auto">
          <a:xfrm flipH="1">
            <a:off x="3111500" y="2487613"/>
            <a:ext cx="0" cy="2438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55" name="Line 27"/>
          <p:cNvSpPr>
            <a:spLocks noChangeShapeType="1"/>
          </p:cNvSpPr>
          <p:nvPr/>
        </p:nvSpPr>
        <p:spPr bwMode="auto">
          <a:xfrm>
            <a:off x="6464300" y="2259013"/>
            <a:ext cx="0" cy="27432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56" name="Line 28"/>
          <p:cNvSpPr>
            <a:spLocks noChangeShapeType="1"/>
          </p:cNvSpPr>
          <p:nvPr/>
        </p:nvSpPr>
        <p:spPr bwMode="auto">
          <a:xfrm flipH="1">
            <a:off x="2806700" y="4545013"/>
            <a:ext cx="990600" cy="609600"/>
          </a:xfrm>
          <a:prstGeom prst="line">
            <a:avLst/>
          </a:prstGeom>
          <a:noFill/>
          <a:ln w="9525">
            <a:solidFill>
              <a:schemeClr val="tx1"/>
            </a:solidFill>
            <a:round/>
            <a:headEnd/>
            <a:tailEnd/>
          </a:ln>
          <a:effectLst/>
        </p:spPr>
        <p:txBody>
          <a:bodyPr>
            <a:prstTxWarp prst="textNoShape">
              <a:avLst/>
            </a:prstTxWarp>
          </a:bodyPr>
          <a:lstStyle/>
          <a:p>
            <a:endParaRPr lang="en-US"/>
          </a:p>
        </p:txBody>
      </p:sp>
      <p:pic>
        <p:nvPicPr>
          <p:cNvPr id="48157" name="Picture 29"/>
          <p:cNvPicPr>
            <a:picLocks noChangeAspect="1" noChangeArrowheads="1"/>
          </p:cNvPicPr>
          <p:nvPr/>
        </p:nvPicPr>
        <p:blipFill>
          <a:blip r:embed="rId3"/>
          <a:srcRect/>
          <a:stretch>
            <a:fillRect/>
          </a:stretch>
        </p:blipFill>
        <p:spPr bwMode="auto">
          <a:xfrm>
            <a:off x="4787900" y="3249613"/>
            <a:ext cx="762000" cy="665162"/>
          </a:xfrm>
          <a:prstGeom prst="rect">
            <a:avLst/>
          </a:prstGeom>
          <a:noFill/>
          <a:ln w="9525">
            <a:noFill/>
            <a:miter lim="800000"/>
            <a:headEnd/>
            <a:tailEnd/>
          </a:ln>
          <a:effectLst/>
        </p:spPr>
      </p:pic>
      <p:sp>
        <p:nvSpPr>
          <p:cNvPr id="48158" name="Text Box 30"/>
          <p:cNvSpPr txBox="1">
            <a:spLocks noChangeArrowheads="1"/>
          </p:cNvSpPr>
          <p:nvPr/>
        </p:nvSpPr>
        <p:spPr bwMode="auto">
          <a:xfrm>
            <a:off x="3721100" y="1649413"/>
            <a:ext cx="2195513" cy="701675"/>
          </a:xfrm>
          <a:prstGeom prst="rect">
            <a:avLst/>
          </a:prstGeom>
          <a:noFill/>
          <a:ln w="9525">
            <a:noFill/>
            <a:miter lim="800000"/>
            <a:headEnd/>
            <a:tailEnd/>
          </a:ln>
          <a:effectLst/>
        </p:spPr>
        <p:txBody>
          <a:bodyPr wrap="none">
            <a:prstTxWarp prst="textNoShape">
              <a:avLst/>
            </a:prstTxWarp>
            <a:spAutoFit/>
          </a:bodyPr>
          <a:lstStyle/>
          <a:p>
            <a:pPr algn="l"/>
            <a:r>
              <a:rPr lang="en-US" sz="2000">
                <a:latin typeface="Times New Roman" pitchFamily="-111" charset="0"/>
              </a:rPr>
              <a:t>Chinese texts with</a:t>
            </a:r>
          </a:p>
          <a:p>
            <a:pPr algn="l"/>
            <a:r>
              <a:rPr lang="en-US" sz="2000">
                <a:latin typeface="Times New Roman" pitchFamily="-111" charset="0"/>
              </a:rPr>
              <a:t>English translations</a:t>
            </a:r>
          </a:p>
        </p:txBody>
      </p:sp>
      <p:sp>
        <p:nvSpPr>
          <p:cNvPr id="48159" name="Line 31"/>
          <p:cNvSpPr>
            <a:spLocks noChangeShapeType="1"/>
          </p:cNvSpPr>
          <p:nvPr/>
        </p:nvSpPr>
        <p:spPr bwMode="auto">
          <a:xfrm>
            <a:off x="5702300" y="4545013"/>
            <a:ext cx="914400" cy="5334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8160" name="Text Box 32"/>
          <p:cNvSpPr txBox="1">
            <a:spLocks noChangeArrowheads="1"/>
          </p:cNvSpPr>
          <p:nvPr/>
        </p:nvSpPr>
        <p:spPr bwMode="auto">
          <a:xfrm>
            <a:off x="187325" y="5197475"/>
            <a:ext cx="6621463" cy="1200150"/>
          </a:xfrm>
          <a:prstGeom prst="rect">
            <a:avLst/>
          </a:prstGeom>
          <a:solidFill>
            <a:srgbClr val="FFFF00"/>
          </a:solidFill>
          <a:ln w="12700">
            <a:solidFill>
              <a:schemeClr val="tx1"/>
            </a:solidFill>
            <a:miter lim="800000"/>
            <a:headEnd/>
            <a:tailEnd/>
          </a:ln>
          <a:effectLst/>
        </p:spPr>
        <p:txBody>
          <a:bodyPr wrap="none">
            <a:prstTxWarp prst="textNoShape">
              <a:avLst/>
            </a:prstTxWarp>
            <a:spAutoFit/>
          </a:bodyPr>
          <a:lstStyle/>
          <a:p>
            <a:pPr algn="l"/>
            <a:r>
              <a:rPr lang="en-US" sz="2400">
                <a:latin typeface="Times New Roman" pitchFamily="-111" charset="0"/>
              </a:rPr>
              <a:t>You can teach yourself to translate Chinese</a:t>
            </a:r>
          </a:p>
          <a:p>
            <a:pPr algn="l"/>
            <a:r>
              <a:rPr lang="en-US" sz="2400">
                <a:latin typeface="Times New Roman" pitchFamily="-111" charset="0"/>
              </a:rPr>
              <a:t>using </a:t>
            </a:r>
            <a:r>
              <a:rPr lang="en-US" sz="2400" i="1">
                <a:latin typeface="Times New Roman" pitchFamily="-111" charset="0"/>
              </a:rPr>
              <a:t>only</a:t>
            </a:r>
            <a:r>
              <a:rPr lang="en-US" sz="2400">
                <a:latin typeface="Times New Roman" pitchFamily="-111" charset="0"/>
              </a:rPr>
              <a:t> bilingual data (without grammar books, </a:t>
            </a:r>
          </a:p>
          <a:p>
            <a:pPr algn="l"/>
            <a:r>
              <a:rPr lang="en-US" sz="2400">
                <a:latin typeface="Times New Roman" pitchFamily="-111" charset="0"/>
              </a:rPr>
              <a:t>dictionaries, any people to answer your questions…)</a:t>
            </a:r>
          </a:p>
        </p:txBody>
      </p:sp>
      <p:sp>
        <p:nvSpPr>
          <p:cNvPr id="48162" name="Line 34"/>
          <p:cNvSpPr>
            <a:spLocks noChangeShapeType="1"/>
          </p:cNvSpPr>
          <p:nvPr/>
        </p:nvSpPr>
        <p:spPr bwMode="auto">
          <a:xfrm>
            <a:off x="5092700" y="2335213"/>
            <a:ext cx="304800" cy="762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163" name="Rectangle 35"/>
          <p:cNvSpPr>
            <a:spLocks noChangeArrowheads="1"/>
          </p:cNvSpPr>
          <p:nvPr/>
        </p:nvSpPr>
        <p:spPr bwMode="auto">
          <a:xfrm>
            <a:off x="604838" y="5748338"/>
            <a:ext cx="184150" cy="457200"/>
          </a:xfrm>
          <a:prstGeom prst="rect">
            <a:avLst/>
          </a:prstGeom>
          <a:noFill/>
          <a:ln w="12700">
            <a:noFill/>
            <a:miter lim="800000"/>
            <a:headEnd/>
            <a:tailEnd/>
          </a:ln>
          <a:effectLst/>
        </p:spPr>
        <p:txBody>
          <a:bodyPr wrap="none">
            <a:prstTxWarp prst="textNoShape">
              <a:avLst/>
            </a:prstTxWarp>
            <a:spAutoFit/>
          </a:bodyPr>
          <a:lstStyle/>
          <a:p>
            <a:pPr algn="l"/>
            <a:endParaRPr lang="en-US" sz="2400">
              <a:latin typeface="Times New Roman" pitchFamily="-111"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29699" name="Group 3"/>
          <p:cNvGrpSpPr>
            <a:grpSpLocks/>
          </p:cNvGrpSpPr>
          <p:nvPr/>
        </p:nvGrpSpPr>
        <p:grpSpPr bwMode="auto">
          <a:xfrm>
            <a:off x="381000" y="1524000"/>
            <a:ext cx="8337550" cy="4873625"/>
            <a:chOff x="-3" y="-3"/>
            <a:chExt cx="3487" cy="3344"/>
          </a:xfrm>
        </p:grpSpPr>
        <p:grpSp>
          <p:nvGrpSpPr>
            <p:cNvPr id="29700" name="Group 4"/>
            <p:cNvGrpSpPr>
              <a:grpSpLocks/>
            </p:cNvGrpSpPr>
            <p:nvPr/>
          </p:nvGrpSpPr>
          <p:grpSpPr bwMode="auto">
            <a:xfrm>
              <a:off x="0" y="0"/>
              <a:ext cx="3481" cy="3338"/>
              <a:chOff x="0" y="0"/>
              <a:chExt cx="3481" cy="3338"/>
            </a:xfrm>
          </p:grpSpPr>
          <p:grpSp>
            <p:nvGrpSpPr>
              <p:cNvPr id="29701" name="Group 5"/>
              <p:cNvGrpSpPr>
                <a:grpSpLocks/>
              </p:cNvGrpSpPr>
              <p:nvPr/>
            </p:nvGrpSpPr>
            <p:grpSpPr bwMode="auto">
              <a:xfrm>
                <a:off x="0" y="0"/>
                <a:ext cx="1599" cy="633"/>
                <a:chOff x="0" y="0"/>
                <a:chExt cx="1599" cy="633"/>
              </a:xfrm>
            </p:grpSpPr>
            <p:sp>
              <p:nvSpPr>
                <p:cNvPr id="2970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2970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04" name="Group 8"/>
              <p:cNvGrpSpPr>
                <a:grpSpLocks/>
              </p:cNvGrpSpPr>
              <p:nvPr/>
            </p:nvGrpSpPr>
            <p:grpSpPr bwMode="auto">
              <a:xfrm>
                <a:off x="1599" y="0"/>
                <a:ext cx="1882" cy="633"/>
                <a:chOff x="1599" y="0"/>
                <a:chExt cx="1882" cy="633"/>
              </a:xfrm>
            </p:grpSpPr>
            <p:sp>
              <p:nvSpPr>
                <p:cNvPr id="2970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2970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07" name="Group 11"/>
              <p:cNvGrpSpPr>
                <a:grpSpLocks/>
              </p:cNvGrpSpPr>
              <p:nvPr/>
            </p:nvGrpSpPr>
            <p:grpSpPr bwMode="auto">
              <a:xfrm>
                <a:off x="0" y="633"/>
                <a:ext cx="1599" cy="633"/>
                <a:chOff x="0" y="633"/>
                <a:chExt cx="1599" cy="633"/>
              </a:xfrm>
            </p:grpSpPr>
            <p:sp>
              <p:nvSpPr>
                <p:cNvPr id="2970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2970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0" name="Group 14"/>
              <p:cNvGrpSpPr>
                <a:grpSpLocks/>
              </p:cNvGrpSpPr>
              <p:nvPr/>
            </p:nvGrpSpPr>
            <p:grpSpPr bwMode="auto">
              <a:xfrm>
                <a:off x="1599" y="633"/>
                <a:ext cx="1882" cy="633"/>
                <a:chOff x="1599" y="633"/>
                <a:chExt cx="1882" cy="633"/>
              </a:xfrm>
            </p:grpSpPr>
            <p:sp>
              <p:nvSpPr>
                <p:cNvPr id="2971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2971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3" name="Group 17"/>
              <p:cNvGrpSpPr>
                <a:grpSpLocks/>
              </p:cNvGrpSpPr>
              <p:nvPr/>
            </p:nvGrpSpPr>
            <p:grpSpPr bwMode="auto">
              <a:xfrm>
                <a:off x="0" y="1266"/>
                <a:ext cx="1599" cy="518"/>
                <a:chOff x="0" y="1266"/>
                <a:chExt cx="1599" cy="518"/>
              </a:xfrm>
            </p:grpSpPr>
            <p:sp>
              <p:nvSpPr>
                <p:cNvPr id="2971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2971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6" name="Group 20"/>
              <p:cNvGrpSpPr>
                <a:grpSpLocks/>
              </p:cNvGrpSpPr>
              <p:nvPr/>
            </p:nvGrpSpPr>
            <p:grpSpPr bwMode="auto">
              <a:xfrm>
                <a:off x="1599" y="1266"/>
                <a:ext cx="1882" cy="518"/>
                <a:chOff x="1599" y="1266"/>
                <a:chExt cx="1882" cy="518"/>
              </a:xfrm>
            </p:grpSpPr>
            <p:sp>
              <p:nvSpPr>
                <p:cNvPr id="2971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2971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19" name="Group 23"/>
              <p:cNvGrpSpPr>
                <a:grpSpLocks/>
              </p:cNvGrpSpPr>
              <p:nvPr/>
            </p:nvGrpSpPr>
            <p:grpSpPr bwMode="auto">
              <a:xfrm>
                <a:off x="0" y="1784"/>
                <a:ext cx="1599" cy="518"/>
                <a:chOff x="0" y="1784"/>
                <a:chExt cx="1599" cy="518"/>
              </a:xfrm>
            </p:grpSpPr>
            <p:sp>
              <p:nvSpPr>
                <p:cNvPr id="2972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2972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2" name="Group 26"/>
              <p:cNvGrpSpPr>
                <a:grpSpLocks/>
              </p:cNvGrpSpPr>
              <p:nvPr/>
            </p:nvGrpSpPr>
            <p:grpSpPr bwMode="auto">
              <a:xfrm>
                <a:off x="1599" y="1784"/>
                <a:ext cx="1882" cy="518"/>
                <a:chOff x="1599" y="1784"/>
                <a:chExt cx="1882" cy="518"/>
              </a:xfrm>
            </p:grpSpPr>
            <p:sp>
              <p:nvSpPr>
                <p:cNvPr id="2972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2972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5" name="Group 29"/>
              <p:cNvGrpSpPr>
                <a:grpSpLocks/>
              </p:cNvGrpSpPr>
              <p:nvPr/>
            </p:nvGrpSpPr>
            <p:grpSpPr bwMode="auto">
              <a:xfrm>
                <a:off x="0" y="2302"/>
                <a:ext cx="1599" cy="518"/>
                <a:chOff x="0" y="2302"/>
                <a:chExt cx="1599" cy="518"/>
              </a:xfrm>
            </p:grpSpPr>
            <p:sp>
              <p:nvSpPr>
                <p:cNvPr id="2972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2972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28" name="Group 32"/>
              <p:cNvGrpSpPr>
                <a:grpSpLocks/>
              </p:cNvGrpSpPr>
              <p:nvPr/>
            </p:nvGrpSpPr>
            <p:grpSpPr bwMode="auto">
              <a:xfrm>
                <a:off x="1599" y="2302"/>
                <a:ext cx="1882" cy="518"/>
                <a:chOff x="1599" y="2302"/>
                <a:chExt cx="1882" cy="518"/>
              </a:xfrm>
            </p:grpSpPr>
            <p:sp>
              <p:nvSpPr>
                <p:cNvPr id="2972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2973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31" name="Group 35"/>
              <p:cNvGrpSpPr>
                <a:grpSpLocks/>
              </p:cNvGrpSpPr>
              <p:nvPr/>
            </p:nvGrpSpPr>
            <p:grpSpPr bwMode="auto">
              <a:xfrm>
                <a:off x="0" y="2820"/>
                <a:ext cx="1599" cy="518"/>
                <a:chOff x="0" y="2820"/>
                <a:chExt cx="1599" cy="518"/>
              </a:xfrm>
            </p:grpSpPr>
            <p:sp>
              <p:nvSpPr>
                <p:cNvPr id="2973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2973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29734" name="Group 38"/>
              <p:cNvGrpSpPr>
                <a:grpSpLocks/>
              </p:cNvGrpSpPr>
              <p:nvPr/>
            </p:nvGrpSpPr>
            <p:grpSpPr bwMode="auto">
              <a:xfrm>
                <a:off x="1599" y="2820"/>
                <a:ext cx="1882" cy="518"/>
                <a:chOff x="1599" y="2820"/>
                <a:chExt cx="1882" cy="518"/>
              </a:xfrm>
            </p:grpSpPr>
            <p:sp>
              <p:nvSpPr>
                <p:cNvPr id="2973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2973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2973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29738" name="Text Box 42"/>
          <p:cNvSpPr txBox="1">
            <a:spLocks noChangeArrowheads="1"/>
          </p:cNvSpPr>
          <p:nvPr/>
        </p:nvSpPr>
        <p:spPr bwMode="auto">
          <a:xfrm>
            <a:off x="152400" y="1066800"/>
            <a:ext cx="85344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13" name="Rectangle 45"/>
          <p:cNvSpPr>
            <a:spLocks noChangeArrowheads="1"/>
          </p:cNvSpPr>
          <p:nvPr/>
        </p:nvSpPr>
        <p:spPr bwMode="auto">
          <a:xfrm>
            <a:off x="48006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812" name="Rectangle 44"/>
          <p:cNvSpPr>
            <a:spLocks noChangeArrowheads="1"/>
          </p:cNvSpPr>
          <p:nvPr/>
        </p:nvSpPr>
        <p:spPr bwMode="auto">
          <a:xfrm>
            <a:off x="5121275" y="15224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811" name="Rectangle 43"/>
          <p:cNvSpPr>
            <a:spLocks noChangeArrowheads="1"/>
          </p:cNvSpPr>
          <p:nvPr/>
        </p:nvSpPr>
        <p:spPr bwMode="auto">
          <a:xfrm>
            <a:off x="1447800"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277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2771" name="Group 3"/>
          <p:cNvGrpSpPr>
            <a:grpSpLocks/>
          </p:cNvGrpSpPr>
          <p:nvPr/>
        </p:nvGrpSpPr>
        <p:grpSpPr bwMode="auto">
          <a:xfrm>
            <a:off x="381000" y="1524000"/>
            <a:ext cx="8337550" cy="4873625"/>
            <a:chOff x="-3" y="-3"/>
            <a:chExt cx="3487" cy="3344"/>
          </a:xfrm>
        </p:grpSpPr>
        <p:grpSp>
          <p:nvGrpSpPr>
            <p:cNvPr id="32772" name="Group 4"/>
            <p:cNvGrpSpPr>
              <a:grpSpLocks/>
            </p:cNvGrpSpPr>
            <p:nvPr/>
          </p:nvGrpSpPr>
          <p:grpSpPr bwMode="auto">
            <a:xfrm>
              <a:off x="0" y="0"/>
              <a:ext cx="3481" cy="3338"/>
              <a:chOff x="0" y="0"/>
              <a:chExt cx="3481" cy="3338"/>
            </a:xfrm>
          </p:grpSpPr>
          <p:grpSp>
            <p:nvGrpSpPr>
              <p:cNvPr id="32773" name="Group 5"/>
              <p:cNvGrpSpPr>
                <a:grpSpLocks/>
              </p:cNvGrpSpPr>
              <p:nvPr/>
            </p:nvGrpSpPr>
            <p:grpSpPr bwMode="auto">
              <a:xfrm>
                <a:off x="0" y="0"/>
                <a:ext cx="1599" cy="633"/>
                <a:chOff x="0" y="0"/>
                <a:chExt cx="1599" cy="633"/>
              </a:xfrm>
            </p:grpSpPr>
            <p:sp>
              <p:nvSpPr>
                <p:cNvPr id="3277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277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76" name="Group 8"/>
              <p:cNvGrpSpPr>
                <a:grpSpLocks/>
              </p:cNvGrpSpPr>
              <p:nvPr/>
            </p:nvGrpSpPr>
            <p:grpSpPr bwMode="auto">
              <a:xfrm>
                <a:off x="1599" y="0"/>
                <a:ext cx="1882" cy="633"/>
                <a:chOff x="1599" y="0"/>
                <a:chExt cx="1882" cy="633"/>
              </a:xfrm>
            </p:grpSpPr>
            <p:sp>
              <p:nvSpPr>
                <p:cNvPr id="3277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277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79" name="Group 11"/>
              <p:cNvGrpSpPr>
                <a:grpSpLocks/>
              </p:cNvGrpSpPr>
              <p:nvPr/>
            </p:nvGrpSpPr>
            <p:grpSpPr bwMode="auto">
              <a:xfrm>
                <a:off x="0" y="633"/>
                <a:ext cx="1599" cy="633"/>
                <a:chOff x="0" y="633"/>
                <a:chExt cx="1599" cy="633"/>
              </a:xfrm>
            </p:grpSpPr>
            <p:sp>
              <p:nvSpPr>
                <p:cNvPr id="3278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278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2" name="Group 14"/>
              <p:cNvGrpSpPr>
                <a:grpSpLocks/>
              </p:cNvGrpSpPr>
              <p:nvPr/>
            </p:nvGrpSpPr>
            <p:grpSpPr bwMode="auto">
              <a:xfrm>
                <a:off x="1599" y="633"/>
                <a:ext cx="1882" cy="633"/>
                <a:chOff x="1599" y="633"/>
                <a:chExt cx="1882" cy="633"/>
              </a:xfrm>
            </p:grpSpPr>
            <p:sp>
              <p:nvSpPr>
                <p:cNvPr id="3278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278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5" name="Group 17"/>
              <p:cNvGrpSpPr>
                <a:grpSpLocks/>
              </p:cNvGrpSpPr>
              <p:nvPr/>
            </p:nvGrpSpPr>
            <p:grpSpPr bwMode="auto">
              <a:xfrm>
                <a:off x="0" y="1266"/>
                <a:ext cx="1599" cy="518"/>
                <a:chOff x="0" y="1266"/>
                <a:chExt cx="1599" cy="518"/>
              </a:xfrm>
            </p:grpSpPr>
            <p:sp>
              <p:nvSpPr>
                <p:cNvPr id="3278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278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88" name="Group 20"/>
              <p:cNvGrpSpPr>
                <a:grpSpLocks/>
              </p:cNvGrpSpPr>
              <p:nvPr/>
            </p:nvGrpSpPr>
            <p:grpSpPr bwMode="auto">
              <a:xfrm>
                <a:off x="1599" y="1266"/>
                <a:ext cx="1882" cy="518"/>
                <a:chOff x="1599" y="1266"/>
                <a:chExt cx="1882" cy="518"/>
              </a:xfrm>
            </p:grpSpPr>
            <p:sp>
              <p:nvSpPr>
                <p:cNvPr id="3278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279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1" name="Group 23"/>
              <p:cNvGrpSpPr>
                <a:grpSpLocks/>
              </p:cNvGrpSpPr>
              <p:nvPr/>
            </p:nvGrpSpPr>
            <p:grpSpPr bwMode="auto">
              <a:xfrm>
                <a:off x="0" y="1784"/>
                <a:ext cx="1599" cy="518"/>
                <a:chOff x="0" y="1784"/>
                <a:chExt cx="1599" cy="518"/>
              </a:xfrm>
            </p:grpSpPr>
            <p:sp>
              <p:nvSpPr>
                <p:cNvPr id="3279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279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4" name="Group 26"/>
              <p:cNvGrpSpPr>
                <a:grpSpLocks/>
              </p:cNvGrpSpPr>
              <p:nvPr/>
            </p:nvGrpSpPr>
            <p:grpSpPr bwMode="auto">
              <a:xfrm>
                <a:off x="1599" y="1784"/>
                <a:ext cx="1882" cy="518"/>
                <a:chOff x="1599" y="1784"/>
                <a:chExt cx="1882" cy="518"/>
              </a:xfrm>
            </p:grpSpPr>
            <p:sp>
              <p:nvSpPr>
                <p:cNvPr id="3279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279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797" name="Group 29"/>
              <p:cNvGrpSpPr>
                <a:grpSpLocks/>
              </p:cNvGrpSpPr>
              <p:nvPr/>
            </p:nvGrpSpPr>
            <p:grpSpPr bwMode="auto">
              <a:xfrm>
                <a:off x="0" y="2302"/>
                <a:ext cx="1599" cy="518"/>
                <a:chOff x="0" y="2302"/>
                <a:chExt cx="1599" cy="518"/>
              </a:xfrm>
            </p:grpSpPr>
            <p:sp>
              <p:nvSpPr>
                <p:cNvPr id="3279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279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0" name="Group 32"/>
              <p:cNvGrpSpPr>
                <a:grpSpLocks/>
              </p:cNvGrpSpPr>
              <p:nvPr/>
            </p:nvGrpSpPr>
            <p:grpSpPr bwMode="auto">
              <a:xfrm>
                <a:off x="1599" y="2302"/>
                <a:ext cx="1882" cy="518"/>
                <a:chOff x="1599" y="2302"/>
                <a:chExt cx="1882" cy="518"/>
              </a:xfrm>
            </p:grpSpPr>
            <p:sp>
              <p:nvSpPr>
                <p:cNvPr id="3280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280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3" name="Group 35"/>
              <p:cNvGrpSpPr>
                <a:grpSpLocks/>
              </p:cNvGrpSpPr>
              <p:nvPr/>
            </p:nvGrpSpPr>
            <p:grpSpPr bwMode="auto">
              <a:xfrm>
                <a:off x="0" y="2820"/>
                <a:ext cx="1599" cy="518"/>
                <a:chOff x="0" y="2820"/>
                <a:chExt cx="1599" cy="518"/>
              </a:xfrm>
            </p:grpSpPr>
            <p:sp>
              <p:nvSpPr>
                <p:cNvPr id="3280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280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2806" name="Group 38"/>
              <p:cNvGrpSpPr>
                <a:grpSpLocks/>
              </p:cNvGrpSpPr>
              <p:nvPr/>
            </p:nvGrpSpPr>
            <p:grpSpPr bwMode="auto">
              <a:xfrm>
                <a:off x="1599" y="2820"/>
                <a:ext cx="1882" cy="518"/>
                <a:chOff x="1599" y="2820"/>
                <a:chExt cx="1882" cy="518"/>
              </a:xfrm>
            </p:grpSpPr>
            <p:sp>
              <p:nvSpPr>
                <p:cNvPr id="3280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280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280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2810" name="Text Box 42"/>
          <p:cNvSpPr txBox="1">
            <a:spLocks noChangeArrowheads="1"/>
          </p:cNvSpPr>
          <p:nvPr/>
        </p:nvSpPr>
        <p:spPr bwMode="auto">
          <a:xfrm>
            <a:off x="152400" y="1066800"/>
            <a:ext cx="85344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8006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405" name="Text Box 45"/>
          <p:cNvSpPr txBox="1">
            <a:spLocks noChangeArrowheads="1"/>
          </p:cNvSpPr>
          <p:nvPr/>
        </p:nvSpPr>
        <p:spPr bwMode="auto">
          <a:xfrm>
            <a:off x="152400" y="1066800"/>
            <a:ext cx="8540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a:solidFill>
                  <a:schemeClr val="tx2"/>
                </a:solidFill>
                <a:latin typeface="Times New Roman" pitchFamily="-111" charset="0"/>
              </a:rPr>
              <a:t>farok crrrok hihok yorok clok kantok ok-yurp</a:t>
            </a:r>
          </a:p>
        </p:txBody>
      </p:sp>
      <p:sp>
        <p:nvSpPr>
          <p:cNvPr id="143407" name="Rectangle 47"/>
          <p:cNvSpPr>
            <a:spLocks noChangeArrowheads="1"/>
          </p:cNvSpPr>
          <p:nvPr/>
        </p:nvSpPr>
        <p:spPr bwMode="auto">
          <a:xfrm>
            <a:off x="5029200" y="1981200"/>
            <a:ext cx="31591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406" name="Rectangle 46"/>
          <p:cNvSpPr>
            <a:spLocks noChangeArrowheads="1"/>
          </p:cNvSpPr>
          <p:nvPr/>
        </p:nvSpPr>
        <p:spPr bwMode="auto">
          <a:xfrm>
            <a:off x="1295400" y="5410200"/>
            <a:ext cx="31591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3" name="Rectangle 3"/>
          <p:cNvSpPr>
            <a:spLocks noChangeArrowheads="1"/>
          </p:cNvSpPr>
          <p:nvPr/>
        </p:nvSpPr>
        <p:spPr bwMode="auto">
          <a:xfrm>
            <a:off x="5121275" y="15224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4" name="Rectangle 4"/>
          <p:cNvSpPr>
            <a:spLocks noChangeArrowheads="1"/>
          </p:cNvSpPr>
          <p:nvPr/>
        </p:nvSpPr>
        <p:spPr bwMode="auto">
          <a:xfrm>
            <a:off x="1447800"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143365" name="Rectangle 5"/>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143366" name="Group 6"/>
          <p:cNvGrpSpPr>
            <a:grpSpLocks/>
          </p:cNvGrpSpPr>
          <p:nvPr/>
        </p:nvGrpSpPr>
        <p:grpSpPr bwMode="auto">
          <a:xfrm>
            <a:off x="381000" y="1524000"/>
            <a:ext cx="8337550" cy="4873625"/>
            <a:chOff x="-3" y="-3"/>
            <a:chExt cx="3487" cy="3344"/>
          </a:xfrm>
        </p:grpSpPr>
        <p:grpSp>
          <p:nvGrpSpPr>
            <p:cNvPr id="143367" name="Group 7"/>
            <p:cNvGrpSpPr>
              <a:grpSpLocks/>
            </p:cNvGrpSpPr>
            <p:nvPr/>
          </p:nvGrpSpPr>
          <p:grpSpPr bwMode="auto">
            <a:xfrm>
              <a:off x="0" y="0"/>
              <a:ext cx="3481" cy="3338"/>
              <a:chOff x="0" y="0"/>
              <a:chExt cx="3481" cy="3338"/>
            </a:xfrm>
          </p:grpSpPr>
          <p:grpSp>
            <p:nvGrpSpPr>
              <p:cNvPr id="143368" name="Group 8"/>
              <p:cNvGrpSpPr>
                <a:grpSpLocks/>
              </p:cNvGrpSpPr>
              <p:nvPr/>
            </p:nvGrpSpPr>
            <p:grpSpPr bwMode="auto">
              <a:xfrm>
                <a:off x="0" y="0"/>
                <a:ext cx="1599" cy="633"/>
                <a:chOff x="0" y="0"/>
                <a:chExt cx="1599" cy="633"/>
              </a:xfrm>
            </p:grpSpPr>
            <p:sp>
              <p:nvSpPr>
                <p:cNvPr id="143369" name="Rectangle 9"/>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143370" name="Rectangle 10"/>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1" name="Group 11"/>
              <p:cNvGrpSpPr>
                <a:grpSpLocks/>
              </p:cNvGrpSpPr>
              <p:nvPr/>
            </p:nvGrpSpPr>
            <p:grpSpPr bwMode="auto">
              <a:xfrm>
                <a:off x="1599" y="0"/>
                <a:ext cx="1882" cy="633"/>
                <a:chOff x="1599" y="0"/>
                <a:chExt cx="1882" cy="633"/>
              </a:xfrm>
            </p:grpSpPr>
            <p:sp>
              <p:nvSpPr>
                <p:cNvPr id="143372" name="Rectangle 12"/>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a:t>
                  </a:r>
                  <a:r>
                    <a:rPr lang="en-US" sz="1600" b="1">
                      <a:latin typeface="Times New Roman" pitchFamily="-111" charset="0"/>
                      <a:ea typeface="Times New Roman" pitchFamily="-111" charset="0"/>
                      <a:cs typeface="Times New Roman" pitchFamily="-111" charset="0"/>
                    </a:rPr>
                    <a:t>jjat</a:t>
                  </a:r>
                  <a:r>
                    <a:rPr lang="en-US" sz="1600">
                      <a:latin typeface="Times New Roman" pitchFamily="-111" charset="0"/>
                      <a:ea typeface="Times New Roman" pitchFamily="-111" charset="0"/>
                      <a:cs typeface="Times New Roman" pitchFamily="-111" charset="0"/>
                    </a:rPr>
                    <a:t> bichat wat dat vat eneat .</a:t>
                  </a:r>
                </a:p>
                <a:p>
                  <a:pPr algn="l" eaLnBrk="0" hangingPunct="0"/>
                  <a:endParaRPr lang="en-US" sz="3200">
                    <a:latin typeface="Times New Roman" pitchFamily="-111" charset="0"/>
                  </a:endParaRPr>
                </a:p>
              </p:txBody>
            </p:sp>
            <p:sp>
              <p:nvSpPr>
                <p:cNvPr id="143373" name="Rectangle 13"/>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4" name="Group 14"/>
              <p:cNvGrpSpPr>
                <a:grpSpLocks/>
              </p:cNvGrpSpPr>
              <p:nvPr/>
            </p:nvGrpSpPr>
            <p:grpSpPr bwMode="auto">
              <a:xfrm>
                <a:off x="0" y="633"/>
                <a:ext cx="1599" cy="633"/>
                <a:chOff x="0" y="633"/>
                <a:chExt cx="1599" cy="633"/>
              </a:xfrm>
            </p:grpSpPr>
            <p:sp>
              <p:nvSpPr>
                <p:cNvPr id="143375" name="Rectangle 15"/>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143376" name="Rectangle 16"/>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77" name="Group 17"/>
              <p:cNvGrpSpPr>
                <a:grpSpLocks/>
              </p:cNvGrpSpPr>
              <p:nvPr/>
            </p:nvGrpSpPr>
            <p:grpSpPr bwMode="auto">
              <a:xfrm>
                <a:off x="1599" y="633"/>
                <a:ext cx="1882" cy="633"/>
                <a:chOff x="1599" y="633"/>
                <a:chExt cx="1882" cy="633"/>
              </a:xfrm>
            </p:grpSpPr>
            <p:sp>
              <p:nvSpPr>
                <p:cNvPr id="143378" name="Rectangle 18"/>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143379" name="Rectangle 19"/>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0" name="Group 20"/>
              <p:cNvGrpSpPr>
                <a:grpSpLocks/>
              </p:cNvGrpSpPr>
              <p:nvPr/>
            </p:nvGrpSpPr>
            <p:grpSpPr bwMode="auto">
              <a:xfrm>
                <a:off x="0" y="1266"/>
                <a:ext cx="1599" cy="518"/>
                <a:chOff x="0" y="1266"/>
                <a:chExt cx="1599" cy="518"/>
              </a:xfrm>
            </p:grpSpPr>
            <p:sp>
              <p:nvSpPr>
                <p:cNvPr id="143381" name="Rectangle 21"/>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143382" name="Rectangle 22"/>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3" name="Group 23"/>
              <p:cNvGrpSpPr>
                <a:grpSpLocks/>
              </p:cNvGrpSpPr>
              <p:nvPr/>
            </p:nvGrpSpPr>
            <p:grpSpPr bwMode="auto">
              <a:xfrm>
                <a:off x="1599" y="1266"/>
                <a:ext cx="1882" cy="518"/>
                <a:chOff x="1599" y="1266"/>
                <a:chExt cx="1882" cy="518"/>
              </a:xfrm>
            </p:grpSpPr>
            <p:sp>
              <p:nvSpPr>
                <p:cNvPr id="143384" name="Rectangle 24"/>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143385" name="Rectangle 25"/>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6" name="Group 26"/>
              <p:cNvGrpSpPr>
                <a:grpSpLocks/>
              </p:cNvGrpSpPr>
              <p:nvPr/>
            </p:nvGrpSpPr>
            <p:grpSpPr bwMode="auto">
              <a:xfrm>
                <a:off x="0" y="1784"/>
                <a:ext cx="1599" cy="518"/>
                <a:chOff x="0" y="1784"/>
                <a:chExt cx="1599" cy="518"/>
              </a:xfrm>
            </p:grpSpPr>
            <p:sp>
              <p:nvSpPr>
                <p:cNvPr id="143387" name="Rectangle 27"/>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143388" name="Rectangle 28"/>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89" name="Group 29"/>
              <p:cNvGrpSpPr>
                <a:grpSpLocks/>
              </p:cNvGrpSpPr>
              <p:nvPr/>
            </p:nvGrpSpPr>
            <p:grpSpPr bwMode="auto">
              <a:xfrm>
                <a:off x="1599" y="1784"/>
                <a:ext cx="1882" cy="518"/>
                <a:chOff x="1599" y="1784"/>
                <a:chExt cx="1882" cy="518"/>
              </a:xfrm>
            </p:grpSpPr>
            <p:sp>
              <p:nvSpPr>
                <p:cNvPr id="143390" name="Rectangle 30"/>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143391" name="Rectangle 31"/>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2" name="Group 32"/>
              <p:cNvGrpSpPr>
                <a:grpSpLocks/>
              </p:cNvGrpSpPr>
              <p:nvPr/>
            </p:nvGrpSpPr>
            <p:grpSpPr bwMode="auto">
              <a:xfrm>
                <a:off x="0" y="2302"/>
                <a:ext cx="1599" cy="518"/>
                <a:chOff x="0" y="2302"/>
                <a:chExt cx="1599" cy="518"/>
              </a:xfrm>
            </p:grpSpPr>
            <p:sp>
              <p:nvSpPr>
                <p:cNvPr id="143393" name="Rectangle 33"/>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a:t>
                  </a:r>
                  <a:r>
                    <a:rPr lang="en-US" sz="1600" b="1">
                      <a:latin typeface="Times New Roman" pitchFamily="-111" charset="0"/>
                      <a:ea typeface="Times New Roman" pitchFamily="-111" charset="0"/>
                      <a:cs typeface="Times New Roman" pitchFamily="-111" charset="0"/>
                    </a:rPr>
                    <a:t>jjat</a:t>
                  </a:r>
                  <a:r>
                    <a:rPr lang="en-US" sz="1600">
                      <a:latin typeface="Times New Roman" pitchFamily="-111" charset="0"/>
                      <a:ea typeface="Times New Roman" pitchFamily="-111" charset="0"/>
                      <a:cs typeface="Times New Roman" pitchFamily="-111" charset="0"/>
                    </a:rPr>
                    <a:t> quat cat .</a:t>
                  </a:r>
                </a:p>
                <a:p>
                  <a:pPr algn="l" eaLnBrk="0" hangingPunct="0"/>
                  <a:endParaRPr lang="en-US" sz="3200">
                    <a:latin typeface="Times New Roman" pitchFamily="-111" charset="0"/>
                  </a:endParaRPr>
                </a:p>
              </p:txBody>
            </p:sp>
            <p:sp>
              <p:nvSpPr>
                <p:cNvPr id="143394" name="Rectangle 34"/>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5" name="Group 35"/>
              <p:cNvGrpSpPr>
                <a:grpSpLocks/>
              </p:cNvGrpSpPr>
              <p:nvPr/>
            </p:nvGrpSpPr>
            <p:grpSpPr bwMode="auto">
              <a:xfrm>
                <a:off x="1599" y="2302"/>
                <a:ext cx="1882" cy="518"/>
                <a:chOff x="1599" y="2302"/>
                <a:chExt cx="1882" cy="518"/>
              </a:xfrm>
            </p:grpSpPr>
            <p:sp>
              <p:nvSpPr>
                <p:cNvPr id="143396" name="Rectangle 36"/>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143397" name="Rectangle 37"/>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398" name="Group 38"/>
              <p:cNvGrpSpPr>
                <a:grpSpLocks/>
              </p:cNvGrpSpPr>
              <p:nvPr/>
            </p:nvGrpSpPr>
            <p:grpSpPr bwMode="auto">
              <a:xfrm>
                <a:off x="0" y="2820"/>
                <a:ext cx="1599" cy="518"/>
                <a:chOff x="0" y="2820"/>
                <a:chExt cx="1599" cy="518"/>
              </a:xfrm>
            </p:grpSpPr>
            <p:sp>
              <p:nvSpPr>
                <p:cNvPr id="143399" name="Rectangle 39"/>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143400" name="Rectangle 40"/>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143401" name="Group 41"/>
              <p:cNvGrpSpPr>
                <a:grpSpLocks/>
              </p:cNvGrpSpPr>
              <p:nvPr/>
            </p:nvGrpSpPr>
            <p:grpSpPr bwMode="auto">
              <a:xfrm>
                <a:off x="1599" y="2820"/>
                <a:ext cx="1882" cy="518"/>
                <a:chOff x="1599" y="2820"/>
                <a:chExt cx="1882" cy="518"/>
              </a:xfrm>
            </p:grpSpPr>
            <p:sp>
              <p:nvSpPr>
                <p:cNvPr id="143402" name="Rectangle 42"/>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143403" name="Rectangle 43"/>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143404" name="Rectangle 44"/>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143408" name="Line 48"/>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3409" name="Line 49"/>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0" name="Rectangle 4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3839" name="Rectangle 47"/>
          <p:cNvSpPr>
            <a:spLocks noChangeArrowheads="1"/>
          </p:cNvSpPr>
          <p:nvPr/>
        </p:nvSpPr>
        <p:spPr bwMode="auto">
          <a:xfrm>
            <a:off x="53340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3838" name="Rectangle 46"/>
          <p:cNvSpPr>
            <a:spLocks noChangeArrowheads="1"/>
          </p:cNvSpPr>
          <p:nvPr/>
        </p:nvSpPr>
        <p:spPr bwMode="auto">
          <a:xfrm>
            <a:off x="5583238" y="4903788"/>
            <a:ext cx="633412"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3794"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3795" name="Group 3"/>
          <p:cNvGrpSpPr>
            <a:grpSpLocks/>
          </p:cNvGrpSpPr>
          <p:nvPr/>
        </p:nvGrpSpPr>
        <p:grpSpPr bwMode="auto">
          <a:xfrm>
            <a:off x="381000" y="1524000"/>
            <a:ext cx="8337550" cy="4873625"/>
            <a:chOff x="-3" y="-3"/>
            <a:chExt cx="3487" cy="3344"/>
          </a:xfrm>
        </p:grpSpPr>
        <p:grpSp>
          <p:nvGrpSpPr>
            <p:cNvPr id="33796" name="Group 4"/>
            <p:cNvGrpSpPr>
              <a:grpSpLocks/>
            </p:cNvGrpSpPr>
            <p:nvPr/>
          </p:nvGrpSpPr>
          <p:grpSpPr bwMode="auto">
            <a:xfrm>
              <a:off x="0" y="0"/>
              <a:ext cx="3481" cy="3338"/>
              <a:chOff x="0" y="0"/>
              <a:chExt cx="3481" cy="3338"/>
            </a:xfrm>
          </p:grpSpPr>
          <p:grpSp>
            <p:nvGrpSpPr>
              <p:cNvPr id="33797" name="Group 5"/>
              <p:cNvGrpSpPr>
                <a:grpSpLocks/>
              </p:cNvGrpSpPr>
              <p:nvPr/>
            </p:nvGrpSpPr>
            <p:grpSpPr bwMode="auto">
              <a:xfrm>
                <a:off x="0" y="0"/>
                <a:ext cx="1599" cy="633"/>
                <a:chOff x="0" y="0"/>
                <a:chExt cx="1599" cy="633"/>
              </a:xfrm>
            </p:grpSpPr>
            <p:sp>
              <p:nvSpPr>
                <p:cNvPr id="33798"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3799"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0" name="Group 8"/>
              <p:cNvGrpSpPr>
                <a:grpSpLocks/>
              </p:cNvGrpSpPr>
              <p:nvPr/>
            </p:nvGrpSpPr>
            <p:grpSpPr bwMode="auto">
              <a:xfrm>
                <a:off x="1599" y="0"/>
                <a:ext cx="1882" cy="633"/>
                <a:chOff x="1599" y="0"/>
                <a:chExt cx="1882" cy="633"/>
              </a:xfrm>
            </p:grpSpPr>
            <p:sp>
              <p:nvSpPr>
                <p:cNvPr id="33801"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3802"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3" name="Group 11"/>
              <p:cNvGrpSpPr>
                <a:grpSpLocks/>
              </p:cNvGrpSpPr>
              <p:nvPr/>
            </p:nvGrpSpPr>
            <p:grpSpPr bwMode="auto">
              <a:xfrm>
                <a:off x="0" y="633"/>
                <a:ext cx="1599" cy="633"/>
                <a:chOff x="0" y="633"/>
                <a:chExt cx="1599" cy="633"/>
              </a:xfrm>
            </p:grpSpPr>
            <p:sp>
              <p:nvSpPr>
                <p:cNvPr id="33804"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3805"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6" name="Group 14"/>
              <p:cNvGrpSpPr>
                <a:grpSpLocks/>
              </p:cNvGrpSpPr>
              <p:nvPr/>
            </p:nvGrpSpPr>
            <p:grpSpPr bwMode="auto">
              <a:xfrm>
                <a:off x="1599" y="633"/>
                <a:ext cx="1882" cy="633"/>
                <a:chOff x="1599" y="633"/>
                <a:chExt cx="1882" cy="633"/>
              </a:xfrm>
            </p:grpSpPr>
            <p:sp>
              <p:nvSpPr>
                <p:cNvPr id="33807"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3808"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09" name="Group 17"/>
              <p:cNvGrpSpPr>
                <a:grpSpLocks/>
              </p:cNvGrpSpPr>
              <p:nvPr/>
            </p:nvGrpSpPr>
            <p:grpSpPr bwMode="auto">
              <a:xfrm>
                <a:off x="0" y="1266"/>
                <a:ext cx="1599" cy="518"/>
                <a:chOff x="0" y="1266"/>
                <a:chExt cx="1599" cy="518"/>
              </a:xfrm>
            </p:grpSpPr>
            <p:sp>
              <p:nvSpPr>
                <p:cNvPr id="33810"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3811"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2" name="Group 20"/>
              <p:cNvGrpSpPr>
                <a:grpSpLocks/>
              </p:cNvGrpSpPr>
              <p:nvPr/>
            </p:nvGrpSpPr>
            <p:grpSpPr bwMode="auto">
              <a:xfrm>
                <a:off x="1599" y="1266"/>
                <a:ext cx="1882" cy="518"/>
                <a:chOff x="1599" y="1266"/>
                <a:chExt cx="1882" cy="518"/>
              </a:xfrm>
            </p:grpSpPr>
            <p:sp>
              <p:nvSpPr>
                <p:cNvPr id="33813"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3814"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5" name="Group 23"/>
              <p:cNvGrpSpPr>
                <a:grpSpLocks/>
              </p:cNvGrpSpPr>
              <p:nvPr/>
            </p:nvGrpSpPr>
            <p:grpSpPr bwMode="auto">
              <a:xfrm>
                <a:off x="0" y="1784"/>
                <a:ext cx="1599" cy="518"/>
                <a:chOff x="0" y="1784"/>
                <a:chExt cx="1599" cy="518"/>
              </a:xfrm>
            </p:grpSpPr>
            <p:sp>
              <p:nvSpPr>
                <p:cNvPr id="33816"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3817"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18" name="Group 26"/>
              <p:cNvGrpSpPr>
                <a:grpSpLocks/>
              </p:cNvGrpSpPr>
              <p:nvPr/>
            </p:nvGrpSpPr>
            <p:grpSpPr bwMode="auto">
              <a:xfrm>
                <a:off x="1599" y="1784"/>
                <a:ext cx="1882" cy="518"/>
                <a:chOff x="1599" y="1784"/>
                <a:chExt cx="1882" cy="518"/>
              </a:xfrm>
            </p:grpSpPr>
            <p:sp>
              <p:nvSpPr>
                <p:cNvPr id="33819"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3820"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1" name="Group 29"/>
              <p:cNvGrpSpPr>
                <a:grpSpLocks/>
              </p:cNvGrpSpPr>
              <p:nvPr/>
            </p:nvGrpSpPr>
            <p:grpSpPr bwMode="auto">
              <a:xfrm>
                <a:off x="0" y="2302"/>
                <a:ext cx="1599" cy="518"/>
                <a:chOff x="0" y="2302"/>
                <a:chExt cx="1599" cy="518"/>
              </a:xfrm>
            </p:grpSpPr>
            <p:sp>
              <p:nvSpPr>
                <p:cNvPr id="33822"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a:t>
                  </a:r>
                  <a:r>
                    <a:rPr lang="en-US" sz="1600" b="1">
                      <a:latin typeface="Times New Roman" pitchFamily="-111" charset="0"/>
                      <a:ea typeface="Times New Roman" pitchFamily="-111" charset="0"/>
                      <a:cs typeface="Times New Roman" pitchFamily="-111" charset="0"/>
                    </a:rPr>
                    <a:t>farok</a:t>
                  </a:r>
                  <a:r>
                    <a:rPr lang="en-US" sz="1600">
                      <a:latin typeface="Times New Roman" pitchFamily="-111" charset="0"/>
                      <a:ea typeface="Times New Roman" pitchFamily="-111" charset="0"/>
                      <a:cs typeface="Times New Roman" pitchFamily="-111" charset="0"/>
                    </a:rPr>
                    <a:t>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3823"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4" name="Group 32"/>
              <p:cNvGrpSpPr>
                <a:grpSpLocks/>
              </p:cNvGrpSpPr>
              <p:nvPr/>
            </p:nvGrpSpPr>
            <p:grpSpPr bwMode="auto">
              <a:xfrm>
                <a:off x="1599" y="2302"/>
                <a:ext cx="1882" cy="518"/>
                <a:chOff x="1599" y="2302"/>
                <a:chExt cx="1882" cy="518"/>
              </a:xfrm>
            </p:grpSpPr>
            <p:sp>
              <p:nvSpPr>
                <p:cNvPr id="33825"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a:t>
                  </a:r>
                  <a:r>
                    <a:rPr lang="en-US" sz="1600" b="1">
                      <a:latin typeface="Times New Roman" pitchFamily="-111" charset="0"/>
                      <a:ea typeface="Times New Roman" pitchFamily="-111" charset="0"/>
                      <a:cs typeface="Times New Roman" pitchFamily="-111" charset="0"/>
                    </a:rPr>
                    <a:t>crrrok</a:t>
                  </a:r>
                  <a:r>
                    <a:rPr lang="en-US" sz="1600">
                      <a:latin typeface="Times New Roman" pitchFamily="-111" charset="0"/>
                      <a:ea typeface="Times New Roman" pitchFamily="-111" charset="0"/>
                      <a:cs typeface="Times New Roman" pitchFamily="-111" charset="0"/>
                    </a:rPr>
                    <a:t>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3826"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27" name="Group 35"/>
              <p:cNvGrpSpPr>
                <a:grpSpLocks/>
              </p:cNvGrpSpPr>
              <p:nvPr/>
            </p:nvGrpSpPr>
            <p:grpSpPr bwMode="auto">
              <a:xfrm>
                <a:off x="0" y="2820"/>
                <a:ext cx="1599" cy="518"/>
                <a:chOff x="0" y="2820"/>
                <a:chExt cx="1599" cy="518"/>
              </a:xfrm>
            </p:grpSpPr>
            <p:sp>
              <p:nvSpPr>
                <p:cNvPr id="33828"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3829"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3830" name="Group 38"/>
              <p:cNvGrpSpPr>
                <a:grpSpLocks/>
              </p:cNvGrpSpPr>
              <p:nvPr/>
            </p:nvGrpSpPr>
            <p:grpSpPr bwMode="auto">
              <a:xfrm>
                <a:off x="1599" y="2820"/>
                <a:ext cx="1882" cy="518"/>
                <a:chOff x="1599" y="2820"/>
                <a:chExt cx="1882" cy="518"/>
              </a:xfrm>
            </p:grpSpPr>
            <p:sp>
              <p:nvSpPr>
                <p:cNvPr id="33831"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3832"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3833"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3834" name="Text Box 42"/>
          <p:cNvSpPr txBox="1">
            <a:spLocks noChangeArrowheads="1"/>
          </p:cNvSpPr>
          <p:nvPr/>
        </p:nvSpPr>
        <p:spPr bwMode="auto">
          <a:xfrm>
            <a:off x="152400" y="1066800"/>
            <a:ext cx="858043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hihok yorok clok kantok ok-yurp</a:t>
            </a:r>
          </a:p>
        </p:txBody>
      </p:sp>
      <p:sp>
        <p:nvSpPr>
          <p:cNvPr id="33835"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836"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3837" name="Text Box 45"/>
          <p:cNvSpPr txBox="1">
            <a:spLocks noChangeArrowheads="1"/>
          </p:cNvSpPr>
          <p:nvPr/>
        </p:nvSpPr>
        <p:spPr bwMode="auto">
          <a:xfrm>
            <a:off x="5562600" y="518160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66" name="Rectangle 50"/>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4864" name="Rectangle 48"/>
          <p:cNvSpPr>
            <a:spLocks noChangeArrowheads="1"/>
          </p:cNvSpPr>
          <p:nvPr/>
        </p:nvSpPr>
        <p:spPr bwMode="auto">
          <a:xfrm>
            <a:off x="58674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3" name="Rectangle 47"/>
          <p:cNvSpPr>
            <a:spLocks noChangeArrowheads="1"/>
          </p:cNvSpPr>
          <p:nvPr/>
        </p:nvSpPr>
        <p:spPr bwMode="auto">
          <a:xfrm>
            <a:off x="6484938" y="5641975"/>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2" name="Rectangle 46"/>
          <p:cNvSpPr>
            <a:spLocks noChangeArrowheads="1"/>
          </p:cNvSpPr>
          <p:nvPr/>
        </p:nvSpPr>
        <p:spPr bwMode="auto">
          <a:xfrm>
            <a:off x="6129338"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61" name="Rectangle 45"/>
          <p:cNvSpPr>
            <a:spLocks noChangeArrowheads="1"/>
          </p:cNvSpPr>
          <p:nvPr/>
        </p:nvSpPr>
        <p:spPr bwMode="auto">
          <a:xfrm>
            <a:off x="2184400" y="3376613"/>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481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4819" name="Group 3"/>
          <p:cNvGrpSpPr>
            <a:grpSpLocks/>
          </p:cNvGrpSpPr>
          <p:nvPr/>
        </p:nvGrpSpPr>
        <p:grpSpPr bwMode="auto">
          <a:xfrm>
            <a:off x="381000" y="1524000"/>
            <a:ext cx="8337550" cy="4873625"/>
            <a:chOff x="-3" y="-3"/>
            <a:chExt cx="3487" cy="3344"/>
          </a:xfrm>
        </p:grpSpPr>
        <p:grpSp>
          <p:nvGrpSpPr>
            <p:cNvPr id="34820" name="Group 4"/>
            <p:cNvGrpSpPr>
              <a:grpSpLocks/>
            </p:cNvGrpSpPr>
            <p:nvPr/>
          </p:nvGrpSpPr>
          <p:grpSpPr bwMode="auto">
            <a:xfrm>
              <a:off x="0" y="0"/>
              <a:ext cx="3481" cy="3338"/>
              <a:chOff x="0" y="0"/>
              <a:chExt cx="3481" cy="3338"/>
            </a:xfrm>
          </p:grpSpPr>
          <p:grpSp>
            <p:nvGrpSpPr>
              <p:cNvPr id="34821" name="Group 5"/>
              <p:cNvGrpSpPr>
                <a:grpSpLocks/>
              </p:cNvGrpSpPr>
              <p:nvPr/>
            </p:nvGrpSpPr>
            <p:grpSpPr bwMode="auto">
              <a:xfrm>
                <a:off x="0" y="0"/>
                <a:ext cx="1599" cy="633"/>
                <a:chOff x="0" y="0"/>
                <a:chExt cx="1599" cy="633"/>
              </a:xfrm>
            </p:grpSpPr>
            <p:sp>
              <p:nvSpPr>
                <p:cNvPr id="3482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482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24" name="Group 8"/>
              <p:cNvGrpSpPr>
                <a:grpSpLocks/>
              </p:cNvGrpSpPr>
              <p:nvPr/>
            </p:nvGrpSpPr>
            <p:grpSpPr bwMode="auto">
              <a:xfrm>
                <a:off x="1599" y="0"/>
                <a:ext cx="1882" cy="633"/>
                <a:chOff x="1599" y="0"/>
                <a:chExt cx="1882" cy="633"/>
              </a:xfrm>
            </p:grpSpPr>
            <p:sp>
              <p:nvSpPr>
                <p:cNvPr id="3482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482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27" name="Group 11"/>
              <p:cNvGrpSpPr>
                <a:grpSpLocks/>
              </p:cNvGrpSpPr>
              <p:nvPr/>
            </p:nvGrpSpPr>
            <p:grpSpPr bwMode="auto">
              <a:xfrm>
                <a:off x="0" y="633"/>
                <a:ext cx="1599" cy="633"/>
                <a:chOff x="0" y="633"/>
                <a:chExt cx="1599" cy="633"/>
              </a:xfrm>
            </p:grpSpPr>
            <p:sp>
              <p:nvSpPr>
                <p:cNvPr id="3482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482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0" name="Group 14"/>
              <p:cNvGrpSpPr>
                <a:grpSpLocks/>
              </p:cNvGrpSpPr>
              <p:nvPr/>
            </p:nvGrpSpPr>
            <p:grpSpPr bwMode="auto">
              <a:xfrm>
                <a:off x="1599" y="633"/>
                <a:ext cx="1882" cy="633"/>
                <a:chOff x="1599" y="633"/>
                <a:chExt cx="1882" cy="633"/>
              </a:xfrm>
            </p:grpSpPr>
            <p:sp>
              <p:nvSpPr>
                <p:cNvPr id="3483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483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3" name="Group 17"/>
              <p:cNvGrpSpPr>
                <a:grpSpLocks/>
              </p:cNvGrpSpPr>
              <p:nvPr/>
            </p:nvGrpSpPr>
            <p:grpSpPr bwMode="auto">
              <a:xfrm>
                <a:off x="0" y="1266"/>
                <a:ext cx="1599" cy="518"/>
                <a:chOff x="0" y="1266"/>
                <a:chExt cx="1599" cy="518"/>
              </a:xfrm>
            </p:grpSpPr>
            <p:sp>
              <p:nvSpPr>
                <p:cNvPr id="3483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483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6" name="Group 20"/>
              <p:cNvGrpSpPr>
                <a:grpSpLocks/>
              </p:cNvGrpSpPr>
              <p:nvPr/>
            </p:nvGrpSpPr>
            <p:grpSpPr bwMode="auto">
              <a:xfrm>
                <a:off x="1599" y="1266"/>
                <a:ext cx="1882" cy="518"/>
                <a:chOff x="1599" y="1266"/>
                <a:chExt cx="1882" cy="518"/>
              </a:xfrm>
            </p:grpSpPr>
            <p:sp>
              <p:nvSpPr>
                <p:cNvPr id="3483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483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39" name="Group 23"/>
              <p:cNvGrpSpPr>
                <a:grpSpLocks/>
              </p:cNvGrpSpPr>
              <p:nvPr/>
            </p:nvGrpSpPr>
            <p:grpSpPr bwMode="auto">
              <a:xfrm>
                <a:off x="0" y="1784"/>
                <a:ext cx="1599" cy="518"/>
                <a:chOff x="0" y="1784"/>
                <a:chExt cx="1599" cy="518"/>
              </a:xfrm>
            </p:grpSpPr>
            <p:sp>
              <p:nvSpPr>
                <p:cNvPr id="3484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484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2" name="Group 26"/>
              <p:cNvGrpSpPr>
                <a:grpSpLocks/>
              </p:cNvGrpSpPr>
              <p:nvPr/>
            </p:nvGrpSpPr>
            <p:grpSpPr bwMode="auto">
              <a:xfrm>
                <a:off x="1599" y="1784"/>
                <a:ext cx="1882" cy="518"/>
                <a:chOff x="1599" y="1784"/>
                <a:chExt cx="1882" cy="518"/>
              </a:xfrm>
            </p:grpSpPr>
            <p:sp>
              <p:nvSpPr>
                <p:cNvPr id="3484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484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5" name="Group 29"/>
              <p:cNvGrpSpPr>
                <a:grpSpLocks/>
              </p:cNvGrpSpPr>
              <p:nvPr/>
            </p:nvGrpSpPr>
            <p:grpSpPr bwMode="auto">
              <a:xfrm>
                <a:off x="0" y="2302"/>
                <a:ext cx="1599" cy="518"/>
                <a:chOff x="0" y="2302"/>
                <a:chExt cx="1599" cy="518"/>
              </a:xfrm>
            </p:grpSpPr>
            <p:sp>
              <p:nvSpPr>
                <p:cNvPr id="3484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484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48" name="Group 32"/>
              <p:cNvGrpSpPr>
                <a:grpSpLocks/>
              </p:cNvGrpSpPr>
              <p:nvPr/>
            </p:nvGrpSpPr>
            <p:grpSpPr bwMode="auto">
              <a:xfrm>
                <a:off x="1599" y="2302"/>
                <a:ext cx="1882" cy="518"/>
                <a:chOff x="1599" y="2302"/>
                <a:chExt cx="1882" cy="518"/>
              </a:xfrm>
            </p:grpSpPr>
            <p:sp>
              <p:nvSpPr>
                <p:cNvPr id="3484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485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51" name="Group 35"/>
              <p:cNvGrpSpPr>
                <a:grpSpLocks/>
              </p:cNvGrpSpPr>
              <p:nvPr/>
            </p:nvGrpSpPr>
            <p:grpSpPr bwMode="auto">
              <a:xfrm>
                <a:off x="0" y="2820"/>
                <a:ext cx="1599" cy="518"/>
                <a:chOff x="0" y="2820"/>
                <a:chExt cx="1599" cy="518"/>
              </a:xfrm>
            </p:grpSpPr>
            <p:sp>
              <p:nvSpPr>
                <p:cNvPr id="3485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485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4854" name="Group 38"/>
              <p:cNvGrpSpPr>
                <a:grpSpLocks/>
              </p:cNvGrpSpPr>
              <p:nvPr/>
            </p:nvGrpSpPr>
            <p:grpSpPr bwMode="auto">
              <a:xfrm>
                <a:off x="1599" y="2820"/>
                <a:ext cx="1882" cy="518"/>
                <a:chOff x="1599" y="2820"/>
                <a:chExt cx="1882" cy="518"/>
              </a:xfrm>
            </p:grpSpPr>
            <p:sp>
              <p:nvSpPr>
                <p:cNvPr id="3485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485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485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4858" name="Text Box 42"/>
          <p:cNvSpPr txBox="1">
            <a:spLocks noChangeArrowheads="1"/>
          </p:cNvSpPr>
          <p:nvPr/>
        </p:nvSpPr>
        <p:spPr bwMode="auto">
          <a:xfrm>
            <a:off x="152400" y="1066800"/>
            <a:ext cx="858520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hihok yorok clok kantok ok-yurp</a:t>
            </a:r>
          </a:p>
        </p:txBody>
      </p:sp>
      <p:sp>
        <p:nvSpPr>
          <p:cNvPr id="34859"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4860"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93" name="Rectangle 53"/>
          <p:cNvSpPr>
            <a:spLocks noChangeArrowheads="1"/>
          </p:cNvSpPr>
          <p:nvPr/>
        </p:nvSpPr>
        <p:spPr bwMode="auto">
          <a:xfrm>
            <a:off x="5943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5892" name="Rectangle 52"/>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5891" name="Rectangle 51"/>
          <p:cNvSpPr>
            <a:spLocks noChangeArrowheads="1"/>
          </p:cNvSpPr>
          <p:nvPr/>
        </p:nvSpPr>
        <p:spPr bwMode="auto">
          <a:xfrm>
            <a:off x="6477000" y="1066800"/>
            <a:ext cx="568325"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90" name="Rectangle 50"/>
          <p:cNvSpPr>
            <a:spLocks noChangeArrowheads="1"/>
          </p:cNvSpPr>
          <p:nvPr/>
        </p:nvSpPr>
        <p:spPr bwMode="auto">
          <a:xfrm>
            <a:off x="6675438" y="4905375"/>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89" name="Rectangle 49"/>
          <p:cNvSpPr>
            <a:spLocks noChangeArrowheads="1"/>
          </p:cNvSpPr>
          <p:nvPr/>
        </p:nvSpPr>
        <p:spPr bwMode="auto">
          <a:xfrm>
            <a:off x="6003925" y="4135438"/>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5842"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5843" name="Group 3"/>
          <p:cNvGrpSpPr>
            <a:grpSpLocks/>
          </p:cNvGrpSpPr>
          <p:nvPr/>
        </p:nvGrpSpPr>
        <p:grpSpPr bwMode="auto">
          <a:xfrm>
            <a:off x="381000" y="1524000"/>
            <a:ext cx="8337550" cy="4873625"/>
            <a:chOff x="-3" y="-3"/>
            <a:chExt cx="3487" cy="3344"/>
          </a:xfrm>
        </p:grpSpPr>
        <p:grpSp>
          <p:nvGrpSpPr>
            <p:cNvPr id="35844" name="Group 4"/>
            <p:cNvGrpSpPr>
              <a:grpSpLocks/>
            </p:cNvGrpSpPr>
            <p:nvPr/>
          </p:nvGrpSpPr>
          <p:grpSpPr bwMode="auto">
            <a:xfrm>
              <a:off x="0" y="0"/>
              <a:ext cx="3481" cy="3338"/>
              <a:chOff x="0" y="0"/>
              <a:chExt cx="3481" cy="3338"/>
            </a:xfrm>
          </p:grpSpPr>
          <p:grpSp>
            <p:nvGrpSpPr>
              <p:cNvPr id="35845" name="Group 5"/>
              <p:cNvGrpSpPr>
                <a:grpSpLocks/>
              </p:cNvGrpSpPr>
              <p:nvPr/>
            </p:nvGrpSpPr>
            <p:grpSpPr bwMode="auto">
              <a:xfrm>
                <a:off x="0" y="0"/>
                <a:ext cx="1599" cy="633"/>
                <a:chOff x="0" y="0"/>
                <a:chExt cx="1599" cy="633"/>
              </a:xfrm>
            </p:grpSpPr>
            <p:sp>
              <p:nvSpPr>
                <p:cNvPr id="35846"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5847"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48" name="Group 8"/>
              <p:cNvGrpSpPr>
                <a:grpSpLocks/>
              </p:cNvGrpSpPr>
              <p:nvPr/>
            </p:nvGrpSpPr>
            <p:grpSpPr bwMode="auto">
              <a:xfrm>
                <a:off x="1599" y="0"/>
                <a:ext cx="1882" cy="633"/>
                <a:chOff x="1599" y="0"/>
                <a:chExt cx="1882" cy="633"/>
              </a:xfrm>
            </p:grpSpPr>
            <p:sp>
              <p:nvSpPr>
                <p:cNvPr id="35849"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5850"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1" name="Group 11"/>
              <p:cNvGrpSpPr>
                <a:grpSpLocks/>
              </p:cNvGrpSpPr>
              <p:nvPr/>
            </p:nvGrpSpPr>
            <p:grpSpPr bwMode="auto">
              <a:xfrm>
                <a:off x="0" y="633"/>
                <a:ext cx="1599" cy="633"/>
                <a:chOff x="0" y="633"/>
                <a:chExt cx="1599" cy="633"/>
              </a:xfrm>
            </p:grpSpPr>
            <p:sp>
              <p:nvSpPr>
                <p:cNvPr id="35852"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5853"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4" name="Group 14"/>
              <p:cNvGrpSpPr>
                <a:grpSpLocks/>
              </p:cNvGrpSpPr>
              <p:nvPr/>
            </p:nvGrpSpPr>
            <p:grpSpPr bwMode="auto">
              <a:xfrm>
                <a:off x="1599" y="633"/>
                <a:ext cx="1882" cy="633"/>
                <a:chOff x="1599" y="633"/>
                <a:chExt cx="1882" cy="633"/>
              </a:xfrm>
            </p:grpSpPr>
            <p:sp>
              <p:nvSpPr>
                <p:cNvPr id="35855"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5856"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57" name="Group 17"/>
              <p:cNvGrpSpPr>
                <a:grpSpLocks/>
              </p:cNvGrpSpPr>
              <p:nvPr/>
            </p:nvGrpSpPr>
            <p:grpSpPr bwMode="auto">
              <a:xfrm>
                <a:off x="0" y="1266"/>
                <a:ext cx="1599" cy="518"/>
                <a:chOff x="0" y="1266"/>
                <a:chExt cx="1599" cy="518"/>
              </a:xfrm>
            </p:grpSpPr>
            <p:sp>
              <p:nvSpPr>
                <p:cNvPr id="35858"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5859"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0" name="Group 20"/>
              <p:cNvGrpSpPr>
                <a:grpSpLocks/>
              </p:cNvGrpSpPr>
              <p:nvPr/>
            </p:nvGrpSpPr>
            <p:grpSpPr bwMode="auto">
              <a:xfrm>
                <a:off x="1599" y="1266"/>
                <a:ext cx="1882" cy="518"/>
                <a:chOff x="1599" y="1266"/>
                <a:chExt cx="1882" cy="518"/>
              </a:xfrm>
            </p:grpSpPr>
            <p:sp>
              <p:nvSpPr>
                <p:cNvPr id="35861"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5862"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3" name="Group 23"/>
              <p:cNvGrpSpPr>
                <a:grpSpLocks/>
              </p:cNvGrpSpPr>
              <p:nvPr/>
            </p:nvGrpSpPr>
            <p:grpSpPr bwMode="auto">
              <a:xfrm>
                <a:off x="0" y="1784"/>
                <a:ext cx="1599" cy="518"/>
                <a:chOff x="0" y="1784"/>
                <a:chExt cx="1599" cy="518"/>
              </a:xfrm>
            </p:grpSpPr>
            <p:sp>
              <p:nvSpPr>
                <p:cNvPr id="35864"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5865"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6" name="Group 26"/>
              <p:cNvGrpSpPr>
                <a:grpSpLocks/>
              </p:cNvGrpSpPr>
              <p:nvPr/>
            </p:nvGrpSpPr>
            <p:grpSpPr bwMode="auto">
              <a:xfrm>
                <a:off x="1599" y="1784"/>
                <a:ext cx="1882" cy="518"/>
                <a:chOff x="1599" y="1784"/>
                <a:chExt cx="1882" cy="518"/>
              </a:xfrm>
            </p:grpSpPr>
            <p:sp>
              <p:nvSpPr>
                <p:cNvPr id="35867"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a:t>
                  </a:r>
                  <a:r>
                    <a:rPr lang="en-US" sz="1600" b="1">
                      <a:latin typeface="Times New Roman" pitchFamily="-111" charset="0"/>
                      <a:ea typeface="Times New Roman" pitchFamily="-111" charset="0"/>
                      <a:cs typeface="Times New Roman" pitchFamily="-111" charset="0"/>
                    </a:rPr>
                    <a:t>yorok</a:t>
                  </a:r>
                  <a:r>
                    <a:rPr lang="en-US" sz="1600">
                      <a:latin typeface="Times New Roman" pitchFamily="-111" charset="0"/>
                      <a:ea typeface="Times New Roman" pitchFamily="-111" charset="0"/>
                      <a:cs typeface="Times New Roman" pitchFamily="-111" charset="0"/>
                    </a:rPr>
                    <a:t>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5868"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69" name="Group 29"/>
              <p:cNvGrpSpPr>
                <a:grpSpLocks/>
              </p:cNvGrpSpPr>
              <p:nvPr/>
            </p:nvGrpSpPr>
            <p:grpSpPr bwMode="auto">
              <a:xfrm>
                <a:off x="0" y="2302"/>
                <a:ext cx="1599" cy="518"/>
                <a:chOff x="0" y="2302"/>
                <a:chExt cx="1599" cy="518"/>
              </a:xfrm>
            </p:grpSpPr>
            <p:sp>
              <p:nvSpPr>
                <p:cNvPr id="35870"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5871"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2" name="Group 32"/>
              <p:cNvGrpSpPr>
                <a:grpSpLocks/>
              </p:cNvGrpSpPr>
              <p:nvPr/>
            </p:nvGrpSpPr>
            <p:grpSpPr bwMode="auto">
              <a:xfrm>
                <a:off x="1599" y="2302"/>
                <a:ext cx="1882" cy="518"/>
                <a:chOff x="1599" y="2302"/>
                <a:chExt cx="1882" cy="518"/>
              </a:xfrm>
            </p:grpSpPr>
            <p:sp>
              <p:nvSpPr>
                <p:cNvPr id="35873"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a:t>
                  </a:r>
                  <a:r>
                    <a:rPr lang="en-US" sz="1600" b="1">
                      <a:latin typeface="Times New Roman" pitchFamily="-111" charset="0"/>
                      <a:ea typeface="Times New Roman" pitchFamily="-111" charset="0"/>
                      <a:cs typeface="Times New Roman" pitchFamily="-111" charset="0"/>
                    </a:rPr>
                    <a:t>yorok</a:t>
                  </a:r>
                  <a:r>
                    <a:rPr lang="en-US" sz="1600">
                      <a:latin typeface="Times New Roman" pitchFamily="-111" charset="0"/>
                      <a:ea typeface="Times New Roman" pitchFamily="-111" charset="0"/>
                      <a:cs typeface="Times New Roman" pitchFamily="-111" charset="0"/>
                    </a:rPr>
                    <a:t>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5874"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5" name="Group 35"/>
              <p:cNvGrpSpPr>
                <a:grpSpLocks/>
              </p:cNvGrpSpPr>
              <p:nvPr/>
            </p:nvGrpSpPr>
            <p:grpSpPr bwMode="auto">
              <a:xfrm>
                <a:off x="0" y="2820"/>
                <a:ext cx="1599" cy="518"/>
                <a:chOff x="0" y="2820"/>
                <a:chExt cx="1599" cy="518"/>
              </a:xfrm>
            </p:grpSpPr>
            <p:sp>
              <p:nvSpPr>
                <p:cNvPr id="35876"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5877"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5878" name="Group 38"/>
              <p:cNvGrpSpPr>
                <a:grpSpLocks/>
              </p:cNvGrpSpPr>
              <p:nvPr/>
            </p:nvGrpSpPr>
            <p:grpSpPr bwMode="auto">
              <a:xfrm>
                <a:off x="1599" y="2820"/>
                <a:ext cx="1882" cy="518"/>
                <a:chOff x="1599" y="2820"/>
                <a:chExt cx="1882" cy="518"/>
              </a:xfrm>
            </p:grpSpPr>
            <p:sp>
              <p:nvSpPr>
                <p:cNvPr id="35879"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a:t>
                  </a:r>
                  <a:r>
                    <a:rPr lang="en-US" sz="1600" b="1">
                      <a:latin typeface="Times New Roman" pitchFamily="-111" charset="0"/>
                      <a:ea typeface="Times New Roman" pitchFamily="-111" charset="0"/>
                      <a:cs typeface="Times New Roman" pitchFamily="-111" charset="0"/>
                    </a:rPr>
                    <a:t>hihok</a:t>
                  </a:r>
                  <a:r>
                    <a:rPr lang="en-US" sz="1600">
                      <a:latin typeface="Times New Roman" pitchFamily="-111" charset="0"/>
                      <a:ea typeface="Times New Roman" pitchFamily="-111" charset="0"/>
                      <a:cs typeface="Times New Roman" pitchFamily="-111" charset="0"/>
                    </a:rPr>
                    <a:t>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5880"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5881"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5882" name="Text Box 42"/>
          <p:cNvSpPr txBox="1">
            <a:spLocks noChangeArrowheads="1"/>
          </p:cNvSpPr>
          <p:nvPr/>
        </p:nvSpPr>
        <p:spPr bwMode="auto">
          <a:xfrm>
            <a:off x="152400" y="1066800"/>
            <a:ext cx="861853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yorok clok kantok ok-yurp</a:t>
            </a:r>
          </a:p>
        </p:txBody>
      </p:sp>
      <p:sp>
        <p:nvSpPr>
          <p:cNvPr id="35883"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4"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5"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6"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68" name="Rectangle 56"/>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8967" name="Rectangle 55"/>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8965" name="Rectangle 53"/>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8964" name="Rectangle 52"/>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8914"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8915" name="Group 3"/>
          <p:cNvGrpSpPr>
            <a:grpSpLocks/>
          </p:cNvGrpSpPr>
          <p:nvPr/>
        </p:nvGrpSpPr>
        <p:grpSpPr bwMode="auto">
          <a:xfrm>
            <a:off x="381000" y="1524000"/>
            <a:ext cx="8337550" cy="4873625"/>
            <a:chOff x="-3" y="-3"/>
            <a:chExt cx="3487" cy="3344"/>
          </a:xfrm>
        </p:grpSpPr>
        <p:grpSp>
          <p:nvGrpSpPr>
            <p:cNvPr id="38916" name="Group 4"/>
            <p:cNvGrpSpPr>
              <a:grpSpLocks/>
            </p:cNvGrpSpPr>
            <p:nvPr/>
          </p:nvGrpSpPr>
          <p:grpSpPr bwMode="auto">
            <a:xfrm>
              <a:off x="0" y="0"/>
              <a:ext cx="3481" cy="3338"/>
              <a:chOff x="0" y="0"/>
              <a:chExt cx="3481" cy="3338"/>
            </a:xfrm>
          </p:grpSpPr>
          <p:grpSp>
            <p:nvGrpSpPr>
              <p:cNvPr id="38917" name="Group 5"/>
              <p:cNvGrpSpPr>
                <a:grpSpLocks/>
              </p:cNvGrpSpPr>
              <p:nvPr/>
            </p:nvGrpSpPr>
            <p:grpSpPr bwMode="auto">
              <a:xfrm>
                <a:off x="0" y="0"/>
                <a:ext cx="1599" cy="633"/>
                <a:chOff x="0" y="0"/>
                <a:chExt cx="1599" cy="633"/>
              </a:xfrm>
            </p:grpSpPr>
            <p:sp>
              <p:nvSpPr>
                <p:cNvPr id="38918"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8919"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0" name="Group 8"/>
              <p:cNvGrpSpPr>
                <a:grpSpLocks/>
              </p:cNvGrpSpPr>
              <p:nvPr/>
            </p:nvGrpSpPr>
            <p:grpSpPr bwMode="auto">
              <a:xfrm>
                <a:off x="1599" y="0"/>
                <a:ext cx="1882" cy="633"/>
                <a:chOff x="1599" y="0"/>
                <a:chExt cx="1882" cy="633"/>
              </a:xfrm>
            </p:grpSpPr>
            <p:sp>
              <p:nvSpPr>
                <p:cNvPr id="38921"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8922"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3" name="Group 11"/>
              <p:cNvGrpSpPr>
                <a:grpSpLocks/>
              </p:cNvGrpSpPr>
              <p:nvPr/>
            </p:nvGrpSpPr>
            <p:grpSpPr bwMode="auto">
              <a:xfrm>
                <a:off x="0" y="633"/>
                <a:ext cx="1599" cy="633"/>
                <a:chOff x="0" y="633"/>
                <a:chExt cx="1599" cy="633"/>
              </a:xfrm>
            </p:grpSpPr>
            <p:sp>
              <p:nvSpPr>
                <p:cNvPr id="38924"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8925"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6" name="Group 14"/>
              <p:cNvGrpSpPr>
                <a:grpSpLocks/>
              </p:cNvGrpSpPr>
              <p:nvPr/>
            </p:nvGrpSpPr>
            <p:grpSpPr bwMode="auto">
              <a:xfrm>
                <a:off x="1599" y="633"/>
                <a:ext cx="1882" cy="633"/>
                <a:chOff x="1599" y="633"/>
                <a:chExt cx="1882" cy="633"/>
              </a:xfrm>
            </p:grpSpPr>
            <p:sp>
              <p:nvSpPr>
                <p:cNvPr id="38927"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8928"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29" name="Group 17"/>
              <p:cNvGrpSpPr>
                <a:grpSpLocks/>
              </p:cNvGrpSpPr>
              <p:nvPr/>
            </p:nvGrpSpPr>
            <p:grpSpPr bwMode="auto">
              <a:xfrm>
                <a:off x="0" y="1266"/>
                <a:ext cx="1599" cy="518"/>
                <a:chOff x="0" y="1266"/>
                <a:chExt cx="1599" cy="518"/>
              </a:xfrm>
            </p:grpSpPr>
            <p:sp>
              <p:nvSpPr>
                <p:cNvPr id="38930"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8931"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2" name="Group 20"/>
              <p:cNvGrpSpPr>
                <a:grpSpLocks/>
              </p:cNvGrpSpPr>
              <p:nvPr/>
            </p:nvGrpSpPr>
            <p:grpSpPr bwMode="auto">
              <a:xfrm>
                <a:off x="1599" y="1266"/>
                <a:ext cx="1882" cy="518"/>
                <a:chOff x="1599" y="1266"/>
                <a:chExt cx="1882" cy="518"/>
              </a:xfrm>
            </p:grpSpPr>
            <p:sp>
              <p:nvSpPr>
                <p:cNvPr id="38933"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8934"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5" name="Group 23"/>
              <p:cNvGrpSpPr>
                <a:grpSpLocks/>
              </p:cNvGrpSpPr>
              <p:nvPr/>
            </p:nvGrpSpPr>
            <p:grpSpPr bwMode="auto">
              <a:xfrm>
                <a:off x="0" y="1784"/>
                <a:ext cx="1599" cy="518"/>
                <a:chOff x="0" y="1784"/>
                <a:chExt cx="1599" cy="518"/>
              </a:xfrm>
            </p:grpSpPr>
            <p:sp>
              <p:nvSpPr>
                <p:cNvPr id="38936"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8937"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38" name="Group 26"/>
              <p:cNvGrpSpPr>
                <a:grpSpLocks/>
              </p:cNvGrpSpPr>
              <p:nvPr/>
            </p:nvGrpSpPr>
            <p:grpSpPr bwMode="auto">
              <a:xfrm>
                <a:off x="1599" y="1784"/>
                <a:ext cx="1882" cy="518"/>
                <a:chOff x="1599" y="1784"/>
                <a:chExt cx="1882" cy="518"/>
              </a:xfrm>
            </p:grpSpPr>
            <p:sp>
              <p:nvSpPr>
                <p:cNvPr id="38939"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a:t>
                  </a:r>
                  <a:r>
                    <a:rPr lang="en-US" sz="1600" b="1">
                      <a:latin typeface="Times New Roman" pitchFamily="-111" charset="0"/>
                      <a:ea typeface="Times New Roman" pitchFamily="-111" charset="0"/>
                      <a:cs typeface="Times New Roman" pitchFamily="-111" charset="0"/>
                    </a:rPr>
                    <a:t>clok</a:t>
                  </a:r>
                  <a:r>
                    <a:rPr lang="en-US" sz="1600">
                      <a:latin typeface="Times New Roman" pitchFamily="-111" charset="0"/>
                      <a:ea typeface="Times New Roman" pitchFamily="-111" charset="0"/>
                      <a:cs typeface="Times New Roman" pitchFamily="-111" charset="0"/>
                    </a:rPr>
                    <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8940"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1" name="Group 29"/>
              <p:cNvGrpSpPr>
                <a:grpSpLocks/>
              </p:cNvGrpSpPr>
              <p:nvPr/>
            </p:nvGrpSpPr>
            <p:grpSpPr bwMode="auto">
              <a:xfrm>
                <a:off x="0" y="2302"/>
                <a:ext cx="1599" cy="518"/>
                <a:chOff x="0" y="2302"/>
                <a:chExt cx="1599" cy="518"/>
              </a:xfrm>
            </p:grpSpPr>
            <p:sp>
              <p:nvSpPr>
                <p:cNvPr id="38942"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8943"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4" name="Group 32"/>
              <p:cNvGrpSpPr>
                <a:grpSpLocks/>
              </p:cNvGrpSpPr>
              <p:nvPr/>
            </p:nvGrpSpPr>
            <p:grpSpPr bwMode="auto">
              <a:xfrm>
                <a:off x="1599" y="2302"/>
                <a:ext cx="1882" cy="518"/>
                <a:chOff x="1599" y="2302"/>
                <a:chExt cx="1882" cy="518"/>
              </a:xfrm>
            </p:grpSpPr>
            <p:sp>
              <p:nvSpPr>
                <p:cNvPr id="38945"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8946"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47" name="Group 35"/>
              <p:cNvGrpSpPr>
                <a:grpSpLocks/>
              </p:cNvGrpSpPr>
              <p:nvPr/>
            </p:nvGrpSpPr>
            <p:grpSpPr bwMode="auto">
              <a:xfrm>
                <a:off x="0" y="2820"/>
                <a:ext cx="1599" cy="518"/>
                <a:chOff x="0" y="2820"/>
                <a:chExt cx="1599" cy="518"/>
              </a:xfrm>
            </p:grpSpPr>
            <p:sp>
              <p:nvSpPr>
                <p:cNvPr id="38948"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8949"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8950" name="Group 38"/>
              <p:cNvGrpSpPr>
                <a:grpSpLocks/>
              </p:cNvGrpSpPr>
              <p:nvPr/>
            </p:nvGrpSpPr>
            <p:grpSpPr bwMode="auto">
              <a:xfrm>
                <a:off x="1599" y="2820"/>
                <a:ext cx="1882" cy="518"/>
                <a:chOff x="1599" y="2820"/>
                <a:chExt cx="1882" cy="518"/>
              </a:xfrm>
            </p:grpSpPr>
            <p:sp>
              <p:nvSpPr>
                <p:cNvPr id="38951"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8952"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8953"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8954"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a:t>
            </a:r>
            <a:r>
              <a:rPr lang="en-US" sz="1600" b="1">
                <a:solidFill>
                  <a:schemeClr val="tx2"/>
                </a:solidFill>
                <a:latin typeface="Times New Roman" pitchFamily="-111" charset="0"/>
              </a:rPr>
              <a:t>yorok</a:t>
            </a:r>
            <a:r>
              <a:rPr lang="en-US" sz="1600">
                <a:solidFill>
                  <a:schemeClr val="tx2"/>
                </a:solidFill>
                <a:latin typeface="Times New Roman" pitchFamily="-111" charset="0"/>
              </a:rPr>
              <a:t> clok kantok ok-yurp</a:t>
            </a:r>
          </a:p>
        </p:txBody>
      </p:sp>
      <p:sp>
        <p:nvSpPr>
          <p:cNvPr id="38955"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6"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7"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8"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59"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61" name="Line 49"/>
          <p:cNvSpPr>
            <a:spLocks noChangeShapeType="1"/>
          </p:cNvSpPr>
          <p:nvPr/>
        </p:nvSpPr>
        <p:spPr bwMode="auto">
          <a:xfrm flipH="1">
            <a:off x="6172200" y="5181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8966" name="Line 54"/>
          <p:cNvSpPr>
            <a:spLocks noChangeShapeType="1"/>
          </p:cNvSpPr>
          <p:nvPr/>
        </p:nvSpPr>
        <p:spPr bwMode="auto">
          <a:xfrm flipH="1">
            <a:off x="59436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23" name="Rectangle 59"/>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6922" name="Rectangle 5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6921" name="Rectangle 57"/>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6920" name="Rectangle 56"/>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6866"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6867" name="Group 3"/>
          <p:cNvGrpSpPr>
            <a:grpSpLocks/>
          </p:cNvGrpSpPr>
          <p:nvPr/>
        </p:nvGrpSpPr>
        <p:grpSpPr bwMode="auto">
          <a:xfrm>
            <a:off x="381000" y="1524000"/>
            <a:ext cx="8337550" cy="4873625"/>
            <a:chOff x="-3" y="-3"/>
            <a:chExt cx="3487" cy="3344"/>
          </a:xfrm>
        </p:grpSpPr>
        <p:grpSp>
          <p:nvGrpSpPr>
            <p:cNvPr id="36868" name="Group 4"/>
            <p:cNvGrpSpPr>
              <a:grpSpLocks/>
            </p:cNvGrpSpPr>
            <p:nvPr/>
          </p:nvGrpSpPr>
          <p:grpSpPr bwMode="auto">
            <a:xfrm>
              <a:off x="0" y="0"/>
              <a:ext cx="3481" cy="3338"/>
              <a:chOff x="0" y="0"/>
              <a:chExt cx="3481" cy="3338"/>
            </a:xfrm>
          </p:grpSpPr>
          <p:grpSp>
            <p:nvGrpSpPr>
              <p:cNvPr id="36869" name="Group 5"/>
              <p:cNvGrpSpPr>
                <a:grpSpLocks/>
              </p:cNvGrpSpPr>
              <p:nvPr/>
            </p:nvGrpSpPr>
            <p:grpSpPr bwMode="auto">
              <a:xfrm>
                <a:off x="0" y="0"/>
                <a:ext cx="1599" cy="633"/>
                <a:chOff x="0" y="0"/>
                <a:chExt cx="1599" cy="633"/>
              </a:xfrm>
            </p:grpSpPr>
            <p:sp>
              <p:nvSpPr>
                <p:cNvPr id="3687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687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2" name="Group 8"/>
              <p:cNvGrpSpPr>
                <a:grpSpLocks/>
              </p:cNvGrpSpPr>
              <p:nvPr/>
            </p:nvGrpSpPr>
            <p:grpSpPr bwMode="auto">
              <a:xfrm>
                <a:off x="1599" y="0"/>
                <a:ext cx="1882" cy="633"/>
                <a:chOff x="1599" y="0"/>
                <a:chExt cx="1882" cy="633"/>
              </a:xfrm>
            </p:grpSpPr>
            <p:sp>
              <p:nvSpPr>
                <p:cNvPr id="3687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687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5" name="Group 11"/>
              <p:cNvGrpSpPr>
                <a:grpSpLocks/>
              </p:cNvGrpSpPr>
              <p:nvPr/>
            </p:nvGrpSpPr>
            <p:grpSpPr bwMode="auto">
              <a:xfrm>
                <a:off x="0" y="633"/>
                <a:ext cx="1599" cy="633"/>
                <a:chOff x="0" y="633"/>
                <a:chExt cx="1599" cy="633"/>
              </a:xfrm>
            </p:grpSpPr>
            <p:sp>
              <p:nvSpPr>
                <p:cNvPr id="36876"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6877"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78" name="Group 14"/>
              <p:cNvGrpSpPr>
                <a:grpSpLocks/>
              </p:cNvGrpSpPr>
              <p:nvPr/>
            </p:nvGrpSpPr>
            <p:grpSpPr bwMode="auto">
              <a:xfrm>
                <a:off x="1599" y="633"/>
                <a:ext cx="1882" cy="633"/>
                <a:chOff x="1599" y="633"/>
                <a:chExt cx="1882" cy="633"/>
              </a:xfrm>
            </p:grpSpPr>
            <p:sp>
              <p:nvSpPr>
                <p:cNvPr id="36879"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6880"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1" name="Group 17"/>
              <p:cNvGrpSpPr>
                <a:grpSpLocks/>
              </p:cNvGrpSpPr>
              <p:nvPr/>
            </p:nvGrpSpPr>
            <p:grpSpPr bwMode="auto">
              <a:xfrm>
                <a:off x="0" y="1266"/>
                <a:ext cx="1599" cy="518"/>
                <a:chOff x="0" y="1266"/>
                <a:chExt cx="1599" cy="518"/>
              </a:xfrm>
            </p:grpSpPr>
            <p:sp>
              <p:nvSpPr>
                <p:cNvPr id="36882"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6883"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4" name="Group 20"/>
              <p:cNvGrpSpPr>
                <a:grpSpLocks/>
              </p:cNvGrpSpPr>
              <p:nvPr/>
            </p:nvGrpSpPr>
            <p:grpSpPr bwMode="auto">
              <a:xfrm>
                <a:off x="1599" y="1266"/>
                <a:ext cx="1882" cy="518"/>
                <a:chOff x="1599" y="1266"/>
                <a:chExt cx="1882" cy="518"/>
              </a:xfrm>
            </p:grpSpPr>
            <p:sp>
              <p:nvSpPr>
                <p:cNvPr id="36885"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6886"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87" name="Group 23"/>
              <p:cNvGrpSpPr>
                <a:grpSpLocks/>
              </p:cNvGrpSpPr>
              <p:nvPr/>
            </p:nvGrpSpPr>
            <p:grpSpPr bwMode="auto">
              <a:xfrm>
                <a:off x="0" y="1784"/>
                <a:ext cx="1599" cy="518"/>
                <a:chOff x="0" y="1784"/>
                <a:chExt cx="1599" cy="518"/>
              </a:xfrm>
            </p:grpSpPr>
            <p:sp>
              <p:nvSpPr>
                <p:cNvPr id="36888"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6889"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0" name="Group 26"/>
              <p:cNvGrpSpPr>
                <a:grpSpLocks/>
              </p:cNvGrpSpPr>
              <p:nvPr/>
            </p:nvGrpSpPr>
            <p:grpSpPr bwMode="auto">
              <a:xfrm>
                <a:off x="1599" y="1784"/>
                <a:ext cx="1882" cy="518"/>
                <a:chOff x="1599" y="1784"/>
                <a:chExt cx="1882" cy="518"/>
              </a:xfrm>
            </p:grpSpPr>
            <p:sp>
              <p:nvSpPr>
                <p:cNvPr id="36891"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a:t>
                  </a:r>
                  <a:r>
                    <a:rPr lang="en-US" sz="1600" b="1">
                      <a:latin typeface="Times New Roman" pitchFamily="-111" charset="0"/>
                      <a:ea typeface="Times New Roman" pitchFamily="-111" charset="0"/>
                      <a:cs typeface="Times New Roman" pitchFamily="-111" charset="0"/>
                    </a:rPr>
                    <a:t>clok</a:t>
                  </a:r>
                  <a:r>
                    <a:rPr lang="en-US" sz="1600">
                      <a:latin typeface="Times New Roman" pitchFamily="-111" charset="0"/>
                      <a:ea typeface="Times New Roman" pitchFamily="-111" charset="0"/>
                      <a:cs typeface="Times New Roman" pitchFamily="-111" charset="0"/>
                    </a:rPr>
                    <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6892"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3" name="Group 29"/>
              <p:cNvGrpSpPr>
                <a:grpSpLocks/>
              </p:cNvGrpSpPr>
              <p:nvPr/>
            </p:nvGrpSpPr>
            <p:grpSpPr bwMode="auto">
              <a:xfrm>
                <a:off x="0" y="2302"/>
                <a:ext cx="1599" cy="518"/>
                <a:chOff x="0" y="2302"/>
                <a:chExt cx="1599" cy="518"/>
              </a:xfrm>
            </p:grpSpPr>
            <p:sp>
              <p:nvSpPr>
                <p:cNvPr id="36894"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6895"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6" name="Group 32"/>
              <p:cNvGrpSpPr>
                <a:grpSpLocks/>
              </p:cNvGrpSpPr>
              <p:nvPr/>
            </p:nvGrpSpPr>
            <p:grpSpPr bwMode="auto">
              <a:xfrm>
                <a:off x="1599" y="2302"/>
                <a:ext cx="1882" cy="518"/>
                <a:chOff x="1599" y="2302"/>
                <a:chExt cx="1882" cy="518"/>
              </a:xfrm>
            </p:grpSpPr>
            <p:sp>
              <p:nvSpPr>
                <p:cNvPr id="36897"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6898"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899" name="Group 35"/>
              <p:cNvGrpSpPr>
                <a:grpSpLocks/>
              </p:cNvGrpSpPr>
              <p:nvPr/>
            </p:nvGrpSpPr>
            <p:grpSpPr bwMode="auto">
              <a:xfrm>
                <a:off x="0" y="2820"/>
                <a:ext cx="1599" cy="518"/>
                <a:chOff x="0" y="2820"/>
                <a:chExt cx="1599" cy="518"/>
              </a:xfrm>
            </p:grpSpPr>
            <p:sp>
              <p:nvSpPr>
                <p:cNvPr id="36900"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6901"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6902" name="Group 38"/>
              <p:cNvGrpSpPr>
                <a:grpSpLocks/>
              </p:cNvGrpSpPr>
              <p:nvPr/>
            </p:nvGrpSpPr>
            <p:grpSpPr bwMode="auto">
              <a:xfrm>
                <a:off x="1599" y="2820"/>
                <a:ext cx="1882" cy="518"/>
                <a:chOff x="1599" y="2820"/>
                <a:chExt cx="1882" cy="518"/>
              </a:xfrm>
            </p:grpSpPr>
            <p:sp>
              <p:nvSpPr>
                <p:cNvPr id="36903"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6904"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6905"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6906"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a:t>
            </a:r>
            <a:r>
              <a:rPr lang="en-US" sz="1600">
                <a:solidFill>
                  <a:schemeClr val="tx2"/>
                </a:solidFill>
                <a:latin typeface="Times New Roman" pitchFamily="-111" charset="0"/>
              </a:rPr>
              <a:t> </a:t>
            </a:r>
            <a:r>
              <a:rPr lang="en-US" sz="1600" b="1">
                <a:solidFill>
                  <a:schemeClr val="tx2"/>
                </a:solidFill>
                <a:latin typeface="Times New Roman" pitchFamily="-111" charset="0"/>
              </a:rPr>
              <a:t>yorok</a:t>
            </a:r>
            <a:r>
              <a:rPr lang="en-US" sz="1600">
                <a:solidFill>
                  <a:schemeClr val="tx2"/>
                </a:solidFill>
                <a:latin typeface="Times New Roman" pitchFamily="-111" charset="0"/>
              </a:rPr>
              <a:t> clok kantok ok-yurp</a:t>
            </a:r>
          </a:p>
        </p:txBody>
      </p:sp>
      <p:sp>
        <p:nvSpPr>
          <p:cNvPr id="36907"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08"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09"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0"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1"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2" name="Line 48"/>
          <p:cNvSpPr>
            <a:spLocks noChangeShapeType="1"/>
          </p:cNvSpPr>
          <p:nvPr/>
        </p:nvSpPr>
        <p:spPr bwMode="auto">
          <a:xfrm flipH="1">
            <a:off x="4953000" y="4419600"/>
            <a:ext cx="2362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3" name="Line 49"/>
          <p:cNvSpPr>
            <a:spLocks noChangeShapeType="1"/>
          </p:cNvSpPr>
          <p:nvPr/>
        </p:nvSpPr>
        <p:spPr bwMode="auto">
          <a:xfrm flipH="1">
            <a:off x="5410200" y="4419600"/>
            <a:ext cx="19050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4" name="Line 50"/>
          <p:cNvSpPr>
            <a:spLocks noChangeShapeType="1"/>
          </p:cNvSpPr>
          <p:nvPr/>
        </p:nvSpPr>
        <p:spPr bwMode="auto">
          <a:xfrm flipH="1">
            <a:off x="5715000" y="4419600"/>
            <a:ext cx="1600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5" name="Line 51"/>
          <p:cNvSpPr>
            <a:spLocks noChangeShapeType="1"/>
          </p:cNvSpPr>
          <p:nvPr/>
        </p:nvSpPr>
        <p:spPr bwMode="auto">
          <a:xfrm flipH="1">
            <a:off x="6019800" y="4419600"/>
            <a:ext cx="1524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6" name="Line 52"/>
          <p:cNvSpPr>
            <a:spLocks noChangeShapeType="1"/>
          </p:cNvSpPr>
          <p:nvPr/>
        </p:nvSpPr>
        <p:spPr bwMode="auto">
          <a:xfrm flipH="1">
            <a:off x="6324600" y="4419600"/>
            <a:ext cx="990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7" name="Line 53"/>
          <p:cNvSpPr>
            <a:spLocks noChangeShapeType="1"/>
          </p:cNvSpPr>
          <p:nvPr/>
        </p:nvSpPr>
        <p:spPr bwMode="auto">
          <a:xfrm flipH="1">
            <a:off x="6629400" y="4419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6918" name="Text Box 54"/>
          <p:cNvSpPr txBox="1">
            <a:spLocks noChangeArrowheads="1"/>
          </p:cNvSpPr>
          <p:nvPr/>
        </p:nvSpPr>
        <p:spPr bwMode="auto">
          <a:xfrm>
            <a:off x="7543800" y="4343400"/>
            <a:ext cx="565150" cy="366713"/>
          </a:xfrm>
          <a:prstGeom prst="rect">
            <a:avLst/>
          </a:prstGeom>
          <a:noFill/>
          <a:ln w="9525">
            <a:noFill/>
            <a:miter lim="800000"/>
            <a:headEnd/>
            <a:tailEnd/>
          </a:ln>
          <a:effectLst/>
        </p:spPr>
        <p:txBody>
          <a:bodyPr wrap="none">
            <a:prstTxWarp prst="textNoShape">
              <a:avLst/>
            </a:prstTxWarp>
            <a:spAutoFit/>
          </a:bodyPr>
          <a:lstStyle/>
          <a:p>
            <a:pPr algn="l"/>
            <a:r>
              <a:rPr lang="en-US"/>
              <a:t>???</a:t>
            </a:r>
          </a:p>
        </p:txBody>
      </p:sp>
      <p:sp>
        <p:nvSpPr>
          <p:cNvPr id="36919" name="Line 55"/>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60" name="Rectangle 72"/>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7961" name="Rectangle 73"/>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7950" name="Rectangle 62"/>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7949" name="Rectangle 61"/>
          <p:cNvSpPr>
            <a:spLocks noChangeArrowheads="1"/>
          </p:cNvSpPr>
          <p:nvPr/>
        </p:nvSpPr>
        <p:spPr bwMode="auto">
          <a:xfrm>
            <a:off x="4724400" y="4114800"/>
            <a:ext cx="23622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789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7891" name="Group 3"/>
          <p:cNvGrpSpPr>
            <a:grpSpLocks/>
          </p:cNvGrpSpPr>
          <p:nvPr/>
        </p:nvGrpSpPr>
        <p:grpSpPr bwMode="auto">
          <a:xfrm>
            <a:off x="381000" y="1524000"/>
            <a:ext cx="8337550" cy="4873625"/>
            <a:chOff x="-3" y="-3"/>
            <a:chExt cx="3487" cy="3344"/>
          </a:xfrm>
        </p:grpSpPr>
        <p:grpSp>
          <p:nvGrpSpPr>
            <p:cNvPr id="37892" name="Group 4"/>
            <p:cNvGrpSpPr>
              <a:grpSpLocks/>
            </p:cNvGrpSpPr>
            <p:nvPr/>
          </p:nvGrpSpPr>
          <p:grpSpPr bwMode="auto">
            <a:xfrm>
              <a:off x="0" y="0"/>
              <a:ext cx="3481" cy="3338"/>
              <a:chOff x="0" y="0"/>
              <a:chExt cx="3481" cy="3338"/>
            </a:xfrm>
          </p:grpSpPr>
          <p:grpSp>
            <p:nvGrpSpPr>
              <p:cNvPr id="37893" name="Group 5"/>
              <p:cNvGrpSpPr>
                <a:grpSpLocks/>
              </p:cNvGrpSpPr>
              <p:nvPr/>
            </p:nvGrpSpPr>
            <p:grpSpPr bwMode="auto">
              <a:xfrm>
                <a:off x="0" y="0"/>
                <a:ext cx="1599" cy="633"/>
                <a:chOff x="0" y="0"/>
                <a:chExt cx="1599" cy="633"/>
              </a:xfrm>
            </p:grpSpPr>
            <p:sp>
              <p:nvSpPr>
                <p:cNvPr id="3789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789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896" name="Group 8"/>
              <p:cNvGrpSpPr>
                <a:grpSpLocks/>
              </p:cNvGrpSpPr>
              <p:nvPr/>
            </p:nvGrpSpPr>
            <p:grpSpPr bwMode="auto">
              <a:xfrm>
                <a:off x="1599" y="0"/>
                <a:ext cx="1882" cy="633"/>
                <a:chOff x="1599" y="0"/>
                <a:chExt cx="1882" cy="633"/>
              </a:xfrm>
            </p:grpSpPr>
            <p:sp>
              <p:nvSpPr>
                <p:cNvPr id="3789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789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899" name="Group 11"/>
              <p:cNvGrpSpPr>
                <a:grpSpLocks/>
              </p:cNvGrpSpPr>
              <p:nvPr/>
            </p:nvGrpSpPr>
            <p:grpSpPr bwMode="auto">
              <a:xfrm>
                <a:off x="0" y="633"/>
                <a:ext cx="1599" cy="633"/>
                <a:chOff x="0" y="633"/>
                <a:chExt cx="1599" cy="633"/>
              </a:xfrm>
            </p:grpSpPr>
            <p:sp>
              <p:nvSpPr>
                <p:cNvPr id="3790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790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2" name="Group 14"/>
              <p:cNvGrpSpPr>
                <a:grpSpLocks/>
              </p:cNvGrpSpPr>
              <p:nvPr/>
            </p:nvGrpSpPr>
            <p:grpSpPr bwMode="auto">
              <a:xfrm>
                <a:off x="1599" y="633"/>
                <a:ext cx="1882" cy="633"/>
                <a:chOff x="1599" y="633"/>
                <a:chExt cx="1882" cy="633"/>
              </a:xfrm>
            </p:grpSpPr>
            <p:sp>
              <p:nvSpPr>
                <p:cNvPr id="3790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790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5" name="Group 17"/>
              <p:cNvGrpSpPr>
                <a:grpSpLocks/>
              </p:cNvGrpSpPr>
              <p:nvPr/>
            </p:nvGrpSpPr>
            <p:grpSpPr bwMode="auto">
              <a:xfrm>
                <a:off x="0" y="1266"/>
                <a:ext cx="1599" cy="518"/>
                <a:chOff x="0" y="1266"/>
                <a:chExt cx="1599" cy="518"/>
              </a:xfrm>
            </p:grpSpPr>
            <p:sp>
              <p:nvSpPr>
                <p:cNvPr id="3790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790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08" name="Group 20"/>
              <p:cNvGrpSpPr>
                <a:grpSpLocks/>
              </p:cNvGrpSpPr>
              <p:nvPr/>
            </p:nvGrpSpPr>
            <p:grpSpPr bwMode="auto">
              <a:xfrm>
                <a:off x="1599" y="1266"/>
                <a:ext cx="1882" cy="518"/>
                <a:chOff x="1599" y="1266"/>
                <a:chExt cx="1882" cy="518"/>
              </a:xfrm>
            </p:grpSpPr>
            <p:sp>
              <p:nvSpPr>
                <p:cNvPr id="3790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791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1" name="Group 23"/>
              <p:cNvGrpSpPr>
                <a:grpSpLocks/>
              </p:cNvGrpSpPr>
              <p:nvPr/>
            </p:nvGrpSpPr>
            <p:grpSpPr bwMode="auto">
              <a:xfrm>
                <a:off x="0" y="1784"/>
                <a:ext cx="1599" cy="518"/>
                <a:chOff x="0" y="1784"/>
                <a:chExt cx="1599" cy="518"/>
              </a:xfrm>
            </p:grpSpPr>
            <p:sp>
              <p:nvSpPr>
                <p:cNvPr id="3791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791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4" name="Group 26"/>
              <p:cNvGrpSpPr>
                <a:grpSpLocks/>
              </p:cNvGrpSpPr>
              <p:nvPr/>
            </p:nvGrpSpPr>
            <p:grpSpPr bwMode="auto">
              <a:xfrm>
                <a:off x="1599" y="1784"/>
                <a:ext cx="1882" cy="518"/>
                <a:chOff x="1599" y="1784"/>
                <a:chExt cx="1882" cy="518"/>
              </a:xfrm>
            </p:grpSpPr>
            <p:sp>
              <p:nvSpPr>
                <p:cNvPr id="3791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791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17" name="Group 29"/>
              <p:cNvGrpSpPr>
                <a:grpSpLocks/>
              </p:cNvGrpSpPr>
              <p:nvPr/>
            </p:nvGrpSpPr>
            <p:grpSpPr bwMode="auto">
              <a:xfrm>
                <a:off x="0" y="2302"/>
                <a:ext cx="1599" cy="518"/>
                <a:chOff x="0" y="2302"/>
                <a:chExt cx="1599" cy="518"/>
              </a:xfrm>
            </p:grpSpPr>
            <p:sp>
              <p:nvSpPr>
                <p:cNvPr id="3791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791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0" name="Group 32"/>
              <p:cNvGrpSpPr>
                <a:grpSpLocks/>
              </p:cNvGrpSpPr>
              <p:nvPr/>
            </p:nvGrpSpPr>
            <p:grpSpPr bwMode="auto">
              <a:xfrm>
                <a:off x="1599" y="2302"/>
                <a:ext cx="1882" cy="518"/>
                <a:chOff x="1599" y="2302"/>
                <a:chExt cx="1882" cy="518"/>
              </a:xfrm>
            </p:grpSpPr>
            <p:sp>
              <p:nvSpPr>
                <p:cNvPr id="3792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792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3" name="Group 35"/>
              <p:cNvGrpSpPr>
                <a:grpSpLocks/>
              </p:cNvGrpSpPr>
              <p:nvPr/>
            </p:nvGrpSpPr>
            <p:grpSpPr bwMode="auto">
              <a:xfrm>
                <a:off x="0" y="2820"/>
                <a:ext cx="1599" cy="518"/>
                <a:chOff x="0" y="2820"/>
                <a:chExt cx="1599" cy="518"/>
              </a:xfrm>
            </p:grpSpPr>
            <p:sp>
              <p:nvSpPr>
                <p:cNvPr id="3792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792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7926" name="Group 38"/>
              <p:cNvGrpSpPr>
                <a:grpSpLocks/>
              </p:cNvGrpSpPr>
              <p:nvPr/>
            </p:nvGrpSpPr>
            <p:grpSpPr bwMode="auto">
              <a:xfrm>
                <a:off x="1599" y="2820"/>
                <a:ext cx="1882" cy="518"/>
                <a:chOff x="1599" y="2820"/>
                <a:chExt cx="1882" cy="518"/>
              </a:xfrm>
            </p:grpSpPr>
            <p:sp>
              <p:nvSpPr>
                <p:cNvPr id="3792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792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792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7930" name="Text Box 42"/>
          <p:cNvSpPr txBox="1">
            <a:spLocks noChangeArrowheads="1"/>
          </p:cNvSpPr>
          <p:nvPr/>
        </p:nvSpPr>
        <p:spPr bwMode="auto">
          <a:xfrm>
            <a:off x="152400" y="1066800"/>
            <a:ext cx="8651875"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clok kantok ok-yurp</a:t>
            </a:r>
          </a:p>
        </p:txBody>
      </p:sp>
      <p:sp>
        <p:nvSpPr>
          <p:cNvPr id="37931"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2"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3"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4"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35"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3" name="Line 55"/>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4" name="Line 56"/>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5" name="Line 57"/>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6" name="Line 58"/>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7" name="Line 59"/>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48" name="Line 60"/>
          <p:cNvSpPr>
            <a:spLocks noChangeShapeType="1"/>
          </p:cNvSpPr>
          <p:nvPr/>
        </p:nvSpPr>
        <p:spPr bwMode="auto">
          <a:xfrm flipH="1">
            <a:off x="6172200" y="5181600"/>
            <a:ext cx="685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1" name="Line 63"/>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2" name="Line 64"/>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3" name="Line 65"/>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4" name="Line 66"/>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5" name="Line 67"/>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6" name="Line 68"/>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7" name="Line 69"/>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8" name="Line 70"/>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7959" name="Line 71"/>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a:t>
            </a:r>
          </a:p>
        </p:txBody>
      </p:sp>
      <p:sp>
        <p:nvSpPr>
          <p:cNvPr id="3" name="Content Placeholder 2"/>
          <p:cNvSpPr>
            <a:spLocks noGrp="1"/>
          </p:cNvSpPr>
          <p:nvPr>
            <p:ph idx="1"/>
          </p:nvPr>
        </p:nvSpPr>
        <p:spPr/>
        <p:txBody>
          <a:bodyPr/>
          <a:lstStyle/>
          <a:p>
            <a:pPr marL="0" indent="0">
              <a:buNone/>
            </a:pPr>
            <a:r>
              <a:rPr lang="en-US" sz="2400" dirty="0"/>
              <a:t>Assignment 5</a:t>
            </a:r>
          </a:p>
          <a:p>
            <a:pPr marL="0" indent="0">
              <a:buNone/>
            </a:pPr>
            <a:endParaRPr lang="en-US" sz="2400" dirty="0"/>
          </a:p>
          <a:p>
            <a:pPr marL="0" indent="0">
              <a:buNone/>
            </a:pPr>
            <a:r>
              <a:rPr lang="en-US" sz="2400" dirty="0"/>
              <a:t>Normal office hours on Friday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03" name="Rectangle 67"/>
          <p:cNvSpPr>
            <a:spLocks noChangeArrowheads="1"/>
          </p:cNvSpPr>
          <p:nvPr/>
        </p:nvSpPr>
        <p:spPr bwMode="auto">
          <a:xfrm>
            <a:off x="5943600" y="1066800"/>
            <a:ext cx="1066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0004" name="Rectangle 68"/>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9993" name="Rectangle 57"/>
          <p:cNvSpPr>
            <a:spLocks noChangeArrowheads="1"/>
          </p:cNvSpPr>
          <p:nvPr/>
        </p:nvSpPr>
        <p:spPr bwMode="auto">
          <a:xfrm>
            <a:off x="7010400" y="1066800"/>
            <a:ext cx="458788"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9992" name="Rectangle 56"/>
          <p:cNvSpPr>
            <a:spLocks noChangeArrowheads="1"/>
          </p:cNvSpPr>
          <p:nvPr/>
        </p:nvSpPr>
        <p:spPr bwMode="auto">
          <a:xfrm>
            <a:off x="7086600" y="4114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39938"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39939" name="Group 3"/>
          <p:cNvGrpSpPr>
            <a:grpSpLocks/>
          </p:cNvGrpSpPr>
          <p:nvPr/>
        </p:nvGrpSpPr>
        <p:grpSpPr bwMode="auto">
          <a:xfrm>
            <a:off x="381000" y="1524000"/>
            <a:ext cx="8337550" cy="4873625"/>
            <a:chOff x="-3" y="-3"/>
            <a:chExt cx="3487" cy="3344"/>
          </a:xfrm>
        </p:grpSpPr>
        <p:grpSp>
          <p:nvGrpSpPr>
            <p:cNvPr id="39940" name="Group 4"/>
            <p:cNvGrpSpPr>
              <a:grpSpLocks/>
            </p:cNvGrpSpPr>
            <p:nvPr/>
          </p:nvGrpSpPr>
          <p:grpSpPr bwMode="auto">
            <a:xfrm>
              <a:off x="0" y="0"/>
              <a:ext cx="3481" cy="3338"/>
              <a:chOff x="0" y="0"/>
              <a:chExt cx="3481" cy="3338"/>
            </a:xfrm>
          </p:grpSpPr>
          <p:grpSp>
            <p:nvGrpSpPr>
              <p:cNvPr id="39941" name="Group 5"/>
              <p:cNvGrpSpPr>
                <a:grpSpLocks/>
              </p:cNvGrpSpPr>
              <p:nvPr/>
            </p:nvGrpSpPr>
            <p:grpSpPr bwMode="auto">
              <a:xfrm>
                <a:off x="0" y="0"/>
                <a:ext cx="1599" cy="633"/>
                <a:chOff x="0" y="0"/>
                <a:chExt cx="1599" cy="633"/>
              </a:xfrm>
            </p:grpSpPr>
            <p:sp>
              <p:nvSpPr>
                <p:cNvPr id="39942"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39943"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44" name="Group 8"/>
              <p:cNvGrpSpPr>
                <a:grpSpLocks/>
              </p:cNvGrpSpPr>
              <p:nvPr/>
            </p:nvGrpSpPr>
            <p:grpSpPr bwMode="auto">
              <a:xfrm>
                <a:off x="1599" y="0"/>
                <a:ext cx="1882" cy="633"/>
                <a:chOff x="1599" y="0"/>
                <a:chExt cx="1882" cy="633"/>
              </a:xfrm>
            </p:grpSpPr>
            <p:sp>
              <p:nvSpPr>
                <p:cNvPr id="39945"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39946"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47" name="Group 11"/>
              <p:cNvGrpSpPr>
                <a:grpSpLocks/>
              </p:cNvGrpSpPr>
              <p:nvPr/>
            </p:nvGrpSpPr>
            <p:grpSpPr bwMode="auto">
              <a:xfrm>
                <a:off x="0" y="633"/>
                <a:ext cx="1599" cy="633"/>
                <a:chOff x="0" y="633"/>
                <a:chExt cx="1599" cy="633"/>
              </a:xfrm>
            </p:grpSpPr>
            <p:sp>
              <p:nvSpPr>
                <p:cNvPr id="39948"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39949"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0" name="Group 14"/>
              <p:cNvGrpSpPr>
                <a:grpSpLocks/>
              </p:cNvGrpSpPr>
              <p:nvPr/>
            </p:nvGrpSpPr>
            <p:grpSpPr bwMode="auto">
              <a:xfrm>
                <a:off x="1599" y="633"/>
                <a:ext cx="1882" cy="633"/>
                <a:chOff x="1599" y="633"/>
                <a:chExt cx="1882" cy="633"/>
              </a:xfrm>
            </p:grpSpPr>
            <p:sp>
              <p:nvSpPr>
                <p:cNvPr id="39951"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39952"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3" name="Group 17"/>
              <p:cNvGrpSpPr>
                <a:grpSpLocks/>
              </p:cNvGrpSpPr>
              <p:nvPr/>
            </p:nvGrpSpPr>
            <p:grpSpPr bwMode="auto">
              <a:xfrm>
                <a:off x="0" y="1266"/>
                <a:ext cx="1599" cy="518"/>
                <a:chOff x="0" y="1266"/>
                <a:chExt cx="1599" cy="518"/>
              </a:xfrm>
            </p:grpSpPr>
            <p:sp>
              <p:nvSpPr>
                <p:cNvPr id="39954"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39955"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6" name="Group 20"/>
              <p:cNvGrpSpPr>
                <a:grpSpLocks/>
              </p:cNvGrpSpPr>
              <p:nvPr/>
            </p:nvGrpSpPr>
            <p:grpSpPr bwMode="auto">
              <a:xfrm>
                <a:off x="1599" y="1266"/>
                <a:ext cx="1882" cy="518"/>
                <a:chOff x="1599" y="1266"/>
                <a:chExt cx="1882" cy="518"/>
              </a:xfrm>
            </p:grpSpPr>
            <p:sp>
              <p:nvSpPr>
                <p:cNvPr id="39957"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39958"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59" name="Group 23"/>
              <p:cNvGrpSpPr>
                <a:grpSpLocks/>
              </p:cNvGrpSpPr>
              <p:nvPr/>
            </p:nvGrpSpPr>
            <p:grpSpPr bwMode="auto">
              <a:xfrm>
                <a:off x="0" y="1784"/>
                <a:ext cx="1599" cy="518"/>
                <a:chOff x="0" y="1784"/>
                <a:chExt cx="1599" cy="518"/>
              </a:xfrm>
            </p:grpSpPr>
            <p:sp>
              <p:nvSpPr>
                <p:cNvPr id="39960"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39961"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2" name="Group 26"/>
              <p:cNvGrpSpPr>
                <a:grpSpLocks/>
              </p:cNvGrpSpPr>
              <p:nvPr/>
            </p:nvGrpSpPr>
            <p:grpSpPr bwMode="auto">
              <a:xfrm>
                <a:off x="1599" y="1784"/>
                <a:ext cx="1882" cy="518"/>
                <a:chOff x="1599" y="1784"/>
                <a:chExt cx="1882" cy="518"/>
              </a:xfrm>
            </p:grpSpPr>
            <p:sp>
              <p:nvSpPr>
                <p:cNvPr id="39963"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39964"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5" name="Group 29"/>
              <p:cNvGrpSpPr>
                <a:grpSpLocks/>
              </p:cNvGrpSpPr>
              <p:nvPr/>
            </p:nvGrpSpPr>
            <p:grpSpPr bwMode="auto">
              <a:xfrm>
                <a:off x="0" y="2302"/>
                <a:ext cx="1599" cy="518"/>
                <a:chOff x="0" y="2302"/>
                <a:chExt cx="1599" cy="518"/>
              </a:xfrm>
            </p:grpSpPr>
            <p:sp>
              <p:nvSpPr>
                <p:cNvPr id="39966"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39967"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68" name="Group 32"/>
              <p:cNvGrpSpPr>
                <a:grpSpLocks/>
              </p:cNvGrpSpPr>
              <p:nvPr/>
            </p:nvGrpSpPr>
            <p:grpSpPr bwMode="auto">
              <a:xfrm>
                <a:off x="1599" y="2302"/>
                <a:ext cx="1882" cy="518"/>
                <a:chOff x="1599" y="2302"/>
                <a:chExt cx="1882" cy="518"/>
              </a:xfrm>
            </p:grpSpPr>
            <p:sp>
              <p:nvSpPr>
                <p:cNvPr id="39969"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39970"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71" name="Group 35"/>
              <p:cNvGrpSpPr>
                <a:grpSpLocks/>
              </p:cNvGrpSpPr>
              <p:nvPr/>
            </p:nvGrpSpPr>
            <p:grpSpPr bwMode="auto">
              <a:xfrm>
                <a:off x="0" y="2820"/>
                <a:ext cx="1599" cy="518"/>
                <a:chOff x="0" y="2820"/>
                <a:chExt cx="1599" cy="518"/>
              </a:xfrm>
            </p:grpSpPr>
            <p:sp>
              <p:nvSpPr>
                <p:cNvPr id="39972"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39973"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9974" name="Group 38"/>
              <p:cNvGrpSpPr>
                <a:grpSpLocks/>
              </p:cNvGrpSpPr>
              <p:nvPr/>
            </p:nvGrpSpPr>
            <p:grpSpPr bwMode="auto">
              <a:xfrm>
                <a:off x="1599" y="2820"/>
                <a:ext cx="1882" cy="518"/>
                <a:chOff x="1599" y="2820"/>
                <a:chExt cx="1882" cy="518"/>
              </a:xfrm>
            </p:grpSpPr>
            <p:sp>
              <p:nvSpPr>
                <p:cNvPr id="39975"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39976"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9977"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39978" name="Text Box 42"/>
          <p:cNvSpPr txBox="1">
            <a:spLocks noChangeArrowheads="1"/>
          </p:cNvSpPr>
          <p:nvPr/>
        </p:nvSpPr>
        <p:spPr bwMode="auto">
          <a:xfrm>
            <a:off x="152400" y="1066800"/>
            <a:ext cx="866298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a:t>
            </a:r>
            <a:r>
              <a:rPr lang="en-US" sz="1600" b="1">
                <a:solidFill>
                  <a:schemeClr val="tx2"/>
                </a:solidFill>
                <a:latin typeface="Times New Roman" pitchFamily="-111" charset="0"/>
              </a:rPr>
              <a:t>clok</a:t>
            </a:r>
            <a:r>
              <a:rPr lang="en-US" sz="1600">
                <a:solidFill>
                  <a:schemeClr val="tx2"/>
                </a:solidFill>
                <a:latin typeface="Times New Roman" pitchFamily="-111" charset="0"/>
              </a:rPr>
              <a:t> kantok ok-yurp</a:t>
            </a:r>
          </a:p>
        </p:txBody>
      </p:sp>
      <p:sp>
        <p:nvSpPr>
          <p:cNvPr id="39979"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0"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1"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2"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3"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4"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5"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6"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7"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8"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89" name="Line 53"/>
          <p:cNvSpPr>
            <a:spLocks noChangeShapeType="1"/>
          </p:cNvSpPr>
          <p:nvPr/>
        </p:nvSpPr>
        <p:spPr bwMode="auto">
          <a:xfrm flipV="1">
            <a:off x="6324600" y="4419600"/>
            <a:ext cx="914400" cy="304800"/>
          </a:xfrm>
          <a:prstGeom prst="line">
            <a:avLst/>
          </a:prstGeom>
          <a:noFill/>
          <a:ln w="57150" cap="rnd">
            <a:solidFill>
              <a:schemeClr val="tx1"/>
            </a:solidFill>
            <a:prstDash val="sysDot"/>
            <a:round/>
            <a:headEnd/>
            <a:tailEnd/>
          </a:ln>
          <a:effectLst/>
        </p:spPr>
        <p:txBody>
          <a:bodyPr>
            <a:prstTxWarp prst="textNoShape">
              <a:avLst/>
            </a:prstTxWarp>
          </a:bodyPr>
          <a:lstStyle/>
          <a:p>
            <a:endParaRPr lang="en-US"/>
          </a:p>
        </p:txBody>
      </p:sp>
      <p:sp>
        <p:nvSpPr>
          <p:cNvPr id="39990" name="Text Box 54"/>
          <p:cNvSpPr txBox="1">
            <a:spLocks noChangeArrowheads="1"/>
          </p:cNvSpPr>
          <p:nvPr/>
        </p:nvSpPr>
        <p:spPr bwMode="auto">
          <a:xfrm>
            <a:off x="7391400" y="4267200"/>
            <a:ext cx="1276350" cy="641350"/>
          </a:xfrm>
          <a:prstGeom prst="rect">
            <a:avLst/>
          </a:prstGeom>
          <a:noFill/>
          <a:ln w="9525">
            <a:noFill/>
            <a:miter lim="800000"/>
            <a:headEnd/>
            <a:tailEnd/>
          </a:ln>
          <a:effectLst/>
        </p:spPr>
        <p:txBody>
          <a:bodyPr wrap="none">
            <a:prstTxWarp prst="textNoShape">
              <a:avLst/>
            </a:prstTxWarp>
            <a:spAutoFit/>
          </a:bodyPr>
          <a:lstStyle/>
          <a:p>
            <a:pPr algn="l"/>
            <a:r>
              <a:rPr lang="en-US"/>
              <a:t>process of</a:t>
            </a:r>
          </a:p>
          <a:p>
            <a:pPr algn="l"/>
            <a:r>
              <a:rPr lang="en-US"/>
              <a:t>elimination</a:t>
            </a:r>
          </a:p>
        </p:txBody>
      </p:sp>
      <p:sp>
        <p:nvSpPr>
          <p:cNvPr id="39991" name="Line 55"/>
          <p:cNvSpPr>
            <a:spLocks noChangeShapeType="1"/>
          </p:cNvSpPr>
          <p:nvPr/>
        </p:nvSpPr>
        <p:spPr bwMode="auto">
          <a:xfrm flipH="1">
            <a:off x="61722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4" name="Line 58"/>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5" name="Line 59"/>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6" name="Line 60"/>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7" name="Line 61"/>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8" name="Line 62"/>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39999" name="Line 63"/>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0" name="Line 64"/>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1" name="Line 65"/>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0002" name="Line 66"/>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6" name="Rectangle 72"/>
          <p:cNvSpPr>
            <a:spLocks noChangeArrowheads="1"/>
          </p:cNvSpPr>
          <p:nvPr/>
        </p:nvSpPr>
        <p:spPr bwMode="auto">
          <a:xfrm>
            <a:off x="5943600" y="1066800"/>
            <a:ext cx="1447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2057" name="Rectangle 73"/>
          <p:cNvSpPr>
            <a:spLocks noChangeArrowheads="1"/>
          </p:cNvSpPr>
          <p:nvPr/>
        </p:nvSpPr>
        <p:spPr bwMode="auto">
          <a:xfrm>
            <a:off x="4800600" y="1066800"/>
            <a:ext cx="56832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2055" name="Rectangle 71"/>
          <p:cNvSpPr>
            <a:spLocks noChangeArrowheads="1"/>
          </p:cNvSpPr>
          <p:nvPr/>
        </p:nvSpPr>
        <p:spPr bwMode="auto">
          <a:xfrm>
            <a:off x="5603875" y="4889500"/>
            <a:ext cx="50006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2054" name="Rectangle 70"/>
          <p:cNvSpPr>
            <a:spLocks noChangeArrowheads="1"/>
          </p:cNvSpPr>
          <p:nvPr/>
        </p:nvSpPr>
        <p:spPr bwMode="auto">
          <a:xfrm>
            <a:off x="5410200" y="1066800"/>
            <a:ext cx="500063"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2053" name="Rectangle 69"/>
          <p:cNvSpPr>
            <a:spLocks noChangeArrowheads="1"/>
          </p:cNvSpPr>
          <p:nvPr/>
        </p:nvSpPr>
        <p:spPr bwMode="auto">
          <a:xfrm>
            <a:off x="7180263" y="4891088"/>
            <a:ext cx="820737"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1986"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41987" name="Group 3"/>
          <p:cNvGrpSpPr>
            <a:grpSpLocks/>
          </p:cNvGrpSpPr>
          <p:nvPr/>
        </p:nvGrpSpPr>
        <p:grpSpPr bwMode="auto">
          <a:xfrm>
            <a:off x="381000" y="1524000"/>
            <a:ext cx="8337550" cy="4873625"/>
            <a:chOff x="-3" y="-3"/>
            <a:chExt cx="3487" cy="3344"/>
          </a:xfrm>
        </p:grpSpPr>
        <p:grpSp>
          <p:nvGrpSpPr>
            <p:cNvPr id="41988" name="Group 4"/>
            <p:cNvGrpSpPr>
              <a:grpSpLocks/>
            </p:cNvGrpSpPr>
            <p:nvPr/>
          </p:nvGrpSpPr>
          <p:grpSpPr bwMode="auto">
            <a:xfrm>
              <a:off x="0" y="0"/>
              <a:ext cx="3481" cy="3338"/>
              <a:chOff x="0" y="0"/>
              <a:chExt cx="3481" cy="3338"/>
            </a:xfrm>
          </p:grpSpPr>
          <p:grpSp>
            <p:nvGrpSpPr>
              <p:cNvPr id="41989" name="Group 5"/>
              <p:cNvGrpSpPr>
                <a:grpSpLocks/>
              </p:cNvGrpSpPr>
              <p:nvPr/>
            </p:nvGrpSpPr>
            <p:grpSpPr bwMode="auto">
              <a:xfrm>
                <a:off x="0" y="0"/>
                <a:ext cx="1599" cy="633"/>
                <a:chOff x="0" y="0"/>
                <a:chExt cx="1599" cy="633"/>
              </a:xfrm>
            </p:grpSpPr>
            <p:sp>
              <p:nvSpPr>
                <p:cNvPr id="4199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4199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2" name="Group 8"/>
              <p:cNvGrpSpPr>
                <a:grpSpLocks/>
              </p:cNvGrpSpPr>
              <p:nvPr/>
            </p:nvGrpSpPr>
            <p:grpSpPr bwMode="auto">
              <a:xfrm>
                <a:off x="1599" y="0"/>
                <a:ext cx="1882" cy="633"/>
                <a:chOff x="1599" y="0"/>
                <a:chExt cx="1882" cy="633"/>
              </a:xfrm>
            </p:grpSpPr>
            <p:sp>
              <p:nvSpPr>
                <p:cNvPr id="4199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4199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5" name="Group 11"/>
              <p:cNvGrpSpPr>
                <a:grpSpLocks/>
              </p:cNvGrpSpPr>
              <p:nvPr/>
            </p:nvGrpSpPr>
            <p:grpSpPr bwMode="auto">
              <a:xfrm>
                <a:off x="0" y="633"/>
                <a:ext cx="1599" cy="633"/>
                <a:chOff x="0" y="633"/>
                <a:chExt cx="1599" cy="633"/>
              </a:xfrm>
            </p:grpSpPr>
            <p:sp>
              <p:nvSpPr>
                <p:cNvPr id="41996"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41997"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1998" name="Group 14"/>
              <p:cNvGrpSpPr>
                <a:grpSpLocks/>
              </p:cNvGrpSpPr>
              <p:nvPr/>
            </p:nvGrpSpPr>
            <p:grpSpPr bwMode="auto">
              <a:xfrm>
                <a:off x="1599" y="633"/>
                <a:ext cx="1882" cy="633"/>
                <a:chOff x="1599" y="633"/>
                <a:chExt cx="1882" cy="633"/>
              </a:xfrm>
            </p:grpSpPr>
            <p:sp>
              <p:nvSpPr>
                <p:cNvPr id="41999"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42000"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1" name="Group 17"/>
              <p:cNvGrpSpPr>
                <a:grpSpLocks/>
              </p:cNvGrpSpPr>
              <p:nvPr/>
            </p:nvGrpSpPr>
            <p:grpSpPr bwMode="auto">
              <a:xfrm>
                <a:off x="0" y="1266"/>
                <a:ext cx="1599" cy="518"/>
                <a:chOff x="0" y="1266"/>
                <a:chExt cx="1599" cy="518"/>
              </a:xfrm>
            </p:grpSpPr>
            <p:sp>
              <p:nvSpPr>
                <p:cNvPr id="42002"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42003"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4" name="Group 20"/>
              <p:cNvGrpSpPr>
                <a:grpSpLocks/>
              </p:cNvGrpSpPr>
              <p:nvPr/>
            </p:nvGrpSpPr>
            <p:grpSpPr bwMode="auto">
              <a:xfrm>
                <a:off x="1599" y="1266"/>
                <a:ext cx="1882" cy="518"/>
                <a:chOff x="1599" y="1266"/>
                <a:chExt cx="1882" cy="518"/>
              </a:xfrm>
            </p:grpSpPr>
            <p:sp>
              <p:nvSpPr>
                <p:cNvPr id="42005"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42006"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07" name="Group 23"/>
              <p:cNvGrpSpPr>
                <a:grpSpLocks/>
              </p:cNvGrpSpPr>
              <p:nvPr/>
            </p:nvGrpSpPr>
            <p:grpSpPr bwMode="auto">
              <a:xfrm>
                <a:off x="0" y="1784"/>
                <a:ext cx="1599" cy="518"/>
                <a:chOff x="0" y="1784"/>
                <a:chExt cx="1599" cy="518"/>
              </a:xfrm>
            </p:grpSpPr>
            <p:sp>
              <p:nvSpPr>
                <p:cNvPr id="42008"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42009"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0" name="Group 26"/>
              <p:cNvGrpSpPr>
                <a:grpSpLocks/>
              </p:cNvGrpSpPr>
              <p:nvPr/>
            </p:nvGrpSpPr>
            <p:grpSpPr bwMode="auto">
              <a:xfrm>
                <a:off x="1599" y="1784"/>
                <a:ext cx="1882" cy="518"/>
                <a:chOff x="1599" y="1784"/>
                <a:chExt cx="1882" cy="518"/>
              </a:xfrm>
            </p:grpSpPr>
            <p:sp>
              <p:nvSpPr>
                <p:cNvPr id="42011"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42012"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3" name="Group 29"/>
              <p:cNvGrpSpPr>
                <a:grpSpLocks/>
              </p:cNvGrpSpPr>
              <p:nvPr/>
            </p:nvGrpSpPr>
            <p:grpSpPr bwMode="auto">
              <a:xfrm>
                <a:off x="0" y="2302"/>
                <a:ext cx="1599" cy="518"/>
                <a:chOff x="0" y="2302"/>
                <a:chExt cx="1599" cy="518"/>
              </a:xfrm>
            </p:grpSpPr>
            <p:sp>
              <p:nvSpPr>
                <p:cNvPr id="42014"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42015"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6" name="Group 32"/>
              <p:cNvGrpSpPr>
                <a:grpSpLocks/>
              </p:cNvGrpSpPr>
              <p:nvPr/>
            </p:nvGrpSpPr>
            <p:grpSpPr bwMode="auto">
              <a:xfrm>
                <a:off x="1599" y="2302"/>
                <a:ext cx="1882" cy="518"/>
                <a:chOff x="1599" y="2302"/>
                <a:chExt cx="1882" cy="518"/>
              </a:xfrm>
            </p:grpSpPr>
            <p:sp>
              <p:nvSpPr>
                <p:cNvPr id="42017"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42018"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19" name="Group 35"/>
              <p:cNvGrpSpPr>
                <a:grpSpLocks/>
              </p:cNvGrpSpPr>
              <p:nvPr/>
            </p:nvGrpSpPr>
            <p:grpSpPr bwMode="auto">
              <a:xfrm>
                <a:off x="0" y="2820"/>
                <a:ext cx="1599" cy="518"/>
                <a:chOff x="0" y="2820"/>
                <a:chExt cx="1599" cy="518"/>
              </a:xfrm>
            </p:grpSpPr>
            <p:sp>
              <p:nvSpPr>
                <p:cNvPr id="42020"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42021"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2022" name="Group 38"/>
              <p:cNvGrpSpPr>
                <a:grpSpLocks/>
              </p:cNvGrpSpPr>
              <p:nvPr/>
            </p:nvGrpSpPr>
            <p:grpSpPr bwMode="auto">
              <a:xfrm>
                <a:off x="1599" y="2820"/>
                <a:ext cx="1882" cy="518"/>
                <a:chOff x="1599" y="2820"/>
                <a:chExt cx="1882" cy="518"/>
              </a:xfrm>
            </p:grpSpPr>
            <p:sp>
              <p:nvSpPr>
                <p:cNvPr id="42023"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42024"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42025"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42026" name="Text Box 42"/>
          <p:cNvSpPr txBox="1">
            <a:spLocks noChangeArrowheads="1"/>
          </p:cNvSpPr>
          <p:nvPr/>
        </p:nvSpPr>
        <p:spPr bwMode="auto">
          <a:xfrm>
            <a:off x="152400" y="1066800"/>
            <a:ext cx="8662988"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translate this to Arcturan:    </a:t>
            </a:r>
            <a:r>
              <a:rPr lang="en-US" sz="1600" b="1">
                <a:solidFill>
                  <a:schemeClr val="tx2"/>
                </a:solidFill>
                <a:latin typeface="Times New Roman" pitchFamily="-111" charset="0"/>
              </a:rPr>
              <a:t>farok</a:t>
            </a:r>
            <a:r>
              <a:rPr lang="en-US" sz="1600">
                <a:solidFill>
                  <a:schemeClr val="tx2"/>
                </a:solidFill>
                <a:latin typeface="Times New Roman" pitchFamily="-111" charset="0"/>
              </a:rPr>
              <a:t> crrrok </a:t>
            </a:r>
            <a:r>
              <a:rPr lang="en-US" sz="1600" b="1">
                <a:solidFill>
                  <a:schemeClr val="tx2"/>
                </a:solidFill>
                <a:latin typeface="Times New Roman" pitchFamily="-111" charset="0"/>
              </a:rPr>
              <a:t>hihok yorok</a:t>
            </a:r>
            <a:r>
              <a:rPr lang="en-US" sz="1600">
                <a:solidFill>
                  <a:schemeClr val="tx2"/>
                </a:solidFill>
                <a:latin typeface="Times New Roman" pitchFamily="-111" charset="0"/>
              </a:rPr>
              <a:t> </a:t>
            </a:r>
            <a:r>
              <a:rPr lang="en-US" sz="1600" b="1">
                <a:solidFill>
                  <a:schemeClr val="tx2"/>
                </a:solidFill>
                <a:latin typeface="Times New Roman" pitchFamily="-111" charset="0"/>
              </a:rPr>
              <a:t>clok</a:t>
            </a:r>
            <a:r>
              <a:rPr lang="en-US" sz="1600">
                <a:solidFill>
                  <a:schemeClr val="tx2"/>
                </a:solidFill>
                <a:latin typeface="Times New Roman" pitchFamily="-111" charset="0"/>
              </a:rPr>
              <a:t> kantok ok-yurp</a:t>
            </a:r>
          </a:p>
        </p:txBody>
      </p:sp>
      <p:sp>
        <p:nvSpPr>
          <p:cNvPr id="42027"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28"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29"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0"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1"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2"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3"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4"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5"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6"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37" name="Line 53"/>
          <p:cNvSpPr>
            <a:spLocks noChangeShapeType="1"/>
          </p:cNvSpPr>
          <p:nvPr/>
        </p:nvSpPr>
        <p:spPr bwMode="auto">
          <a:xfrm flipV="1">
            <a:off x="6324600" y="4419600"/>
            <a:ext cx="9144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2039" name="Line 55"/>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0" name="Line 56"/>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1" name="Line 57"/>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2" name="Line 58"/>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3" name="Line 59"/>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4" name="Line 60"/>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5" name="Line 61"/>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6" name="Line 62"/>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7" name="Line 63"/>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2048" name="Line 64"/>
          <p:cNvSpPr>
            <a:spLocks noChangeShapeType="1"/>
          </p:cNvSpPr>
          <p:nvPr/>
        </p:nvSpPr>
        <p:spPr bwMode="auto">
          <a:xfrm flipH="1">
            <a:off x="6781800" y="5181600"/>
            <a:ext cx="609600" cy="304800"/>
          </a:xfrm>
          <a:prstGeom prst="line">
            <a:avLst/>
          </a:prstGeom>
          <a:noFill/>
          <a:ln w="57150" cap="rnd">
            <a:solidFill>
              <a:schemeClr val="tx1"/>
            </a:solidFill>
            <a:prstDash val="sysDot"/>
            <a:round/>
            <a:headEnd/>
            <a:tailEnd/>
          </a:ln>
          <a:effectLst/>
        </p:spPr>
        <p:txBody>
          <a:bodyPr>
            <a:prstTxWarp prst="textNoShape">
              <a:avLst/>
            </a:prstTxWarp>
          </a:bodyPr>
          <a:lstStyle/>
          <a:p>
            <a:endParaRPr lang="en-US"/>
          </a:p>
        </p:txBody>
      </p:sp>
      <p:sp>
        <p:nvSpPr>
          <p:cNvPr id="42049" name="Text Box 65"/>
          <p:cNvSpPr txBox="1">
            <a:spLocks noChangeArrowheads="1"/>
          </p:cNvSpPr>
          <p:nvPr/>
        </p:nvSpPr>
        <p:spPr bwMode="auto">
          <a:xfrm>
            <a:off x="7620000" y="5257800"/>
            <a:ext cx="1123950" cy="366713"/>
          </a:xfrm>
          <a:prstGeom prst="rect">
            <a:avLst/>
          </a:prstGeom>
          <a:noFill/>
          <a:ln w="9525">
            <a:noFill/>
            <a:miter lim="800000"/>
            <a:headEnd/>
            <a:tailEnd/>
          </a:ln>
          <a:effectLst/>
        </p:spPr>
        <p:txBody>
          <a:bodyPr wrap="none">
            <a:prstTxWarp prst="textNoShape">
              <a:avLst/>
            </a:prstTxWarp>
            <a:spAutoFit/>
          </a:bodyPr>
          <a:lstStyle/>
          <a:p>
            <a:pPr algn="l"/>
            <a:r>
              <a:rPr lang="en-US"/>
              <a:t>cognate?</a:t>
            </a:r>
          </a:p>
        </p:txBody>
      </p:sp>
      <p:sp>
        <p:nvSpPr>
          <p:cNvPr id="42052" name="Line 68"/>
          <p:cNvSpPr>
            <a:spLocks noChangeShapeType="1"/>
          </p:cNvSpPr>
          <p:nvPr/>
        </p:nvSpPr>
        <p:spPr bwMode="auto">
          <a:xfrm flipH="1">
            <a:off x="2514600" y="3657600"/>
            <a:ext cx="3810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78" name="Rectangle 70"/>
          <p:cNvSpPr>
            <a:spLocks noChangeArrowheads="1"/>
          </p:cNvSpPr>
          <p:nvPr/>
        </p:nvSpPr>
        <p:spPr bwMode="auto">
          <a:xfrm>
            <a:off x="4800600" y="1066800"/>
            <a:ext cx="33528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43050" name="Text Box 42"/>
          <p:cNvSpPr txBox="1">
            <a:spLocks noChangeArrowheads="1"/>
          </p:cNvSpPr>
          <p:nvPr/>
        </p:nvSpPr>
        <p:spPr bwMode="auto">
          <a:xfrm>
            <a:off x="152400" y="1066800"/>
            <a:ext cx="8032750" cy="366713"/>
          </a:xfrm>
          <a:prstGeom prst="rect">
            <a:avLst/>
          </a:prstGeom>
          <a:noFill/>
          <a:ln w="9525">
            <a:noFill/>
            <a:miter lim="800000"/>
            <a:headEnd/>
            <a:tailEnd/>
          </a:ln>
          <a:effectLst/>
        </p:spPr>
        <p:txBody>
          <a:bodyPr wrap="none">
            <a:prstTxWarp prst="textNoShape">
              <a:avLst/>
            </a:prstTxWarp>
            <a:spAutoFit/>
          </a:bodyPr>
          <a:lstStyle/>
          <a:p>
            <a:pPr algn="l"/>
            <a:r>
              <a:rPr lang="en-US">
                <a:solidFill>
                  <a:schemeClr val="tx2"/>
                </a:solidFill>
              </a:rPr>
              <a:t>Your assignment, put these words in order:    { </a:t>
            </a:r>
            <a:r>
              <a:rPr lang="en-US" sz="1600" b="1">
                <a:latin typeface="Times New Roman" pitchFamily="-111" charset="0"/>
              </a:rPr>
              <a:t>jjat, arrat, mat, bat, oloat, at-yurp</a:t>
            </a:r>
            <a:r>
              <a:rPr lang="en-US" sz="1400">
                <a:solidFill>
                  <a:srgbClr val="003366"/>
                </a:solidFill>
                <a:latin typeface="Times New Roman" pitchFamily="-111" charset="0"/>
              </a:rPr>
              <a:t> </a:t>
            </a:r>
            <a:r>
              <a:rPr lang="en-US" sz="1600" b="1">
                <a:solidFill>
                  <a:srgbClr val="003366"/>
                </a:solidFill>
              </a:rPr>
              <a:t>}</a:t>
            </a:r>
          </a:p>
        </p:txBody>
      </p:sp>
      <p:sp>
        <p:nvSpPr>
          <p:cNvPr id="43077" name="Rectangle 69"/>
          <p:cNvSpPr>
            <a:spLocks noChangeArrowheads="1"/>
          </p:cNvSpPr>
          <p:nvPr/>
        </p:nvSpPr>
        <p:spPr bwMode="auto">
          <a:xfrm>
            <a:off x="5583238" y="4876800"/>
            <a:ext cx="533400" cy="381000"/>
          </a:xfrm>
          <a:prstGeom prst="rect">
            <a:avLst/>
          </a:prstGeom>
          <a:solidFill>
            <a:srgbClr val="FFFF00"/>
          </a:solidFill>
          <a:ln w="9525">
            <a:noFill/>
            <a:miter lim="800000"/>
            <a:headEnd/>
            <a:tailEnd/>
          </a:ln>
          <a:effectLst/>
        </p:spPr>
        <p:txBody>
          <a:bodyPr wrap="none" anchor="ctr">
            <a:prstTxWarp prst="textNoShape">
              <a:avLst/>
            </a:prstTxWarp>
          </a:bodyPr>
          <a:lstStyle/>
          <a:p>
            <a:endParaRPr lang="en-US"/>
          </a:p>
        </p:txBody>
      </p:sp>
      <p:sp>
        <p:nvSpPr>
          <p:cNvPr id="43010" name="Rectangle 2"/>
          <p:cNvSpPr>
            <a:spLocks noGrp="1" noChangeArrowheads="1"/>
          </p:cNvSpPr>
          <p:nvPr>
            <p:ph type="title"/>
          </p:nvPr>
        </p:nvSpPr>
        <p:spPr>
          <a:xfrm>
            <a:off x="228600" y="138113"/>
            <a:ext cx="8458200" cy="838200"/>
          </a:xfrm>
        </p:spPr>
        <p:txBody>
          <a:bodyPr/>
          <a:lstStyle/>
          <a:p>
            <a:r>
              <a:rPr lang="en-US" sz="3600"/>
              <a:t>Centauri/Arcturan [Knight, 1997]</a:t>
            </a:r>
            <a:endParaRPr lang="en-US"/>
          </a:p>
        </p:txBody>
      </p:sp>
      <p:grpSp>
        <p:nvGrpSpPr>
          <p:cNvPr id="43011" name="Group 3"/>
          <p:cNvGrpSpPr>
            <a:grpSpLocks/>
          </p:cNvGrpSpPr>
          <p:nvPr/>
        </p:nvGrpSpPr>
        <p:grpSpPr bwMode="auto">
          <a:xfrm>
            <a:off x="381000" y="1524000"/>
            <a:ext cx="8337550" cy="4873625"/>
            <a:chOff x="-3" y="-3"/>
            <a:chExt cx="3487" cy="3344"/>
          </a:xfrm>
        </p:grpSpPr>
        <p:grpSp>
          <p:nvGrpSpPr>
            <p:cNvPr id="43012" name="Group 4"/>
            <p:cNvGrpSpPr>
              <a:grpSpLocks/>
            </p:cNvGrpSpPr>
            <p:nvPr/>
          </p:nvGrpSpPr>
          <p:grpSpPr bwMode="auto">
            <a:xfrm>
              <a:off x="0" y="0"/>
              <a:ext cx="3481" cy="3338"/>
              <a:chOff x="0" y="0"/>
              <a:chExt cx="3481" cy="3338"/>
            </a:xfrm>
          </p:grpSpPr>
          <p:grpSp>
            <p:nvGrpSpPr>
              <p:cNvPr id="43013" name="Group 5"/>
              <p:cNvGrpSpPr>
                <a:grpSpLocks/>
              </p:cNvGrpSpPr>
              <p:nvPr/>
            </p:nvGrpSpPr>
            <p:grpSpPr bwMode="auto">
              <a:xfrm>
                <a:off x="0" y="0"/>
                <a:ext cx="1599" cy="633"/>
                <a:chOff x="0" y="0"/>
                <a:chExt cx="1599" cy="633"/>
              </a:xfrm>
            </p:grpSpPr>
            <p:sp>
              <p:nvSpPr>
                <p:cNvPr id="43014"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ok-voon ororok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1b. at-voon bichat dat .</a:t>
                  </a:r>
                </a:p>
                <a:p>
                  <a:pPr algn="l" eaLnBrk="0" hangingPunct="0"/>
                  <a:endParaRPr lang="en-US" sz="3200">
                    <a:latin typeface="Times New Roman" pitchFamily="-111" charset="0"/>
                  </a:endParaRPr>
                </a:p>
              </p:txBody>
            </p:sp>
            <p:sp>
              <p:nvSpPr>
                <p:cNvPr id="43015"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16" name="Group 8"/>
              <p:cNvGrpSpPr>
                <a:grpSpLocks/>
              </p:cNvGrpSpPr>
              <p:nvPr/>
            </p:nvGrpSpPr>
            <p:grpSpPr bwMode="auto">
              <a:xfrm>
                <a:off x="1599" y="0"/>
                <a:ext cx="1882" cy="633"/>
                <a:chOff x="1599" y="0"/>
                <a:chExt cx="1882" cy="633"/>
              </a:xfrm>
            </p:grpSpPr>
            <p:sp>
              <p:nvSpPr>
                <p:cNvPr id="43017"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lalok farok ororok lalok sprok izok enemok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7b. wat jjat bichat wat dat vat eneat .</a:t>
                  </a:r>
                </a:p>
                <a:p>
                  <a:pPr algn="l" eaLnBrk="0" hangingPunct="0"/>
                  <a:endParaRPr lang="en-US" sz="3200">
                    <a:latin typeface="Times New Roman" pitchFamily="-111" charset="0"/>
                  </a:endParaRPr>
                </a:p>
              </p:txBody>
            </p:sp>
            <p:sp>
              <p:nvSpPr>
                <p:cNvPr id="43018"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19" name="Group 11"/>
              <p:cNvGrpSpPr>
                <a:grpSpLocks/>
              </p:cNvGrpSpPr>
              <p:nvPr/>
            </p:nvGrpSpPr>
            <p:grpSpPr bwMode="auto">
              <a:xfrm>
                <a:off x="0" y="633"/>
                <a:ext cx="1599" cy="633"/>
                <a:chOff x="0" y="633"/>
                <a:chExt cx="1599" cy="633"/>
              </a:xfrm>
            </p:grpSpPr>
            <p:sp>
              <p:nvSpPr>
                <p:cNvPr id="43020" name="Rectangle 12"/>
                <p:cNvSpPr>
                  <a:spLocks noChangeArrowheads="1"/>
                </p:cNvSpPr>
                <p:nvPr/>
              </p:nvSpPr>
              <p:spPr bwMode="auto">
                <a:xfrm>
                  <a:off x="43" y="633"/>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ok-drubel ok-voon anok plok sprok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2b. at-drubel at-voon pippat rrat dat .</a:t>
                  </a:r>
                </a:p>
                <a:p>
                  <a:pPr algn="l" eaLnBrk="0" hangingPunct="0"/>
                  <a:endParaRPr lang="en-US" sz="3200">
                    <a:latin typeface="Times New Roman" pitchFamily="-111" charset="0"/>
                  </a:endParaRPr>
                </a:p>
              </p:txBody>
            </p:sp>
            <p:sp>
              <p:nvSpPr>
                <p:cNvPr id="43021" name="Rectangle 13"/>
                <p:cNvSpPr>
                  <a:spLocks noChangeArrowheads="1"/>
                </p:cNvSpPr>
                <p:nvPr/>
              </p:nvSpPr>
              <p:spPr bwMode="auto">
                <a:xfrm>
                  <a:off x="0" y="633"/>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2" name="Group 14"/>
              <p:cNvGrpSpPr>
                <a:grpSpLocks/>
              </p:cNvGrpSpPr>
              <p:nvPr/>
            </p:nvGrpSpPr>
            <p:grpSpPr bwMode="auto">
              <a:xfrm>
                <a:off x="1599" y="633"/>
                <a:ext cx="1882" cy="633"/>
                <a:chOff x="1599" y="633"/>
                <a:chExt cx="1882" cy="633"/>
              </a:xfrm>
            </p:grpSpPr>
            <p:sp>
              <p:nvSpPr>
                <p:cNvPr id="43023" name="Rectangle 15"/>
                <p:cNvSpPr>
                  <a:spLocks noChangeArrowheads="1"/>
                </p:cNvSpPr>
                <p:nvPr/>
              </p:nvSpPr>
              <p:spPr bwMode="auto">
                <a:xfrm>
                  <a:off x="1642" y="633"/>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lalok brok anok plok 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8b. iat lat pippat rrat nnat .</a:t>
                  </a:r>
                </a:p>
                <a:p>
                  <a:pPr algn="l" eaLnBrk="0" hangingPunct="0"/>
                  <a:endParaRPr lang="en-US" sz="3200">
                    <a:latin typeface="Times New Roman" pitchFamily="-111" charset="0"/>
                  </a:endParaRPr>
                </a:p>
              </p:txBody>
            </p:sp>
            <p:sp>
              <p:nvSpPr>
                <p:cNvPr id="43024" name="Rectangle 16"/>
                <p:cNvSpPr>
                  <a:spLocks noChangeArrowheads="1"/>
                </p:cNvSpPr>
                <p:nvPr/>
              </p:nvSpPr>
              <p:spPr bwMode="auto">
                <a:xfrm>
                  <a:off x="1599" y="633"/>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5" name="Group 17"/>
              <p:cNvGrpSpPr>
                <a:grpSpLocks/>
              </p:cNvGrpSpPr>
              <p:nvPr/>
            </p:nvGrpSpPr>
            <p:grpSpPr bwMode="auto">
              <a:xfrm>
                <a:off x="0" y="1266"/>
                <a:ext cx="1599" cy="518"/>
                <a:chOff x="0" y="1266"/>
                <a:chExt cx="1599" cy="518"/>
              </a:xfrm>
            </p:grpSpPr>
            <p:sp>
              <p:nvSpPr>
                <p:cNvPr id="43026" name="Rectangle 18"/>
                <p:cNvSpPr>
                  <a:spLocks noChangeArrowheads="1"/>
                </p:cNvSpPr>
                <p:nvPr/>
              </p:nvSpPr>
              <p:spPr bwMode="auto">
                <a:xfrm>
                  <a:off x="43" y="1266"/>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erok sprok izok hihok ghirok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3b. totat dat arrat vat hilat .</a:t>
                  </a:r>
                </a:p>
                <a:p>
                  <a:pPr algn="l" eaLnBrk="0" hangingPunct="0"/>
                  <a:endParaRPr lang="en-US" sz="3200">
                    <a:latin typeface="Times New Roman" pitchFamily="-111" charset="0"/>
                  </a:endParaRPr>
                </a:p>
              </p:txBody>
            </p:sp>
            <p:sp>
              <p:nvSpPr>
                <p:cNvPr id="43027" name="Rectangle 19"/>
                <p:cNvSpPr>
                  <a:spLocks noChangeArrowheads="1"/>
                </p:cNvSpPr>
                <p:nvPr/>
              </p:nvSpPr>
              <p:spPr bwMode="auto">
                <a:xfrm>
                  <a:off x="0" y="1266"/>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28" name="Group 20"/>
              <p:cNvGrpSpPr>
                <a:grpSpLocks/>
              </p:cNvGrpSpPr>
              <p:nvPr/>
            </p:nvGrpSpPr>
            <p:grpSpPr bwMode="auto">
              <a:xfrm>
                <a:off x="1599" y="1266"/>
                <a:ext cx="1882" cy="518"/>
                <a:chOff x="1599" y="1266"/>
                <a:chExt cx="1882" cy="518"/>
              </a:xfrm>
            </p:grpSpPr>
            <p:sp>
              <p:nvSpPr>
                <p:cNvPr id="43029" name="Rectangle 21"/>
                <p:cNvSpPr>
                  <a:spLocks noChangeArrowheads="1"/>
                </p:cNvSpPr>
                <p:nvPr/>
              </p:nvSpPr>
              <p:spPr bwMode="auto">
                <a:xfrm>
                  <a:off x="1642" y="1266"/>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wiwok nok izok kantok ok-yurp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9b. totat nnat quat oloat at-yurp .</a:t>
                  </a:r>
                </a:p>
                <a:p>
                  <a:pPr algn="l" eaLnBrk="0" hangingPunct="0"/>
                  <a:endParaRPr lang="en-US" sz="3200">
                    <a:latin typeface="Times New Roman" pitchFamily="-111" charset="0"/>
                  </a:endParaRPr>
                </a:p>
              </p:txBody>
            </p:sp>
            <p:sp>
              <p:nvSpPr>
                <p:cNvPr id="43030" name="Rectangle 22"/>
                <p:cNvSpPr>
                  <a:spLocks noChangeArrowheads="1"/>
                </p:cNvSpPr>
                <p:nvPr/>
              </p:nvSpPr>
              <p:spPr bwMode="auto">
                <a:xfrm>
                  <a:off x="1599" y="1266"/>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1" name="Group 23"/>
              <p:cNvGrpSpPr>
                <a:grpSpLocks/>
              </p:cNvGrpSpPr>
              <p:nvPr/>
            </p:nvGrpSpPr>
            <p:grpSpPr bwMode="auto">
              <a:xfrm>
                <a:off x="0" y="1784"/>
                <a:ext cx="1599" cy="518"/>
                <a:chOff x="0" y="1784"/>
                <a:chExt cx="1599" cy="518"/>
              </a:xfrm>
            </p:grpSpPr>
            <p:sp>
              <p:nvSpPr>
                <p:cNvPr id="43032" name="Rectangle 24"/>
                <p:cNvSpPr>
                  <a:spLocks noChangeArrowheads="1"/>
                </p:cNvSpPr>
                <p:nvPr/>
              </p:nvSpPr>
              <p:spPr bwMode="auto">
                <a:xfrm>
                  <a:off x="43" y="1784"/>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ok-voon anok drok brok jok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4b. at-voon krat pippat sat lat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endParaRPr lang="en-US" sz="3200">
                    <a:latin typeface="Times New Roman" pitchFamily="-111" charset="0"/>
                  </a:endParaRPr>
                </a:p>
              </p:txBody>
            </p:sp>
            <p:sp>
              <p:nvSpPr>
                <p:cNvPr id="43033" name="Rectangle 25"/>
                <p:cNvSpPr>
                  <a:spLocks noChangeArrowheads="1"/>
                </p:cNvSpPr>
                <p:nvPr/>
              </p:nvSpPr>
              <p:spPr bwMode="auto">
                <a:xfrm>
                  <a:off x="0" y="1784"/>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4" name="Group 26"/>
              <p:cNvGrpSpPr>
                <a:grpSpLocks/>
              </p:cNvGrpSpPr>
              <p:nvPr/>
            </p:nvGrpSpPr>
            <p:grpSpPr bwMode="auto">
              <a:xfrm>
                <a:off x="1599" y="1784"/>
                <a:ext cx="1882" cy="518"/>
                <a:chOff x="1599" y="1784"/>
                <a:chExt cx="1882" cy="518"/>
              </a:xfrm>
            </p:grpSpPr>
            <p:sp>
              <p:nvSpPr>
                <p:cNvPr id="43035" name="Rectangle 27"/>
                <p:cNvSpPr>
                  <a:spLocks noChangeArrowheads="1"/>
                </p:cNvSpPr>
                <p:nvPr/>
              </p:nvSpPr>
              <p:spPr bwMode="auto">
                <a:xfrm>
                  <a:off x="1642" y="1784"/>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lalok mok nok yorok ghirok clok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10b. wat nnat gat mat bat hilat .</a:t>
                  </a:r>
                </a:p>
                <a:p>
                  <a:pPr algn="l" eaLnBrk="0" hangingPunct="0"/>
                  <a:endParaRPr lang="en-US" sz="3200">
                    <a:latin typeface="Times New Roman" pitchFamily="-111" charset="0"/>
                  </a:endParaRPr>
                </a:p>
              </p:txBody>
            </p:sp>
            <p:sp>
              <p:nvSpPr>
                <p:cNvPr id="43036" name="Rectangle 28"/>
                <p:cNvSpPr>
                  <a:spLocks noChangeArrowheads="1"/>
                </p:cNvSpPr>
                <p:nvPr/>
              </p:nvSpPr>
              <p:spPr bwMode="auto">
                <a:xfrm>
                  <a:off x="1599" y="1784"/>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37" name="Group 29"/>
              <p:cNvGrpSpPr>
                <a:grpSpLocks/>
              </p:cNvGrpSpPr>
              <p:nvPr/>
            </p:nvGrpSpPr>
            <p:grpSpPr bwMode="auto">
              <a:xfrm>
                <a:off x="0" y="2302"/>
                <a:ext cx="1599" cy="518"/>
                <a:chOff x="0" y="2302"/>
                <a:chExt cx="1599" cy="518"/>
              </a:xfrm>
            </p:grpSpPr>
            <p:sp>
              <p:nvSpPr>
                <p:cNvPr id="43038" name="Rectangle 30"/>
                <p:cNvSpPr>
                  <a:spLocks noChangeArrowheads="1"/>
                </p:cNvSpPr>
                <p:nvPr/>
              </p:nvSpPr>
              <p:spPr bwMode="auto">
                <a:xfrm>
                  <a:off x="43" y="2302"/>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wiwok farok izok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5b. totat jjat quat cat .</a:t>
                  </a:r>
                </a:p>
                <a:p>
                  <a:pPr algn="l" eaLnBrk="0" hangingPunct="0"/>
                  <a:endParaRPr lang="en-US" sz="3200">
                    <a:latin typeface="Times New Roman" pitchFamily="-111" charset="0"/>
                  </a:endParaRPr>
                </a:p>
              </p:txBody>
            </p:sp>
            <p:sp>
              <p:nvSpPr>
                <p:cNvPr id="43039" name="Rectangle 31"/>
                <p:cNvSpPr>
                  <a:spLocks noChangeArrowheads="1"/>
                </p:cNvSpPr>
                <p:nvPr/>
              </p:nvSpPr>
              <p:spPr bwMode="auto">
                <a:xfrm>
                  <a:off x="0" y="2302"/>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0" name="Group 32"/>
              <p:cNvGrpSpPr>
                <a:grpSpLocks/>
              </p:cNvGrpSpPr>
              <p:nvPr/>
            </p:nvGrpSpPr>
            <p:grpSpPr bwMode="auto">
              <a:xfrm>
                <a:off x="1599" y="2302"/>
                <a:ext cx="1882" cy="518"/>
                <a:chOff x="1599" y="2302"/>
                <a:chExt cx="1882" cy="518"/>
              </a:xfrm>
            </p:grpSpPr>
            <p:sp>
              <p:nvSpPr>
                <p:cNvPr id="43041" name="Rectangle 33"/>
                <p:cNvSpPr>
                  <a:spLocks noChangeArrowheads="1"/>
                </p:cNvSpPr>
                <p:nvPr/>
              </p:nvSpPr>
              <p:spPr bwMode="auto">
                <a:xfrm>
                  <a:off x="1642" y="2302"/>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lalok nok crrrok hihok yorok zanzanok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11b. wat nnat arrat mat zanzanat .</a:t>
                  </a:r>
                </a:p>
                <a:p>
                  <a:pPr algn="l" eaLnBrk="0" hangingPunct="0"/>
                  <a:endParaRPr lang="en-US" sz="3200">
                    <a:latin typeface="Times New Roman" pitchFamily="-111" charset="0"/>
                  </a:endParaRPr>
                </a:p>
              </p:txBody>
            </p:sp>
            <p:sp>
              <p:nvSpPr>
                <p:cNvPr id="43042" name="Rectangle 34"/>
                <p:cNvSpPr>
                  <a:spLocks noChangeArrowheads="1"/>
                </p:cNvSpPr>
                <p:nvPr/>
              </p:nvSpPr>
              <p:spPr bwMode="auto">
                <a:xfrm>
                  <a:off x="1599" y="2302"/>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3" name="Group 35"/>
              <p:cNvGrpSpPr>
                <a:grpSpLocks/>
              </p:cNvGrpSpPr>
              <p:nvPr/>
            </p:nvGrpSpPr>
            <p:grpSpPr bwMode="auto">
              <a:xfrm>
                <a:off x="0" y="2820"/>
                <a:ext cx="1599" cy="518"/>
                <a:chOff x="0" y="2820"/>
                <a:chExt cx="1599" cy="518"/>
              </a:xfrm>
            </p:grpSpPr>
            <p:sp>
              <p:nvSpPr>
                <p:cNvPr id="43044" name="Rectangle 36"/>
                <p:cNvSpPr>
                  <a:spLocks noChangeArrowheads="1"/>
                </p:cNvSpPr>
                <p:nvPr/>
              </p:nvSpPr>
              <p:spPr bwMode="auto">
                <a:xfrm>
                  <a:off x="43" y="2820"/>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lalok sprok izok jok stok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6b. wat dat krat quat cat .</a:t>
                  </a:r>
                </a:p>
                <a:p>
                  <a:pPr algn="l" eaLnBrk="0" hangingPunct="0"/>
                  <a:endParaRPr lang="en-US" sz="3200">
                    <a:latin typeface="Times New Roman" pitchFamily="-111" charset="0"/>
                  </a:endParaRPr>
                </a:p>
              </p:txBody>
            </p:sp>
            <p:sp>
              <p:nvSpPr>
                <p:cNvPr id="43045" name="Rectangle 37"/>
                <p:cNvSpPr>
                  <a:spLocks noChangeArrowheads="1"/>
                </p:cNvSpPr>
                <p:nvPr/>
              </p:nvSpPr>
              <p:spPr bwMode="auto">
                <a:xfrm>
                  <a:off x="0" y="2820"/>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43046" name="Group 38"/>
              <p:cNvGrpSpPr>
                <a:grpSpLocks/>
              </p:cNvGrpSpPr>
              <p:nvPr/>
            </p:nvGrpSpPr>
            <p:grpSpPr bwMode="auto">
              <a:xfrm>
                <a:off x="1599" y="2820"/>
                <a:ext cx="1882" cy="518"/>
                <a:chOff x="1599" y="2820"/>
                <a:chExt cx="1882" cy="518"/>
              </a:xfrm>
            </p:grpSpPr>
            <p:sp>
              <p:nvSpPr>
                <p:cNvPr id="43047" name="Rectangle 39"/>
                <p:cNvSpPr>
                  <a:spLocks noChangeArrowheads="1"/>
                </p:cNvSpPr>
                <p:nvPr/>
              </p:nvSpPr>
              <p:spPr bwMode="auto">
                <a:xfrm>
                  <a:off x="1642" y="2820"/>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lalok rarok nok izok hihok mok .</a:t>
                  </a:r>
                </a:p>
                <a:p>
                  <a:pPr algn="l" eaLnBrk="0" hangingPunct="0"/>
                  <a:endParaRPr lang="en-US" sz="1600">
                    <a:latin typeface="Times New Roman" pitchFamily="-111" charset="0"/>
                    <a:ea typeface="Times New Roman" pitchFamily="-111" charset="0"/>
                    <a:cs typeface="Times New Roman" pitchFamily="-111" charset="0"/>
                  </a:endParaRPr>
                </a:p>
                <a:p>
                  <a:pPr algn="l" eaLnBrk="0" hangingPunct="0"/>
                  <a:r>
                    <a:rPr lang="en-US" sz="1600">
                      <a:latin typeface="Times New Roman" pitchFamily="-111" charset="0"/>
                      <a:ea typeface="Times New Roman" pitchFamily="-111" charset="0"/>
                      <a:cs typeface="Times New Roman" pitchFamily="-111" charset="0"/>
                    </a:rPr>
                    <a:t>12b. wat nnat forat arrat vat gat .</a:t>
                  </a:r>
                </a:p>
                <a:p>
                  <a:pPr algn="l" eaLnBrk="0" hangingPunct="0"/>
                  <a:endParaRPr lang="en-US" sz="3200">
                    <a:latin typeface="Times New Roman" pitchFamily="-111" charset="0"/>
                  </a:endParaRPr>
                </a:p>
              </p:txBody>
            </p:sp>
            <p:sp>
              <p:nvSpPr>
                <p:cNvPr id="43048" name="Rectangle 40"/>
                <p:cNvSpPr>
                  <a:spLocks noChangeArrowheads="1"/>
                </p:cNvSpPr>
                <p:nvPr/>
              </p:nvSpPr>
              <p:spPr bwMode="auto">
                <a:xfrm>
                  <a:off x="1599" y="2820"/>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43049" name="Rectangle 41"/>
            <p:cNvSpPr>
              <a:spLocks noChangeArrowheads="1"/>
            </p:cNvSpPr>
            <p:nvPr/>
          </p:nvSpPr>
          <p:spPr bwMode="auto">
            <a:xfrm>
              <a:off x="-3" y="-3"/>
              <a:ext cx="3487" cy="3344"/>
            </a:xfrm>
            <a:prstGeom prst="rect">
              <a:avLst/>
            </a:prstGeom>
            <a:noFill/>
            <a:ln w="9525">
              <a:solidFill>
                <a:srgbClr val="A0A0A0"/>
              </a:solidFill>
              <a:miter lim="800000"/>
              <a:headEnd/>
              <a:tailEnd/>
            </a:ln>
            <a:effectLst/>
          </p:spPr>
          <p:txBody>
            <a:bodyPr wrap="none" anchor="ctr">
              <a:prstTxWarp prst="textNoShape">
                <a:avLst/>
              </a:prstTxWarp>
              <a:spAutoFit/>
            </a:bodyPr>
            <a:lstStyle/>
            <a:p>
              <a:endParaRPr lang="en-US"/>
            </a:p>
          </p:txBody>
        </p:sp>
      </p:grpSp>
      <p:sp>
        <p:nvSpPr>
          <p:cNvPr id="43051" name="Line 43"/>
          <p:cNvSpPr>
            <a:spLocks noChangeShapeType="1"/>
          </p:cNvSpPr>
          <p:nvPr/>
        </p:nvSpPr>
        <p:spPr bwMode="auto">
          <a:xfrm flipH="1">
            <a:off x="1447800" y="5181600"/>
            <a:ext cx="152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2" name="Line 44"/>
          <p:cNvSpPr>
            <a:spLocks noChangeShapeType="1"/>
          </p:cNvSpPr>
          <p:nvPr/>
        </p:nvSpPr>
        <p:spPr bwMode="auto">
          <a:xfrm flipH="1">
            <a:off x="5257800" y="18288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3" name="Line 45"/>
          <p:cNvSpPr>
            <a:spLocks noChangeShapeType="1"/>
          </p:cNvSpPr>
          <p:nvPr/>
        </p:nvSpPr>
        <p:spPr bwMode="auto">
          <a:xfrm flipH="1">
            <a:off x="1752600" y="3657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4" name="Line 46"/>
          <p:cNvSpPr>
            <a:spLocks noChangeShapeType="1"/>
          </p:cNvSpPr>
          <p:nvPr/>
        </p:nvSpPr>
        <p:spPr bwMode="auto">
          <a:xfrm flipH="1">
            <a:off x="57150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5" name="Line 47"/>
          <p:cNvSpPr>
            <a:spLocks noChangeShapeType="1"/>
          </p:cNvSpPr>
          <p:nvPr/>
        </p:nvSpPr>
        <p:spPr bwMode="auto">
          <a:xfrm flipH="1">
            <a:off x="61722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6" name="Line 48"/>
          <p:cNvSpPr>
            <a:spLocks noChangeShapeType="1"/>
          </p:cNvSpPr>
          <p:nvPr/>
        </p:nvSpPr>
        <p:spPr bwMode="auto">
          <a:xfrm>
            <a:off x="4953000" y="4419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7" name="Line 49"/>
          <p:cNvSpPr>
            <a:spLocks noChangeShapeType="1"/>
          </p:cNvSpPr>
          <p:nvPr/>
        </p:nvSpPr>
        <p:spPr bwMode="auto">
          <a:xfrm flipH="1">
            <a:off x="5334000" y="4419600"/>
            <a:ext cx="457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8" name="Line 50"/>
          <p:cNvSpPr>
            <a:spLocks noChangeShapeType="1"/>
          </p:cNvSpPr>
          <p:nvPr/>
        </p:nvSpPr>
        <p:spPr bwMode="auto">
          <a:xfrm>
            <a:off x="5410200" y="4419600"/>
            <a:ext cx="3048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59" name="Line 51"/>
          <p:cNvSpPr>
            <a:spLocks noChangeShapeType="1"/>
          </p:cNvSpPr>
          <p:nvPr/>
        </p:nvSpPr>
        <p:spPr bwMode="auto">
          <a:xfrm flipH="1">
            <a:off x="6705600" y="4419600"/>
            <a:ext cx="762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0" name="Line 52"/>
          <p:cNvSpPr>
            <a:spLocks noChangeShapeType="1"/>
          </p:cNvSpPr>
          <p:nvPr/>
        </p:nvSpPr>
        <p:spPr bwMode="auto">
          <a:xfrm flipH="1">
            <a:off x="6019800" y="4419600"/>
            <a:ext cx="228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1" name="Line 53"/>
          <p:cNvSpPr>
            <a:spLocks noChangeShapeType="1"/>
          </p:cNvSpPr>
          <p:nvPr/>
        </p:nvSpPr>
        <p:spPr bwMode="auto">
          <a:xfrm flipV="1">
            <a:off x="6324600" y="4419600"/>
            <a:ext cx="9144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3062" name="Line 54"/>
          <p:cNvSpPr>
            <a:spLocks noChangeShapeType="1"/>
          </p:cNvSpPr>
          <p:nvPr/>
        </p:nvSpPr>
        <p:spPr bwMode="auto">
          <a:xfrm>
            <a:off x="4953000" y="5181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3" name="Line 55"/>
          <p:cNvSpPr>
            <a:spLocks noChangeShapeType="1"/>
          </p:cNvSpPr>
          <p:nvPr/>
        </p:nvSpPr>
        <p:spPr bwMode="auto">
          <a:xfrm>
            <a:off x="4876800" y="18288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4" name="Line 56"/>
          <p:cNvSpPr>
            <a:spLocks noChangeShapeType="1"/>
          </p:cNvSpPr>
          <p:nvPr/>
        </p:nvSpPr>
        <p:spPr bwMode="auto">
          <a:xfrm>
            <a:off x="1066800" y="5943600"/>
            <a:ext cx="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5" name="Line 57"/>
          <p:cNvSpPr>
            <a:spLocks noChangeShapeType="1"/>
          </p:cNvSpPr>
          <p:nvPr/>
        </p:nvSpPr>
        <p:spPr bwMode="auto">
          <a:xfrm>
            <a:off x="4953000" y="5943600"/>
            <a:ext cx="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6" name="Line 58"/>
          <p:cNvSpPr>
            <a:spLocks noChangeShapeType="1"/>
          </p:cNvSpPr>
          <p:nvPr/>
        </p:nvSpPr>
        <p:spPr bwMode="auto">
          <a:xfrm flipH="1">
            <a:off x="6858000" y="5943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7" name="Line 59"/>
          <p:cNvSpPr>
            <a:spLocks noChangeShapeType="1"/>
          </p:cNvSpPr>
          <p:nvPr/>
        </p:nvSpPr>
        <p:spPr bwMode="auto">
          <a:xfrm flipH="1">
            <a:off x="5334000" y="5943600"/>
            <a:ext cx="5334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8" name="Line 60"/>
          <p:cNvSpPr>
            <a:spLocks noChangeShapeType="1"/>
          </p:cNvSpPr>
          <p:nvPr/>
        </p:nvSpPr>
        <p:spPr bwMode="auto">
          <a:xfrm flipH="1">
            <a:off x="6248400" y="5181600"/>
            <a:ext cx="6096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69" name="Line 61"/>
          <p:cNvSpPr>
            <a:spLocks noChangeShapeType="1"/>
          </p:cNvSpPr>
          <p:nvPr/>
        </p:nvSpPr>
        <p:spPr bwMode="auto">
          <a:xfrm flipH="1">
            <a:off x="5334000" y="5181600"/>
            <a:ext cx="76200" cy="304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70" name="Line 62"/>
          <p:cNvSpPr>
            <a:spLocks noChangeShapeType="1"/>
          </p:cNvSpPr>
          <p:nvPr/>
        </p:nvSpPr>
        <p:spPr bwMode="auto">
          <a:xfrm flipH="1">
            <a:off x="6324600" y="2743200"/>
            <a:ext cx="2286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43071" name="Line 63"/>
          <p:cNvSpPr>
            <a:spLocks noChangeShapeType="1"/>
          </p:cNvSpPr>
          <p:nvPr/>
        </p:nvSpPr>
        <p:spPr bwMode="auto">
          <a:xfrm flipH="1">
            <a:off x="6781800" y="5181600"/>
            <a:ext cx="609600" cy="30480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43073" name="Line 65"/>
          <p:cNvSpPr>
            <a:spLocks noChangeShapeType="1"/>
          </p:cNvSpPr>
          <p:nvPr/>
        </p:nvSpPr>
        <p:spPr bwMode="auto">
          <a:xfrm flipH="1">
            <a:off x="5638800" y="5181600"/>
            <a:ext cx="152400" cy="152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3074" name="Line 66"/>
          <p:cNvSpPr>
            <a:spLocks noChangeShapeType="1"/>
          </p:cNvSpPr>
          <p:nvPr/>
        </p:nvSpPr>
        <p:spPr bwMode="auto">
          <a:xfrm>
            <a:off x="5486400" y="5334000"/>
            <a:ext cx="3048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3075" name="Text Box 67"/>
          <p:cNvSpPr txBox="1">
            <a:spLocks noChangeArrowheads="1"/>
          </p:cNvSpPr>
          <p:nvPr/>
        </p:nvSpPr>
        <p:spPr bwMode="auto">
          <a:xfrm>
            <a:off x="7527925" y="5065713"/>
            <a:ext cx="844550" cy="641350"/>
          </a:xfrm>
          <a:prstGeom prst="rect">
            <a:avLst/>
          </a:prstGeom>
          <a:noFill/>
          <a:ln w="9525">
            <a:noFill/>
            <a:miter lim="800000"/>
            <a:headEnd/>
            <a:tailEnd/>
          </a:ln>
          <a:effectLst/>
        </p:spPr>
        <p:txBody>
          <a:bodyPr wrap="none">
            <a:prstTxWarp prst="textNoShape">
              <a:avLst/>
            </a:prstTxWarp>
            <a:spAutoFit/>
          </a:bodyPr>
          <a:lstStyle/>
          <a:p>
            <a:pPr algn="l"/>
            <a:r>
              <a:rPr lang="en-US"/>
              <a:t>zero</a:t>
            </a:r>
          </a:p>
          <a:p>
            <a:pPr algn="l"/>
            <a:r>
              <a:rPr lang="en-US"/>
              <a:t>fertility</a:t>
            </a:r>
          </a:p>
        </p:txBody>
      </p:sp>
      <p:sp>
        <p:nvSpPr>
          <p:cNvPr id="43076" name="Line 68"/>
          <p:cNvSpPr>
            <a:spLocks noChangeShapeType="1"/>
          </p:cNvSpPr>
          <p:nvPr/>
        </p:nvSpPr>
        <p:spPr bwMode="auto">
          <a:xfrm flipH="1">
            <a:off x="2590800" y="3657600"/>
            <a:ext cx="304800" cy="228600"/>
          </a:xfrm>
          <a:prstGeom prst="line">
            <a:avLst/>
          </a:prstGeom>
          <a:noFill/>
          <a:ln w="9525">
            <a:solidFill>
              <a:schemeClr val="tx1"/>
            </a:solidFill>
            <a:round/>
            <a:headEnd/>
            <a:tailEnd/>
          </a:ln>
          <a:effectLst/>
        </p:spPr>
        <p:txBody>
          <a:bodyPr>
            <a:prstTxWarp prst="textNoShape">
              <a:avLst/>
            </a:prstTxWarp>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89" name="Rectangle 45"/>
          <p:cNvSpPr>
            <a:spLocks noChangeArrowheads="1"/>
          </p:cNvSpPr>
          <p:nvPr/>
        </p:nvSpPr>
        <p:spPr bwMode="auto">
          <a:xfrm>
            <a:off x="4953000" y="1295400"/>
            <a:ext cx="3962400"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1788" name="Rectangle 44"/>
          <p:cNvSpPr>
            <a:spLocks noChangeArrowheads="1"/>
          </p:cNvSpPr>
          <p:nvPr/>
        </p:nvSpPr>
        <p:spPr bwMode="auto">
          <a:xfrm>
            <a:off x="152400" y="1295400"/>
            <a:ext cx="4473575" cy="381000"/>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1787" name="Text Box 43"/>
          <p:cNvSpPr txBox="1">
            <a:spLocks noChangeArrowheads="1"/>
          </p:cNvSpPr>
          <p:nvPr/>
        </p:nvSpPr>
        <p:spPr bwMode="auto">
          <a:xfrm>
            <a:off x="117475" y="1289050"/>
            <a:ext cx="8901113" cy="336550"/>
          </a:xfrm>
          <a:prstGeom prst="rect">
            <a:avLst/>
          </a:prstGeom>
          <a:noFill/>
          <a:ln w="9525">
            <a:noFill/>
            <a:miter lim="800000"/>
            <a:headEnd/>
            <a:tailEnd/>
          </a:ln>
          <a:effectLst/>
        </p:spPr>
        <p:txBody>
          <a:bodyPr wrap="none">
            <a:prstTxWarp prst="textNoShape">
              <a:avLst/>
            </a:prstTxWarp>
            <a:spAutoFit/>
          </a:bodyPr>
          <a:lstStyle/>
          <a:p>
            <a:pPr algn="l"/>
            <a:r>
              <a:rPr lang="en-US" sz="1600" b="1"/>
              <a:t>Clients do not sell pharmaceuticals in Europe =&gt; Clientes no venden medicinas en Europa</a:t>
            </a:r>
          </a:p>
        </p:txBody>
      </p:sp>
      <p:sp>
        <p:nvSpPr>
          <p:cNvPr id="31746" name="Rectangle 2"/>
          <p:cNvSpPr>
            <a:spLocks noGrp="1" noChangeArrowheads="1"/>
          </p:cNvSpPr>
          <p:nvPr>
            <p:ph type="title"/>
          </p:nvPr>
        </p:nvSpPr>
        <p:spPr>
          <a:xfrm>
            <a:off x="228600" y="95250"/>
            <a:ext cx="8458200" cy="838200"/>
          </a:xfrm>
        </p:spPr>
        <p:txBody>
          <a:bodyPr/>
          <a:lstStyle/>
          <a:p>
            <a:r>
              <a:rPr lang="en-US" sz="4000">
                <a:solidFill>
                  <a:schemeClr val="tx1"/>
                </a:solidFill>
              </a:rPr>
              <a:t>It’s Really Spanish/English</a:t>
            </a:r>
          </a:p>
        </p:txBody>
      </p:sp>
      <p:grpSp>
        <p:nvGrpSpPr>
          <p:cNvPr id="31747" name="Group 3"/>
          <p:cNvGrpSpPr>
            <a:grpSpLocks/>
          </p:cNvGrpSpPr>
          <p:nvPr/>
        </p:nvGrpSpPr>
        <p:grpSpPr bwMode="auto">
          <a:xfrm>
            <a:off x="65088" y="1889125"/>
            <a:ext cx="8955087" cy="4689475"/>
            <a:chOff x="-3" y="-3"/>
            <a:chExt cx="3487" cy="3804"/>
          </a:xfrm>
        </p:grpSpPr>
        <p:grpSp>
          <p:nvGrpSpPr>
            <p:cNvPr id="31748" name="Group 4"/>
            <p:cNvGrpSpPr>
              <a:grpSpLocks/>
            </p:cNvGrpSpPr>
            <p:nvPr/>
          </p:nvGrpSpPr>
          <p:grpSpPr bwMode="auto">
            <a:xfrm>
              <a:off x="0" y="0"/>
              <a:ext cx="3481" cy="3798"/>
              <a:chOff x="0" y="0"/>
              <a:chExt cx="3481" cy="3798"/>
            </a:xfrm>
          </p:grpSpPr>
          <p:grpSp>
            <p:nvGrpSpPr>
              <p:cNvPr id="31749" name="Group 5"/>
              <p:cNvGrpSpPr>
                <a:grpSpLocks/>
              </p:cNvGrpSpPr>
              <p:nvPr/>
            </p:nvGrpSpPr>
            <p:grpSpPr bwMode="auto">
              <a:xfrm>
                <a:off x="0" y="0"/>
                <a:ext cx="1599" cy="633"/>
                <a:chOff x="0" y="0"/>
                <a:chExt cx="1599" cy="633"/>
              </a:xfrm>
            </p:grpSpPr>
            <p:sp>
              <p:nvSpPr>
                <p:cNvPr id="31750" name="Rectangle 6"/>
                <p:cNvSpPr>
                  <a:spLocks noChangeArrowheads="1"/>
                </p:cNvSpPr>
                <p:nvPr/>
              </p:nvSpPr>
              <p:spPr bwMode="auto">
                <a:xfrm>
                  <a:off x="43" y="0"/>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1a. Garcia and associates .</a:t>
                  </a:r>
                </a:p>
                <a:p>
                  <a:pPr algn="l" eaLnBrk="0" hangingPunct="0"/>
                  <a:r>
                    <a:rPr lang="en-US" sz="1600">
                      <a:latin typeface="Times New Roman" pitchFamily="-111" charset="0"/>
                      <a:ea typeface="Times New Roman" pitchFamily="-111" charset="0"/>
                      <a:cs typeface="Times New Roman" pitchFamily="-111" charset="0"/>
                    </a:rPr>
                    <a:t>1b. Garcia y asociados .</a:t>
                  </a:r>
                </a:p>
                <a:p>
                  <a:pPr algn="l" eaLnBrk="0" hangingPunct="0"/>
                  <a:endParaRPr lang="en-US" sz="3200">
                    <a:latin typeface="Times New Roman" pitchFamily="-111" charset="0"/>
                  </a:endParaRPr>
                </a:p>
              </p:txBody>
            </p:sp>
            <p:sp>
              <p:nvSpPr>
                <p:cNvPr id="31751" name="Rectangle 7"/>
                <p:cNvSpPr>
                  <a:spLocks noChangeArrowheads="1"/>
                </p:cNvSpPr>
                <p:nvPr/>
              </p:nvSpPr>
              <p:spPr bwMode="auto">
                <a:xfrm>
                  <a:off x="0" y="0"/>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2" name="Group 8"/>
              <p:cNvGrpSpPr>
                <a:grpSpLocks/>
              </p:cNvGrpSpPr>
              <p:nvPr/>
            </p:nvGrpSpPr>
            <p:grpSpPr bwMode="auto">
              <a:xfrm>
                <a:off x="1599" y="0"/>
                <a:ext cx="1882" cy="633"/>
                <a:chOff x="1599" y="0"/>
                <a:chExt cx="1882" cy="633"/>
              </a:xfrm>
            </p:grpSpPr>
            <p:sp>
              <p:nvSpPr>
                <p:cNvPr id="31753" name="Rectangle 9"/>
                <p:cNvSpPr>
                  <a:spLocks noChangeArrowheads="1"/>
                </p:cNvSpPr>
                <p:nvPr/>
              </p:nvSpPr>
              <p:spPr bwMode="auto">
                <a:xfrm>
                  <a:off x="1642" y="0"/>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7a. the clients and the associates are enemies .</a:t>
                  </a:r>
                </a:p>
                <a:p>
                  <a:pPr algn="l" eaLnBrk="0" hangingPunct="0"/>
                  <a:r>
                    <a:rPr lang="en-US" sz="1600">
                      <a:latin typeface="Times New Roman" pitchFamily="-111" charset="0"/>
                      <a:ea typeface="Times New Roman" pitchFamily="-111" charset="0"/>
                      <a:cs typeface="Times New Roman" pitchFamily="-111" charset="0"/>
                    </a:rPr>
                    <a:t>7b. los clients y los asociados son enemigos .</a:t>
                  </a:r>
                </a:p>
                <a:p>
                  <a:pPr algn="l" eaLnBrk="0" hangingPunct="0"/>
                  <a:endParaRPr lang="en-US" sz="3200">
                    <a:latin typeface="Times New Roman" pitchFamily="-111" charset="0"/>
                  </a:endParaRPr>
                </a:p>
              </p:txBody>
            </p:sp>
            <p:sp>
              <p:nvSpPr>
                <p:cNvPr id="31754" name="Rectangle 10"/>
                <p:cNvSpPr>
                  <a:spLocks noChangeArrowheads="1"/>
                </p:cNvSpPr>
                <p:nvPr/>
              </p:nvSpPr>
              <p:spPr bwMode="auto">
                <a:xfrm>
                  <a:off x="1599" y="0"/>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5" name="Group 11"/>
              <p:cNvGrpSpPr>
                <a:grpSpLocks/>
              </p:cNvGrpSpPr>
              <p:nvPr/>
            </p:nvGrpSpPr>
            <p:grpSpPr bwMode="auto">
              <a:xfrm>
                <a:off x="0" y="633"/>
                <a:ext cx="1599" cy="748"/>
                <a:chOff x="0" y="633"/>
                <a:chExt cx="1599" cy="748"/>
              </a:xfrm>
            </p:grpSpPr>
            <p:sp>
              <p:nvSpPr>
                <p:cNvPr id="31756" name="Rectangle 12"/>
                <p:cNvSpPr>
                  <a:spLocks noChangeArrowheads="1"/>
                </p:cNvSpPr>
                <p:nvPr/>
              </p:nvSpPr>
              <p:spPr bwMode="auto">
                <a:xfrm>
                  <a:off x="43" y="633"/>
                  <a:ext cx="1513"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2a. Carlos Garcia has three associates .</a:t>
                  </a:r>
                </a:p>
                <a:p>
                  <a:pPr algn="l" eaLnBrk="0" hangingPunct="0"/>
                  <a:r>
                    <a:rPr lang="en-US" sz="1600">
                      <a:latin typeface="Times New Roman" pitchFamily="-111" charset="0"/>
                      <a:ea typeface="Times New Roman" pitchFamily="-111" charset="0"/>
                      <a:cs typeface="Times New Roman" pitchFamily="-111" charset="0"/>
                    </a:rPr>
                    <a:t>2b. Carlos Garcia tiene tres asociados .</a:t>
                  </a:r>
                </a:p>
                <a:p>
                  <a:pPr algn="l" eaLnBrk="0" hangingPunct="0"/>
                  <a:endParaRPr lang="en-US" sz="3200">
                    <a:latin typeface="Times New Roman" pitchFamily="-111" charset="0"/>
                  </a:endParaRPr>
                </a:p>
              </p:txBody>
            </p:sp>
            <p:sp>
              <p:nvSpPr>
                <p:cNvPr id="31757" name="Rectangle 13"/>
                <p:cNvSpPr>
                  <a:spLocks noChangeArrowheads="1"/>
                </p:cNvSpPr>
                <p:nvPr/>
              </p:nvSpPr>
              <p:spPr bwMode="auto">
                <a:xfrm>
                  <a:off x="0" y="633"/>
                  <a:ext cx="1599"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58" name="Group 14"/>
              <p:cNvGrpSpPr>
                <a:grpSpLocks/>
              </p:cNvGrpSpPr>
              <p:nvPr/>
            </p:nvGrpSpPr>
            <p:grpSpPr bwMode="auto">
              <a:xfrm>
                <a:off x="1599" y="633"/>
                <a:ext cx="1882" cy="748"/>
                <a:chOff x="1599" y="633"/>
                <a:chExt cx="1882" cy="748"/>
              </a:xfrm>
            </p:grpSpPr>
            <p:sp>
              <p:nvSpPr>
                <p:cNvPr id="31759" name="Rectangle 15"/>
                <p:cNvSpPr>
                  <a:spLocks noChangeArrowheads="1"/>
                </p:cNvSpPr>
                <p:nvPr/>
              </p:nvSpPr>
              <p:spPr bwMode="auto">
                <a:xfrm>
                  <a:off x="1642" y="633"/>
                  <a:ext cx="1796"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8a. the company has three groups .</a:t>
                  </a:r>
                </a:p>
                <a:p>
                  <a:pPr algn="l" eaLnBrk="0" hangingPunct="0"/>
                  <a:r>
                    <a:rPr lang="en-US" sz="1600">
                      <a:latin typeface="Times New Roman" pitchFamily="-111" charset="0"/>
                      <a:ea typeface="Times New Roman" pitchFamily="-111" charset="0"/>
                      <a:cs typeface="Times New Roman" pitchFamily="-111" charset="0"/>
                    </a:rPr>
                    <a:t>8b. la empresa tiene tres grupos .</a:t>
                  </a:r>
                </a:p>
                <a:p>
                  <a:pPr algn="l" eaLnBrk="0" hangingPunct="0"/>
                  <a:endParaRPr lang="en-US" sz="3200">
                    <a:latin typeface="Times New Roman" pitchFamily="-111" charset="0"/>
                  </a:endParaRPr>
                </a:p>
              </p:txBody>
            </p:sp>
            <p:sp>
              <p:nvSpPr>
                <p:cNvPr id="31760" name="Rectangle 16"/>
                <p:cNvSpPr>
                  <a:spLocks noChangeArrowheads="1"/>
                </p:cNvSpPr>
                <p:nvPr/>
              </p:nvSpPr>
              <p:spPr bwMode="auto">
                <a:xfrm>
                  <a:off x="1599" y="633"/>
                  <a:ext cx="1882"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1" name="Group 17"/>
              <p:cNvGrpSpPr>
                <a:grpSpLocks/>
              </p:cNvGrpSpPr>
              <p:nvPr/>
            </p:nvGrpSpPr>
            <p:grpSpPr bwMode="auto">
              <a:xfrm>
                <a:off x="0" y="1381"/>
                <a:ext cx="1599" cy="518"/>
                <a:chOff x="0" y="1381"/>
                <a:chExt cx="1599" cy="518"/>
              </a:xfrm>
            </p:grpSpPr>
            <p:sp>
              <p:nvSpPr>
                <p:cNvPr id="31762" name="Rectangle 18"/>
                <p:cNvSpPr>
                  <a:spLocks noChangeArrowheads="1"/>
                </p:cNvSpPr>
                <p:nvPr/>
              </p:nvSpPr>
              <p:spPr bwMode="auto">
                <a:xfrm>
                  <a:off x="43" y="1381"/>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3a. his associates are not strong .</a:t>
                  </a:r>
                </a:p>
                <a:p>
                  <a:pPr algn="l" eaLnBrk="0" hangingPunct="0"/>
                  <a:r>
                    <a:rPr lang="en-US" sz="1600">
                      <a:latin typeface="Times New Roman" pitchFamily="-111" charset="0"/>
                      <a:ea typeface="Times New Roman" pitchFamily="-111" charset="0"/>
                      <a:cs typeface="Times New Roman" pitchFamily="-111" charset="0"/>
                    </a:rPr>
                    <a:t>3b. sus asociados no son fuertes .</a:t>
                  </a:r>
                </a:p>
                <a:p>
                  <a:pPr algn="l" eaLnBrk="0" hangingPunct="0"/>
                  <a:endParaRPr lang="en-US" sz="3200">
                    <a:latin typeface="Times New Roman" pitchFamily="-111" charset="0"/>
                  </a:endParaRPr>
                </a:p>
              </p:txBody>
            </p:sp>
            <p:sp>
              <p:nvSpPr>
                <p:cNvPr id="31763" name="Rectangle 19"/>
                <p:cNvSpPr>
                  <a:spLocks noChangeArrowheads="1"/>
                </p:cNvSpPr>
                <p:nvPr/>
              </p:nvSpPr>
              <p:spPr bwMode="auto">
                <a:xfrm>
                  <a:off x="0" y="1381"/>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4" name="Group 20"/>
              <p:cNvGrpSpPr>
                <a:grpSpLocks/>
              </p:cNvGrpSpPr>
              <p:nvPr/>
            </p:nvGrpSpPr>
            <p:grpSpPr bwMode="auto">
              <a:xfrm>
                <a:off x="1599" y="1381"/>
                <a:ext cx="1882" cy="518"/>
                <a:chOff x="1599" y="1381"/>
                <a:chExt cx="1882" cy="518"/>
              </a:xfrm>
            </p:grpSpPr>
            <p:sp>
              <p:nvSpPr>
                <p:cNvPr id="31765" name="Rectangle 21"/>
                <p:cNvSpPr>
                  <a:spLocks noChangeArrowheads="1"/>
                </p:cNvSpPr>
                <p:nvPr/>
              </p:nvSpPr>
              <p:spPr bwMode="auto">
                <a:xfrm>
                  <a:off x="1642" y="1381"/>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9a. its groups are in Europe .</a:t>
                  </a:r>
                </a:p>
                <a:p>
                  <a:pPr algn="l" eaLnBrk="0" hangingPunct="0"/>
                  <a:r>
                    <a:rPr lang="en-US" sz="1600">
                      <a:latin typeface="Times New Roman" pitchFamily="-111" charset="0"/>
                      <a:ea typeface="Times New Roman" pitchFamily="-111" charset="0"/>
                      <a:cs typeface="Times New Roman" pitchFamily="-111" charset="0"/>
                    </a:rPr>
                    <a:t>9b. sus grupos estan en Europa .</a:t>
                  </a:r>
                </a:p>
                <a:p>
                  <a:pPr algn="l" eaLnBrk="0" hangingPunct="0"/>
                  <a:endParaRPr lang="en-US" sz="3200">
                    <a:latin typeface="Times New Roman" pitchFamily="-111" charset="0"/>
                  </a:endParaRPr>
                </a:p>
              </p:txBody>
            </p:sp>
            <p:sp>
              <p:nvSpPr>
                <p:cNvPr id="31766" name="Rectangle 22"/>
                <p:cNvSpPr>
                  <a:spLocks noChangeArrowheads="1"/>
                </p:cNvSpPr>
                <p:nvPr/>
              </p:nvSpPr>
              <p:spPr bwMode="auto">
                <a:xfrm>
                  <a:off x="1599" y="1381"/>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67" name="Group 23"/>
              <p:cNvGrpSpPr>
                <a:grpSpLocks/>
              </p:cNvGrpSpPr>
              <p:nvPr/>
            </p:nvGrpSpPr>
            <p:grpSpPr bwMode="auto">
              <a:xfrm>
                <a:off x="0" y="1899"/>
                <a:ext cx="1599" cy="748"/>
                <a:chOff x="0" y="1899"/>
                <a:chExt cx="1599" cy="748"/>
              </a:xfrm>
            </p:grpSpPr>
            <p:sp>
              <p:nvSpPr>
                <p:cNvPr id="31768" name="Rectangle 24"/>
                <p:cNvSpPr>
                  <a:spLocks noChangeArrowheads="1"/>
                </p:cNvSpPr>
                <p:nvPr/>
              </p:nvSpPr>
              <p:spPr bwMode="auto">
                <a:xfrm>
                  <a:off x="43" y="1899"/>
                  <a:ext cx="1513"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4a. Garcia has a company also .</a:t>
                  </a:r>
                </a:p>
                <a:p>
                  <a:pPr algn="l" eaLnBrk="0" hangingPunct="0"/>
                  <a:r>
                    <a:rPr lang="en-US" sz="1600">
                      <a:latin typeface="Times New Roman" pitchFamily="-111" charset="0"/>
                      <a:ea typeface="Times New Roman" pitchFamily="-111" charset="0"/>
                      <a:cs typeface="Times New Roman" pitchFamily="-111" charset="0"/>
                    </a:rPr>
                    <a:t>4b. Garcia tambien tiene una empresa .</a:t>
                  </a:r>
                </a:p>
                <a:p>
                  <a:pPr algn="l" eaLnBrk="0" hangingPunct="0"/>
                  <a:endParaRPr lang="en-US" sz="3200">
                    <a:latin typeface="Times New Roman" pitchFamily="-111" charset="0"/>
                  </a:endParaRPr>
                </a:p>
              </p:txBody>
            </p:sp>
            <p:sp>
              <p:nvSpPr>
                <p:cNvPr id="31769" name="Rectangle 25"/>
                <p:cNvSpPr>
                  <a:spLocks noChangeArrowheads="1"/>
                </p:cNvSpPr>
                <p:nvPr/>
              </p:nvSpPr>
              <p:spPr bwMode="auto">
                <a:xfrm>
                  <a:off x="0" y="1899"/>
                  <a:ext cx="1599"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0" name="Group 26"/>
              <p:cNvGrpSpPr>
                <a:grpSpLocks/>
              </p:cNvGrpSpPr>
              <p:nvPr/>
            </p:nvGrpSpPr>
            <p:grpSpPr bwMode="auto">
              <a:xfrm>
                <a:off x="1599" y="1899"/>
                <a:ext cx="1882" cy="748"/>
                <a:chOff x="1599" y="1899"/>
                <a:chExt cx="1882" cy="748"/>
              </a:xfrm>
            </p:grpSpPr>
            <p:sp>
              <p:nvSpPr>
                <p:cNvPr id="31771" name="Rectangle 27"/>
                <p:cNvSpPr>
                  <a:spLocks noChangeArrowheads="1"/>
                </p:cNvSpPr>
                <p:nvPr/>
              </p:nvSpPr>
              <p:spPr bwMode="auto">
                <a:xfrm>
                  <a:off x="1642" y="1899"/>
                  <a:ext cx="1796" cy="74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10a. the modern groups sell strong pharmaceuticals .</a:t>
                  </a:r>
                </a:p>
                <a:p>
                  <a:pPr algn="l" eaLnBrk="0" hangingPunct="0"/>
                  <a:r>
                    <a:rPr lang="en-US" sz="1600">
                      <a:latin typeface="Times New Roman" pitchFamily="-111" charset="0"/>
                      <a:ea typeface="Times New Roman" pitchFamily="-111" charset="0"/>
                      <a:cs typeface="Times New Roman" pitchFamily="-111" charset="0"/>
                    </a:rPr>
                    <a:t>10b. los grupos modernos venden medicinas fuertes .</a:t>
                  </a:r>
                </a:p>
                <a:p>
                  <a:pPr algn="l" eaLnBrk="0" hangingPunct="0"/>
                  <a:endParaRPr lang="en-US" sz="3200">
                    <a:latin typeface="Times New Roman" pitchFamily="-111" charset="0"/>
                  </a:endParaRPr>
                </a:p>
              </p:txBody>
            </p:sp>
            <p:sp>
              <p:nvSpPr>
                <p:cNvPr id="31772" name="Rectangle 28"/>
                <p:cNvSpPr>
                  <a:spLocks noChangeArrowheads="1"/>
                </p:cNvSpPr>
                <p:nvPr/>
              </p:nvSpPr>
              <p:spPr bwMode="auto">
                <a:xfrm>
                  <a:off x="1599" y="1899"/>
                  <a:ext cx="1882" cy="74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3" name="Group 29"/>
              <p:cNvGrpSpPr>
                <a:grpSpLocks/>
              </p:cNvGrpSpPr>
              <p:nvPr/>
            </p:nvGrpSpPr>
            <p:grpSpPr bwMode="auto">
              <a:xfrm>
                <a:off x="0" y="2647"/>
                <a:ext cx="1599" cy="518"/>
                <a:chOff x="0" y="2647"/>
                <a:chExt cx="1599" cy="518"/>
              </a:xfrm>
            </p:grpSpPr>
            <p:sp>
              <p:nvSpPr>
                <p:cNvPr id="31774" name="Rectangle 30"/>
                <p:cNvSpPr>
                  <a:spLocks noChangeArrowheads="1"/>
                </p:cNvSpPr>
                <p:nvPr/>
              </p:nvSpPr>
              <p:spPr bwMode="auto">
                <a:xfrm>
                  <a:off x="43" y="2647"/>
                  <a:ext cx="1513"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5a. its clients are angry .</a:t>
                  </a:r>
                </a:p>
                <a:p>
                  <a:pPr algn="l" eaLnBrk="0" hangingPunct="0"/>
                  <a:r>
                    <a:rPr lang="en-US" sz="1600">
                      <a:latin typeface="Times New Roman" pitchFamily="-111" charset="0"/>
                      <a:ea typeface="Times New Roman" pitchFamily="-111" charset="0"/>
                      <a:cs typeface="Times New Roman" pitchFamily="-111" charset="0"/>
                    </a:rPr>
                    <a:t>5b. sus clientes estan enfadados .</a:t>
                  </a:r>
                </a:p>
                <a:p>
                  <a:pPr algn="l" eaLnBrk="0" hangingPunct="0"/>
                  <a:endParaRPr lang="en-US" sz="3200">
                    <a:latin typeface="Times New Roman" pitchFamily="-111" charset="0"/>
                  </a:endParaRPr>
                </a:p>
              </p:txBody>
            </p:sp>
            <p:sp>
              <p:nvSpPr>
                <p:cNvPr id="31775" name="Rectangle 31"/>
                <p:cNvSpPr>
                  <a:spLocks noChangeArrowheads="1"/>
                </p:cNvSpPr>
                <p:nvPr/>
              </p:nvSpPr>
              <p:spPr bwMode="auto">
                <a:xfrm>
                  <a:off x="0" y="2647"/>
                  <a:ext cx="1599"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6" name="Group 32"/>
              <p:cNvGrpSpPr>
                <a:grpSpLocks/>
              </p:cNvGrpSpPr>
              <p:nvPr/>
            </p:nvGrpSpPr>
            <p:grpSpPr bwMode="auto">
              <a:xfrm>
                <a:off x="1599" y="2647"/>
                <a:ext cx="1882" cy="518"/>
                <a:chOff x="1599" y="2647"/>
                <a:chExt cx="1882" cy="518"/>
              </a:xfrm>
            </p:grpSpPr>
            <p:sp>
              <p:nvSpPr>
                <p:cNvPr id="31777" name="Rectangle 33"/>
                <p:cNvSpPr>
                  <a:spLocks noChangeArrowheads="1"/>
                </p:cNvSpPr>
                <p:nvPr/>
              </p:nvSpPr>
              <p:spPr bwMode="auto">
                <a:xfrm>
                  <a:off x="1642" y="2647"/>
                  <a:ext cx="1796" cy="518"/>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11a. the groups do not sell zenzanine .</a:t>
                  </a:r>
                </a:p>
                <a:p>
                  <a:pPr algn="l" eaLnBrk="0" hangingPunct="0"/>
                  <a:r>
                    <a:rPr lang="en-US" sz="1600">
                      <a:latin typeface="Times New Roman" pitchFamily="-111" charset="0"/>
                      <a:ea typeface="Times New Roman" pitchFamily="-111" charset="0"/>
                      <a:cs typeface="Times New Roman" pitchFamily="-111" charset="0"/>
                    </a:rPr>
                    <a:t>11b. los grupos no venden zanzanina .</a:t>
                  </a:r>
                </a:p>
                <a:p>
                  <a:pPr algn="l" eaLnBrk="0" hangingPunct="0"/>
                  <a:endParaRPr lang="en-US" sz="3200">
                    <a:latin typeface="Times New Roman" pitchFamily="-111" charset="0"/>
                  </a:endParaRPr>
                </a:p>
              </p:txBody>
            </p:sp>
            <p:sp>
              <p:nvSpPr>
                <p:cNvPr id="31778" name="Rectangle 34"/>
                <p:cNvSpPr>
                  <a:spLocks noChangeArrowheads="1"/>
                </p:cNvSpPr>
                <p:nvPr/>
              </p:nvSpPr>
              <p:spPr bwMode="auto">
                <a:xfrm>
                  <a:off x="1599" y="2647"/>
                  <a:ext cx="1882" cy="518"/>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79" name="Group 35"/>
              <p:cNvGrpSpPr>
                <a:grpSpLocks/>
              </p:cNvGrpSpPr>
              <p:nvPr/>
            </p:nvGrpSpPr>
            <p:grpSpPr bwMode="auto">
              <a:xfrm>
                <a:off x="0" y="3165"/>
                <a:ext cx="1599" cy="633"/>
                <a:chOff x="0" y="3165"/>
                <a:chExt cx="1599" cy="633"/>
              </a:xfrm>
            </p:grpSpPr>
            <p:sp>
              <p:nvSpPr>
                <p:cNvPr id="31780" name="Rectangle 36"/>
                <p:cNvSpPr>
                  <a:spLocks noChangeArrowheads="1"/>
                </p:cNvSpPr>
                <p:nvPr/>
              </p:nvSpPr>
              <p:spPr bwMode="auto">
                <a:xfrm>
                  <a:off x="43" y="3165"/>
                  <a:ext cx="1513"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6a. the associates are also angry .</a:t>
                  </a:r>
                </a:p>
                <a:p>
                  <a:pPr algn="l" eaLnBrk="0" hangingPunct="0"/>
                  <a:r>
                    <a:rPr lang="en-US" sz="1600">
                      <a:latin typeface="Times New Roman" pitchFamily="-111" charset="0"/>
                      <a:ea typeface="Times New Roman" pitchFamily="-111" charset="0"/>
                      <a:cs typeface="Times New Roman" pitchFamily="-111" charset="0"/>
                    </a:rPr>
                    <a:t>6b. los asociados tambien estan enfadados .</a:t>
                  </a:r>
                </a:p>
                <a:p>
                  <a:pPr algn="l" eaLnBrk="0" hangingPunct="0"/>
                  <a:endParaRPr lang="en-US" sz="3200">
                    <a:latin typeface="Times New Roman" pitchFamily="-111" charset="0"/>
                  </a:endParaRPr>
                </a:p>
              </p:txBody>
            </p:sp>
            <p:sp>
              <p:nvSpPr>
                <p:cNvPr id="31781" name="Rectangle 37"/>
                <p:cNvSpPr>
                  <a:spLocks noChangeArrowheads="1"/>
                </p:cNvSpPr>
                <p:nvPr/>
              </p:nvSpPr>
              <p:spPr bwMode="auto">
                <a:xfrm>
                  <a:off x="0" y="3165"/>
                  <a:ext cx="1599"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nvGrpSpPr>
              <p:cNvPr id="31782" name="Group 38"/>
              <p:cNvGrpSpPr>
                <a:grpSpLocks/>
              </p:cNvGrpSpPr>
              <p:nvPr/>
            </p:nvGrpSpPr>
            <p:grpSpPr bwMode="auto">
              <a:xfrm>
                <a:off x="1599" y="3165"/>
                <a:ext cx="1882" cy="633"/>
                <a:chOff x="1599" y="3165"/>
                <a:chExt cx="1882" cy="633"/>
              </a:xfrm>
            </p:grpSpPr>
            <p:sp>
              <p:nvSpPr>
                <p:cNvPr id="31783" name="Rectangle 39"/>
                <p:cNvSpPr>
                  <a:spLocks noChangeArrowheads="1"/>
                </p:cNvSpPr>
                <p:nvPr/>
              </p:nvSpPr>
              <p:spPr bwMode="auto">
                <a:xfrm>
                  <a:off x="1642" y="3165"/>
                  <a:ext cx="1796" cy="633"/>
                </a:xfrm>
                <a:prstGeom prst="rect">
                  <a:avLst/>
                </a:prstGeom>
                <a:noFill/>
                <a:ln w="12700">
                  <a:noFill/>
                  <a:miter lim="800000"/>
                  <a:headEnd/>
                  <a:tailEnd/>
                </a:ln>
                <a:effectLst/>
              </p:spPr>
              <p:txBody>
                <a:bodyPr>
                  <a:prstTxWarp prst="textNoShape">
                    <a:avLst/>
                  </a:prstTxWarp>
                </a:bodyPr>
                <a:lstStyle/>
                <a:p>
                  <a:pPr algn="l" eaLnBrk="0" hangingPunct="0"/>
                  <a:r>
                    <a:rPr lang="en-US" sz="1600">
                      <a:latin typeface="Times New Roman" pitchFamily="-111" charset="0"/>
                      <a:ea typeface="Times New Roman" pitchFamily="-111" charset="0"/>
                      <a:cs typeface="Times New Roman" pitchFamily="-111" charset="0"/>
                    </a:rPr>
                    <a:t>12a. the small groups are not modern .</a:t>
                  </a:r>
                </a:p>
                <a:p>
                  <a:pPr algn="l" eaLnBrk="0" hangingPunct="0"/>
                  <a:r>
                    <a:rPr lang="en-US" sz="1600">
                      <a:latin typeface="Times New Roman" pitchFamily="-111" charset="0"/>
                      <a:ea typeface="Times New Roman" pitchFamily="-111" charset="0"/>
                      <a:cs typeface="Times New Roman" pitchFamily="-111" charset="0"/>
                    </a:rPr>
                    <a:t>12b. los grupos pequenos no son modernos .</a:t>
                  </a:r>
                </a:p>
                <a:p>
                  <a:pPr algn="l" eaLnBrk="0" hangingPunct="0"/>
                  <a:endParaRPr lang="en-US" sz="3200">
                    <a:latin typeface="Times New Roman" pitchFamily="-111" charset="0"/>
                  </a:endParaRPr>
                </a:p>
              </p:txBody>
            </p:sp>
            <p:sp>
              <p:nvSpPr>
                <p:cNvPr id="31784" name="Rectangle 40"/>
                <p:cNvSpPr>
                  <a:spLocks noChangeArrowheads="1"/>
                </p:cNvSpPr>
                <p:nvPr/>
              </p:nvSpPr>
              <p:spPr bwMode="auto">
                <a:xfrm>
                  <a:off x="1599" y="3165"/>
                  <a:ext cx="1882" cy="633"/>
                </a:xfrm>
                <a:prstGeom prst="rect">
                  <a:avLst/>
                </a:prstGeom>
                <a:noFill/>
                <a:ln w="7">
                  <a:solidFill>
                    <a:srgbClr val="A0A0A0"/>
                  </a:solidFill>
                  <a:miter lim="800000"/>
                  <a:headEnd/>
                  <a:tailEnd/>
                </a:ln>
                <a:effectLst/>
              </p:spPr>
              <p:txBody>
                <a:bodyPr wrap="none" anchor="ctr">
                  <a:prstTxWarp prst="textNoShape">
                    <a:avLst/>
                  </a:prstTxWarp>
                  <a:spAutoFit/>
                </a:bodyPr>
                <a:lstStyle/>
                <a:p>
                  <a:endParaRPr lang="en-US"/>
                </a:p>
              </p:txBody>
            </p:sp>
          </p:grpSp>
        </p:grpSp>
        <p:sp>
          <p:nvSpPr>
            <p:cNvPr id="31785" name="Rectangle 41"/>
            <p:cNvSpPr>
              <a:spLocks noChangeArrowheads="1"/>
            </p:cNvSpPr>
            <p:nvPr/>
          </p:nvSpPr>
          <p:spPr bwMode="auto">
            <a:xfrm>
              <a:off x="-3" y="-3"/>
              <a:ext cx="3487" cy="3804"/>
            </a:xfrm>
            <a:prstGeom prst="rect">
              <a:avLst/>
            </a:prstGeom>
            <a:noFill/>
            <a:ln w="9525">
              <a:solidFill>
                <a:srgbClr val="A0A0A0"/>
              </a:solidFill>
              <a:miter lim="800000"/>
              <a:headEnd/>
              <a:tailEnd/>
            </a:ln>
            <a:effectLst/>
          </p:spPr>
          <p:txBody>
            <a:bodyPr anchor="ctr">
              <a:prstTxWarp prst="textNoShape">
                <a:avLst/>
              </a:prstTxWarp>
              <a:spAutoFit/>
            </a:bodyPr>
            <a:lstStyle/>
            <a:p>
              <a:endParaRPr lang="en-US"/>
            </a:p>
          </p:txBody>
        </p:sp>
      </p:grpSp>
      <p:sp>
        <p:nvSpPr>
          <p:cNvPr id="31786" name="Rectangle 42"/>
          <p:cNvSpPr>
            <a:spLocks noChangeArrowheads="1"/>
          </p:cNvSpPr>
          <p:nvPr/>
        </p:nvSpPr>
        <p:spPr bwMode="auto">
          <a:xfrm>
            <a:off x="3175" y="6083300"/>
            <a:ext cx="9144000" cy="731838"/>
          </a:xfrm>
          <a:prstGeom prst="rect">
            <a:avLst/>
          </a:prstGeom>
          <a:noFill/>
          <a:ln w="12700">
            <a:noFill/>
            <a:miter lim="800000"/>
            <a:headEnd/>
            <a:tailEnd/>
          </a:ln>
          <a:effectLst/>
        </p:spPr>
        <p:txBody>
          <a:bodyPr>
            <a:prstTxWarp prst="textNoShape">
              <a:avLst/>
            </a:prstTxWarp>
            <a:spAutoFit/>
          </a:bodyPr>
          <a:lstStyle/>
          <a:p>
            <a:pPr algn="l" eaLnBrk="0" hangingPunct="0"/>
            <a:r>
              <a:rPr lang="en-US">
                <a:latin typeface="Times New Roman" pitchFamily="-111" charset="0"/>
                <a:ea typeface="Times New Roman" pitchFamily="-111" charset="0"/>
                <a:cs typeface="Times New Roman" pitchFamily="-111" charset="0"/>
              </a:rPr>
              <a:t> </a:t>
            </a:r>
            <a:endParaRPr lang="en-US" sz="1200">
              <a:latin typeface="Times New Roman" pitchFamily="-111" charset="0"/>
              <a:ea typeface="Times New Roman" pitchFamily="-111" charset="0"/>
              <a:cs typeface="Times New Roman" pitchFamily="-111" charset="0"/>
            </a:endParaRPr>
          </a:p>
          <a:p>
            <a:pPr algn="l" eaLnBrk="0" hangingPunct="0"/>
            <a:endParaRPr lang="en-US" sz="2400">
              <a:latin typeface="Times New Roman" pitchFamily="-111"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p:txBody>
          <a:bodyPr/>
          <a:lstStyle/>
          <a:p>
            <a:r>
              <a:rPr lang="en-US"/>
              <a:t>Data available</a:t>
            </a:r>
          </a:p>
        </p:txBody>
      </p:sp>
      <p:sp>
        <p:nvSpPr>
          <p:cNvPr id="826371" name="Rectangle 3"/>
          <p:cNvSpPr>
            <a:spLocks noGrp="1" noChangeArrowheads="1"/>
          </p:cNvSpPr>
          <p:nvPr>
            <p:ph type="body" idx="1"/>
          </p:nvPr>
        </p:nvSpPr>
        <p:spPr>
          <a:xfrm>
            <a:off x="304800" y="1295400"/>
            <a:ext cx="8229600" cy="4525963"/>
          </a:xfrm>
        </p:spPr>
        <p:txBody>
          <a:bodyPr/>
          <a:lstStyle/>
          <a:p>
            <a:pPr marL="0" indent="0">
              <a:lnSpc>
                <a:spcPct val="90000"/>
              </a:lnSpc>
              <a:buNone/>
            </a:pPr>
            <a:r>
              <a:rPr lang="en-US" sz="2000" dirty="0"/>
              <a:t>Many languages</a:t>
            </a:r>
          </a:p>
          <a:p>
            <a:pPr lvl="1">
              <a:lnSpc>
                <a:spcPct val="90000"/>
              </a:lnSpc>
            </a:pPr>
            <a:r>
              <a:rPr lang="en-US" sz="1800" dirty="0" err="1"/>
              <a:t>Europarl</a:t>
            </a:r>
            <a:r>
              <a:rPr lang="en-US" sz="1800" dirty="0"/>
              <a:t> corpus has all European languages</a:t>
            </a:r>
          </a:p>
          <a:p>
            <a:pPr lvl="2">
              <a:lnSpc>
                <a:spcPct val="90000"/>
              </a:lnSpc>
            </a:pPr>
            <a:r>
              <a:rPr lang="en-US" sz="1400" dirty="0">
                <a:hlinkClick r:id="rId3"/>
              </a:rPr>
              <a:t>http://www.statmt.org/europarl/</a:t>
            </a:r>
            <a:endParaRPr lang="en-US" sz="1400" dirty="0"/>
          </a:p>
          <a:p>
            <a:pPr lvl="2">
              <a:lnSpc>
                <a:spcPct val="90000"/>
              </a:lnSpc>
            </a:pPr>
            <a:r>
              <a:rPr lang="en-US" sz="1400" dirty="0"/>
              <a:t>From a few hundred thousand sentences to a few million</a:t>
            </a:r>
          </a:p>
          <a:p>
            <a:pPr lvl="1">
              <a:lnSpc>
                <a:spcPct val="90000"/>
              </a:lnSpc>
            </a:pPr>
            <a:r>
              <a:rPr lang="en-US" sz="1800" dirty="0"/>
              <a:t>French/English from French parliamentary proceedings</a:t>
            </a:r>
          </a:p>
          <a:p>
            <a:pPr lvl="1">
              <a:lnSpc>
                <a:spcPct val="90000"/>
              </a:lnSpc>
            </a:pPr>
            <a:r>
              <a:rPr lang="en-US" sz="1800" dirty="0"/>
              <a:t>Lots of Chinese/English and Arabic/English from government projects/interests</a:t>
            </a:r>
          </a:p>
          <a:p>
            <a:pPr lvl="2">
              <a:lnSpc>
                <a:spcPct val="90000"/>
              </a:lnSpc>
            </a:pPr>
            <a:r>
              <a:rPr lang="en-US" sz="1400" dirty="0"/>
              <a:t>Chinese-English: Hundreds of millions if sentence pairs)</a:t>
            </a:r>
          </a:p>
          <a:p>
            <a:pPr lvl="2">
              <a:lnSpc>
                <a:spcPct val="90000"/>
              </a:lnSpc>
            </a:pPr>
            <a:r>
              <a:rPr lang="en-US" sz="1400" dirty="0"/>
              <a:t>Arabic-English: ~One hundred million sentence pairs</a:t>
            </a:r>
          </a:p>
          <a:p>
            <a:pPr lvl="1">
              <a:lnSpc>
                <a:spcPct val="90000"/>
              </a:lnSpc>
            </a:pPr>
            <a:r>
              <a:rPr lang="en-US" sz="1800" dirty="0"/>
              <a:t>Smaller corpora in many, many other languages</a:t>
            </a:r>
          </a:p>
          <a:p>
            <a:pPr marL="0" indent="0">
              <a:lnSpc>
                <a:spcPct val="90000"/>
              </a:lnSpc>
              <a:buNone/>
            </a:pPr>
            <a:endParaRPr lang="en-US" sz="2000" dirty="0"/>
          </a:p>
          <a:p>
            <a:pPr marL="0" indent="0">
              <a:lnSpc>
                <a:spcPct val="90000"/>
              </a:lnSpc>
              <a:buNone/>
            </a:pPr>
            <a:r>
              <a:rPr lang="en-US" sz="2000" dirty="0"/>
              <a:t>Lots of monolingual data available in many languages</a:t>
            </a:r>
          </a:p>
          <a:p>
            <a:pPr marL="0" indent="0">
              <a:lnSpc>
                <a:spcPct val="90000"/>
              </a:lnSpc>
              <a:buNone/>
            </a:pPr>
            <a:endParaRPr lang="en-US" sz="2000" dirty="0"/>
          </a:p>
          <a:p>
            <a:pPr marL="0" indent="0">
              <a:lnSpc>
                <a:spcPct val="90000"/>
              </a:lnSpc>
              <a:buNone/>
            </a:pPr>
            <a:r>
              <a:rPr lang="en-US" sz="2000" dirty="0"/>
              <a:t>Even less data with multiple translations available</a:t>
            </a:r>
          </a:p>
          <a:p>
            <a:pPr marL="0" indent="0">
              <a:lnSpc>
                <a:spcPct val="90000"/>
              </a:lnSpc>
              <a:buNone/>
            </a:pPr>
            <a:endParaRPr lang="en-US" sz="2000" dirty="0"/>
          </a:p>
          <a:p>
            <a:pPr marL="0" indent="0">
              <a:lnSpc>
                <a:spcPct val="90000"/>
              </a:lnSpc>
              <a:buNone/>
            </a:pPr>
            <a:r>
              <a:rPr lang="en-US" sz="2000" dirty="0"/>
              <a:t>Available in limited domains</a:t>
            </a:r>
          </a:p>
          <a:p>
            <a:pPr lvl="1">
              <a:lnSpc>
                <a:spcPct val="90000"/>
              </a:lnSpc>
            </a:pPr>
            <a:r>
              <a:rPr lang="en-US" sz="1800" dirty="0"/>
              <a:t>most data is either news or government proceedings</a:t>
            </a:r>
          </a:p>
          <a:p>
            <a:pPr lvl="1">
              <a:lnSpc>
                <a:spcPct val="90000"/>
              </a:lnSpc>
            </a:pPr>
            <a:r>
              <a:rPr lang="en-US" sz="1800" dirty="0"/>
              <a:t>some other domains recently, like blogs</a:t>
            </a:r>
          </a:p>
          <a:p>
            <a:pPr lvl="1">
              <a:lnSpc>
                <a:spcPct val="90000"/>
              </a:lnSpc>
            </a:pPr>
            <a:endParaRPr 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ChangeArrowheads="1"/>
          </p:cNvSpPr>
          <p:nvPr/>
        </p:nvSpPr>
        <p:spPr bwMode="auto">
          <a:xfrm>
            <a:off x="4419600" y="5334000"/>
            <a:ext cx="2362200" cy="14478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42755" name="Rectangle 3"/>
          <p:cNvSpPr>
            <a:spLocks noGrp="1" noChangeArrowheads="1"/>
          </p:cNvSpPr>
          <p:nvPr>
            <p:ph type="title"/>
          </p:nvPr>
        </p:nvSpPr>
        <p:spPr>
          <a:xfrm>
            <a:off x="457200" y="0"/>
            <a:ext cx="8229600" cy="1143000"/>
          </a:xfrm>
        </p:spPr>
        <p:txBody>
          <a:bodyPr/>
          <a:lstStyle/>
          <a:p>
            <a:r>
              <a:rPr lang="en-US"/>
              <a:t>Statistical MT Overview</a:t>
            </a:r>
          </a:p>
        </p:txBody>
      </p:sp>
      <p:sp>
        <p:nvSpPr>
          <p:cNvPr id="842756" name="AutoShape 4"/>
          <p:cNvSpPr>
            <a:spLocks noChangeArrowheads="1"/>
          </p:cNvSpPr>
          <p:nvPr/>
        </p:nvSpPr>
        <p:spPr bwMode="auto">
          <a:xfrm>
            <a:off x="11430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57" name="AutoShape 5"/>
          <p:cNvSpPr>
            <a:spLocks noChangeArrowheads="1"/>
          </p:cNvSpPr>
          <p:nvPr/>
        </p:nvSpPr>
        <p:spPr bwMode="auto">
          <a:xfrm>
            <a:off x="16764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58" name="Text Box 6"/>
          <p:cNvSpPr txBox="1">
            <a:spLocks noChangeArrowheads="1"/>
          </p:cNvSpPr>
          <p:nvPr/>
        </p:nvSpPr>
        <p:spPr bwMode="auto">
          <a:xfrm>
            <a:off x="685800" y="18288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Bilingual data</a:t>
            </a:r>
          </a:p>
        </p:txBody>
      </p:sp>
      <p:sp>
        <p:nvSpPr>
          <p:cNvPr id="842778" name="Rectangle 26"/>
          <p:cNvSpPr>
            <a:spLocks noChangeArrowheads="1"/>
          </p:cNvSpPr>
          <p:nvPr/>
        </p:nvSpPr>
        <p:spPr bwMode="auto">
          <a:xfrm>
            <a:off x="3962400" y="1981200"/>
            <a:ext cx="1828800" cy="28194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842779" name="Text Box 27"/>
          <p:cNvSpPr txBox="1">
            <a:spLocks noChangeArrowheads="1"/>
          </p:cNvSpPr>
          <p:nvPr/>
        </p:nvSpPr>
        <p:spPr bwMode="auto">
          <a:xfrm>
            <a:off x="4191000" y="3048000"/>
            <a:ext cx="1371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model</a:t>
            </a:r>
          </a:p>
        </p:txBody>
      </p:sp>
      <p:sp>
        <p:nvSpPr>
          <p:cNvPr id="842780" name="Text Box 28"/>
          <p:cNvSpPr txBox="1">
            <a:spLocks noChangeArrowheads="1"/>
          </p:cNvSpPr>
          <p:nvPr/>
        </p:nvSpPr>
        <p:spPr bwMode="auto">
          <a:xfrm>
            <a:off x="4343400" y="914400"/>
            <a:ext cx="1143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FF0000"/>
                </a:solidFill>
              </a:rPr>
              <a:t>training</a:t>
            </a:r>
          </a:p>
        </p:txBody>
      </p:sp>
      <p:sp>
        <p:nvSpPr>
          <p:cNvPr id="842781" name="AutoShape 29"/>
          <p:cNvSpPr>
            <a:spLocks noChangeArrowheads="1"/>
          </p:cNvSpPr>
          <p:nvPr/>
        </p:nvSpPr>
        <p:spPr bwMode="auto">
          <a:xfrm>
            <a:off x="1371600" y="40386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42782" name="Text Box 30"/>
          <p:cNvSpPr txBox="1">
            <a:spLocks noChangeArrowheads="1"/>
          </p:cNvSpPr>
          <p:nvPr/>
        </p:nvSpPr>
        <p:spPr bwMode="auto">
          <a:xfrm>
            <a:off x="609600" y="35814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monolingual data</a:t>
            </a:r>
          </a:p>
        </p:txBody>
      </p:sp>
      <p:sp>
        <p:nvSpPr>
          <p:cNvPr id="842784" name="Text Box 32"/>
          <p:cNvSpPr txBox="1">
            <a:spLocks noChangeArrowheads="1"/>
          </p:cNvSpPr>
          <p:nvPr/>
        </p:nvSpPr>
        <p:spPr bwMode="auto">
          <a:xfrm>
            <a:off x="4191000" y="1295400"/>
            <a:ext cx="1447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learn parameters</a:t>
            </a:r>
          </a:p>
        </p:txBody>
      </p:sp>
      <p:sp>
        <p:nvSpPr>
          <p:cNvPr id="842785" name="Line 33"/>
          <p:cNvSpPr>
            <a:spLocks noChangeShapeType="1"/>
          </p:cNvSpPr>
          <p:nvPr/>
        </p:nvSpPr>
        <p:spPr bwMode="auto">
          <a:xfrm>
            <a:off x="457200" y="5029200"/>
            <a:ext cx="83820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842786" name="Text Box 34"/>
          <p:cNvSpPr txBox="1">
            <a:spLocks noChangeArrowheads="1"/>
          </p:cNvSpPr>
          <p:nvPr/>
        </p:nvSpPr>
        <p:spPr bwMode="auto">
          <a:xfrm>
            <a:off x="23622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Foreign sentence</a:t>
            </a:r>
          </a:p>
        </p:txBody>
      </p:sp>
      <p:sp>
        <p:nvSpPr>
          <p:cNvPr id="842787" name="Text Box 35"/>
          <p:cNvSpPr txBox="1">
            <a:spLocks noChangeArrowheads="1"/>
          </p:cNvSpPr>
          <p:nvPr/>
        </p:nvSpPr>
        <p:spPr bwMode="auto">
          <a:xfrm>
            <a:off x="609600" y="5638800"/>
            <a:ext cx="1752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chemeClr val="accent2"/>
                </a:solidFill>
              </a:rPr>
              <a:t>Translation</a:t>
            </a:r>
          </a:p>
        </p:txBody>
      </p:sp>
      <p:sp>
        <p:nvSpPr>
          <p:cNvPr id="842788" name="Line 36"/>
          <p:cNvSpPr>
            <a:spLocks noChangeShapeType="1"/>
          </p:cNvSpPr>
          <p:nvPr/>
        </p:nvSpPr>
        <p:spPr bwMode="auto">
          <a:xfrm>
            <a:off x="3810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89" name="Line 37"/>
          <p:cNvSpPr>
            <a:spLocks noChangeShapeType="1"/>
          </p:cNvSpPr>
          <p:nvPr/>
        </p:nvSpPr>
        <p:spPr bwMode="auto">
          <a:xfrm>
            <a:off x="4876800" y="4800600"/>
            <a:ext cx="0" cy="533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90" name="Text Box 38"/>
          <p:cNvSpPr txBox="1">
            <a:spLocks noChangeArrowheads="1"/>
          </p:cNvSpPr>
          <p:nvPr/>
        </p:nvSpPr>
        <p:spPr bwMode="auto">
          <a:xfrm>
            <a:off x="4495800" y="5410200"/>
            <a:ext cx="2209800" cy="1323439"/>
          </a:xfrm>
          <a:prstGeom prst="rect">
            <a:avLst/>
          </a:prstGeom>
          <a:noFill/>
          <a:ln w="3175">
            <a:solidFill>
              <a:schemeClr val="tx1"/>
            </a:solidFill>
            <a:miter lim="800000"/>
            <a:headEnd/>
            <a:tailEnd/>
          </a:ln>
          <a:effectLst/>
        </p:spPr>
        <p:txBody>
          <a:bodyPr>
            <a:prstTxWarp prst="textNoShape">
              <a:avLst/>
            </a:prstTxWarp>
            <a:spAutoFit/>
          </a:bodyPr>
          <a:lstStyle/>
          <a:p>
            <a:pPr>
              <a:spcBef>
                <a:spcPct val="50000"/>
              </a:spcBef>
            </a:pPr>
            <a:r>
              <a:rPr lang="en-US" sz="1600" dirty="0"/>
              <a:t>Find the best</a:t>
            </a:r>
            <a:br>
              <a:rPr lang="en-US" sz="1600" dirty="0"/>
            </a:br>
            <a:r>
              <a:rPr lang="en-US" sz="1600" dirty="0"/>
              <a:t>translation given the foreign sentence and the model (aka “decoding”)</a:t>
            </a:r>
          </a:p>
        </p:txBody>
      </p:sp>
      <p:sp>
        <p:nvSpPr>
          <p:cNvPr id="842793" name="Line 41"/>
          <p:cNvSpPr>
            <a:spLocks noChangeShapeType="1"/>
          </p:cNvSpPr>
          <p:nvPr/>
        </p:nvSpPr>
        <p:spPr bwMode="auto">
          <a:xfrm>
            <a:off x="2819400" y="2590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42794" name="Line 42"/>
          <p:cNvSpPr>
            <a:spLocks noChangeShapeType="1"/>
          </p:cNvSpPr>
          <p:nvPr/>
        </p:nvSpPr>
        <p:spPr bwMode="auto">
          <a:xfrm>
            <a:off x="2819400" y="4114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42795" name="Line 43"/>
          <p:cNvSpPr>
            <a:spLocks noChangeShapeType="1"/>
          </p:cNvSpPr>
          <p:nvPr/>
        </p:nvSpPr>
        <p:spPr bwMode="auto">
          <a:xfrm>
            <a:off x="6858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42796" name="Text Box 44"/>
          <p:cNvSpPr txBox="1">
            <a:spLocks noChangeArrowheads="1"/>
          </p:cNvSpPr>
          <p:nvPr/>
        </p:nvSpPr>
        <p:spPr bwMode="auto">
          <a:xfrm>
            <a:off x="73914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English</a:t>
            </a:r>
            <a:br>
              <a:rPr lang="en-US"/>
            </a:br>
            <a:r>
              <a:rPr lang="en-US"/>
              <a:t>sentence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8"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840711" name="Rectangle 7"/>
          <p:cNvSpPr>
            <a:spLocks noGrp="1" noChangeArrowheads="1"/>
          </p:cNvSpPr>
          <p:nvPr>
            <p:ph type="title"/>
          </p:nvPr>
        </p:nvSpPr>
        <p:spPr/>
        <p:txBody>
          <a:bodyPr/>
          <a:lstStyle/>
          <a:p>
            <a:r>
              <a:rPr lang="en-US"/>
              <a:t>Statistical MT</a:t>
            </a:r>
          </a:p>
        </p:txBody>
      </p:sp>
      <p:sp>
        <p:nvSpPr>
          <p:cNvPr id="840712" name="Rectangle 8"/>
          <p:cNvSpPr>
            <a:spLocks noGrp="1" noChangeArrowheads="1"/>
          </p:cNvSpPr>
          <p:nvPr>
            <p:ph type="body" idx="1"/>
          </p:nvPr>
        </p:nvSpPr>
        <p:spPr>
          <a:xfrm>
            <a:off x="457200" y="1600200"/>
            <a:ext cx="8229600" cy="2590800"/>
          </a:xfrm>
        </p:spPr>
        <p:txBody>
          <a:bodyPr/>
          <a:lstStyle/>
          <a:p>
            <a:pPr marL="0" indent="0">
              <a:buNone/>
            </a:pPr>
            <a:r>
              <a:rPr lang="en-US" sz="2000" dirty="0"/>
              <a:t>We will model the translation process probabilistically</a:t>
            </a:r>
          </a:p>
          <a:p>
            <a:endParaRPr lang="en-US" sz="2000" dirty="0"/>
          </a:p>
          <a:p>
            <a:pPr marL="0" indent="0">
              <a:buNone/>
            </a:pPr>
            <a:r>
              <a:rPr lang="en-US" sz="2000" dirty="0"/>
              <a:t>Given a foreign sentence to translate, for any possible English sentence, we want to know the probability that the sentence is a translation of the foreign sentence</a:t>
            </a:r>
          </a:p>
          <a:p>
            <a:endParaRPr lang="en-US" sz="2000" dirty="0"/>
          </a:p>
          <a:p>
            <a:pPr marL="0" indent="0">
              <a:buNone/>
            </a:pPr>
            <a:r>
              <a:rPr lang="en-US" sz="2000" dirty="0"/>
              <a:t>If we can find the most probable English sentence, we’re done</a:t>
            </a:r>
          </a:p>
          <a:p>
            <a:endParaRPr lang="en-US" sz="2000" dirty="0"/>
          </a:p>
        </p:txBody>
      </p:sp>
      <p:sp>
        <p:nvSpPr>
          <p:cNvPr id="840713" name="Text Box 9"/>
          <p:cNvSpPr txBox="1">
            <a:spLocks noChangeArrowheads="1"/>
          </p:cNvSpPr>
          <p:nvPr/>
        </p:nvSpPr>
        <p:spPr bwMode="auto">
          <a:xfrm>
            <a:off x="990600" y="5029200"/>
            <a:ext cx="6781800" cy="52322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800" dirty="0" err="1">
                <a:solidFill>
                  <a:srgbClr val="0000FF"/>
                </a:solidFill>
              </a:rPr>
              <a:t>p(english</a:t>
            </a:r>
            <a:r>
              <a:rPr lang="en-US" sz="2800" dirty="0">
                <a:solidFill>
                  <a:srgbClr val="0000FF"/>
                </a:solidFill>
              </a:rPr>
              <a:t> sentence | foreign sentence)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Translation</a:t>
            </a:r>
          </a:p>
        </p:txBody>
      </p:sp>
      <p:sp>
        <p:nvSpPr>
          <p:cNvPr id="16" name="Text Box 9"/>
          <p:cNvSpPr txBox="1">
            <a:spLocks noChangeArrowheads="1"/>
          </p:cNvSpPr>
          <p:nvPr/>
        </p:nvSpPr>
        <p:spPr bwMode="auto">
          <a:xfrm>
            <a:off x="5257800" y="2438400"/>
            <a:ext cx="3429000" cy="461665"/>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400" dirty="0"/>
              <a:t>p(</a:t>
            </a:r>
            <a:r>
              <a:rPr lang="en-US" sz="2400" dirty="0">
                <a:solidFill>
                  <a:srgbClr val="FF6600"/>
                </a:solidFill>
              </a:rPr>
              <a:t>English </a:t>
            </a:r>
            <a:r>
              <a:rPr lang="en-US" sz="2400" dirty="0"/>
              <a:t>| </a:t>
            </a:r>
            <a:r>
              <a:rPr lang="en-US" sz="2400" dirty="0">
                <a:solidFill>
                  <a:srgbClr val="000090"/>
                </a:solidFill>
              </a:rPr>
              <a:t>Foreign</a:t>
            </a:r>
            <a:r>
              <a:rPr lang="en-US" sz="2400" dirty="0"/>
              <a:t>)</a:t>
            </a:r>
          </a:p>
        </p:txBody>
      </p:sp>
      <p:graphicFrame>
        <p:nvGraphicFramePr>
          <p:cNvPr id="200711" name="Object 7"/>
          <p:cNvGraphicFramePr>
            <a:graphicFrameLocks noChangeAspect="1"/>
          </p:cNvGraphicFramePr>
          <p:nvPr>
            <p:extLst>
              <p:ext uri="{D42A27DB-BD31-4B8C-83A1-F6EECF244321}">
                <p14:modId xmlns:p14="http://schemas.microsoft.com/office/powerpoint/2010/main" val="191049873"/>
              </p:ext>
            </p:extLst>
          </p:nvPr>
        </p:nvGraphicFramePr>
        <p:xfrm>
          <a:off x="3363913" y="2405063"/>
          <a:ext cx="1239837" cy="523875"/>
        </p:xfrm>
        <a:graphic>
          <a:graphicData uri="http://schemas.openxmlformats.org/presentationml/2006/ole">
            <mc:AlternateContent xmlns:mc="http://schemas.openxmlformats.org/markup-compatibility/2006">
              <mc:Choice xmlns:v="urn:schemas-microsoft-com:vml" Requires="v">
                <p:oleObj spid="_x0000_s1011842" name="Equation" r:id="rId4" imgW="482600" imgH="203200" progId="Equation.3">
                  <p:embed/>
                </p:oleObj>
              </mc:Choice>
              <mc:Fallback>
                <p:oleObj name="Equation" r:id="rId4" imgW="482600" imgH="203200" progId="Equation.3">
                  <p:embed/>
                  <p:pic>
                    <p:nvPicPr>
                      <p:cNvPr id="0" name=""/>
                      <p:cNvPicPr>
                        <a:picLocks noChangeAspect="1" noChangeArrowheads="1"/>
                      </p:cNvPicPr>
                      <p:nvPr/>
                    </p:nvPicPr>
                    <p:blipFill>
                      <a:blip r:embed="rId5"/>
                      <a:srcRect/>
                      <a:stretch>
                        <a:fillRect/>
                      </a:stretch>
                    </p:blipFill>
                    <p:spPr bwMode="auto">
                      <a:xfrm>
                        <a:off x="3363913" y="2405063"/>
                        <a:ext cx="1239837" cy="5238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8" name="TextBox 17"/>
          <p:cNvSpPr txBox="1"/>
          <p:nvPr/>
        </p:nvSpPr>
        <p:spPr>
          <a:xfrm>
            <a:off x="-76201" y="2362200"/>
            <a:ext cx="3733801" cy="523220"/>
          </a:xfrm>
          <a:prstGeom prst="rect">
            <a:avLst/>
          </a:prstGeom>
          <a:noFill/>
        </p:spPr>
        <p:txBody>
          <a:bodyPr wrap="square" rtlCol="0">
            <a:spAutoFit/>
          </a:bodyPr>
          <a:lstStyle/>
          <a:p>
            <a:r>
              <a:rPr lang="en-US" sz="2800" dirty="0"/>
              <a:t>Probabilistic model:</a:t>
            </a:r>
          </a:p>
        </p:txBody>
      </p:sp>
      <p:sp>
        <p:nvSpPr>
          <p:cNvPr id="2" name="TextBox 1"/>
          <p:cNvSpPr txBox="1"/>
          <p:nvPr/>
        </p:nvSpPr>
        <p:spPr>
          <a:xfrm>
            <a:off x="1893079" y="3505200"/>
            <a:ext cx="4433125" cy="400110"/>
          </a:xfrm>
          <a:prstGeom prst="rect">
            <a:avLst/>
          </a:prstGeom>
          <a:noFill/>
        </p:spPr>
        <p:txBody>
          <a:bodyPr wrap="none" rtlCol="0">
            <a:spAutoFit/>
          </a:bodyPr>
          <a:lstStyle/>
          <a:p>
            <a:r>
              <a:rPr lang="en-US" sz="2000" dirty="0">
                <a:solidFill>
                  <a:srgbClr val="FF0000"/>
                </a:solidFill>
              </a:rPr>
              <a:t>What is the translation problem then?</a:t>
            </a:r>
          </a:p>
        </p:txBody>
      </p:sp>
      <p:graphicFrame>
        <p:nvGraphicFramePr>
          <p:cNvPr id="12" name="Object 7"/>
          <p:cNvGraphicFramePr>
            <a:graphicFrameLocks noChangeAspect="1"/>
          </p:cNvGraphicFramePr>
          <p:nvPr>
            <p:extLst>
              <p:ext uri="{D42A27DB-BD31-4B8C-83A1-F6EECF244321}">
                <p14:modId xmlns:p14="http://schemas.microsoft.com/office/powerpoint/2010/main" val="1197740873"/>
              </p:ext>
            </p:extLst>
          </p:nvPr>
        </p:nvGraphicFramePr>
        <p:xfrm>
          <a:off x="1600200" y="4724400"/>
          <a:ext cx="5221288" cy="557213"/>
        </p:xfrm>
        <a:graphic>
          <a:graphicData uri="http://schemas.openxmlformats.org/presentationml/2006/ole">
            <mc:AlternateContent xmlns:mc="http://schemas.openxmlformats.org/markup-compatibility/2006">
              <mc:Choice xmlns:v="urn:schemas-microsoft-com:vml" Requires="v">
                <p:oleObj spid="_x0000_s1011843" name="Equation" r:id="rId6" imgW="2032000" imgH="215900" progId="Equation.3">
                  <p:embed/>
                </p:oleObj>
              </mc:Choice>
              <mc:Fallback>
                <p:oleObj name="Equation" r:id="rId6" imgW="2032000" imgH="215900" progId="Equation.3">
                  <p:embed/>
                  <p:pic>
                    <p:nvPicPr>
                      <p:cNvPr id="0" name=""/>
                      <p:cNvPicPr>
                        <a:picLocks noChangeAspect="1" noChangeArrowheads="1"/>
                      </p:cNvPicPr>
                      <p:nvPr/>
                    </p:nvPicPr>
                    <p:blipFill>
                      <a:blip r:embed="rId7"/>
                      <a:srcRect/>
                      <a:stretch>
                        <a:fillRect/>
                      </a:stretch>
                    </p:blipFill>
                    <p:spPr bwMode="auto">
                      <a:xfrm>
                        <a:off x="1600200" y="4724400"/>
                        <a:ext cx="5221288" cy="5572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330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Noisy channel model</a:t>
            </a:r>
          </a:p>
        </p:txBody>
      </p:sp>
      <p:graphicFrame>
        <p:nvGraphicFramePr>
          <p:cNvPr id="8" name="Object 7"/>
          <p:cNvGraphicFramePr>
            <a:graphicFrameLocks noChangeAspect="1"/>
          </p:cNvGraphicFramePr>
          <p:nvPr/>
        </p:nvGraphicFramePr>
        <p:xfrm>
          <a:off x="990600" y="2187575"/>
          <a:ext cx="1566863" cy="457200"/>
        </p:xfrm>
        <a:graphic>
          <a:graphicData uri="http://schemas.openxmlformats.org/presentationml/2006/ole">
            <mc:AlternateContent xmlns:mc="http://schemas.openxmlformats.org/markup-compatibility/2006">
              <mc:Choice xmlns:v="urn:schemas-microsoft-com:vml" Requires="v">
                <p:oleObj spid="_x0000_s986505" name="Equation" r:id="rId3" imgW="609600" imgH="177800" progId="Equation.3">
                  <p:embed/>
                </p:oleObj>
              </mc:Choice>
              <mc:Fallback>
                <p:oleObj name="Equation" r:id="rId3" imgW="609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87575"/>
                        <a:ext cx="15668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44807" name="Object 7"/>
          <p:cNvGraphicFramePr>
            <a:graphicFrameLocks noChangeAspect="1"/>
          </p:cNvGraphicFramePr>
          <p:nvPr/>
        </p:nvGraphicFramePr>
        <p:xfrm>
          <a:off x="2906713" y="1958975"/>
          <a:ext cx="1992312" cy="1012825"/>
        </p:xfrm>
        <a:graphic>
          <a:graphicData uri="http://schemas.openxmlformats.org/presentationml/2006/ole">
            <mc:AlternateContent xmlns:mc="http://schemas.openxmlformats.org/markup-compatibility/2006">
              <mc:Choice xmlns:v="urn:schemas-microsoft-com:vml" Requires="v">
                <p:oleObj spid="_x0000_s986506" name="Equation" r:id="rId5" imgW="774700" imgH="393700" progId="Equation.3">
                  <p:embed/>
                </p:oleObj>
              </mc:Choice>
              <mc:Fallback>
                <p:oleObj name="Equation" r:id="rId5" imgW="774700" imgH="3937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6713" y="1958975"/>
                        <a:ext cx="1992312"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6111875" y="2263775"/>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a:solidFill>
                  <a:srgbClr val="FF0000"/>
                </a:solidFill>
              </a:rPr>
              <a:t>Bayes</a:t>
            </a:r>
            <a:r>
              <a:rPr lang="en-US" sz="2000" dirty="0">
                <a:solidFill>
                  <a:srgbClr val="FF0000"/>
                </a:solidFill>
              </a:rPr>
              <a:t>’ rule</a:t>
            </a:r>
          </a:p>
        </p:txBody>
      </p:sp>
      <p:graphicFrame>
        <p:nvGraphicFramePr>
          <p:cNvPr id="844808" name="Object 8"/>
          <p:cNvGraphicFramePr>
            <a:graphicFrameLocks noChangeAspect="1"/>
          </p:cNvGraphicFramePr>
          <p:nvPr/>
        </p:nvGraphicFramePr>
        <p:xfrm>
          <a:off x="1335088" y="3294063"/>
          <a:ext cx="847725" cy="457200"/>
        </p:xfrm>
        <a:graphic>
          <a:graphicData uri="http://schemas.openxmlformats.org/presentationml/2006/ole">
            <mc:AlternateContent xmlns:mc="http://schemas.openxmlformats.org/markup-compatibility/2006">
              <mc:Choice xmlns:v="urn:schemas-microsoft-com:vml" Requires="v">
                <p:oleObj spid="_x0000_s986507" name="Equation" r:id="rId7" imgW="330200" imgH="177800" progId="Equation.3">
                  <p:embed/>
                </p:oleObj>
              </mc:Choice>
              <mc:Fallback>
                <p:oleObj name="Equation" r:id="rId7" imgW="3302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088" y="3294063"/>
                        <a:ext cx="84772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ext Box 9"/>
          <p:cNvSpPr txBox="1">
            <a:spLocks noChangeArrowheads="1"/>
          </p:cNvSpPr>
          <p:nvPr/>
        </p:nvSpPr>
        <p:spPr bwMode="auto">
          <a:xfrm>
            <a:off x="2819400" y="3272135"/>
            <a:ext cx="4724400" cy="400110"/>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probability of the foreign sentence</a:t>
            </a:r>
          </a:p>
        </p:txBody>
      </p:sp>
      <p:graphicFrame>
        <p:nvGraphicFramePr>
          <p:cNvPr id="844809" name="Object 9"/>
          <p:cNvGraphicFramePr>
            <a:graphicFrameLocks noChangeAspect="1"/>
          </p:cNvGraphicFramePr>
          <p:nvPr/>
        </p:nvGraphicFramePr>
        <p:xfrm>
          <a:off x="1382713" y="4146550"/>
          <a:ext cx="750887" cy="425450"/>
        </p:xfrm>
        <a:graphic>
          <a:graphicData uri="http://schemas.openxmlformats.org/presentationml/2006/ole">
            <mc:AlternateContent xmlns:mc="http://schemas.openxmlformats.org/markup-compatibility/2006">
              <mc:Choice xmlns:v="urn:schemas-microsoft-com:vml" Requires="v">
                <p:oleObj spid="_x0000_s986508" name="Equation" r:id="rId9" imgW="292100" imgH="165100" progId="Equation.3">
                  <p:embed/>
                </p:oleObj>
              </mc:Choice>
              <mc:Fallback>
                <p:oleObj name="Equation" r:id="rId9" imgW="292100" imgH="1651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2713" y="4146550"/>
                        <a:ext cx="750887" cy="425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Text Box 9"/>
          <p:cNvSpPr txBox="1">
            <a:spLocks noChangeArrowheads="1"/>
          </p:cNvSpPr>
          <p:nvPr/>
        </p:nvSpPr>
        <p:spPr bwMode="auto">
          <a:xfrm>
            <a:off x="2819400" y="4045803"/>
            <a:ext cx="5486400" cy="707886"/>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language model: what are likely English word sequences?</a:t>
            </a:r>
          </a:p>
        </p:txBody>
      </p:sp>
      <p:graphicFrame>
        <p:nvGraphicFramePr>
          <p:cNvPr id="844810" name="Object 10"/>
          <p:cNvGraphicFramePr>
            <a:graphicFrameLocks noChangeAspect="1"/>
          </p:cNvGraphicFramePr>
          <p:nvPr/>
        </p:nvGraphicFramePr>
        <p:xfrm>
          <a:off x="946150" y="5486400"/>
          <a:ext cx="1236663" cy="457200"/>
        </p:xfrm>
        <a:graphic>
          <a:graphicData uri="http://schemas.openxmlformats.org/presentationml/2006/ole">
            <mc:AlternateContent xmlns:mc="http://schemas.openxmlformats.org/markup-compatibility/2006">
              <mc:Choice xmlns:v="urn:schemas-microsoft-com:vml" Requires="v">
                <p:oleObj spid="_x0000_s986509" name="Equation" r:id="rId11" imgW="482600" imgH="177800" progId="Equation.3">
                  <p:embed/>
                </p:oleObj>
              </mc:Choice>
              <mc:Fallback>
                <p:oleObj name="Equation" r:id="rId11" imgW="482600" imgH="177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6150" y="5486400"/>
                        <a:ext cx="12366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Text Box 9"/>
          <p:cNvSpPr txBox="1">
            <a:spLocks noChangeArrowheads="1"/>
          </p:cNvSpPr>
          <p:nvPr/>
        </p:nvSpPr>
        <p:spPr bwMode="auto">
          <a:xfrm>
            <a:off x="2819400" y="5144869"/>
            <a:ext cx="5486400" cy="1477328"/>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translation model: how does the translation process happen? probability of the translated English sentence given the foreign sentence</a:t>
            </a:r>
          </a:p>
          <a:p>
            <a:pPr algn="l">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48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48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48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48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Noisy channel model</a:t>
            </a:r>
          </a:p>
        </p:txBody>
      </p:sp>
      <p:graphicFrame>
        <p:nvGraphicFramePr>
          <p:cNvPr id="8" name="Object 7"/>
          <p:cNvGraphicFramePr>
            <a:graphicFrameLocks noChangeAspect="1"/>
          </p:cNvGraphicFramePr>
          <p:nvPr/>
        </p:nvGraphicFramePr>
        <p:xfrm>
          <a:off x="990600" y="2187575"/>
          <a:ext cx="1566863" cy="457200"/>
        </p:xfrm>
        <a:graphic>
          <a:graphicData uri="http://schemas.openxmlformats.org/presentationml/2006/ole">
            <mc:AlternateContent xmlns:mc="http://schemas.openxmlformats.org/markup-compatibility/2006">
              <mc:Choice xmlns:v="urn:schemas-microsoft-com:vml" Requires="v">
                <p:oleObj spid="_x0000_s990601" name="Equation" r:id="rId3" imgW="609600" imgH="177800" progId="Equation.3">
                  <p:embed/>
                </p:oleObj>
              </mc:Choice>
              <mc:Fallback>
                <p:oleObj name="Equation" r:id="rId3" imgW="609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87575"/>
                        <a:ext cx="15668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44807" name="Object 7"/>
          <p:cNvGraphicFramePr>
            <a:graphicFrameLocks noChangeAspect="1"/>
          </p:cNvGraphicFramePr>
          <p:nvPr/>
        </p:nvGraphicFramePr>
        <p:xfrm>
          <a:off x="2940050" y="2133600"/>
          <a:ext cx="1925638" cy="457200"/>
        </p:xfrm>
        <a:graphic>
          <a:graphicData uri="http://schemas.openxmlformats.org/presentationml/2006/ole">
            <mc:AlternateContent xmlns:mc="http://schemas.openxmlformats.org/markup-compatibility/2006">
              <mc:Choice xmlns:v="urn:schemas-microsoft-com:vml" Requires="v">
                <p:oleObj spid="_x0000_s990602" name="Equation" r:id="rId5" imgW="749300" imgH="177800" progId="Equation.3">
                  <p:embed/>
                </p:oleObj>
              </mc:Choice>
              <mc:Fallback>
                <p:oleObj name="Equation" r:id="rId5" imgW="749300" imgH="177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2133600"/>
                        <a:ext cx="1925638"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6111875" y="2263775"/>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a:solidFill>
                  <a:srgbClr val="0000FF"/>
                </a:solidFill>
              </a:rPr>
              <a:t>Bayes</a:t>
            </a:r>
            <a:r>
              <a:rPr lang="en-US" sz="2000" dirty="0">
                <a:solidFill>
                  <a:srgbClr val="0000FF"/>
                </a:solidFill>
              </a:rPr>
              <a:t>’ rule</a:t>
            </a:r>
          </a:p>
        </p:txBody>
      </p:sp>
      <p:graphicFrame>
        <p:nvGraphicFramePr>
          <p:cNvPr id="844808" name="Object 8"/>
          <p:cNvGraphicFramePr>
            <a:graphicFrameLocks noChangeAspect="1"/>
          </p:cNvGraphicFramePr>
          <p:nvPr/>
        </p:nvGraphicFramePr>
        <p:xfrm>
          <a:off x="1335088" y="3294063"/>
          <a:ext cx="847725" cy="457200"/>
        </p:xfrm>
        <a:graphic>
          <a:graphicData uri="http://schemas.openxmlformats.org/presentationml/2006/ole">
            <mc:AlternateContent xmlns:mc="http://schemas.openxmlformats.org/markup-compatibility/2006">
              <mc:Choice xmlns:v="urn:schemas-microsoft-com:vml" Requires="v">
                <p:oleObj spid="_x0000_s990603" name="Equation" r:id="rId7" imgW="330200" imgH="177800" progId="Equation.3">
                  <p:embed/>
                </p:oleObj>
              </mc:Choice>
              <mc:Fallback>
                <p:oleObj name="Equation" r:id="rId7" imgW="330200" imgH="177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088" y="3294063"/>
                        <a:ext cx="84772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ext Box 9"/>
          <p:cNvSpPr txBox="1">
            <a:spLocks noChangeArrowheads="1"/>
          </p:cNvSpPr>
          <p:nvPr/>
        </p:nvSpPr>
        <p:spPr bwMode="auto">
          <a:xfrm>
            <a:off x="2819400" y="3272135"/>
            <a:ext cx="4724400" cy="400110"/>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probability of the foreign sentence</a:t>
            </a:r>
          </a:p>
        </p:txBody>
      </p:sp>
      <p:graphicFrame>
        <p:nvGraphicFramePr>
          <p:cNvPr id="844809" name="Object 9"/>
          <p:cNvGraphicFramePr>
            <a:graphicFrameLocks noChangeAspect="1"/>
          </p:cNvGraphicFramePr>
          <p:nvPr/>
        </p:nvGraphicFramePr>
        <p:xfrm>
          <a:off x="1382713" y="4146550"/>
          <a:ext cx="750887" cy="425450"/>
        </p:xfrm>
        <a:graphic>
          <a:graphicData uri="http://schemas.openxmlformats.org/presentationml/2006/ole">
            <mc:AlternateContent xmlns:mc="http://schemas.openxmlformats.org/markup-compatibility/2006">
              <mc:Choice xmlns:v="urn:schemas-microsoft-com:vml" Requires="v">
                <p:oleObj spid="_x0000_s990604" name="Equation" r:id="rId9" imgW="292100" imgH="165100" progId="Equation.3">
                  <p:embed/>
                </p:oleObj>
              </mc:Choice>
              <mc:Fallback>
                <p:oleObj name="Equation" r:id="rId9" imgW="292100" imgH="1651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2713" y="4146550"/>
                        <a:ext cx="750887" cy="4254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Text Box 9"/>
          <p:cNvSpPr txBox="1">
            <a:spLocks noChangeArrowheads="1"/>
          </p:cNvSpPr>
          <p:nvPr/>
        </p:nvSpPr>
        <p:spPr bwMode="auto">
          <a:xfrm>
            <a:off x="2819400" y="4045803"/>
            <a:ext cx="5486400" cy="707886"/>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language model: what are likely English word sequences?</a:t>
            </a:r>
          </a:p>
        </p:txBody>
      </p:sp>
      <p:graphicFrame>
        <p:nvGraphicFramePr>
          <p:cNvPr id="844810" name="Object 10"/>
          <p:cNvGraphicFramePr>
            <a:graphicFrameLocks noChangeAspect="1"/>
          </p:cNvGraphicFramePr>
          <p:nvPr/>
        </p:nvGraphicFramePr>
        <p:xfrm>
          <a:off x="946150" y="5486400"/>
          <a:ext cx="1236663" cy="457200"/>
        </p:xfrm>
        <a:graphic>
          <a:graphicData uri="http://schemas.openxmlformats.org/presentationml/2006/ole">
            <mc:AlternateContent xmlns:mc="http://schemas.openxmlformats.org/markup-compatibility/2006">
              <mc:Choice xmlns:v="urn:schemas-microsoft-com:vml" Requires="v">
                <p:oleObj spid="_x0000_s990605" name="Equation" r:id="rId11" imgW="482600" imgH="177800" progId="Equation.3">
                  <p:embed/>
                </p:oleObj>
              </mc:Choice>
              <mc:Fallback>
                <p:oleObj name="Equation" r:id="rId11" imgW="482600" imgH="1778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6150" y="5486400"/>
                        <a:ext cx="12366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 name="Text Box 9"/>
          <p:cNvSpPr txBox="1">
            <a:spLocks noChangeArrowheads="1"/>
          </p:cNvSpPr>
          <p:nvPr/>
        </p:nvSpPr>
        <p:spPr bwMode="auto">
          <a:xfrm>
            <a:off x="2819400" y="5144869"/>
            <a:ext cx="5486400" cy="1477328"/>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translation model: how does the translation process happen? probability of the translated English sentence given the foreign sentence</a:t>
            </a:r>
          </a:p>
          <a:p>
            <a:pPr algn="l">
              <a:spcBef>
                <a:spcPct val="50000"/>
              </a:spcBef>
            </a:pPr>
            <a:endParaRPr lang="en-US" sz="2000" dirty="0"/>
          </a:p>
        </p:txBody>
      </p:sp>
      <p:cxnSp>
        <p:nvCxnSpPr>
          <p:cNvPr id="12" name="Straight Connector 11"/>
          <p:cNvCxnSpPr/>
          <p:nvPr/>
        </p:nvCxnSpPr>
        <p:spPr>
          <a:xfrm flipV="1">
            <a:off x="1146175" y="3505200"/>
            <a:ext cx="6550025" cy="762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894863" y="3276600"/>
            <a:ext cx="796237" cy="400110"/>
          </a:xfrm>
          <a:prstGeom prst="rect">
            <a:avLst/>
          </a:prstGeom>
          <a:noFill/>
        </p:spPr>
        <p:txBody>
          <a:bodyPr wrap="none" rtlCol="0">
            <a:spAutoFit/>
          </a:bodyPr>
          <a:lstStyle/>
          <a:p>
            <a:r>
              <a:rPr lang="en-US" sz="2000" dirty="0">
                <a:solidFill>
                  <a:srgbClr val="FF0000"/>
                </a:solidFill>
              </a:rPr>
              <a:t>why?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Language translation</a:t>
            </a:r>
          </a:p>
        </p:txBody>
      </p:sp>
      <p:pic>
        <p:nvPicPr>
          <p:cNvPr id="386051" name="Picture 3" descr="chihuahua"/>
          <p:cNvPicPr>
            <a:picLocks noChangeAspect="1" noChangeArrowheads="1"/>
          </p:cNvPicPr>
          <p:nvPr/>
        </p:nvPicPr>
        <p:blipFill>
          <a:blip r:embed="rId3"/>
          <a:srcRect/>
          <a:stretch>
            <a:fillRect/>
          </a:stretch>
        </p:blipFill>
        <p:spPr bwMode="auto">
          <a:xfrm>
            <a:off x="685800" y="2743200"/>
            <a:ext cx="2057400" cy="2057400"/>
          </a:xfrm>
          <a:prstGeom prst="rect">
            <a:avLst/>
          </a:prstGeom>
          <a:noFill/>
        </p:spPr>
      </p:pic>
      <p:pic>
        <p:nvPicPr>
          <p:cNvPr id="386052" name="Picture 4" descr="talk_circle"/>
          <p:cNvPicPr>
            <a:picLocks noChangeAspect="1" noChangeArrowheads="1"/>
          </p:cNvPicPr>
          <p:nvPr/>
        </p:nvPicPr>
        <p:blipFill>
          <a:blip r:embed="rId4"/>
          <a:srcRect/>
          <a:stretch>
            <a:fillRect/>
          </a:stretch>
        </p:blipFill>
        <p:spPr bwMode="auto">
          <a:xfrm>
            <a:off x="2667000" y="1905000"/>
            <a:ext cx="1943100" cy="1257300"/>
          </a:xfrm>
          <a:prstGeom prst="rect">
            <a:avLst/>
          </a:prstGeom>
          <a:noFill/>
        </p:spPr>
      </p:pic>
      <p:sp>
        <p:nvSpPr>
          <p:cNvPr id="386053" name="Text Box 5"/>
          <p:cNvSpPr txBox="1">
            <a:spLocks noChangeArrowheads="1"/>
          </p:cNvSpPr>
          <p:nvPr/>
        </p:nvSpPr>
        <p:spPr bwMode="auto">
          <a:xfrm>
            <a:off x="3048000" y="2133600"/>
            <a:ext cx="1524000" cy="762000"/>
          </a:xfrm>
          <a:prstGeom prst="rect">
            <a:avLst/>
          </a:prstGeom>
          <a:noFill/>
          <a:ln w="9525">
            <a:noFill/>
            <a:miter lim="800000"/>
            <a:headEnd/>
            <a:tailEnd/>
          </a:ln>
          <a:effectLst/>
        </p:spPr>
        <p:txBody>
          <a:bodyPr>
            <a:prstTxWarp prst="textNoShape">
              <a:avLst/>
            </a:prstTxWarp>
            <a:spAutoFit/>
          </a:bodyPr>
          <a:lstStyle/>
          <a:p>
            <a:pPr algn="l">
              <a:spcBef>
                <a:spcPct val="50000"/>
              </a:spcBef>
            </a:pPr>
            <a:r>
              <a:rPr lang="en-US" sz="2200">
                <a:latin typeface="Tahoma" pitchFamily="-111" charset="0"/>
              </a:rPr>
              <a:t>Yo quiero Taco Bell</a:t>
            </a:r>
          </a:p>
        </p:txBody>
      </p:sp>
      <p:pic>
        <p:nvPicPr>
          <p:cNvPr id="386054" name="Picture 6" descr="spanish flag"/>
          <p:cNvPicPr>
            <a:picLocks noChangeAspect="1" noChangeArrowheads="1"/>
          </p:cNvPicPr>
          <p:nvPr/>
        </p:nvPicPr>
        <p:blipFill>
          <a:blip r:embed="rId5"/>
          <a:srcRect/>
          <a:stretch>
            <a:fillRect/>
          </a:stretch>
        </p:blipFill>
        <p:spPr bwMode="auto">
          <a:xfrm>
            <a:off x="838200" y="5181600"/>
            <a:ext cx="1562100" cy="952500"/>
          </a:xfrm>
          <a:prstGeom prst="rect">
            <a:avLst/>
          </a:prstGeom>
          <a:noFill/>
        </p:spPr>
      </p:pic>
      <p:pic>
        <p:nvPicPr>
          <p:cNvPr id="386055" name="Picture 7" descr="confused"/>
          <p:cNvPicPr>
            <a:picLocks noChangeAspect="1" noChangeArrowheads="1"/>
          </p:cNvPicPr>
          <p:nvPr/>
        </p:nvPicPr>
        <p:blipFill>
          <a:blip r:embed="rId6"/>
          <a:srcRect/>
          <a:stretch>
            <a:fillRect/>
          </a:stretch>
        </p:blipFill>
        <p:spPr bwMode="auto">
          <a:xfrm>
            <a:off x="5715000" y="1905000"/>
            <a:ext cx="1689100" cy="3124200"/>
          </a:xfrm>
          <a:prstGeom prst="rect">
            <a:avLst/>
          </a:prstGeom>
          <a:noFill/>
        </p:spPr>
      </p:pic>
      <p:pic>
        <p:nvPicPr>
          <p:cNvPr id="386056" name="Picture 8" descr="american flag"/>
          <p:cNvPicPr>
            <a:picLocks noChangeAspect="1" noChangeArrowheads="1"/>
          </p:cNvPicPr>
          <p:nvPr/>
        </p:nvPicPr>
        <p:blipFill>
          <a:blip r:embed="rId7"/>
          <a:srcRect/>
          <a:stretch>
            <a:fillRect/>
          </a:stretch>
        </p:blipFill>
        <p:spPr bwMode="auto">
          <a:xfrm>
            <a:off x="6096000" y="5105400"/>
            <a:ext cx="1536700" cy="10033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Noisy channel model</a:t>
            </a:r>
          </a:p>
        </p:txBody>
      </p:sp>
      <p:graphicFrame>
        <p:nvGraphicFramePr>
          <p:cNvPr id="8" name="Object 7"/>
          <p:cNvGraphicFramePr>
            <a:graphicFrameLocks noChangeAspect="1"/>
          </p:cNvGraphicFramePr>
          <p:nvPr/>
        </p:nvGraphicFramePr>
        <p:xfrm>
          <a:off x="990600" y="2187575"/>
          <a:ext cx="1566863" cy="457200"/>
        </p:xfrm>
        <a:graphic>
          <a:graphicData uri="http://schemas.openxmlformats.org/presentationml/2006/ole">
            <mc:AlternateContent xmlns:mc="http://schemas.openxmlformats.org/markup-compatibility/2006">
              <mc:Choice xmlns:v="urn:schemas-microsoft-com:vml" Requires="v">
                <p:oleObj spid="_x0000_s1014001" name="Equation" r:id="rId3" imgW="609600" imgH="177800" progId="Equation.3">
                  <p:embed/>
                </p:oleObj>
              </mc:Choice>
              <mc:Fallback>
                <p:oleObj name="Equation" r:id="rId3" imgW="6096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87575"/>
                        <a:ext cx="1566863"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44807" name="Object 7"/>
          <p:cNvGraphicFramePr>
            <a:graphicFrameLocks noChangeAspect="1"/>
          </p:cNvGraphicFramePr>
          <p:nvPr/>
        </p:nvGraphicFramePr>
        <p:xfrm>
          <a:off x="2940050" y="2133600"/>
          <a:ext cx="1925638" cy="457200"/>
        </p:xfrm>
        <a:graphic>
          <a:graphicData uri="http://schemas.openxmlformats.org/presentationml/2006/ole">
            <mc:AlternateContent xmlns:mc="http://schemas.openxmlformats.org/markup-compatibility/2006">
              <mc:Choice xmlns:v="urn:schemas-microsoft-com:vml" Requires="v">
                <p:oleObj spid="_x0000_s1014002" name="Equation" r:id="rId5" imgW="749300" imgH="177800" progId="Equation.3">
                  <p:embed/>
                </p:oleObj>
              </mc:Choice>
              <mc:Fallback>
                <p:oleObj name="Equation" r:id="rId5" imgW="7493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2133600"/>
                        <a:ext cx="1925638"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6111875" y="2263775"/>
            <a:ext cx="2057400"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000" dirty="0" err="1">
                <a:solidFill>
                  <a:srgbClr val="0000FF"/>
                </a:solidFill>
              </a:rPr>
              <a:t>Bayes</a:t>
            </a:r>
            <a:r>
              <a:rPr lang="en-US" sz="2000" dirty="0">
                <a:solidFill>
                  <a:srgbClr val="0000FF"/>
                </a:solidFill>
              </a:rPr>
              <a:t>’ rule</a:t>
            </a:r>
          </a:p>
        </p:txBody>
      </p:sp>
      <p:graphicFrame>
        <p:nvGraphicFramePr>
          <p:cNvPr id="844808" name="Object 8"/>
          <p:cNvGraphicFramePr>
            <a:graphicFrameLocks noChangeAspect="1"/>
          </p:cNvGraphicFramePr>
          <p:nvPr/>
        </p:nvGraphicFramePr>
        <p:xfrm>
          <a:off x="1335088" y="3294063"/>
          <a:ext cx="847725" cy="457200"/>
        </p:xfrm>
        <a:graphic>
          <a:graphicData uri="http://schemas.openxmlformats.org/presentationml/2006/ole">
            <mc:AlternateContent xmlns:mc="http://schemas.openxmlformats.org/markup-compatibility/2006">
              <mc:Choice xmlns:v="urn:schemas-microsoft-com:vml" Requires="v">
                <p:oleObj spid="_x0000_s1014003" name="Equation" r:id="rId7" imgW="330200" imgH="177800" progId="Equation.3">
                  <p:embed/>
                </p:oleObj>
              </mc:Choice>
              <mc:Fallback>
                <p:oleObj name="Equation" r:id="rId7" imgW="330200" imgH="177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5088" y="3294063"/>
                        <a:ext cx="84772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3" name="Text Box 9"/>
          <p:cNvSpPr txBox="1">
            <a:spLocks noChangeArrowheads="1"/>
          </p:cNvSpPr>
          <p:nvPr/>
        </p:nvSpPr>
        <p:spPr bwMode="auto">
          <a:xfrm>
            <a:off x="2819400" y="3272135"/>
            <a:ext cx="4724400" cy="400110"/>
          </a:xfrm>
          <a:prstGeom prst="rect">
            <a:avLst/>
          </a:prstGeom>
          <a:noFill/>
          <a:ln w="9525">
            <a:noFill/>
            <a:miter lim="800000"/>
            <a:headEnd/>
            <a:tailEnd/>
          </a:ln>
          <a:effectLst/>
        </p:spPr>
        <p:txBody>
          <a:bodyPr wrap="square">
            <a:prstTxWarp prst="textNoShape">
              <a:avLst/>
            </a:prstTxWarp>
            <a:spAutoFit/>
          </a:bodyPr>
          <a:lstStyle/>
          <a:p>
            <a:pPr algn="l">
              <a:spcBef>
                <a:spcPct val="50000"/>
              </a:spcBef>
            </a:pPr>
            <a:r>
              <a:rPr lang="en-US" sz="2000" dirty="0"/>
              <a:t>probability of the foreign sentence</a:t>
            </a:r>
          </a:p>
        </p:txBody>
      </p:sp>
      <p:cxnSp>
        <p:nvCxnSpPr>
          <p:cNvPr id="12" name="Straight Connector 11"/>
          <p:cNvCxnSpPr/>
          <p:nvPr/>
        </p:nvCxnSpPr>
        <p:spPr>
          <a:xfrm flipV="1">
            <a:off x="1146175" y="3505200"/>
            <a:ext cx="6550025" cy="76200"/>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894863" y="3276600"/>
            <a:ext cx="796237" cy="400110"/>
          </a:xfrm>
          <a:prstGeom prst="rect">
            <a:avLst/>
          </a:prstGeom>
          <a:noFill/>
        </p:spPr>
        <p:txBody>
          <a:bodyPr wrap="none" rtlCol="0">
            <a:spAutoFit/>
          </a:bodyPr>
          <a:lstStyle/>
          <a:p>
            <a:r>
              <a:rPr lang="en-US" sz="2000" dirty="0">
                <a:solidFill>
                  <a:srgbClr val="FF0000"/>
                </a:solidFill>
              </a:rPr>
              <a:t>why?</a:t>
            </a:r>
          </a:p>
        </p:txBody>
      </p:sp>
      <p:graphicFrame>
        <p:nvGraphicFramePr>
          <p:cNvPr id="14" name="Object 7"/>
          <p:cNvGraphicFramePr>
            <a:graphicFrameLocks noChangeAspect="1"/>
          </p:cNvGraphicFramePr>
          <p:nvPr>
            <p:extLst>
              <p:ext uri="{D42A27DB-BD31-4B8C-83A1-F6EECF244321}">
                <p14:modId xmlns:p14="http://schemas.microsoft.com/office/powerpoint/2010/main" val="1198339376"/>
              </p:ext>
            </p:extLst>
          </p:nvPr>
        </p:nvGraphicFramePr>
        <p:xfrm>
          <a:off x="457200" y="4572000"/>
          <a:ext cx="8034338" cy="949325"/>
        </p:xfrm>
        <a:graphic>
          <a:graphicData uri="http://schemas.openxmlformats.org/presentationml/2006/ole">
            <mc:AlternateContent xmlns:mc="http://schemas.openxmlformats.org/markup-compatibility/2006">
              <mc:Choice xmlns:v="urn:schemas-microsoft-com:vml" Requires="v">
                <p:oleObj spid="_x0000_s1014004" name="Equation" r:id="rId9" imgW="3670300" imgH="431800" progId="Equation.3">
                  <p:embed/>
                </p:oleObj>
              </mc:Choice>
              <mc:Fallback>
                <p:oleObj name="Equation" r:id="rId9" imgW="3670300" imgH="431800" progId="Equation.3">
                  <p:embed/>
                  <p:pic>
                    <p:nvPicPr>
                      <p:cNvPr id="0" name=""/>
                      <p:cNvPicPr>
                        <a:picLocks noChangeAspect="1" noChangeArrowheads="1"/>
                      </p:cNvPicPr>
                      <p:nvPr/>
                    </p:nvPicPr>
                    <p:blipFill>
                      <a:blip r:embed="rId10"/>
                      <a:srcRect/>
                      <a:stretch>
                        <a:fillRect/>
                      </a:stretch>
                    </p:blipFill>
                    <p:spPr bwMode="auto">
                      <a:xfrm>
                        <a:off x="457200" y="4572000"/>
                        <a:ext cx="8034338" cy="949325"/>
                      </a:xfrm>
                      <a:prstGeom prst="rect">
                        <a:avLst/>
                      </a:prstGeom>
                      <a:noFill/>
                    </p:spPr>
                  </p:pic>
                </p:oleObj>
              </mc:Fallback>
            </mc:AlternateContent>
          </a:graphicData>
        </a:graphic>
      </p:graphicFrame>
      <p:sp>
        <p:nvSpPr>
          <p:cNvPr id="3" name="Oval 2"/>
          <p:cNvSpPr/>
          <p:nvPr/>
        </p:nvSpPr>
        <p:spPr bwMode="auto">
          <a:xfrm>
            <a:off x="4191000" y="5105400"/>
            <a:ext cx="914400" cy="3810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4" name="TextBox 3"/>
          <p:cNvSpPr txBox="1"/>
          <p:nvPr/>
        </p:nvSpPr>
        <p:spPr>
          <a:xfrm>
            <a:off x="3581400" y="5715000"/>
            <a:ext cx="2209800" cy="646331"/>
          </a:xfrm>
          <a:prstGeom prst="rect">
            <a:avLst/>
          </a:prstGeom>
          <a:noFill/>
        </p:spPr>
        <p:txBody>
          <a:bodyPr wrap="square" rtlCol="0">
            <a:spAutoFit/>
          </a:bodyPr>
          <a:lstStyle/>
          <a:p>
            <a:r>
              <a:rPr lang="en-US" dirty="0">
                <a:solidFill>
                  <a:srgbClr val="0000FF"/>
                </a:solidFill>
              </a:rPr>
              <a:t>this is a constant for any given </a:t>
            </a:r>
            <a:r>
              <a:rPr lang="en-US" i="1" dirty="0">
                <a:solidFill>
                  <a:srgbClr val="0000FF"/>
                </a:solidFill>
              </a:rPr>
              <a:t>f</a:t>
            </a:r>
          </a:p>
        </p:txBody>
      </p:sp>
    </p:spTree>
    <p:extLst>
      <p:ext uri="{BB962C8B-B14F-4D97-AF65-F5344CB8AC3E}">
        <p14:creationId xmlns:p14="http://schemas.microsoft.com/office/powerpoint/2010/main" val="2521891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Noisy channel model</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
        <p:nvSpPr>
          <p:cNvPr id="11" name="Text Box 9"/>
          <p:cNvSpPr txBox="1">
            <a:spLocks noChangeArrowheads="1"/>
          </p:cNvSpPr>
          <p:nvPr/>
        </p:nvSpPr>
        <p:spPr bwMode="auto">
          <a:xfrm>
            <a:off x="76200" y="1828800"/>
            <a:ext cx="20574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solidFill>
                  <a:srgbClr val="0000FF"/>
                </a:solidFill>
              </a:rPr>
              <a:t>model</a:t>
            </a:r>
          </a:p>
        </p:txBody>
      </p:sp>
      <p:graphicFrame>
        <p:nvGraphicFramePr>
          <p:cNvPr id="861191" name="Object 7"/>
          <p:cNvGraphicFramePr>
            <a:graphicFrameLocks noChangeAspect="1"/>
          </p:cNvGraphicFramePr>
          <p:nvPr/>
        </p:nvGraphicFramePr>
        <p:xfrm>
          <a:off x="2114550" y="1752600"/>
          <a:ext cx="4076700" cy="533400"/>
        </p:xfrm>
        <a:graphic>
          <a:graphicData uri="http://schemas.openxmlformats.org/presentationml/2006/ole">
            <mc:AlternateContent xmlns:mc="http://schemas.openxmlformats.org/markup-compatibility/2006">
              <mc:Choice xmlns:v="urn:schemas-microsoft-com:vml" Requires="v">
                <p:oleObj spid="_x0000_s861270" name="Equation" r:id="rId3" imgW="1358900" imgH="177800" progId="Equation.3">
                  <p:embed/>
                </p:oleObj>
              </mc:Choice>
              <mc:Fallback>
                <p:oleObj name="Equation" r:id="rId3" imgW="1358900" imgH="17780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4550" y="1752600"/>
                        <a:ext cx="40767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Arrow Connector 17"/>
          <p:cNvCxnSpPr/>
          <p:nvPr/>
        </p:nvCxnSpPr>
        <p:spPr bwMode="auto">
          <a:xfrm flipV="1">
            <a:off x="3657600" y="2286000"/>
            <a:ext cx="9906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rot="16200000" flipV="1">
            <a:off x="5486400" y="2438400"/>
            <a:ext cx="9144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TextBox 21"/>
          <p:cNvSpPr txBox="1"/>
          <p:nvPr/>
        </p:nvSpPr>
        <p:spPr>
          <a:xfrm>
            <a:off x="1981200" y="3276600"/>
            <a:ext cx="2895600" cy="461665"/>
          </a:xfrm>
          <a:prstGeom prst="rect">
            <a:avLst/>
          </a:prstGeom>
          <a:noFill/>
        </p:spPr>
        <p:txBody>
          <a:bodyPr wrap="square" rtlCol="0">
            <a:spAutoFit/>
          </a:bodyPr>
          <a:lstStyle/>
          <a:p>
            <a:r>
              <a:rPr lang="en-US" sz="2400" dirty="0">
                <a:solidFill>
                  <a:srgbClr val="0000CC"/>
                </a:solidFill>
              </a:rPr>
              <a:t>translation model</a:t>
            </a:r>
          </a:p>
        </p:txBody>
      </p:sp>
      <p:sp>
        <p:nvSpPr>
          <p:cNvPr id="23" name="TextBox 22"/>
          <p:cNvSpPr txBox="1"/>
          <p:nvPr/>
        </p:nvSpPr>
        <p:spPr>
          <a:xfrm>
            <a:off x="5181600" y="3272135"/>
            <a:ext cx="2895600" cy="461665"/>
          </a:xfrm>
          <a:prstGeom prst="rect">
            <a:avLst/>
          </a:prstGeom>
          <a:noFill/>
        </p:spPr>
        <p:txBody>
          <a:bodyPr wrap="square" rtlCol="0">
            <a:spAutoFit/>
          </a:bodyPr>
          <a:lstStyle/>
          <a:p>
            <a:r>
              <a:rPr lang="en-US" sz="2400" dirty="0">
                <a:solidFill>
                  <a:srgbClr val="0000CC"/>
                </a:solidFill>
              </a:rPr>
              <a:t>language model</a:t>
            </a:r>
          </a:p>
        </p:txBody>
      </p:sp>
      <p:sp>
        <p:nvSpPr>
          <p:cNvPr id="24" name="Text Box 9"/>
          <p:cNvSpPr txBox="1">
            <a:spLocks noChangeArrowheads="1"/>
          </p:cNvSpPr>
          <p:nvPr/>
        </p:nvSpPr>
        <p:spPr bwMode="auto">
          <a:xfrm>
            <a:off x="1905000" y="3916740"/>
            <a:ext cx="2895600" cy="156966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solidFill>
                  <a:schemeClr val="tx2"/>
                </a:solidFill>
              </a:rPr>
              <a:t>how do English sentences get translated to foreign?</a:t>
            </a:r>
          </a:p>
        </p:txBody>
      </p:sp>
      <p:sp>
        <p:nvSpPr>
          <p:cNvPr id="25" name="Text Box 9"/>
          <p:cNvSpPr txBox="1">
            <a:spLocks noChangeArrowheads="1"/>
          </p:cNvSpPr>
          <p:nvPr/>
        </p:nvSpPr>
        <p:spPr bwMode="auto">
          <a:xfrm>
            <a:off x="5562600" y="3916740"/>
            <a:ext cx="2667000" cy="1200328"/>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solidFill>
                  <a:schemeClr val="tx2"/>
                </a:solidFill>
              </a:rPr>
              <a:t>what do English sentences look like?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Translation model</a:t>
            </a:r>
          </a:p>
        </p:txBody>
      </p:sp>
      <p:sp>
        <p:nvSpPr>
          <p:cNvPr id="34" name="Content Placeholder 33"/>
          <p:cNvSpPr>
            <a:spLocks noGrp="1"/>
          </p:cNvSpPr>
          <p:nvPr>
            <p:ph idx="1"/>
          </p:nvPr>
        </p:nvSpPr>
        <p:spPr>
          <a:xfrm>
            <a:off x="685800" y="1524001"/>
            <a:ext cx="8229600" cy="609599"/>
          </a:xfrm>
        </p:spPr>
        <p:txBody>
          <a:bodyPr/>
          <a:lstStyle/>
          <a:p>
            <a:pPr marL="0" indent="0">
              <a:buNone/>
            </a:pPr>
            <a:r>
              <a:rPr lang="en-US" sz="2800" dirty="0"/>
              <a:t>The models define probabilities over inputs</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mc:AlternateContent xmlns:mc="http://schemas.openxmlformats.org/markup-compatibility/2006">
              <mc:Choice xmlns:v="urn:schemas-microsoft-com:vml" Requires="v">
                <p:oleObj spid="_x0000_s862291" name="Equation" r:id="rId3" imgW="482600" imgH="177800" progId="Equation.3">
                  <p:embed/>
                </p:oleObj>
              </mc:Choice>
              <mc:Fallback>
                <p:oleObj name="Equation" r:id="rId3" imgW="482600" imgH="177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14478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 name="TextBox 50"/>
          <p:cNvSpPr txBox="1"/>
          <p:nvPr/>
        </p:nvSpPr>
        <p:spPr>
          <a:xfrm>
            <a:off x="762000" y="3124200"/>
            <a:ext cx="7543800" cy="400110"/>
          </a:xfrm>
          <a:prstGeom prst="rect">
            <a:avLst/>
          </a:prstGeom>
          <a:noFill/>
        </p:spPr>
        <p:txBody>
          <a:bodyPr wrap="square" rtlCol="0">
            <a:spAutoFit/>
          </a:bodyPr>
          <a:lstStyle/>
          <a:p>
            <a:r>
              <a:rPr lang="en-US" sz="2000" dirty="0" err="1">
                <a:solidFill>
                  <a:srgbClr val="0000FF"/>
                </a:solidFill>
              </a:rPr>
              <a:t>Morgen</a:t>
            </a:r>
            <a:r>
              <a:rPr lang="en-US" sz="2000" dirty="0">
                <a:solidFill>
                  <a:srgbClr val="0000FF"/>
                </a:solidFill>
              </a:rPr>
              <a:t> </a:t>
            </a:r>
            <a:r>
              <a:rPr lang="en-US" sz="2000" dirty="0" err="1">
                <a:solidFill>
                  <a:srgbClr val="0000FF"/>
                </a:solidFill>
              </a:rPr>
              <a:t>fliege</a:t>
            </a:r>
            <a:r>
              <a:rPr lang="en-US" sz="2000" dirty="0">
                <a:solidFill>
                  <a:srgbClr val="0000FF"/>
                </a:solidFill>
              </a:rPr>
              <a:t> </a:t>
            </a:r>
            <a:r>
              <a:rPr lang="en-US" sz="2000" dirty="0" err="1">
                <a:solidFill>
                  <a:srgbClr val="0000FF"/>
                </a:solidFill>
              </a:rPr>
              <a:t>ich</a:t>
            </a:r>
            <a:r>
              <a:rPr lang="en-US" sz="2000" dirty="0">
                <a:solidFill>
                  <a:srgbClr val="0000FF"/>
                </a:solidFill>
              </a:rPr>
              <a:t> </a:t>
            </a:r>
            <a:r>
              <a:rPr lang="en-US" sz="2000" dirty="0" err="1">
                <a:solidFill>
                  <a:srgbClr val="0000FF"/>
                </a:solidFill>
              </a:rPr>
              <a:t>nach</a:t>
            </a:r>
            <a:r>
              <a:rPr lang="en-US" sz="2000" dirty="0">
                <a:solidFill>
                  <a:srgbClr val="0000FF"/>
                </a:solidFill>
              </a:rPr>
              <a:t> </a:t>
            </a:r>
            <a:r>
              <a:rPr lang="en-US" sz="2000" dirty="0" err="1">
                <a:solidFill>
                  <a:srgbClr val="0000FF"/>
                </a:solidFill>
              </a:rPr>
              <a:t>Kanada</a:t>
            </a:r>
            <a:r>
              <a:rPr lang="en-US" sz="2000" dirty="0">
                <a:solidFill>
                  <a:srgbClr val="0000FF"/>
                </a:solidFill>
              </a:rPr>
              <a:t> </a:t>
            </a:r>
            <a:r>
              <a:rPr lang="en-US" sz="2000" dirty="0" err="1">
                <a:solidFill>
                  <a:srgbClr val="0000FF"/>
                </a:solidFill>
              </a:rPr>
              <a:t>zur</a:t>
            </a:r>
            <a:r>
              <a:rPr lang="en-US" sz="2000" dirty="0">
                <a:solidFill>
                  <a:srgbClr val="0000FF"/>
                </a:solidFill>
              </a:rPr>
              <a:t> </a:t>
            </a:r>
            <a:r>
              <a:rPr lang="en-US" sz="2000" dirty="0" err="1">
                <a:solidFill>
                  <a:srgbClr val="0000FF"/>
                </a:solidFill>
              </a:rPr>
              <a:t>Konferenz</a:t>
            </a:r>
            <a:endParaRPr lang="en-US" sz="2000" dirty="0">
              <a:solidFill>
                <a:srgbClr val="0000FF"/>
              </a:solidFill>
            </a:endParaRPr>
          </a:p>
        </p:txBody>
      </p:sp>
      <p:sp>
        <p:nvSpPr>
          <p:cNvPr id="52" name="TextBox 51"/>
          <p:cNvSpPr txBox="1"/>
          <p:nvPr/>
        </p:nvSpPr>
        <p:spPr>
          <a:xfrm>
            <a:off x="762000" y="3810000"/>
            <a:ext cx="7543800" cy="400110"/>
          </a:xfrm>
          <a:prstGeom prst="rect">
            <a:avLst/>
          </a:prstGeom>
          <a:noFill/>
        </p:spPr>
        <p:txBody>
          <a:bodyPr wrap="square" rtlCol="0">
            <a:spAutoFit/>
          </a:bodyPr>
          <a:lstStyle/>
          <a:p>
            <a:r>
              <a:rPr lang="en-US" sz="2000" dirty="0">
                <a:solidFill>
                  <a:srgbClr val="008000"/>
                </a:solidFill>
              </a:rPr>
              <a:t>Tomorrow I will fly to the conference in Canada</a:t>
            </a:r>
          </a:p>
        </p:txBody>
      </p:sp>
      <p:sp>
        <p:nvSpPr>
          <p:cNvPr id="53" name="TextBox 52"/>
          <p:cNvSpPr txBox="1"/>
          <p:nvPr/>
        </p:nvSpPr>
        <p:spPr>
          <a:xfrm>
            <a:off x="914400" y="5493603"/>
            <a:ext cx="7239000" cy="830997"/>
          </a:xfrm>
          <a:prstGeom prst="rect">
            <a:avLst/>
          </a:prstGeom>
          <a:noFill/>
        </p:spPr>
        <p:txBody>
          <a:bodyPr wrap="square" rtlCol="0">
            <a:spAutoFit/>
          </a:bodyPr>
          <a:lstStyle/>
          <a:p>
            <a:r>
              <a:rPr lang="en-US" sz="2400" dirty="0">
                <a:solidFill>
                  <a:srgbClr val="FF6600"/>
                </a:solidFill>
              </a:rPr>
              <a:t>What is the probability that the English sentence is a translation of the foreign sentence?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Translation model</a:t>
            </a:r>
          </a:p>
        </p:txBody>
      </p:sp>
      <p:sp>
        <p:nvSpPr>
          <p:cNvPr id="34" name="Content Placeholder 33"/>
          <p:cNvSpPr>
            <a:spLocks noGrp="1"/>
          </p:cNvSpPr>
          <p:nvPr>
            <p:ph idx="1"/>
          </p:nvPr>
        </p:nvSpPr>
        <p:spPr>
          <a:xfrm>
            <a:off x="457200" y="1600201"/>
            <a:ext cx="8229600" cy="609599"/>
          </a:xfrm>
        </p:spPr>
        <p:txBody>
          <a:bodyPr/>
          <a:lstStyle/>
          <a:p>
            <a:pPr marL="0" indent="0">
              <a:buNone/>
            </a:pPr>
            <a:r>
              <a:rPr lang="en-US" sz="2800" dirty="0"/>
              <a:t>The models define probabilities over inputs</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mc:AlternateContent xmlns:mc="http://schemas.openxmlformats.org/markup-compatibility/2006">
              <mc:Choice xmlns:v="urn:schemas-microsoft-com:vml" Requires="v">
                <p:oleObj spid="_x0000_s865362" name="Equation" r:id="rId3" imgW="482600" imgH="177800" progId="Equation.3">
                  <p:embed/>
                </p:oleObj>
              </mc:Choice>
              <mc:Fallback>
                <p:oleObj name="Equation" r:id="rId3" imgW="482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14478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 name="Text Box 4"/>
          <p:cNvSpPr txBox="1">
            <a:spLocks noChangeArrowheads="1"/>
          </p:cNvSpPr>
          <p:nvPr/>
        </p:nvSpPr>
        <p:spPr bwMode="auto">
          <a:xfrm>
            <a:off x="733425" y="2971800"/>
            <a:ext cx="971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Morgen</a:t>
            </a:r>
          </a:p>
        </p:txBody>
      </p:sp>
      <p:sp>
        <p:nvSpPr>
          <p:cNvPr id="36" name="Text Box 5"/>
          <p:cNvSpPr txBox="1">
            <a:spLocks noChangeArrowheads="1"/>
          </p:cNvSpPr>
          <p:nvPr/>
        </p:nvSpPr>
        <p:spPr bwMode="auto">
          <a:xfrm>
            <a:off x="1962150" y="2971800"/>
            <a:ext cx="742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fliege</a:t>
            </a:r>
          </a:p>
        </p:txBody>
      </p:sp>
      <p:sp>
        <p:nvSpPr>
          <p:cNvPr id="37" name="Text Box 6"/>
          <p:cNvSpPr txBox="1">
            <a:spLocks noChangeArrowheads="1"/>
          </p:cNvSpPr>
          <p:nvPr/>
        </p:nvSpPr>
        <p:spPr bwMode="auto">
          <a:xfrm>
            <a:off x="3117850" y="2971800"/>
            <a:ext cx="4889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ich</a:t>
            </a:r>
          </a:p>
        </p:txBody>
      </p:sp>
      <p:sp>
        <p:nvSpPr>
          <p:cNvPr id="38" name="Text Box 7"/>
          <p:cNvSpPr txBox="1">
            <a:spLocks noChangeArrowheads="1"/>
          </p:cNvSpPr>
          <p:nvPr/>
        </p:nvSpPr>
        <p:spPr bwMode="auto">
          <a:xfrm>
            <a:off x="4191000" y="2971800"/>
            <a:ext cx="15446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nach Kanada</a:t>
            </a:r>
          </a:p>
        </p:txBody>
      </p:sp>
      <p:sp>
        <p:nvSpPr>
          <p:cNvPr id="39" name="Text Box 8"/>
          <p:cNvSpPr txBox="1">
            <a:spLocks noChangeArrowheads="1"/>
          </p:cNvSpPr>
          <p:nvPr/>
        </p:nvSpPr>
        <p:spPr bwMode="auto">
          <a:xfrm>
            <a:off x="6553200" y="2971800"/>
            <a:ext cx="16192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00FF"/>
                </a:solidFill>
              </a:rPr>
              <a:t>zur Konferenz</a:t>
            </a:r>
          </a:p>
        </p:txBody>
      </p:sp>
      <p:sp>
        <p:nvSpPr>
          <p:cNvPr id="40" name="Text Box 9"/>
          <p:cNvSpPr txBox="1">
            <a:spLocks noChangeArrowheads="1"/>
          </p:cNvSpPr>
          <p:nvPr/>
        </p:nvSpPr>
        <p:spPr bwMode="auto">
          <a:xfrm>
            <a:off x="635000" y="4038600"/>
            <a:ext cx="12255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dirty="0">
                <a:solidFill>
                  <a:srgbClr val="008000"/>
                </a:solidFill>
              </a:rPr>
              <a:t>Tomorrow</a:t>
            </a:r>
          </a:p>
        </p:txBody>
      </p:sp>
      <p:sp>
        <p:nvSpPr>
          <p:cNvPr id="41" name="Text Box 10"/>
          <p:cNvSpPr txBox="1">
            <a:spLocks noChangeArrowheads="1"/>
          </p:cNvSpPr>
          <p:nvPr/>
        </p:nvSpPr>
        <p:spPr bwMode="auto">
          <a:xfrm>
            <a:off x="2237800" y="4038600"/>
            <a:ext cx="248799" cy="36933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8000"/>
                </a:solidFill>
              </a:rPr>
              <a:t>I</a:t>
            </a:r>
          </a:p>
        </p:txBody>
      </p:sp>
      <p:sp>
        <p:nvSpPr>
          <p:cNvPr id="42" name="Text Box 11"/>
          <p:cNvSpPr txBox="1">
            <a:spLocks noChangeArrowheads="1"/>
          </p:cNvSpPr>
          <p:nvPr/>
        </p:nvSpPr>
        <p:spPr bwMode="auto">
          <a:xfrm>
            <a:off x="2987675" y="4038600"/>
            <a:ext cx="806450"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8000"/>
                </a:solidFill>
              </a:rPr>
              <a:t>will fly</a:t>
            </a:r>
          </a:p>
        </p:txBody>
      </p:sp>
      <p:sp>
        <p:nvSpPr>
          <p:cNvPr id="43" name="Text Box 12"/>
          <p:cNvSpPr txBox="1">
            <a:spLocks noChangeArrowheads="1"/>
          </p:cNvSpPr>
          <p:nvPr/>
        </p:nvSpPr>
        <p:spPr bwMode="auto">
          <a:xfrm>
            <a:off x="4286250" y="4038600"/>
            <a:ext cx="19637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8000"/>
                </a:solidFill>
              </a:rPr>
              <a:t>to the conference</a:t>
            </a:r>
          </a:p>
        </p:txBody>
      </p:sp>
      <p:sp>
        <p:nvSpPr>
          <p:cNvPr id="44" name="Text Box 13"/>
          <p:cNvSpPr txBox="1">
            <a:spLocks noChangeArrowheads="1"/>
          </p:cNvSpPr>
          <p:nvPr/>
        </p:nvSpPr>
        <p:spPr bwMode="auto">
          <a:xfrm>
            <a:off x="6765925" y="4038600"/>
            <a:ext cx="1252538" cy="379412"/>
          </a:xfrm>
          <a:prstGeom prst="rect">
            <a:avLst/>
          </a:prstGeom>
          <a:noFill/>
          <a:ln w="12700">
            <a:solidFill>
              <a:schemeClr val="tx1"/>
            </a:solidFill>
            <a:miter lim="800000"/>
            <a:headEnd/>
            <a:tailEnd/>
          </a:ln>
          <a:effectLst/>
        </p:spPr>
        <p:txBody>
          <a:bodyPr wrap="none">
            <a:prstTxWarp prst="textNoShape">
              <a:avLst/>
            </a:prstTxWarp>
            <a:spAutoFit/>
          </a:bodyPr>
          <a:lstStyle/>
          <a:p>
            <a:r>
              <a:rPr lang="en-US">
                <a:solidFill>
                  <a:srgbClr val="008000"/>
                </a:solidFill>
              </a:rPr>
              <a:t>In Canada</a:t>
            </a:r>
          </a:p>
        </p:txBody>
      </p:sp>
      <p:sp>
        <p:nvSpPr>
          <p:cNvPr id="45" name="Line 14"/>
          <p:cNvSpPr>
            <a:spLocks noChangeShapeType="1"/>
          </p:cNvSpPr>
          <p:nvPr/>
        </p:nvSpPr>
        <p:spPr bwMode="auto">
          <a:xfrm>
            <a:off x="1219200" y="3351212"/>
            <a:ext cx="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6" name="Line 15"/>
          <p:cNvSpPr>
            <a:spLocks noChangeShapeType="1"/>
          </p:cNvSpPr>
          <p:nvPr/>
        </p:nvSpPr>
        <p:spPr bwMode="auto">
          <a:xfrm>
            <a:off x="2362200" y="3351212"/>
            <a:ext cx="914400" cy="6858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7" name="Line 16"/>
          <p:cNvSpPr>
            <a:spLocks noChangeShapeType="1"/>
          </p:cNvSpPr>
          <p:nvPr/>
        </p:nvSpPr>
        <p:spPr bwMode="auto">
          <a:xfrm flipH="1">
            <a:off x="2438400" y="3351212"/>
            <a:ext cx="990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8" name="Line 17"/>
          <p:cNvSpPr>
            <a:spLocks noChangeShapeType="1"/>
          </p:cNvSpPr>
          <p:nvPr/>
        </p:nvSpPr>
        <p:spPr bwMode="auto">
          <a:xfrm>
            <a:off x="4953000" y="3351212"/>
            <a:ext cx="21336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49" name="Line 18"/>
          <p:cNvSpPr>
            <a:spLocks noChangeShapeType="1"/>
          </p:cNvSpPr>
          <p:nvPr/>
        </p:nvSpPr>
        <p:spPr bwMode="auto">
          <a:xfrm flipH="1">
            <a:off x="5181600" y="3351212"/>
            <a:ext cx="19812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50" name="TextBox 49"/>
          <p:cNvSpPr txBox="1"/>
          <p:nvPr/>
        </p:nvSpPr>
        <p:spPr>
          <a:xfrm>
            <a:off x="228600" y="4572000"/>
            <a:ext cx="8686800" cy="2169825"/>
          </a:xfrm>
          <a:prstGeom prst="rect">
            <a:avLst/>
          </a:prstGeom>
          <a:noFill/>
        </p:spPr>
        <p:txBody>
          <a:bodyPr wrap="square" rtlCol="0">
            <a:spAutoFit/>
          </a:bodyPr>
          <a:lstStyle/>
          <a:p>
            <a:pPr algn="l">
              <a:buFont typeface="Arial"/>
              <a:buChar char="•"/>
            </a:pPr>
            <a:r>
              <a:rPr lang="en-US" sz="1500" dirty="0"/>
              <a:t> What is the probability of a foreign word being translated as a particular English word?</a:t>
            </a:r>
          </a:p>
          <a:p>
            <a:pPr algn="l">
              <a:buFont typeface="Arial"/>
              <a:buChar char="•"/>
            </a:pPr>
            <a:endParaRPr lang="en-US" sz="1500" dirty="0"/>
          </a:p>
          <a:p>
            <a:pPr algn="l">
              <a:buFont typeface="Arial"/>
              <a:buChar char="•"/>
            </a:pPr>
            <a:r>
              <a:rPr lang="en-US" sz="1500" dirty="0"/>
              <a:t> What is the probability of a foreign foreign phrase being translated as a particular English phrase?</a:t>
            </a:r>
          </a:p>
          <a:p>
            <a:pPr algn="l">
              <a:buFont typeface="Arial"/>
              <a:buChar char="•"/>
            </a:pPr>
            <a:endParaRPr lang="en-US" sz="1500" dirty="0"/>
          </a:p>
          <a:p>
            <a:pPr algn="l">
              <a:buFont typeface="Arial"/>
              <a:buChar char="•"/>
            </a:pPr>
            <a:r>
              <a:rPr lang="en-US" sz="1500" dirty="0"/>
              <a:t> What is the probability of a word/phrase changing ordering?</a:t>
            </a:r>
          </a:p>
          <a:p>
            <a:pPr algn="l">
              <a:buFont typeface="Arial"/>
              <a:buChar char="•"/>
            </a:pPr>
            <a:endParaRPr lang="en-US" sz="1500" dirty="0"/>
          </a:p>
          <a:p>
            <a:pPr algn="l">
              <a:buFont typeface="Arial"/>
              <a:buChar char="•"/>
            </a:pPr>
            <a:r>
              <a:rPr lang="en-US" sz="1500" dirty="0"/>
              <a:t> What is the probability of a foreign word/phrase disappearing?</a:t>
            </a:r>
          </a:p>
          <a:p>
            <a:pPr algn="l">
              <a:buFont typeface="Arial"/>
              <a:buChar char="•"/>
            </a:pPr>
            <a:endParaRPr lang="en-US" sz="1500" dirty="0"/>
          </a:p>
          <a:p>
            <a:pPr algn="l">
              <a:buFont typeface="Arial"/>
              <a:buChar char="•"/>
            </a:pPr>
            <a:r>
              <a:rPr lang="en-US" sz="1500" dirty="0"/>
              <a:t> What is the probability of a English word/phrase appearing?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Translation model</a:t>
            </a:r>
          </a:p>
        </p:txBody>
      </p:sp>
      <p:sp>
        <p:nvSpPr>
          <p:cNvPr id="34" name="Content Placeholder 33"/>
          <p:cNvSpPr>
            <a:spLocks noGrp="1"/>
          </p:cNvSpPr>
          <p:nvPr>
            <p:ph idx="1"/>
          </p:nvPr>
        </p:nvSpPr>
        <p:spPr>
          <a:xfrm>
            <a:off x="457200" y="1600201"/>
            <a:ext cx="8229600" cy="609599"/>
          </a:xfrm>
        </p:spPr>
        <p:txBody>
          <a:bodyPr/>
          <a:lstStyle/>
          <a:p>
            <a:pPr marL="0" indent="0">
              <a:buNone/>
            </a:pPr>
            <a:r>
              <a:rPr lang="en-US" sz="2800" dirty="0"/>
              <a:t>The models define probabilities over inputs</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352800" y="2133600"/>
          <a:ext cx="1447800" cy="533400"/>
        </p:xfrm>
        <a:graphic>
          <a:graphicData uri="http://schemas.openxmlformats.org/presentationml/2006/ole">
            <mc:AlternateContent xmlns:mc="http://schemas.openxmlformats.org/markup-compatibility/2006">
              <mc:Choice xmlns:v="urn:schemas-microsoft-com:vml" Requires="v">
                <p:oleObj spid="_x0000_s868434" name="Equation" r:id="rId3" imgW="482600" imgH="177800" progId="Equation.3">
                  <p:embed/>
                </p:oleObj>
              </mc:Choice>
              <mc:Fallback>
                <p:oleObj name="Equation" r:id="rId3" imgW="482600" imgH="177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133600"/>
                        <a:ext cx="14478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 name="TextBox 21"/>
          <p:cNvSpPr txBox="1"/>
          <p:nvPr/>
        </p:nvSpPr>
        <p:spPr>
          <a:xfrm>
            <a:off x="228600" y="3200400"/>
            <a:ext cx="6400800" cy="707886"/>
          </a:xfrm>
          <a:prstGeom prst="rect">
            <a:avLst/>
          </a:prstGeom>
          <a:noFill/>
        </p:spPr>
        <p:txBody>
          <a:bodyPr wrap="square" rtlCol="0">
            <a:spAutoFit/>
          </a:bodyPr>
          <a:lstStyle/>
          <a:p>
            <a:r>
              <a:rPr lang="en-US" sz="2000" dirty="0" err="1"/>
              <a:t>p</a:t>
            </a:r>
            <a:r>
              <a:rPr lang="en-US" sz="2000" dirty="0"/>
              <a:t>( </a:t>
            </a:r>
            <a:r>
              <a:rPr lang="en-US" sz="2000" dirty="0" err="1">
                <a:solidFill>
                  <a:srgbClr val="0000FF"/>
                </a:solidFill>
              </a:rPr>
              <a:t>Morgen</a:t>
            </a:r>
            <a:r>
              <a:rPr lang="en-US" sz="2000" dirty="0">
                <a:solidFill>
                  <a:srgbClr val="0000FF"/>
                </a:solidFill>
              </a:rPr>
              <a:t> </a:t>
            </a:r>
            <a:r>
              <a:rPr lang="en-US" sz="2000" dirty="0" err="1">
                <a:solidFill>
                  <a:srgbClr val="0000FF"/>
                </a:solidFill>
              </a:rPr>
              <a:t>fliege</a:t>
            </a:r>
            <a:r>
              <a:rPr lang="en-US" sz="2000" dirty="0">
                <a:solidFill>
                  <a:srgbClr val="0000FF"/>
                </a:solidFill>
              </a:rPr>
              <a:t> </a:t>
            </a:r>
            <a:r>
              <a:rPr lang="en-US" sz="2000" dirty="0" err="1">
                <a:solidFill>
                  <a:srgbClr val="0000FF"/>
                </a:solidFill>
              </a:rPr>
              <a:t>ich</a:t>
            </a:r>
            <a:r>
              <a:rPr lang="en-US" sz="2000" dirty="0">
                <a:solidFill>
                  <a:srgbClr val="0000FF"/>
                </a:solidFill>
              </a:rPr>
              <a:t> </a:t>
            </a:r>
            <a:r>
              <a:rPr lang="en-US" sz="2000" dirty="0" err="1">
                <a:solidFill>
                  <a:srgbClr val="0000FF"/>
                </a:solidFill>
              </a:rPr>
              <a:t>nach</a:t>
            </a:r>
            <a:r>
              <a:rPr lang="en-US" sz="2000" dirty="0">
                <a:solidFill>
                  <a:srgbClr val="0000FF"/>
                </a:solidFill>
              </a:rPr>
              <a:t> </a:t>
            </a:r>
            <a:r>
              <a:rPr lang="en-US" sz="2000" dirty="0" err="1">
                <a:solidFill>
                  <a:srgbClr val="0000FF"/>
                </a:solidFill>
              </a:rPr>
              <a:t>Kanada</a:t>
            </a:r>
            <a:r>
              <a:rPr lang="en-US" sz="2000" dirty="0">
                <a:solidFill>
                  <a:srgbClr val="0000FF"/>
                </a:solidFill>
              </a:rPr>
              <a:t> </a:t>
            </a:r>
            <a:r>
              <a:rPr lang="en-US" sz="2000" dirty="0" err="1">
                <a:solidFill>
                  <a:srgbClr val="0000FF"/>
                </a:solidFill>
              </a:rPr>
              <a:t>zur</a:t>
            </a:r>
            <a:r>
              <a:rPr lang="en-US" sz="2000" dirty="0">
                <a:solidFill>
                  <a:srgbClr val="0000FF"/>
                </a:solidFill>
              </a:rPr>
              <a:t> </a:t>
            </a:r>
            <a:r>
              <a:rPr lang="en-US" sz="2000" dirty="0" err="1">
                <a:solidFill>
                  <a:srgbClr val="0000FF"/>
                </a:solidFill>
              </a:rPr>
              <a:t>Konferenz</a:t>
            </a:r>
            <a:r>
              <a:rPr lang="en-US" sz="2000" dirty="0">
                <a:solidFill>
                  <a:srgbClr val="0000FF"/>
                </a:solidFill>
              </a:rPr>
              <a:t> </a:t>
            </a:r>
            <a:r>
              <a:rPr lang="en-US" sz="2000" dirty="0">
                <a:solidFill>
                  <a:srgbClr val="000000"/>
                </a:solidFill>
              </a:rPr>
              <a:t>| </a:t>
            </a:r>
            <a:br>
              <a:rPr lang="en-US" sz="2000" dirty="0">
                <a:solidFill>
                  <a:srgbClr val="000000"/>
                </a:solidFill>
              </a:rPr>
            </a:br>
            <a:r>
              <a:rPr lang="en-US" sz="2000" dirty="0">
                <a:solidFill>
                  <a:srgbClr val="000000"/>
                </a:solidFill>
              </a:rPr>
              <a:t>     </a:t>
            </a:r>
            <a:r>
              <a:rPr lang="en-US" sz="2000" dirty="0">
                <a:solidFill>
                  <a:srgbClr val="008000"/>
                </a:solidFill>
              </a:rPr>
              <a:t>Tomorrow I will fly to the conference in Canada </a:t>
            </a:r>
            <a:r>
              <a:rPr lang="en-US" sz="2000" dirty="0">
                <a:solidFill>
                  <a:srgbClr val="000000"/>
                </a:solidFill>
              </a:rPr>
              <a:t>)</a:t>
            </a:r>
            <a:r>
              <a:rPr lang="en-US" sz="2000" dirty="0">
                <a:solidFill>
                  <a:srgbClr val="0000FF"/>
                </a:solidFill>
              </a:rPr>
              <a:t> </a:t>
            </a:r>
          </a:p>
        </p:txBody>
      </p:sp>
      <p:sp>
        <p:nvSpPr>
          <p:cNvPr id="24" name="TextBox 23"/>
          <p:cNvSpPr txBox="1"/>
          <p:nvPr/>
        </p:nvSpPr>
        <p:spPr>
          <a:xfrm>
            <a:off x="228600" y="4778514"/>
            <a:ext cx="6400800" cy="707886"/>
          </a:xfrm>
          <a:prstGeom prst="rect">
            <a:avLst/>
          </a:prstGeom>
          <a:noFill/>
        </p:spPr>
        <p:txBody>
          <a:bodyPr wrap="square" rtlCol="0">
            <a:spAutoFit/>
          </a:bodyPr>
          <a:lstStyle/>
          <a:p>
            <a:r>
              <a:rPr lang="en-US" sz="2000" dirty="0" err="1"/>
              <a:t>p</a:t>
            </a:r>
            <a:r>
              <a:rPr lang="en-US" sz="2000" dirty="0"/>
              <a:t>( </a:t>
            </a:r>
            <a:r>
              <a:rPr lang="en-US" sz="2000" dirty="0" err="1">
                <a:solidFill>
                  <a:srgbClr val="0000FF"/>
                </a:solidFill>
              </a:rPr>
              <a:t>Morgen</a:t>
            </a:r>
            <a:r>
              <a:rPr lang="en-US" sz="2000" dirty="0">
                <a:solidFill>
                  <a:srgbClr val="0000FF"/>
                </a:solidFill>
              </a:rPr>
              <a:t> </a:t>
            </a:r>
            <a:r>
              <a:rPr lang="en-US" sz="2000" dirty="0" err="1">
                <a:solidFill>
                  <a:srgbClr val="0000FF"/>
                </a:solidFill>
              </a:rPr>
              <a:t>fliege</a:t>
            </a:r>
            <a:r>
              <a:rPr lang="en-US" sz="2000" dirty="0">
                <a:solidFill>
                  <a:srgbClr val="0000FF"/>
                </a:solidFill>
              </a:rPr>
              <a:t> </a:t>
            </a:r>
            <a:r>
              <a:rPr lang="en-US" sz="2000" dirty="0" err="1">
                <a:solidFill>
                  <a:srgbClr val="0000FF"/>
                </a:solidFill>
              </a:rPr>
              <a:t>ich</a:t>
            </a:r>
            <a:r>
              <a:rPr lang="en-US" sz="2000" dirty="0">
                <a:solidFill>
                  <a:srgbClr val="0000FF"/>
                </a:solidFill>
              </a:rPr>
              <a:t> </a:t>
            </a:r>
            <a:r>
              <a:rPr lang="en-US" sz="2000" dirty="0" err="1">
                <a:solidFill>
                  <a:srgbClr val="0000FF"/>
                </a:solidFill>
              </a:rPr>
              <a:t>nach</a:t>
            </a:r>
            <a:r>
              <a:rPr lang="en-US" sz="2000" dirty="0">
                <a:solidFill>
                  <a:srgbClr val="0000FF"/>
                </a:solidFill>
              </a:rPr>
              <a:t> </a:t>
            </a:r>
            <a:r>
              <a:rPr lang="en-US" sz="2000" dirty="0" err="1">
                <a:solidFill>
                  <a:srgbClr val="0000FF"/>
                </a:solidFill>
              </a:rPr>
              <a:t>Kanada</a:t>
            </a:r>
            <a:r>
              <a:rPr lang="en-US" sz="2000" dirty="0">
                <a:solidFill>
                  <a:srgbClr val="0000FF"/>
                </a:solidFill>
              </a:rPr>
              <a:t> </a:t>
            </a:r>
            <a:r>
              <a:rPr lang="en-US" sz="2000" dirty="0" err="1">
                <a:solidFill>
                  <a:srgbClr val="0000FF"/>
                </a:solidFill>
              </a:rPr>
              <a:t>zur</a:t>
            </a:r>
            <a:r>
              <a:rPr lang="en-US" sz="2000" dirty="0">
                <a:solidFill>
                  <a:srgbClr val="0000FF"/>
                </a:solidFill>
              </a:rPr>
              <a:t> </a:t>
            </a:r>
            <a:r>
              <a:rPr lang="en-US" sz="2000" dirty="0" err="1">
                <a:solidFill>
                  <a:srgbClr val="0000FF"/>
                </a:solidFill>
              </a:rPr>
              <a:t>Konferenz</a:t>
            </a:r>
            <a:r>
              <a:rPr lang="en-US" sz="2000" dirty="0">
                <a:solidFill>
                  <a:srgbClr val="0000FF"/>
                </a:solidFill>
              </a:rPr>
              <a:t> </a:t>
            </a:r>
            <a:r>
              <a:rPr lang="en-US" sz="2000" dirty="0">
                <a:solidFill>
                  <a:srgbClr val="000000"/>
                </a:solidFill>
              </a:rPr>
              <a:t>| </a:t>
            </a:r>
            <a:br>
              <a:rPr lang="en-US" sz="2000" dirty="0">
                <a:solidFill>
                  <a:srgbClr val="000000"/>
                </a:solidFill>
              </a:rPr>
            </a:br>
            <a:r>
              <a:rPr lang="en-US" sz="2000" dirty="0">
                <a:solidFill>
                  <a:srgbClr val="000000"/>
                </a:solidFill>
              </a:rPr>
              <a:t>    </a:t>
            </a:r>
            <a:r>
              <a:rPr lang="en-US" sz="2000" dirty="0">
                <a:solidFill>
                  <a:srgbClr val="008000"/>
                </a:solidFill>
              </a:rPr>
              <a:t> I like peanut butter and jelly </a:t>
            </a:r>
            <a:r>
              <a:rPr lang="en-US" sz="2000" dirty="0">
                <a:solidFill>
                  <a:srgbClr val="000000"/>
                </a:solidFill>
              </a:rPr>
              <a:t>)</a:t>
            </a:r>
            <a:r>
              <a:rPr lang="en-US" sz="2000" dirty="0">
                <a:solidFill>
                  <a:srgbClr val="0000FF"/>
                </a:solidFill>
              </a:rPr>
              <a:t> </a:t>
            </a:r>
          </a:p>
        </p:txBody>
      </p:sp>
      <p:sp>
        <p:nvSpPr>
          <p:cNvPr id="25" name="TextBox 24"/>
          <p:cNvSpPr txBox="1"/>
          <p:nvPr/>
        </p:nvSpPr>
        <p:spPr>
          <a:xfrm>
            <a:off x="7010400" y="3352800"/>
            <a:ext cx="1447800" cy="369332"/>
          </a:xfrm>
          <a:prstGeom prst="rect">
            <a:avLst/>
          </a:prstGeom>
          <a:noFill/>
        </p:spPr>
        <p:txBody>
          <a:bodyPr wrap="square" rtlCol="0">
            <a:spAutoFit/>
          </a:bodyPr>
          <a:lstStyle/>
          <a:p>
            <a:r>
              <a:rPr lang="en-US" dirty="0"/>
              <a:t>= 0.1</a:t>
            </a:r>
          </a:p>
        </p:txBody>
      </p:sp>
      <p:sp>
        <p:nvSpPr>
          <p:cNvPr id="26" name="TextBox 25"/>
          <p:cNvSpPr txBox="1"/>
          <p:nvPr/>
        </p:nvSpPr>
        <p:spPr>
          <a:xfrm>
            <a:off x="7010400" y="4800600"/>
            <a:ext cx="1447800" cy="369332"/>
          </a:xfrm>
          <a:prstGeom prst="rect">
            <a:avLst/>
          </a:prstGeom>
          <a:noFill/>
        </p:spPr>
        <p:txBody>
          <a:bodyPr wrap="square" rtlCol="0">
            <a:spAutoFit/>
          </a:bodyPr>
          <a:lstStyle/>
          <a:p>
            <a:r>
              <a:rPr lang="en-US" dirty="0"/>
              <a:t>= 0.0001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p:txBody>
          <a:bodyPr/>
          <a:lstStyle/>
          <a:p>
            <a:r>
              <a:rPr lang="en-US" dirty="0"/>
              <a:t>Language model</a:t>
            </a:r>
          </a:p>
        </p:txBody>
      </p:sp>
      <p:sp>
        <p:nvSpPr>
          <p:cNvPr id="34" name="Content Placeholder 33"/>
          <p:cNvSpPr>
            <a:spLocks noGrp="1"/>
          </p:cNvSpPr>
          <p:nvPr>
            <p:ph idx="1"/>
          </p:nvPr>
        </p:nvSpPr>
        <p:spPr>
          <a:xfrm>
            <a:off x="457200" y="1600201"/>
            <a:ext cx="8229600" cy="609599"/>
          </a:xfrm>
        </p:spPr>
        <p:txBody>
          <a:bodyPr/>
          <a:lstStyle/>
          <a:p>
            <a:pPr marL="0" indent="0">
              <a:buNone/>
            </a:pPr>
            <a:r>
              <a:rPr lang="en-US" sz="2800" dirty="0"/>
              <a:t>The models define probabilities over inputs</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graphicFrame>
        <p:nvGraphicFramePr>
          <p:cNvPr id="862211" name="Object 3"/>
          <p:cNvGraphicFramePr>
            <a:graphicFrameLocks noChangeAspect="1"/>
          </p:cNvGraphicFramePr>
          <p:nvPr/>
        </p:nvGraphicFramePr>
        <p:xfrm>
          <a:off x="3638550" y="2152650"/>
          <a:ext cx="876300" cy="495300"/>
        </p:xfrm>
        <a:graphic>
          <a:graphicData uri="http://schemas.openxmlformats.org/presentationml/2006/ole">
            <mc:AlternateContent xmlns:mc="http://schemas.openxmlformats.org/markup-compatibility/2006">
              <mc:Choice xmlns:v="urn:schemas-microsoft-com:vml" Requires="v">
                <p:oleObj spid="_x0000_s867410" name="Equation" r:id="rId3" imgW="292100" imgH="165100" progId="Equation.3">
                  <p:embed/>
                </p:oleObj>
              </mc:Choice>
              <mc:Fallback>
                <p:oleObj name="Equation" r:id="rId3" imgW="292100" imgH="1651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550" y="2152650"/>
                        <a:ext cx="876300"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 name="TextBox 12"/>
          <p:cNvSpPr txBox="1"/>
          <p:nvPr/>
        </p:nvSpPr>
        <p:spPr>
          <a:xfrm>
            <a:off x="762000" y="3048000"/>
            <a:ext cx="7543800" cy="400110"/>
          </a:xfrm>
          <a:prstGeom prst="rect">
            <a:avLst/>
          </a:prstGeom>
          <a:noFill/>
        </p:spPr>
        <p:txBody>
          <a:bodyPr wrap="square" rtlCol="0">
            <a:spAutoFit/>
          </a:bodyPr>
          <a:lstStyle/>
          <a:p>
            <a:r>
              <a:rPr lang="en-US" sz="2000" dirty="0">
                <a:solidFill>
                  <a:srgbClr val="008000"/>
                </a:solidFill>
              </a:rPr>
              <a:t>Tomorrow I will fly to the conference in Canada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304800" y="274638"/>
            <a:ext cx="8382000" cy="1143000"/>
          </a:xfrm>
        </p:spPr>
        <p:txBody>
          <a:bodyPr/>
          <a:lstStyle/>
          <a:p>
            <a:r>
              <a:rPr lang="en-US" sz="4000" dirty="0"/>
              <a:t>What is a probability distribution?</a:t>
            </a:r>
          </a:p>
        </p:txBody>
      </p:sp>
      <p:sp>
        <p:nvSpPr>
          <p:cNvPr id="34" name="Content Placeholder 33"/>
          <p:cNvSpPr>
            <a:spLocks noGrp="1"/>
          </p:cNvSpPr>
          <p:nvPr>
            <p:ph idx="1"/>
          </p:nvPr>
        </p:nvSpPr>
        <p:spPr>
          <a:xfrm>
            <a:off x="457200" y="1600201"/>
            <a:ext cx="8229600" cy="5029199"/>
          </a:xfrm>
        </p:spPr>
        <p:txBody>
          <a:bodyPr/>
          <a:lstStyle/>
          <a:p>
            <a:pPr marL="0" indent="0">
              <a:buNone/>
            </a:pPr>
            <a:r>
              <a:rPr lang="en-US" sz="2400" dirty="0"/>
              <a:t>A probability distribution defines the probability over a space of possible inputs</a:t>
            </a:r>
          </a:p>
          <a:p>
            <a:pPr marL="0" indent="0">
              <a:buNone/>
            </a:pPr>
            <a:endParaRPr lang="en-US" sz="2400" dirty="0"/>
          </a:p>
          <a:p>
            <a:pPr marL="0" indent="0">
              <a:buNone/>
            </a:pPr>
            <a:r>
              <a:rPr lang="en-US" sz="2400" dirty="0">
                <a:solidFill>
                  <a:srgbClr val="FF0000"/>
                </a:solidFill>
              </a:rPr>
              <a:t>For the language model, what is the space of possible inputs?</a:t>
            </a:r>
          </a:p>
          <a:p>
            <a:pPr lvl="1"/>
            <a:r>
              <a:rPr lang="en-US" sz="2000" dirty="0">
                <a:solidFill>
                  <a:srgbClr val="0000FF"/>
                </a:solidFill>
              </a:rPr>
              <a:t>A language model describes the probability over </a:t>
            </a:r>
            <a:r>
              <a:rPr lang="en-US" sz="2000" b="1" dirty="0">
                <a:solidFill>
                  <a:srgbClr val="0000FF"/>
                </a:solidFill>
              </a:rPr>
              <a:t>ALL</a:t>
            </a:r>
            <a:r>
              <a:rPr lang="en-US" sz="2000" dirty="0">
                <a:solidFill>
                  <a:srgbClr val="0000FF"/>
                </a:solidFill>
              </a:rPr>
              <a:t> possible combinations of English words</a:t>
            </a:r>
          </a:p>
          <a:p>
            <a:pPr marL="0" indent="0">
              <a:buNone/>
            </a:pPr>
            <a:endParaRPr lang="en-US" sz="2400" dirty="0"/>
          </a:p>
          <a:p>
            <a:pPr marL="0" indent="0">
              <a:buNone/>
            </a:pPr>
            <a:r>
              <a:rPr lang="en-US" sz="2400" dirty="0">
                <a:solidFill>
                  <a:srgbClr val="FF0000"/>
                </a:solidFill>
              </a:rPr>
              <a:t>For the translation model, what is the space of possible inputs?</a:t>
            </a:r>
          </a:p>
          <a:p>
            <a:pPr lvl="1"/>
            <a:r>
              <a:rPr lang="en-US" sz="2000" b="1" dirty="0">
                <a:solidFill>
                  <a:srgbClr val="0000FF"/>
                </a:solidFill>
              </a:rPr>
              <a:t>ALL</a:t>
            </a:r>
            <a:r>
              <a:rPr lang="en-US" sz="2000" dirty="0">
                <a:solidFill>
                  <a:srgbClr val="0000FF"/>
                </a:solidFill>
              </a:rPr>
              <a:t> possible combinations of foreign words with </a:t>
            </a:r>
            <a:r>
              <a:rPr lang="en-US" sz="2000" b="1" dirty="0">
                <a:solidFill>
                  <a:srgbClr val="0000FF"/>
                </a:solidFill>
              </a:rPr>
              <a:t>ALL</a:t>
            </a:r>
            <a:r>
              <a:rPr lang="en-US" sz="2000" dirty="0">
                <a:solidFill>
                  <a:srgbClr val="0000FF"/>
                </a:solidFill>
              </a:rPr>
              <a:t> possible combinations of English words</a:t>
            </a:r>
          </a:p>
        </p:txBody>
      </p:sp>
      <p:sp>
        <p:nvSpPr>
          <p:cNvPr id="844804" name="Line 4"/>
          <p:cNvSpPr>
            <a:spLocks noChangeShapeType="1"/>
          </p:cNvSpPr>
          <p:nvPr/>
        </p:nvSpPr>
        <p:spPr bwMode="auto">
          <a:xfrm>
            <a:off x="304800" y="1295400"/>
            <a:ext cx="8458200" cy="0"/>
          </a:xfrm>
          <a:prstGeom prst="line">
            <a:avLst/>
          </a:prstGeom>
          <a:noFill/>
          <a:ln w="76200">
            <a:solidFill>
              <a:srgbClr val="0000CC"/>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a:xfrm>
            <a:off x="685800" y="304800"/>
            <a:ext cx="7772400" cy="1143000"/>
          </a:xfrm>
          <a:noFill/>
          <a:ln/>
        </p:spPr>
        <p:txBody>
          <a:bodyPr/>
          <a:lstStyle/>
          <a:p>
            <a:r>
              <a:rPr lang="en-US" dirty="0">
                <a:solidFill>
                  <a:schemeClr val="tx1"/>
                </a:solidFill>
              </a:rPr>
              <a:t>One way to think about it…</a:t>
            </a:r>
          </a:p>
        </p:txBody>
      </p:sp>
      <p:sp>
        <p:nvSpPr>
          <p:cNvPr id="830467" name="Text Box 3"/>
          <p:cNvSpPr txBox="1">
            <a:spLocks noChangeArrowheads="1"/>
          </p:cNvSpPr>
          <p:nvPr/>
        </p:nvSpPr>
        <p:spPr bwMode="auto">
          <a:xfrm>
            <a:off x="349705" y="2225675"/>
            <a:ext cx="1432604" cy="830997"/>
          </a:xfrm>
          <a:prstGeom prst="rect">
            <a:avLst/>
          </a:prstGeom>
          <a:noFill/>
          <a:ln w="9525">
            <a:noFill/>
            <a:miter lim="800000"/>
            <a:headEnd/>
            <a:tailEnd/>
          </a:ln>
          <a:effectLst/>
        </p:spPr>
        <p:txBody>
          <a:bodyPr wrap="none">
            <a:prstTxWarp prst="textNoShape">
              <a:avLst/>
            </a:prstTxWarp>
            <a:spAutoFit/>
          </a:bodyPr>
          <a:lstStyle/>
          <a:p>
            <a:r>
              <a:rPr lang="en-US" sz="2400" b="1" dirty="0"/>
              <a:t>Spanish</a:t>
            </a:r>
            <a:br>
              <a:rPr lang="en-US" sz="2400" b="1" dirty="0"/>
            </a:br>
            <a:r>
              <a:rPr lang="en-US" sz="2400" b="1" dirty="0"/>
              <a:t>(foreign)</a:t>
            </a:r>
          </a:p>
        </p:txBody>
      </p:sp>
      <p:sp>
        <p:nvSpPr>
          <p:cNvPr id="830468" name="Line 4"/>
          <p:cNvSpPr>
            <a:spLocks noChangeShapeType="1"/>
          </p:cNvSpPr>
          <p:nvPr/>
        </p:nvSpPr>
        <p:spPr bwMode="auto">
          <a:xfrm>
            <a:off x="1900237" y="2452687"/>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69" name="Rectangle 5"/>
          <p:cNvSpPr>
            <a:spLocks noChangeArrowheads="1"/>
          </p:cNvSpPr>
          <p:nvPr/>
        </p:nvSpPr>
        <p:spPr bwMode="auto">
          <a:xfrm>
            <a:off x="2514600" y="2057400"/>
            <a:ext cx="1219200" cy="823914"/>
          </a:xfrm>
          <a:prstGeom prst="rect">
            <a:avLst/>
          </a:prstGeom>
          <a:solidFill>
            <a:srgbClr val="FFFF00"/>
          </a:solidFill>
          <a:ln w="38100">
            <a:solidFill>
              <a:schemeClr val="tx1"/>
            </a:solidFill>
            <a:miter lim="800000"/>
            <a:headEnd/>
            <a:tailEnd/>
          </a:ln>
          <a:effectLst/>
        </p:spPr>
        <p:txBody>
          <a:bodyPr wrap="none" anchor="ctr">
            <a:prstTxWarp prst="textNoShape">
              <a:avLst/>
            </a:prstTxWarp>
          </a:bodyPr>
          <a:lstStyle/>
          <a:p>
            <a:r>
              <a:rPr lang="en-US" dirty="0"/>
              <a:t>Translation</a:t>
            </a:r>
            <a:br>
              <a:rPr lang="en-US" dirty="0"/>
            </a:br>
            <a:r>
              <a:rPr lang="en-US" dirty="0"/>
              <a:t>model</a:t>
            </a:r>
          </a:p>
        </p:txBody>
      </p:sp>
      <p:sp>
        <p:nvSpPr>
          <p:cNvPr id="830470" name="Rectangle 6"/>
          <p:cNvSpPr>
            <a:spLocks noChangeArrowheads="1"/>
          </p:cNvSpPr>
          <p:nvPr/>
        </p:nvSpPr>
        <p:spPr bwMode="auto">
          <a:xfrm>
            <a:off x="5943600" y="2147887"/>
            <a:ext cx="1219200" cy="609600"/>
          </a:xfrm>
          <a:prstGeom prst="rect">
            <a:avLst/>
          </a:prstGeom>
          <a:solidFill>
            <a:srgbClr val="FFFF00"/>
          </a:solidFill>
          <a:ln w="38100">
            <a:solidFill>
              <a:schemeClr val="tx1"/>
            </a:solidFill>
            <a:miter lim="800000"/>
            <a:headEnd/>
            <a:tailEnd/>
          </a:ln>
          <a:effectLst/>
        </p:spPr>
        <p:txBody>
          <a:bodyPr wrap="none" anchor="ctr">
            <a:prstTxWarp prst="textNoShape">
              <a:avLst/>
            </a:prstTxWarp>
          </a:bodyPr>
          <a:lstStyle/>
          <a:p>
            <a:r>
              <a:rPr lang="en-US" dirty="0"/>
              <a:t>language</a:t>
            </a:r>
            <a:br>
              <a:rPr lang="en-US" dirty="0"/>
            </a:br>
            <a:r>
              <a:rPr lang="en-US" dirty="0"/>
              <a:t>model</a:t>
            </a:r>
          </a:p>
        </p:txBody>
      </p:sp>
      <p:sp>
        <p:nvSpPr>
          <p:cNvPr id="830471" name="Text Box 7"/>
          <p:cNvSpPr txBox="1">
            <a:spLocks noChangeArrowheads="1"/>
          </p:cNvSpPr>
          <p:nvPr/>
        </p:nvSpPr>
        <p:spPr bwMode="auto">
          <a:xfrm>
            <a:off x="4087813" y="2149475"/>
            <a:ext cx="1284287" cy="822325"/>
          </a:xfrm>
          <a:prstGeom prst="rect">
            <a:avLst/>
          </a:prstGeom>
          <a:noFill/>
          <a:ln w="9525">
            <a:noFill/>
            <a:miter lim="800000"/>
            <a:headEnd/>
            <a:tailEnd/>
          </a:ln>
          <a:effectLst/>
        </p:spPr>
        <p:txBody>
          <a:bodyPr wrap="none">
            <a:prstTxWarp prst="textNoShape">
              <a:avLst/>
            </a:prstTxWarp>
            <a:spAutoFit/>
          </a:bodyPr>
          <a:lstStyle/>
          <a:p>
            <a:r>
              <a:rPr lang="en-US" sz="2400" b="1"/>
              <a:t>Broken</a:t>
            </a:r>
          </a:p>
          <a:p>
            <a:r>
              <a:rPr lang="en-US" sz="2400" b="1"/>
              <a:t>English</a:t>
            </a:r>
          </a:p>
        </p:txBody>
      </p:sp>
      <p:sp>
        <p:nvSpPr>
          <p:cNvPr id="830472" name="Line 8"/>
          <p:cNvSpPr>
            <a:spLocks noChangeShapeType="1"/>
          </p:cNvSpPr>
          <p:nvPr/>
        </p:nvSpPr>
        <p:spPr bwMode="auto">
          <a:xfrm>
            <a:off x="5486400" y="2452687"/>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73" name="Line 9"/>
          <p:cNvSpPr>
            <a:spLocks noChangeShapeType="1"/>
          </p:cNvSpPr>
          <p:nvPr/>
        </p:nvSpPr>
        <p:spPr bwMode="auto">
          <a:xfrm>
            <a:off x="3810000" y="2438400"/>
            <a:ext cx="3048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74" name="Text Box 10"/>
          <p:cNvSpPr txBox="1">
            <a:spLocks noChangeArrowheads="1"/>
          </p:cNvSpPr>
          <p:nvPr/>
        </p:nvSpPr>
        <p:spPr bwMode="auto">
          <a:xfrm>
            <a:off x="7772400" y="2209800"/>
            <a:ext cx="1284287" cy="457200"/>
          </a:xfrm>
          <a:prstGeom prst="rect">
            <a:avLst/>
          </a:prstGeom>
          <a:noFill/>
          <a:ln w="9525">
            <a:noFill/>
            <a:miter lim="800000"/>
            <a:headEnd/>
            <a:tailEnd/>
          </a:ln>
          <a:effectLst/>
        </p:spPr>
        <p:txBody>
          <a:bodyPr wrap="none">
            <a:prstTxWarp prst="textNoShape">
              <a:avLst/>
            </a:prstTxWarp>
            <a:spAutoFit/>
          </a:bodyPr>
          <a:lstStyle/>
          <a:p>
            <a:r>
              <a:rPr lang="en-US" sz="2400" b="1" dirty="0"/>
              <a:t>English</a:t>
            </a:r>
          </a:p>
        </p:txBody>
      </p:sp>
      <p:sp>
        <p:nvSpPr>
          <p:cNvPr id="830475" name="Line 11"/>
          <p:cNvSpPr>
            <a:spLocks noChangeShapeType="1"/>
          </p:cNvSpPr>
          <p:nvPr/>
        </p:nvSpPr>
        <p:spPr bwMode="auto">
          <a:xfrm>
            <a:off x="7162800" y="2438400"/>
            <a:ext cx="457200" cy="0"/>
          </a:xfrm>
          <a:prstGeom prst="line">
            <a:avLst/>
          </a:prstGeom>
          <a:noFill/>
          <a:ln w="38100">
            <a:solidFill>
              <a:schemeClr val="tx1"/>
            </a:solidFill>
            <a:round/>
            <a:headEnd/>
            <a:tailEnd type="triangle" w="med" len="med"/>
          </a:ln>
          <a:effectLst/>
        </p:spPr>
        <p:txBody>
          <a:bodyPr wrap="none">
            <a:prstTxWarp prst="textNoShape">
              <a:avLst/>
            </a:prstTxWarp>
          </a:bodyPr>
          <a:lstStyle/>
          <a:p>
            <a:endParaRPr lang="en-US"/>
          </a:p>
        </p:txBody>
      </p:sp>
      <p:sp>
        <p:nvSpPr>
          <p:cNvPr id="830486" name="Text Box 22"/>
          <p:cNvSpPr txBox="1">
            <a:spLocks noChangeArrowheads="1"/>
          </p:cNvSpPr>
          <p:nvPr/>
        </p:nvSpPr>
        <p:spPr bwMode="auto">
          <a:xfrm>
            <a:off x="228600" y="4419600"/>
            <a:ext cx="2816225" cy="45720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Que hambre tengo yo</a:t>
            </a:r>
          </a:p>
        </p:txBody>
      </p:sp>
      <p:sp>
        <p:nvSpPr>
          <p:cNvPr id="830487" name="Text Box 23"/>
          <p:cNvSpPr txBox="1">
            <a:spLocks noChangeArrowheads="1"/>
          </p:cNvSpPr>
          <p:nvPr/>
        </p:nvSpPr>
        <p:spPr bwMode="auto">
          <a:xfrm>
            <a:off x="3581400" y="3886200"/>
            <a:ext cx="2841625" cy="1552575"/>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What hunger have I,</a:t>
            </a:r>
          </a:p>
          <a:p>
            <a:pPr algn="l"/>
            <a:r>
              <a:rPr lang="en-US" sz="2400">
                <a:latin typeface="Times New Roman" pitchFamily="-111" charset="0"/>
              </a:rPr>
              <a:t>Hungry I am so,</a:t>
            </a:r>
          </a:p>
          <a:p>
            <a:pPr algn="l"/>
            <a:r>
              <a:rPr lang="en-US" sz="2400">
                <a:latin typeface="Times New Roman" pitchFamily="-111" charset="0"/>
              </a:rPr>
              <a:t>I am so hungry,</a:t>
            </a:r>
          </a:p>
          <a:p>
            <a:pPr algn="l"/>
            <a:r>
              <a:rPr lang="en-US" sz="2400">
                <a:latin typeface="Times New Roman" pitchFamily="-111" charset="0"/>
              </a:rPr>
              <a:t>Have I that hunger …</a:t>
            </a:r>
          </a:p>
        </p:txBody>
      </p:sp>
      <p:sp>
        <p:nvSpPr>
          <p:cNvPr id="830488" name="Text Box 24"/>
          <p:cNvSpPr txBox="1">
            <a:spLocks noChangeArrowheads="1"/>
          </p:cNvSpPr>
          <p:nvPr/>
        </p:nvSpPr>
        <p:spPr bwMode="auto">
          <a:xfrm>
            <a:off x="6934200" y="4419600"/>
            <a:ext cx="2020888" cy="457200"/>
          </a:xfrm>
          <a:prstGeom prst="rect">
            <a:avLst/>
          </a:prstGeom>
          <a:noFill/>
          <a:ln w="9525">
            <a:noFill/>
            <a:miter lim="800000"/>
            <a:headEnd/>
            <a:tailEnd/>
          </a:ln>
          <a:effectLst/>
        </p:spPr>
        <p:txBody>
          <a:bodyPr wrap="none">
            <a:prstTxWarp prst="textNoShape">
              <a:avLst/>
            </a:prstTxWarp>
            <a:spAutoFit/>
          </a:bodyPr>
          <a:lstStyle/>
          <a:p>
            <a:pPr algn="l"/>
            <a:r>
              <a:rPr lang="en-US" sz="2400">
                <a:latin typeface="Times New Roman" pitchFamily="-111" charset="0"/>
              </a:rPr>
              <a:t>I am so hungry</a:t>
            </a:r>
          </a:p>
        </p:txBody>
      </p:sp>
      <p:sp>
        <p:nvSpPr>
          <p:cNvPr id="830489" name="Line 25"/>
          <p:cNvSpPr>
            <a:spLocks noChangeShapeType="1"/>
          </p:cNvSpPr>
          <p:nvPr/>
        </p:nvSpPr>
        <p:spPr bwMode="auto">
          <a:xfrm>
            <a:off x="3124200" y="4648200"/>
            <a:ext cx="304800"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830490" name="Line 26"/>
          <p:cNvSpPr>
            <a:spLocks noChangeShapeType="1"/>
          </p:cNvSpPr>
          <p:nvPr/>
        </p:nvSpPr>
        <p:spPr bwMode="auto">
          <a:xfrm>
            <a:off x="6477000" y="4648200"/>
            <a:ext cx="304800" cy="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ChangeArrowheads="1"/>
          </p:cNvSpPr>
          <p:nvPr/>
        </p:nvSpPr>
        <p:spPr bwMode="auto">
          <a:xfrm>
            <a:off x="4800600" y="5334000"/>
            <a:ext cx="2362200" cy="13716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59" name="Rectangle 3"/>
          <p:cNvSpPr>
            <a:spLocks noGrp="1" noChangeArrowheads="1"/>
          </p:cNvSpPr>
          <p:nvPr>
            <p:ph type="title"/>
          </p:nvPr>
        </p:nvSpPr>
        <p:spPr>
          <a:xfrm>
            <a:off x="457200" y="0"/>
            <a:ext cx="8229600" cy="1143000"/>
          </a:xfrm>
        </p:spPr>
        <p:txBody>
          <a:bodyPr/>
          <a:lstStyle/>
          <a:p>
            <a:r>
              <a:rPr lang="en-US"/>
              <a:t>Statistical MT Overview</a:t>
            </a:r>
          </a:p>
        </p:txBody>
      </p:sp>
      <p:sp>
        <p:nvSpPr>
          <p:cNvPr id="838660" name="AutoShape 4"/>
          <p:cNvSpPr>
            <a:spLocks noChangeArrowheads="1"/>
          </p:cNvSpPr>
          <p:nvPr/>
        </p:nvSpPr>
        <p:spPr bwMode="auto">
          <a:xfrm>
            <a:off x="2286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61" name="AutoShape 5"/>
          <p:cNvSpPr>
            <a:spLocks noChangeArrowheads="1"/>
          </p:cNvSpPr>
          <p:nvPr/>
        </p:nvSpPr>
        <p:spPr bwMode="auto">
          <a:xfrm>
            <a:off x="762000" y="2362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62" name="Text Box 6"/>
          <p:cNvSpPr txBox="1">
            <a:spLocks noChangeArrowheads="1"/>
          </p:cNvSpPr>
          <p:nvPr/>
        </p:nvSpPr>
        <p:spPr bwMode="auto">
          <a:xfrm>
            <a:off x="-152400" y="18288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Bilingual data</a:t>
            </a:r>
          </a:p>
        </p:txBody>
      </p:sp>
      <p:sp>
        <p:nvSpPr>
          <p:cNvPr id="838663" name="Line 7"/>
          <p:cNvSpPr>
            <a:spLocks noChangeShapeType="1"/>
          </p:cNvSpPr>
          <p:nvPr/>
        </p:nvSpPr>
        <p:spPr bwMode="auto">
          <a:xfrm>
            <a:off x="1676400" y="2667000"/>
            <a:ext cx="685800" cy="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p>
        </p:txBody>
      </p:sp>
      <p:sp>
        <p:nvSpPr>
          <p:cNvPr id="838664" name="Line 8"/>
          <p:cNvSpPr>
            <a:spLocks noChangeShapeType="1"/>
          </p:cNvSpPr>
          <p:nvPr/>
        </p:nvSpPr>
        <p:spPr bwMode="auto">
          <a:xfrm>
            <a:off x="2743200" y="2286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5" name="Line 9"/>
          <p:cNvSpPr>
            <a:spLocks noChangeShapeType="1"/>
          </p:cNvSpPr>
          <p:nvPr/>
        </p:nvSpPr>
        <p:spPr bwMode="auto">
          <a:xfrm>
            <a:off x="3276600" y="2286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6" name="Line 10"/>
          <p:cNvSpPr>
            <a:spLocks noChangeShapeType="1"/>
          </p:cNvSpPr>
          <p:nvPr/>
        </p:nvSpPr>
        <p:spPr bwMode="auto">
          <a:xfrm>
            <a:off x="2743200" y="2362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7" name="Line 11"/>
          <p:cNvSpPr>
            <a:spLocks noChangeShapeType="1"/>
          </p:cNvSpPr>
          <p:nvPr/>
        </p:nvSpPr>
        <p:spPr bwMode="auto">
          <a:xfrm>
            <a:off x="3276600" y="2362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8" name="Line 12"/>
          <p:cNvSpPr>
            <a:spLocks noChangeShapeType="1"/>
          </p:cNvSpPr>
          <p:nvPr/>
        </p:nvSpPr>
        <p:spPr bwMode="auto">
          <a:xfrm>
            <a:off x="2743200" y="2438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69" name="Line 13"/>
          <p:cNvSpPr>
            <a:spLocks noChangeShapeType="1"/>
          </p:cNvSpPr>
          <p:nvPr/>
        </p:nvSpPr>
        <p:spPr bwMode="auto">
          <a:xfrm>
            <a:off x="3276600" y="2438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0" name="Line 14"/>
          <p:cNvSpPr>
            <a:spLocks noChangeShapeType="1"/>
          </p:cNvSpPr>
          <p:nvPr/>
        </p:nvSpPr>
        <p:spPr bwMode="auto">
          <a:xfrm>
            <a:off x="2743200" y="25146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1" name="Line 15"/>
          <p:cNvSpPr>
            <a:spLocks noChangeShapeType="1"/>
          </p:cNvSpPr>
          <p:nvPr/>
        </p:nvSpPr>
        <p:spPr bwMode="auto">
          <a:xfrm>
            <a:off x="3276600" y="25146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2" name="Line 16"/>
          <p:cNvSpPr>
            <a:spLocks noChangeShapeType="1"/>
          </p:cNvSpPr>
          <p:nvPr/>
        </p:nvSpPr>
        <p:spPr bwMode="auto">
          <a:xfrm>
            <a:off x="2743200" y="25908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3" name="Line 17"/>
          <p:cNvSpPr>
            <a:spLocks noChangeShapeType="1"/>
          </p:cNvSpPr>
          <p:nvPr/>
        </p:nvSpPr>
        <p:spPr bwMode="auto">
          <a:xfrm>
            <a:off x="3276600" y="25908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4" name="Line 18"/>
          <p:cNvSpPr>
            <a:spLocks noChangeShapeType="1"/>
          </p:cNvSpPr>
          <p:nvPr/>
        </p:nvSpPr>
        <p:spPr bwMode="auto">
          <a:xfrm>
            <a:off x="2743200" y="2667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5" name="Line 19"/>
          <p:cNvSpPr>
            <a:spLocks noChangeShapeType="1"/>
          </p:cNvSpPr>
          <p:nvPr/>
        </p:nvSpPr>
        <p:spPr bwMode="auto">
          <a:xfrm>
            <a:off x="3276600" y="26670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6" name="Line 20"/>
          <p:cNvSpPr>
            <a:spLocks noChangeShapeType="1"/>
          </p:cNvSpPr>
          <p:nvPr/>
        </p:nvSpPr>
        <p:spPr bwMode="auto">
          <a:xfrm>
            <a:off x="2743200" y="2743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7" name="Line 21"/>
          <p:cNvSpPr>
            <a:spLocks noChangeShapeType="1"/>
          </p:cNvSpPr>
          <p:nvPr/>
        </p:nvSpPr>
        <p:spPr bwMode="auto">
          <a:xfrm>
            <a:off x="3276600" y="27432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8" name="Line 22"/>
          <p:cNvSpPr>
            <a:spLocks noChangeShapeType="1"/>
          </p:cNvSpPr>
          <p:nvPr/>
        </p:nvSpPr>
        <p:spPr bwMode="auto">
          <a:xfrm>
            <a:off x="2743200" y="2819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79" name="Line 23"/>
          <p:cNvSpPr>
            <a:spLocks noChangeShapeType="1"/>
          </p:cNvSpPr>
          <p:nvPr/>
        </p:nvSpPr>
        <p:spPr bwMode="auto">
          <a:xfrm>
            <a:off x="3276600" y="2819400"/>
            <a:ext cx="3048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838680" name="Text Box 24"/>
          <p:cNvSpPr txBox="1">
            <a:spLocks noChangeArrowheads="1"/>
          </p:cNvSpPr>
          <p:nvPr/>
        </p:nvSpPr>
        <p:spPr bwMode="auto">
          <a:xfrm>
            <a:off x="1143000" y="2895600"/>
            <a:ext cx="16764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preprocessing</a:t>
            </a:r>
          </a:p>
        </p:txBody>
      </p:sp>
      <p:sp>
        <p:nvSpPr>
          <p:cNvPr id="838681" name="Text Box 25"/>
          <p:cNvSpPr txBox="1">
            <a:spLocks noChangeArrowheads="1"/>
          </p:cNvSpPr>
          <p:nvPr/>
        </p:nvSpPr>
        <p:spPr bwMode="auto">
          <a:xfrm>
            <a:off x="2286000" y="1600200"/>
            <a:ext cx="19812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“nice” fragment aligned data</a:t>
            </a:r>
          </a:p>
        </p:txBody>
      </p:sp>
      <p:sp>
        <p:nvSpPr>
          <p:cNvPr id="838682" name="Rectangle 26"/>
          <p:cNvSpPr>
            <a:spLocks noChangeArrowheads="1"/>
          </p:cNvSpPr>
          <p:nvPr/>
        </p:nvSpPr>
        <p:spPr bwMode="auto">
          <a:xfrm>
            <a:off x="5029200" y="1981200"/>
            <a:ext cx="1828800" cy="2819400"/>
          </a:xfrm>
          <a:prstGeom prst="rect">
            <a:avLst/>
          </a:prstGeom>
          <a:noFill/>
          <a:ln w="19050">
            <a:solidFill>
              <a:schemeClr val="tx1"/>
            </a:solidFill>
            <a:miter lim="800000"/>
            <a:headEnd/>
            <a:tailEnd/>
          </a:ln>
          <a:effectLst/>
        </p:spPr>
        <p:txBody>
          <a:bodyPr wrap="none" anchor="ctr">
            <a:prstTxWarp prst="textNoShape">
              <a:avLst/>
            </a:prstTxWarp>
          </a:bodyPr>
          <a:lstStyle/>
          <a:p>
            <a:endParaRPr lang="en-US"/>
          </a:p>
        </p:txBody>
      </p:sp>
      <p:sp>
        <p:nvSpPr>
          <p:cNvPr id="838683" name="Text Box 27"/>
          <p:cNvSpPr txBox="1">
            <a:spLocks noChangeArrowheads="1"/>
          </p:cNvSpPr>
          <p:nvPr/>
        </p:nvSpPr>
        <p:spPr bwMode="auto">
          <a:xfrm>
            <a:off x="5257800" y="2286000"/>
            <a:ext cx="1371600" cy="650875"/>
          </a:xfrm>
          <a:prstGeom prst="rect">
            <a:avLst/>
          </a:prstGeom>
          <a:noFill/>
          <a:ln w="9525">
            <a:solidFill>
              <a:schemeClr val="tx1"/>
            </a:solidFill>
            <a:miter lim="800000"/>
            <a:headEnd/>
            <a:tailEnd/>
          </a:ln>
          <a:effectLst/>
        </p:spPr>
        <p:txBody>
          <a:bodyPr>
            <a:prstTxWarp prst="textNoShape">
              <a:avLst/>
            </a:prstTxWarp>
            <a:spAutoFit/>
          </a:bodyPr>
          <a:lstStyle/>
          <a:p>
            <a:pPr>
              <a:spcBef>
                <a:spcPct val="50000"/>
              </a:spcBef>
            </a:pPr>
            <a:r>
              <a:rPr lang="en-US"/>
              <a:t>Translation model</a:t>
            </a:r>
          </a:p>
        </p:txBody>
      </p:sp>
      <p:sp>
        <p:nvSpPr>
          <p:cNvPr id="838684" name="Text Box 28"/>
          <p:cNvSpPr txBox="1">
            <a:spLocks noChangeArrowheads="1"/>
          </p:cNvSpPr>
          <p:nvPr/>
        </p:nvSpPr>
        <p:spPr bwMode="auto">
          <a:xfrm>
            <a:off x="3962400" y="1066800"/>
            <a:ext cx="11430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rgbClr val="FF0000"/>
                </a:solidFill>
              </a:rPr>
              <a:t>training</a:t>
            </a:r>
          </a:p>
        </p:txBody>
      </p:sp>
      <p:sp>
        <p:nvSpPr>
          <p:cNvPr id="838685" name="AutoShape 29"/>
          <p:cNvSpPr>
            <a:spLocks noChangeArrowheads="1"/>
          </p:cNvSpPr>
          <p:nvPr/>
        </p:nvSpPr>
        <p:spPr bwMode="auto">
          <a:xfrm>
            <a:off x="2743200" y="40386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38686" name="Text Box 30"/>
          <p:cNvSpPr txBox="1">
            <a:spLocks noChangeArrowheads="1"/>
          </p:cNvSpPr>
          <p:nvPr/>
        </p:nvSpPr>
        <p:spPr bwMode="auto">
          <a:xfrm>
            <a:off x="1524000" y="35052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monolingual data</a:t>
            </a:r>
          </a:p>
        </p:txBody>
      </p:sp>
      <p:sp>
        <p:nvSpPr>
          <p:cNvPr id="838687" name="Text Box 31"/>
          <p:cNvSpPr txBox="1">
            <a:spLocks noChangeArrowheads="1"/>
          </p:cNvSpPr>
          <p:nvPr/>
        </p:nvSpPr>
        <p:spPr bwMode="auto">
          <a:xfrm>
            <a:off x="5257800" y="3810000"/>
            <a:ext cx="1371600" cy="650875"/>
          </a:xfrm>
          <a:prstGeom prst="rect">
            <a:avLst/>
          </a:prstGeom>
          <a:noFill/>
          <a:ln w="9525">
            <a:solidFill>
              <a:schemeClr val="tx1"/>
            </a:solidFill>
            <a:miter lim="800000"/>
            <a:headEnd/>
            <a:tailEnd/>
          </a:ln>
          <a:effectLst/>
        </p:spPr>
        <p:txBody>
          <a:bodyPr>
            <a:prstTxWarp prst="textNoShape">
              <a:avLst/>
            </a:prstTxWarp>
            <a:spAutoFit/>
          </a:bodyPr>
          <a:lstStyle/>
          <a:p>
            <a:pPr>
              <a:spcBef>
                <a:spcPct val="50000"/>
              </a:spcBef>
            </a:pPr>
            <a:r>
              <a:rPr lang="en-US"/>
              <a:t>Language model</a:t>
            </a:r>
          </a:p>
        </p:txBody>
      </p:sp>
      <p:sp>
        <p:nvSpPr>
          <p:cNvPr id="838688" name="Text Box 32"/>
          <p:cNvSpPr txBox="1">
            <a:spLocks noChangeArrowheads="1"/>
          </p:cNvSpPr>
          <p:nvPr/>
        </p:nvSpPr>
        <p:spPr bwMode="auto">
          <a:xfrm>
            <a:off x="5257800" y="1295400"/>
            <a:ext cx="14478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learned parameters</a:t>
            </a:r>
          </a:p>
        </p:txBody>
      </p:sp>
      <p:sp>
        <p:nvSpPr>
          <p:cNvPr id="838689" name="Line 33"/>
          <p:cNvSpPr>
            <a:spLocks noChangeShapeType="1"/>
          </p:cNvSpPr>
          <p:nvPr/>
        </p:nvSpPr>
        <p:spPr bwMode="auto">
          <a:xfrm>
            <a:off x="457200" y="5029200"/>
            <a:ext cx="83820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838690" name="Text Box 34"/>
          <p:cNvSpPr txBox="1">
            <a:spLocks noChangeArrowheads="1"/>
          </p:cNvSpPr>
          <p:nvPr/>
        </p:nvSpPr>
        <p:spPr bwMode="auto">
          <a:xfrm>
            <a:off x="2819400" y="5562600"/>
            <a:ext cx="15240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Foreign sentence</a:t>
            </a:r>
          </a:p>
        </p:txBody>
      </p:sp>
      <p:sp>
        <p:nvSpPr>
          <p:cNvPr id="838691" name="Text Box 35"/>
          <p:cNvSpPr txBox="1">
            <a:spLocks noChangeArrowheads="1"/>
          </p:cNvSpPr>
          <p:nvPr/>
        </p:nvSpPr>
        <p:spPr bwMode="auto">
          <a:xfrm>
            <a:off x="609600" y="5638800"/>
            <a:ext cx="1752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solidFill>
                  <a:schemeClr val="accent2"/>
                </a:solidFill>
              </a:rPr>
              <a:t>Translation</a:t>
            </a:r>
          </a:p>
        </p:txBody>
      </p:sp>
      <p:sp>
        <p:nvSpPr>
          <p:cNvPr id="838692" name="Line 36"/>
          <p:cNvSpPr>
            <a:spLocks noChangeShapeType="1"/>
          </p:cNvSpPr>
          <p:nvPr/>
        </p:nvSpPr>
        <p:spPr bwMode="auto">
          <a:xfrm>
            <a:off x="4191000" y="5867400"/>
            <a:ext cx="609600" cy="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38693" name="Line 37"/>
          <p:cNvSpPr>
            <a:spLocks noChangeShapeType="1"/>
          </p:cNvSpPr>
          <p:nvPr/>
        </p:nvSpPr>
        <p:spPr bwMode="auto">
          <a:xfrm>
            <a:off x="5943600" y="4800600"/>
            <a:ext cx="0" cy="533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838694" name="Text Box 38"/>
          <p:cNvSpPr txBox="1">
            <a:spLocks noChangeArrowheads="1"/>
          </p:cNvSpPr>
          <p:nvPr/>
        </p:nvSpPr>
        <p:spPr bwMode="auto">
          <a:xfrm>
            <a:off x="4876800" y="5410200"/>
            <a:ext cx="2209800" cy="1220788"/>
          </a:xfrm>
          <a:prstGeom prst="rect">
            <a:avLst/>
          </a:prstGeom>
          <a:noFill/>
          <a:ln w="3175">
            <a:solidFill>
              <a:schemeClr val="tx1"/>
            </a:solidFill>
            <a:miter lim="800000"/>
            <a:headEnd/>
            <a:tailEnd/>
          </a:ln>
          <a:effectLst/>
        </p:spPr>
        <p:txBody>
          <a:bodyPr>
            <a:prstTxWarp prst="textNoShape">
              <a:avLst/>
            </a:prstTxWarp>
            <a:spAutoFit/>
          </a:bodyPr>
          <a:lstStyle/>
          <a:p>
            <a:pPr>
              <a:spcBef>
                <a:spcPct val="50000"/>
              </a:spcBef>
            </a:pPr>
            <a:r>
              <a:rPr lang="en-US"/>
              <a:t>Decoder </a:t>
            </a:r>
            <a:br>
              <a:rPr lang="en-US"/>
            </a:br>
            <a:r>
              <a:rPr lang="en-US" sz="1400"/>
              <a:t>(what English sentence is most probable given foreign sentence with learned models)</a:t>
            </a:r>
          </a:p>
        </p:txBody>
      </p:sp>
      <p:sp>
        <p:nvSpPr>
          <p:cNvPr id="838695" name="Rectangle 39"/>
          <p:cNvSpPr>
            <a:spLocks noChangeArrowheads="1"/>
          </p:cNvSpPr>
          <p:nvPr/>
        </p:nvSpPr>
        <p:spPr bwMode="auto">
          <a:xfrm>
            <a:off x="5181600" y="3733800"/>
            <a:ext cx="1524000" cy="838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96" name="Rectangle 40"/>
          <p:cNvSpPr>
            <a:spLocks noChangeArrowheads="1"/>
          </p:cNvSpPr>
          <p:nvPr/>
        </p:nvSpPr>
        <p:spPr bwMode="auto">
          <a:xfrm>
            <a:off x="5181600" y="2209800"/>
            <a:ext cx="1524000" cy="838200"/>
          </a:xfrm>
          <a:prstGeom prst="rect">
            <a:avLst/>
          </a:prstGeom>
          <a:noFill/>
          <a:ln w="76200">
            <a:solidFill>
              <a:srgbClr val="F5FEA0"/>
            </a:solidFill>
            <a:miter lim="800000"/>
            <a:headEnd/>
            <a:tailEnd/>
          </a:ln>
          <a:effectLst/>
        </p:spPr>
        <p:txBody>
          <a:bodyPr wrap="none" anchor="ctr">
            <a:prstTxWarp prst="textNoShape">
              <a:avLst/>
            </a:prstTxWarp>
          </a:bodyPr>
          <a:lstStyle/>
          <a:p>
            <a:endParaRPr lang="en-US"/>
          </a:p>
        </p:txBody>
      </p:sp>
      <p:sp>
        <p:nvSpPr>
          <p:cNvPr id="838697" name="Line 41"/>
          <p:cNvSpPr>
            <a:spLocks noChangeShapeType="1"/>
          </p:cNvSpPr>
          <p:nvPr/>
        </p:nvSpPr>
        <p:spPr bwMode="auto">
          <a:xfrm>
            <a:off x="3886200" y="2590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838698" name="Line 42"/>
          <p:cNvSpPr>
            <a:spLocks noChangeShapeType="1"/>
          </p:cNvSpPr>
          <p:nvPr/>
        </p:nvSpPr>
        <p:spPr bwMode="auto">
          <a:xfrm>
            <a:off x="3886200" y="4114800"/>
            <a:ext cx="1219200" cy="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t>Basic Model, Revisited</a:t>
            </a:r>
          </a:p>
        </p:txBody>
      </p:sp>
      <p:sp>
        <p:nvSpPr>
          <p:cNvPr id="521219"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a:t>
            </a:r>
          </a:p>
          <a:p>
            <a:pPr>
              <a:lnSpc>
                <a:spcPct val="90000"/>
              </a:lnSpc>
              <a:buFontTx/>
              <a:buNone/>
            </a:pPr>
            <a:r>
              <a:rPr lang="en-US"/>
              <a:t>    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MT Systems</a:t>
            </a:r>
          </a:p>
        </p:txBody>
      </p:sp>
      <p:sp>
        <p:nvSpPr>
          <p:cNvPr id="5" name="Rectangle 4"/>
          <p:cNvSpPr/>
          <p:nvPr/>
        </p:nvSpPr>
        <p:spPr>
          <a:xfrm>
            <a:off x="838200" y="2433935"/>
            <a:ext cx="7391400" cy="461665"/>
          </a:xfrm>
          <a:prstGeom prst="rect">
            <a:avLst/>
          </a:prstGeom>
        </p:spPr>
        <p:txBody>
          <a:bodyPr wrap="square">
            <a:spAutoFit/>
          </a:bodyPr>
          <a:lstStyle/>
          <a:p>
            <a:pPr algn="l">
              <a:buNone/>
            </a:pPr>
            <a:r>
              <a:rPr lang="en-US" sz="2400" dirty="0">
                <a:solidFill>
                  <a:srgbClr val="FF0000"/>
                </a:solidFill>
              </a:rPr>
              <a:t>Where have you seen machine translation systems?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t>Basic Model, Revisited</a:t>
            </a:r>
          </a:p>
        </p:txBody>
      </p:sp>
      <p:sp>
        <p:nvSpPr>
          <p:cNvPr id="522243"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a:t>
            </a:r>
            <a:r>
              <a:rPr lang="en-US" baseline="30000"/>
              <a:t>2.4</a:t>
            </a:r>
            <a:r>
              <a:rPr lang="en-US"/>
              <a:t> </a:t>
            </a:r>
            <a:r>
              <a:rPr lang="en-US" sz="2400"/>
              <a:t>x</a:t>
            </a:r>
            <a:r>
              <a:rPr lang="en-US"/>
              <a:t> P(f | e)      … works better!</a:t>
            </a:r>
          </a:p>
          <a:p>
            <a:pPr>
              <a:lnSpc>
                <a:spcPct val="90000"/>
              </a:lnSpc>
              <a:buFontTx/>
              <a:buNone/>
            </a:pPr>
            <a:r>
              <a:rPr lang="en-US"/>
              <a:t>    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a:t>Basic Model, Revisited</a:t>
            </a:r>
          </a:p>
        </p:txBody>
      </p:sp>
      <p:sp>
        <p:nvSpPr>
          <p:cNvPr id="523267" name="Rectangle 3"/>
          <p:cNvSpPr>
            <a:spLocks noGrp="1" noChangeArrowheads="1"/>
          </p:cNvSpPr>
          <p:nvPr>
            <p:ph type="body" idx="1"/>
          </p:nvPr>
        </p:nvSpPr>
        <p:spPr/>
        <p:txBody>
          <a:bodyPr/>
          <a:lstStyle/>
          <a:p>
            <a:pPr>
              <a:lnSpc>
                <a:spcPct val="90000"/>
              </a:lnSpc>
              <a:buFontTx/>
              <a:buNone/>
            </a:pPr>
            <a:r>
              <a:rPr lang="en-US"/>
              <a:t>argmax  P(e | f)  = </a:t>
            </a:r>
          </a:p>
          <a:p>
            <a:pPr>
              <a:lnSpc>
                <a:spcPct val="90000"/>
              </a:lnSpc>
              <a:buFontTx/>
              <a:buNone/>
            </a:pPr>
            <a:r>
              <a:rPr lang="en-US"/>
              <a:t>    e</a:t>
            </a:r>
          </a:p>
          <a:p>
            <a:pPr>
              <a:lnSpc>
                <a:spcPct val="90000"/>
              </a:lnSpc>
              <a:buFontTx/>
              <a:buNone/>
            </a:pPr>
            <a:endParaRPr lang="en-US"/>
          </a:p>
          <a:p>
            <a:pPr>
              <a:lnSpc>
                <a:spcPct val="90000"/>
              </a:lnSpc>
              <a:buFontTx/>
              <a:buNone/>
            </a:pPr>
            <a:r>
              <a:rPr lang="en-US"/>
              <a:t>argmax  P(e) </a:t>
            </a:r>
            <a:r>
              <a:rPr lang="en-US" sz="2400"/>
              <a:t>x</a:t>
            </a:r>
            <a:r>
              <a:rPr lang="en-US"/>
              <a:t> P(f | e) / P(f) </a:t>
            </a:r>
          </a:p>
          <a:p>
            <a:pPr>
              <a:lnSpc>
                <a:spcPct val="90000"/>
              </a:lnSpc>
              <a:buFontTx/>
              <a:buNone/>
            </a:pPr>
            <a:r>
              <a:rPr lang="en-US"/>
              <a:t>    e</a:t>
            </a:r>
          </a:p>
          <a:p>
            <a:pPr>
              <a:lnSpc>
                <a:spcPct val="90000"/>
              </a:lnSpc>
              <a:buFontTx/>
              <a:buNone/>
            </a:pPr>
            <a:endParaRPr lang="en-US"/>
          </a:p>
          <a:p>
            <a:pPr>
              <a:lnSpc>
                <a:spcPct val="90000"/>
              </a:lnSpc>
              <a:buFontTx/>
              <a:buNone/>
            </a:pPr>
            <a:r>
              <a:rPr lang="en-US"/>
              <a:t>argmax  P(e)</a:t>
            </a:r>
            <a:r>
              <a:rPr lang="en-US" baseline="30000"/>
              <a:t>2.4</a:t>
            </a:r>
            <a:r>
              <a:rPr lang="en-US"/>
              <a:t> </a:t>
            </a:r>
            <a:r>
              <a:rPr lang="en-US" sz="2400"/>
              <a:t>x</a:t>
            </a:r>
            <a:r>
              <a:rPr lang="en-US"/>
              <a:t> P(f | e) </a:t>
            </a:r>
            <a:r>
              <a:rPr lang="en-US" sz="2400"/>
              <a:t>x</a:t>
            </a:r>
            <a:r>
              <a:rPr lang="en-US"/>
              <a:t> length(e)</a:t>
            </a:r>
            <a:r>
              <a:rPr lang="en-US" baseline="30000"/>
              <a:t>1.1</a:t>
            </a:r>
          </a:p>
          <a:p>
            <a:pPr>
              <a:lnSpc>
                <a:spcPct val="90000"/>
              </a:lnSpc>
              <a:buFontTx/>
              <a:buNone/>
            </a:pPr>
            <a:r>
              <a:rPr lang="en-US"/>
              <a:t>    e</a:t>
            </a:r>
          </a:p>
        </p:txBody>
      </p:sp>
      <p:sp>
        <p:nvSpPr>
          <p:cNvPr id="523268" name="Text Box 4"/>
          <p:cNvSpPr txBox="1">
            <a:spLocks noChangeArrowheads="1"/>
          </p:cNvSpPr>
          <p:nvPr/>
        </p:nvSpPr>
        <p:spPr bwMode="auto">
          <a:xfrm>
            <a:off x="4724400" y="5835650"/>
            <a:ext cx="3741738" cy="641350"/>
          </a:xfrm>
          <a:prstGeom prst="rect">
            <a:avLst/>
          </a:prstGeom>
          <a:noFill/>
          <a:ln w="9525">
            <a:noFill/>
            <a:miter lim="800000"/>
            <a:headEnd/>
            <a:tailEnd/>
          </a:ln>
          <a:effectLst/>
        </p:spPr>
        <p:txBody>
          <a:bodyPr wrap="none">
            <a:prstTxWarp prst="textNoShape">
              <a:avLst/>
            </a:prstTxWarp>
            <a:spAutoFit/>
          </a:bodyPr>
          <a:lstStyle/>
          <a:p>
            <a:r>
              <a:rPr lang="en-US"/>
              <a:t>Rewards longer hypotheses, since </a:t>
            </a:r>
          </a:p>
          <a:p>
            <a:r>
              <a:rPr lang="en-US"/>
              <a:t>these are unfairly punished by P(e)</a:t>
            </a:r>
          </a:p>
        </p:txBody>
      </p:sp>
      <p:sp>
        <p:nvSpPr>
          <p:cNvPr id="523269" name="Line 5"/>
          <p:cNvSpPr>
            <a:spLocks noChangeShapeType="1"/>
          </p:cNvSpPr>
          <p:nvPr/>
        </p:nvSpPr>
        <p:spPr bwMode="auto">
          <a:xfrm flipH="1" flipV="1">
            <a:off x="5943600" y="5410200"/>
            <a:ext cx="1524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p:txBody>
          <a:bodyPr/>
          <a:lstStyle/>
          <a:p>
            <a:r>
              <a:rPr lang="en-US"/>
              <a:t>Basic Model, Revisited</a:t>
            </a:r>
          </a:p>
        </p:txBody>
      </p:sp>
      <p:sp>
        <p:nvSpPr>
          <p:cNvPr id="524291" name="Rectangle 3"/>
          <p:cNvSpPr>
            <a:spLocks noGrp="1" noChangeArrowheads="1"/>
          </p:cNvSpPr>
          <p:nvPr>
            <p:ph type="body" idx="1"/>
          </p:nvPr>
        </p:nvSpPr>
        <p:spPr>
          <a:xfrm>
            <a:off x="152400" y="1600200"/>
            <a:ext cx="8839200" cy="4525963"/>
          </a:xfrm>
        </p:spPr>
        <p:txBody>
          <a:bodyPr/>
          <a:lstStyle/>
          <a:p>
            <a:pPr>
              <a:buFontTx/>
              <a:buNone/>
            </a:pPr>
            <a:endParaRPr lang="en-US"/>
          </a:p>
          <a:p>
            <a:pPr>
              <a:buFontTx/>
              <a:buNone/>
            </a:pPr>
            <a:r>
              <a:rPr lang="en-US"/>
              <a:t>argmax  P(e)</a:t>
            </a:r>
            <a:r>
              <a:rPr lang="en-US" baseline="30000"/>
              <a:t>2.4</a:t>
            </a:r>
            <a:r>
              <a:rPr lang="en-US"/>
              <a:t> </a:t>
            </a:r>
            <a:r>
              <a:rPr lang="en-US" sz="2400"/>
              <a:t>x</a:t>
            </a:r>
            <a:r>
              <a:rPr lang="en-US"/>
              <a:t> P(f | e) </a:t>
            </a:r>
            <a:r>
              <a:rPr lang="en-US" sz="2400"/>
              <a:t>x</a:t>
            </a:r>
            <a:r>
              <a:rPr lang="en-US"/>
              <a:t> length(e)</a:t>
            </a:r>
            <a:r>
              <a:rPr lang="en-US" baseline="30000"/>
              <a:t>1.1</a:t>
            </a:r>
            <a:r>
              <a:rPr lang="en-US"/>
              <a:t> </a:t>
            </a:r>
            <a:r>
              <a:rPr lang="en-US" sz="2400"/>
              <a:t>x</a:t>
            </a:r>
            <a:r>
              <a:rPr lang="en-US"/>
              <a:t> KS </a:t>
            </a:r>
            <a:r>
              <a:rPr lang="en-US" baseline="30000"/>
              <a:t>3.7</a:t>
            </a:r>
            <a:r>
              <a:rPr lang="en-US"/>
              <a:t> … </a:t>
            </a:r>
            <a:endParaRPr lang="en-US" baseline="30000"/>
          </a:p>
          <a:p>
            <a:pPr>
              <a:buFontTx/>
              <a:buNone/>
            </a:pPr>
            <a:r>
              <a:rPr lang="en-US"/>
              <a:t>    e</a:t>
            </a:r>
          </a:p>
        </p:txBody>
      </p:sp>
      <p:sp>
        <p:nvSpPr>
          <p:cNvPr id="524292" name="Text Box 4"/>
          <p:cNvSpPr txBox="1">
            <a:spLocks noChangeArrowheads="1"/>
          </p:cNvSpPr>
          <p:nvPr/>
        </p:nvSpPr>
        <p:spPr bwMode="auto">
          <a:xfrm>
            <a:off x="1752600" y="3581400"/>
            <a:ext cx="7325593" cy="2246769"/>
          </a:xfrm>
          <a:prstGeom prst="rect">
            <a:avLst/>
          </a:prstGeom>
          <a:noFill/>
          <a:ln w="9525">
            <a:noFill/>
            <a:miter lim="800000"/>
            <a:headEnd/>
            <a:tailEnd/>
          </a:ln>
          <a:effectLst/>
        </p:spPr>
        <p:txBody>
          <a:bodyPr wrap="none">
            <a:prstTxWarp prst="textNoShape">
              <a:avLst/>
            </a:prstTxWarp>
            <a:spAutoFit/>
          </a:bodyPr>
          <a:lstStyle/>
          <a:p>
            <a:pPr algn="l"/>
            <a:r>
              <a:rPr lang="en-US" sz="2000" dirty="0"/>
              <a:t>Lots of knowledge sources vote on any given hypothesis.</a:t>
            </a:r>
          </a:p>
          <a:p>
            <a:pPr algn="l"/>
            <a:endParaRPr lang="en-US" sz="2000" dirty="0"/>
          </a:p>
          <a:p>
            <a:pPr algn="l"/>
            <a:r>
              <a:rPr lang="en-US" sz="2000" dirty="0"/>
              <a:t>“Knowledge source” = “feature function” = “score component”.</a:t>
            </a:r>
          </a:p>
          <a:p>
            <a:pPr algn="l"/>
            <a:endParaRPr lang="en-US" sz="2000" dirty="0"/>
          </a:p>
          <a:p>
            <a:pPr algn="l"/>
            <a:r>
              <a:rPr lang="en-US" sz="2000" dirty="0"/>
              <a:t>A feature function simply scores a hypothesis with a real value.</a:t>
            </a:r>
          </a:p>
          <a:p>
            <a:pPr algn="l"/>
            <a:endParaRPr lang="en-US" sz="2000" dirty="0"/>
          </a:p>
          <a:p>
            <a:pPr algn="l"/>
            <a:r>
              <a:rPr lang="en-US" sz="2000" dirty="0"/>
              <a:t>	(May be binary, as in “</a:t>
            </a:r>
            <a:r>
              <a:rPr lang="en-US" sz="2000" dirty="0" err="1"/>
              <a:t>e</a:t>
            </a:r>
            <a:r>
              <a:rPr lang="en-US" sz="2000" dirty="0"/>
              <a:t> has a verb”).</a:t>
            </a:r>
          </a:p>
        </p:txBody>
      </p:sp>
      <p:sp>
        <p:nvSpPr>
          <p:cNvPr id="524293" name="AutoShape 5"/>
          <p:cNvSpPr>
            <a:spLocks/>
          </p:cNvSpPr>
          <p:nvPr/>
        </p:nvSpPr>
        <p:spPr bwMode="auto">
          <a:xfrm rot="-5400000">
            <a:off x="5219700" y="-38100"/>
            <a:ext cx="228600" cy="6553200"/>
          </a:xfrm>
          <a:prstGeom prst="leftBrace">
            <a:avLst>
              <a:gd name="adj1" fmla="val 238889"/>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Rectangle 2"/>
          <p:cNvSpPr>
            <a:spLocks noGrp="1" noChangeArrowheads="1"/>
          </p:cNvSpPr>
          <p:nvPr>
            <p:ph type="title"/>
          </p:nvPr>
        </p:nvSpPr>
        <p:spPr>
          <a:xfrm>
            <a:off x="457200" y="-228600"/>
            <a:ext cx="8229600" cy="1143000"/>
          </a:xfrm>
        </p:spPr>
        <p:txBody>
          <a:bodyPr/>
          <a:lstStyle/>
          <a:p>
            <a:r>
              <a:rPr lang="en-US" sz="4000" dirty="0"/>
              <a:t>Problems for Statistical MT</a:t>
            </a:r>
          </a:p>
        </p:txBody>
      </p:sp>
      <p:sp>
        <p:nvSpPr>
          <p:cNvPr id="836611" name="Rectangle 3"/>
          <p:cNvSpPr>
            <a:spLocks noGrp="1" noChangeArrowheads="1"/>
          </p:cNvSpPr>
          <p:nvPr>
            <p:ph type="body" idx="1"/>
          </p:nvPr>
        </p:nvSpPr>
        <p:spPr>
          <a:xfrm>
            <a:off x="152400" y="838200"/>
            <a:ext cx="8686800" cy="5715000"/>
          </a:xfrm>
        </p:spPr>
        <p:txBody>
          <a:bodyPr/>
          <a:lstStyle/>
          <a:p>
            <a:pPr marL="0" indent="0">
              <a:lnSpc>
                <a:spcPct val="90000"/>
              </a:lnSpc>
              <a:buNone/>
            </a:pPr>
            <a:r>
              <a:rPr lang="en-US" sz="1800" dirty="0"/>
              <a:t>Preprocessing</a:t>
            </a:r>
          </a:p>
          <a:p>
            <a:pPr lvl="1">
              <a:lnSpc>
                <a:spcPct val="90000"/>
              </a:lnSpc>
            </a:pPr>
            <a:r>
              <a:rPr lang="en-US" sz="1600" dirty="0"/>
              <a:t>How do we get aligned bilingual text?</a:t>
            </a:r>
          </a:p>
          <a:p>
            <a:pPr lvl="1">
              <a:lnSpc>
                <a:spcPct val="90000"/>
              </a:lnSpc>
            </a:pPr>
            <a:r>
              <a:rPr lang="en-US" sz="1600" dirty="0"/>
              <a:t>Tokenization</a:t>
            </a:r>
          </a:p>
          <a:p>
            <a:pPr lvl="1">
              <a:lnSpc>
                <a:spcPct val="90000"/>
              </a:lnSpc>
            </a:pPr>
            <a:r>
              <a:rPr lang="en-US" sz="1600" dirty="0"/>
              <a:t>Segmentation (document, sentence, word)</a:t>
            </a:r>
          </a:p>
          <a:p>
            <a:pPr marL="0" indent="0">
              <a:lnSpc>
                <a:spcPct val="90000"/>
              </a:lnSpc>
              <a:buNone/>
            </a:pPr>
            <a:endParaRPr lang="en-US" sz="1800" dirty="0"/>
          </a:p>
          <a:p>
            <a:pPr marL="0" indent="0">
              <a:lnSpc>
                <a:spcPct val="90000"/>
              </a:lnSpc>
              <a:buNone/>
            </a:pPr>
            <a:r>
              <a:rPr lang="en-US" sz="1800" dirty="0"/>
              <a:t>Language modeling</a:t>
            </a:r>
          </a:p>
          <a:p>
            <a:pPr lvl="1">
              <a:lnSpc>
                <a:spcPct val="90000"/>
              </a:lnSpc>
            </a:pPr>
            <a:r>
              <a:rPr lang="en-US" sz="1600" dirty="0"/>
              <a:t>Given an English string </a:t>
            </a:r>
            <a:r>
              <a:rPr lang="en-US" sz="1600" dirty="0" err="1"/>
              <a:t>e</a:t>
            </a:r>
            <a:r>
              <a:rPr lang="en-US" sz="1600" dirty="0"/>
              <a:t>, assigns </a:t>
            </a:r>
            <a:r>
              <a:rPr lang="en-US" sz="1600" dirty="0" err="1"/>
              <a:t>P(e</a:t>
            </a:r>
            <a:r>
              <a:rPr lang="en-US" sz="1600" dirty="0"/>
              <a:t>) by formula</a:t>
            </a:r>
          </a:p>
          <a:p>
            <a:pPr marL="0" indent="0">
              <a:lnSpc>
                <a:spcPct val="90000"/>
              </a:lnSpc>
              <a:buNone/>
            </a:pPr>
            <a:endParaRPr lang="en-US" sz="1800" dirty="0"/>
          </a:p>
          <a:p>
            <a:pPr marL="0" indent="0">
              <a:lnSpc>
                <a:spcPct val="90000"/>
              </a:lnSpc>
              <a:buNone/>
            </a:pPr>
            <a:r>
              <a:rPr lang="en-US" sz="1800" dirty="0"/>
              <a:t>Translation modeling</a:t>
            </a:r>
          </a:p>
          <a:p>
            <a:pPr lvl="1">
              <a:lnSpc>
                <a:spcPct val="90000"/>
              </a:lnSpc>
            </a:pPr>
            <a:r>
              <a:rPr lang="en-US" sz="1600" dirty="0"/>
              <a:t>Given a pair of strings &lt;</a:t>
            </a:r>
            <a:r>
              <a:rPr lang="en-US" sz="1600" dirty="0" err="1"/>
              <a:t>f,e</a:t>
            </a:r>
            <a:r>
              <a:rPr lang="en-US" sz="1600" dirty="0"/>
              <a:t>&gt;, assigns </a:t>
            </a:r>
            <a:r>
              <a:rPr lang="en-US" sz="1600" dirty="0" err="1"/>
              <a:t>P(f</a:t>
            </a:r>
            <a:r>
              <a:rPr lang="en-US" sz="1600" dirty="0"/>
              <a:t> | </a:t>
            </a:r>
            <a:r>
              <a:rPr lang="en-US" sz="1600" dirty="0" err="1"/>
              <a:t>e</a:t>
            </a:r>
            <a:r>
              <a:rPr lang="en-US" sz="1600" dirty="0"/>
              <a:t>) by formula</a:t>
            </a:r>
          </a:p>
          <a:p>
            <a:pPr marL="0" indent="0">
              <a:lnSpc>
                <a:spcPct val="90000"/>
              </a:lnSpc>
              <a:buNone/>
            </a:pPr>
            <a:endParaRPr lang="en-US" sz="1800" dirty="0"/>
          </a:p>
          <a:p>
            <a:pPr marL="0" indent="0">
              <a:lnSpc>
                <a:spcPct val="90000"/>
              </a:lnSpc>
              <a:buNone/>
            </a:pPr>
            <a:r>
              <a:rPr lang="en-US" sz="1800" dirty="0"/>
              <a:t>Decoding</a:t>
            </a:r>
          </a:p>
          <a:p>
            <a:pPr lvl="1">
              <a:lnSpc>
                <a:spcPct val="90000"/>
              </a:lnSpc>
            </a:pPr>
            <a:r>
              <a:rPr lang="en-US" sz="1600" dirty="0"/>
              <a:t>Given a language model, a translation model, and a new sentence </a:t>
            </a:r>
            <a:r>
              <a:rPr lang="en-US" sz="1600" dirty="0" err="1"/>
              <a:t>f</a:t>
            </a:r>
            <a:r>
              <a:rPr lang="en-US" sz="1600" dirty="0"/>
              <a:t> … find translation </a:t>
            </a:r>
            <a:r>
              <a:rPr lang="en-US" sz="1600" dirty="0" err="1"/>
              <a:t>e</a:t>
            </a:r>
            <a:r>
              <a:rPr lang="en-US" sz="1600" dirty="0"/>
              <a:t> maximizing </a:t>
            </a:r>
            <a:r>
              <a:rPr lang="en-US" sz="1600" dirty="0" err="1"/>
              <a:t>P(e</a:t>
            </a:r>
            <a:r>
              <a:rPr lang="en-US" sz="1600" dirty="0"/>
              <a:t>) * </a:t>
            </a:r>
            <a:r>
              <a:rPr lang="en-US" sz="1600" dirty="0" err="1"/>
              <a:t>P(f</a:t>
            </a:r>
            <a:r>
              <a:rPr lang="en-US" sz="1600" dirty="0"/>
              <a:t> | </a:t>
            </a:r>
            <a:r>
              <a:rPr lang="en-US" sz="1600" dirty="0" err="1"/>
              <a:t>e</a:t>
            </a:r>
            <a:r>
              <a:rPr lang="en-US" sz="1600" dirty="0"/>
              <a:t>)</a:t>
            </a:r>
          </a:p>
          <a:p>
            <a:pPr marL="0" indent="0">
              <a:lnSpc>
                <a:spcPct val="90000"/>
              </a:lnSpc>
              <a:buNone/>
            </a:pPr>
            <a:endParaRPr lang="en-US" sz="1800" dirty="0"/>
          </a:p>
          <a:p>
            <a:pPr marL="0" indent="0">
              <a:lnSpc>
                <a:spcPct val="90000"/>
              </a:lnSpc>
              <a:buNone/>
            </a:pPr>
            <a:r>
              <a:rPr lang="en-US" sz="1800" dirty="0"/>
              <a:t>Parameter optimization</a:t>
            </a:r>
          </a:p>
          <a:p>
            <a:pPr lvl="1">
              <a:lnSpc>
                <a:spcPct val="90000"/>
              </a:lnSpc>
            </a:pPr>
            <a:r>
              <a:rPr lang="en-US" sz="1600" dirty="0"/>
              <a:t>Given a model with multiple feature functions, how are they related?  What are the optimal parameters?</a:t>
            </a:r>
          </a:p>
          <a:p>
            <a:pPr marL="0" indent="0">
              <a:lnSpc>
                <a:spcPct val="90000"/>
              </a:lnSpc>
              <a:buNone/>
            </a:pPr>
            <a:endParaRPr lang="en-US" sz="1800" dirty="0"/>
          </a:p>
          <a:p>
            <a:pPr marL="0" indent="0">
              <a:lnSpc>
                <a:spcPct val="90000"/>
              </a:lnSpc>
              <a:buNone/>
            </a:pPr>
            <a:r>
              <a:rPr lang="en-US" sz="1800" dirty="0"/>
              <a:t>Evaluation</a:t>
            </a:r>
          </a:p>
          <a:p>
            <a:pPr lvl="1">
              <a:lnSpc>
                <a:spcPct val="90000"/>
              </a:lnSpc>
            </a:pPr>
            <a:r>
              <a:rPr lang="en-US" sz="1600" dirty="0"/>
              <a:t>How well is a system doing?  How can we compare two systems?</a:t>
            </a:r>
          </a:p>
          <a:p>
            <a:pPr lvl="1">
              <a:lnSpc>
                <a:spcPct val="90000"/>
              </a:lnSpc>
            </a:pPr>
            <a:endParaRPr lang="en-US"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74638"/>
            <a:ext cx="8229600" cy="868362"/>
          </a:xfrm>
        </p:spPr>
        <p:txBody>
          <a:bodyPr/>
          <a:lstStyle/>
          <a:p>
            <a:r>
              <a:rPr lang="en-US" altLang="ja-JP" sz="3600" dirty="0">
                <a:ea typeface="ＭＳ Ｐゴシック" pitchFamily="-111" charset="-128"/>
                <a:cs typeface="ＭＳ Ｐゴシック" pitchFamily="-111" charset="-128"/>
              </a:rPr>
              <a:t>Translation Model</a:t>
            </a:r>
            <a:endParaRPr lang="en-US" altLang="ja-JP" sz="2400" dirty="0">
              <a:ea typeface="ＭＳ Ｐゴシック" pitchFamily="-111" charset="-128"/>
              <a:cs typeface="ＭＳ Ｐゴシック" pitchFamily="-111" charset="-128"/>
            </a:endParaRPr>
          </a:p>
        </p:txBody>
      </p:sp>
      <p:sp>
        <p:nvSpPr>
          <p:cNvPr id="221187"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1197" name="Rectangle 13"/>
          <p:cNvSpPr>
            <a:spLocks noChangeArrowheads="1"/>
          </p:cNvSpPr>
          <p:nvPr/>
        </p:nvSpPr>
        <p:spPr bwMode="auto">
          <a:xfrm>
            <a:off x="1143000" y="45720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1198" name="Text Box 14"/>
          <p:cNvSpPr txBox="1">
            <a:spLocks noChangeArrowheads="1"/>
          </p:cNvSpPr>
          <p:nvPr/>
        </p:nvSpPr>
        <p:spPr bwMode="auto">
          <a:xfrm>
            <a:off x="1219200" y="44958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21206" name="Line 22"/>
          <p:cNvSpPr>
            <a:spLocks noChangeShapeType="1"/>
          </p:cNvSpPr>
          <p:nvPr/>
        </p:nvSpPr>
        <p:spPr bwMode="auto">
          <a:xfrm>
            <a:off x="3962400" y="2667000"/>
            <a:ext cx="0" cy="1752600"/>
          </a:xfrm>
          <a:prstGeom prst="line">
            <a:avLst/>
          </a:prstGeom>
          <a:noFill/>
          <a:ln w="57150">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1212" name="Text Box 28"/>
          <p:cNvSpPr txBox="1">
            <a:spLocks noChangeArrowheads="1"/>
          </p:cNvSpPr>
          <p:nvPr/>
        </p:nvSpPr>
        <p:spPr bwMode="auto">
          <a:xfrm>
            <a:off x="381000" y="1676400"/>
            <a:ext cx="184150" cy="396875"/>
          </a:xfrm>
          <a:prstGeom prst="rect">
            <a:avLst/>
          </a:prstGeom>
          <a:noFill/>
          <a:ln w="9525">
            <a:noFill/>
            <a:miter lim="800000"/>
            <a:headEnd/>
            <a:tailEnd/>
          </a:ln>
          <a:effectLst/>
        </p:spPr>
        <p:txBody>
          <a:bodyPr wrap="none">
            <a:prstTxWarp prst="textNoShape">
              <a:avLst/>
            </a:prstTxWarp>
            <a:spAutoFit/>
          </a:bodyPr>
          <a:lstStyle/>
          <a:p>
            <a:pPr algn="l"/>
            <a:endParaRPr lang="en-US" sz="2000" b="1"/>
          </a:p>
        </p:txBody>
      </p:sp>
      <p:sp>
        <p:nvSpPr>
          <p:cNvPr id="221214" name="Text Box 30"/>
          <p:cNvSpPr txBox="1">
            <a:spLocks noChangeArrowheads="1"/>
          </p:cNvSpPr>
          <p:nvPr/>
        </p:nvSpPr>
        <p:spPr bwMode="auto">
          <a:xfrm>
            <a:off x="762000" y="5486400"/>
            <a:ext cx="7239000" cy="1015663"/>
          </a:xfrm>
          <a:prstGeom prst="rect">
            <a:avLst/>
          </a:prstGeom>
          <a:noFill/>
          <a:ln w="9525">
            <a:noFill/>
            <a:miter lim="800000"/>
            <a:headEnd/>
            <a:tailEnd/>
          </a:ln>
          <a:effectLst/>
        </p:spPr>
        <p:txBody>
          <a:bodyPr wrap="square">
            <a:prstTxWarp prst="textNoShape">
              <a:avLst/>
            </a:prstTxWarp>
            <a:spAutoFit/>
          </a:bodyPr>
          <a:lstStyle/>
          <a:p>
            <a:pPr algn="l"/>
            <a:r>
              <a:rPr lang="en-US" sz="2000" dirty="0">
                <a:solidFill>
                  <a:srgbClr val="FF0000"/>
                </a:solidFill>
              </a:rPr>
              <a:t>Can we just model this directly, i.e. p(foreign | </a:t>
            </a:r>
            <a:r>
              <a:rPr lang="en-US" sz="2000" dirty="0" err="1">
                <a:solidFill>
                  <a:srgbClr val="FF0000"/>
                </a:solidFill>
              </a:rPr>
              <a:t>english</a:t>
            </a:r>
            <a:r>
              <a:rPr lang="en-US" sz="2000" dirty="0">
                <a:solidFill>
                  <a:srgbClr val="FF0000"/>
                </a:solidFill>
              </a:rPr>
              <a:t>) ?</a:t>
            </a:r>
          </a:p>
          <a:p>
            <a:pPr algn="l"/>
            <a:r>
              <a:rPr lang="en-US" sz="2000" dirty="0">
                <a:solidFill>
                  <a:srgbClr val="FF0000"/>
                </a:solidFill>
              </a:rPr>
              <a:t>How would we estimate these probabilities, e.g.</a:t>
            </a:r>
          </a:p>
          <a:p>
            <a:pPr algn="l"/>
            <a:r>
              <a:rPr lang="en-US" sz="2000" dirty="0">
                <a:solidFill>
                  <a:srgbClr val="FF0000"/>
                </a:solidFill>
              </a:rPr>
              <a:t>  p( “Maria …” | “Mary …”)?</a:t>
            </a:r>
          </a:p>
        </p:txBody>
      </p:sp>
      <p:sp>
        <p:nvSpPr>
          <p:cNvPr id="2" name="TextBox 1"/>
          <p:cNvSpPr txBox="1"/>
          <p:nvPr/>
        </p:nvSpPr>
        <p:spPr>
          <a:xfrm>
            <a:off x="685800" y="1219200"/>
            <a:ext cx="7086600" cy="707886"/>
          </a:xfrm>
          <a:prstGeom prst="rect">
            <a:avLst/>
          </a:prstGeom>
          <a:noFill/>
        </p:spPr>
        <p:txBody>
          <a:bodyPr wrap="square" rtlCol="0">
            <a:spAutoFit/>
          </a:bodyPr>
          <a:lstStyle/>
          <a:p>
            <a:pPr algn="l"/>
            <a:r>
              <a:rPr lang="en-US" sz="2000" b="1" dirty="0"/>
              <a:t>Want</a:t>
            </a:r>
            <a:r>
              <a:rPr lang="en-US" sz="2000" dirty="0"/>
              <a:t>: probabilistic model gives us how likely one sentence is to be a translation of another, </a:t>
            </a:r>
            <a:r>
              <a:rPr lang="en-US" sz="2000" dirty="0" err="1"/>
              <a:t>i.e</a:t>
            </a:r>
            <a:r>
              <a:rPr lang="en-US" sz="2000" dirty="0"/>
              <a:t> </a:t>
            </a:r>
            <a:r>
              <a:rPr lang="en-US" sz="2000" i="1" dirty="0"/>
              <a:t>p(foreign | </a:t>
            </a:r>
            <a:r>
              <a:rPr lang="en-US" sz="2000" i="1" dirty="0" err="1"/>
              <a:t>english</a:t>
            </a:r>
            <a:r>
              <a:rPr lang="en-US" sz="2000" i="1" dirty="0"/>
              <a:t>)</a:t>
            </a:r>
          </a:p>
        </p:txBody>
      </p:sp>
    </p:spTree>
    <p:extLst>
      <p:ext uri="{BB962C8B-B14F-4D97-AF65-F5344CB8AC3E}">
        <p14:creationId xmlns:p14="http://schemas.microsoft.com/office/powerpoint/2010/main" val="31507560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457200" y="274638"/>
            <a:ext cx="8229600" cy="868362"/>
          </a:xfrm>
        </p:spPr>
        <p:txBody>
          <a:bodyPr/>
          <a:lstStyle/>
          <a:p>
            <a:r>
              <a:rPr lang="en-US" altLang="ja-JP" sz="3600" dirty="0">
                <a:ea typeface="ＭＳ Ｐゴシック" pitchFamily="-111" charset="-128"/>
                <a:cs typeface="ＭＳ Ｐゴシック" pitchFamily="-111" charset="-128"/>
              </a:rPr>
              <a:t>Translation Model</a:t>
            </a:r>
            <a:endParaRPr lang="en-US" altLang="ja-JP" sz="2400" dirty="0">
              <a:ea typeface="ＭＳ Ｐゴシック" pitchFamily="-111" charset="-128"/>
              <a:cs typeface="ＭＳ Ｐゴシック" pitchFamily="-111" charset="-128"/>
            </a:endParaRPr>
          </a:p>
        </p:txBody>
      </p:sp>
      <p:sp>
        <p:nvSpPr>
          <p:cNvPr id="221187"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1197" name="Rectangle 13"/>
          <p:cNvSpPr>
            <a:spLocks noChangeArrowheads="1"/>
          </p:cNvSpPr>
          <p:nvPr/>
        </p:nvSpPr>
        <p:spPr bwMode="auto">
          <a:xfrm>
            <a:off x="1143000" y="45720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1198" name="Text Box 14"/>
          <p:cNvSpPr txBox="1">
            <a:spLocks noChangeArrowheads="1"/>
          </p:cNvSpPr>
          <p:nvPr/>
        </p:nvSpPr>
        <p:spPr bwMode="auto">
          <a:xfrm>
            <a:off x="1219200" y="44958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21206" name="Line 22"/>
          <p:cNvSpPr>
            <a:spLocks noChangeShapeType="1"/>
          </p:cNvSpPr>
          <p:nvPr/>
        </p:nvSpPr>
        <p:spPr bwMode="auto">
          <a:xfrm>
            <a:off x="3962400" y="2667000"/>
            <a:ext cx="0" cy="1752600"/>
          </a:xfrm>
          <a:prstGeom prst="line">
            <a:avLst/>
          </a:prstGeom>
          <a:noFill/>
          <a:ln w="57150">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1212" name="Text Box 28"/>
          <p:cNvSpPr txBox="1">
            <a:spLocks noChangeArrowheads="1"/>
          </p:cNvSpPr>
          <p:nvPr/>
        </p:nvSpPr>
        <p:spPr bwMode="auto">
          <a:xfrm>
            <a:off x="381000" y="1676400"/>
            <a:ext cx="184150" cy="396875"/>
          </a:xfrm>
          <a:prstGeom prst="rect">
            <a:avLst/>
          </a:prstGeom>
          <a:noFill/>
          <a:ln w="9525">
            <a:noFill/>
            <a:miter lim="800000"/>
            <a:headEnd/>
            <a:tailEnd/>
          </a:ln>
          <a:effectLst/>
        </p:spPr>
        <p:txBody>
          <a:bodyPr wrap="none">
            <a:prstTxWarp prst="textNoShape">
              <a:avLst/>
            </a:prstTxWarp>
            <a:spAutoFit/>
          </a:bodyPr>
          <a:lstStyle/>
          <a:p>
            <a:pPr algn="l"/>
            <a:endParaRPr lang="en-US" sz="2000" b="1"/>
          </a:p>
        </p:txBody>
      </p:sp>
      <p:sp>
        <p:nvSpPr>
          <p:cNvPr id="221214" name="Text Box 30"/>
          <p:cNvSpPr txBox="1">
            <a:spLocks noChangeArrowheads="1"/>
          </p:cNvSpPr>
          <p:nvPr/>
        </p:nvSpPr>
        <p:spPr bwMode="auto">
          <a:xfrm>
            <a:off x="533400" y="5543490"/>
            <a:ext cx="3124200" cy="400110"/>
          </a:xfrm>
          <a:prstGeom prst="rect">
            <a:avLst/>
          </a:prstGeom>
          <a:noFill/>
          <a:ln w="9525">
            <a:noFill/>
            <a:miter lim="800000"/>
            <a:headEnd/>
            <a:tailEnd/>
          </a:ln>
          <a:effectLst/>
        </p:spPr>
        <p:txBody>
          <a:bodyPr wrap="square">
            <a:prstTxWarp prst="textNoShape">
              <a:avLst/>
            </a:prstTxWarp>
            <a:spAutoFit/>
          </a:bodyPr>
          <a:lstStyle/>
          <a:p>
            <a:pPr algn="l"/>
            <a:r>
              <a:rPr lang="en-US" sz="2000" dirty="0">
                <a:solidFill>
                  <a:srgbClr val="0000FF"/>
                </a:solidFill>
              </a:rPr>
              <a:t>p( “Maria…” | “Mary…” ) =</a:t>
            </a:r>
          </a:p>
        </p:txBody>
      </p:sp>
      <p:sp>
        <p:nvSpPr>
          <p:cNvPr id="2" name="TextBox 1"/>
          <p:cNvSpPr txBox="1"/>
          <p:nvPr/>
        </p:nvSpPr>
        <p:spPr>
          <a:xfrm>
            <a:off x="685800" y="1219200"/>
            <a:ext cx="7086600" cy="707886"/>
          </a:xfrm>
          <a:prstGeom prst="rect">
            <a:avLst/>
          </a:prstGeom>
          <a:noFill/>
        </p:spPr>
        <p:txBody>
          <a:bodyPr wrap="square" rtlCol="0">
            <a:spAutoFit/>
          </a:bodyPr>
          <a:lstStyle/>
          <a:p>
            <a:pPr algn="l"/>
            <a:r>
              <a:rPr lang="en-US" sz="2000" b="1" dirty="0"/>
              <a:t>Want</a:t>
            </a:r>
            <a:r>
              <a:rPr lang="en-US" sz="2000" dirty="0"/>
              <a:t>: probabilistic model gives us how likely one sentence is to be a translation of another, </a:t>
            </a:r>
            <a:r>
              <a:rPr lang="en-US" sz="2000" dirty="0" err="1"/>
              <a:t>i.e</a:t>
            </a:r>
            <a:r>
              <a:rPr lang="en-US" sz="2000" dirty="0"/>
              <a:t> </a:t>
            </a:r>
            <a:r>
              <a:rPr lang="en-US" sz="2000" i="1" dirty="0"/>
              <a:t>p(foreign | </a:t>
            </a:r>
            <a:r>
              <a:rPr lang="en-US" sz="2000" i="1" dirty="0" err="1"/>
              <a:t>english</a:t>
            </a:r>
            <a:r>
              <a:rPr lang="en-US" sz="2000" i="1" dirty="0"/>
              <a:t>)</a:t>
            </a:r>
          </a:p>
        </p:txBody>
      </p:sp>
      <p:sp>
        <p:nvSpPr>
          <p:cNvPr id="10" name="Text Box 30"/>
          <p:cNvSpPr txBox="1">
            <a:spLocks noChangeArrowheads="1"/>
          </p:cNvSpPr>
          <p:nvPr/>
        </p:nvSpPr>
        <p:spPr bwMode="auto">
          <a:xfrm>
            <a:off x="3886200" y="5334000"/>
            <a:ext cx="4800600" cy="400110"/>
          </a:xfrm>
          <a:prstGeom prst="rect">
            <a:avLst/>
          </a:prstGeom>
          <a:noFill/>
          <a:ln w="9525">
            <a:noFill/>
            <a:miter lim="800000"/>
            <a:headEnd/>
            <a:tailEnd/>
          </a:ln>
          <a:effectLst/>
        </p:spPr>
        <p:txBody>
          <a:bodyPr wrap="square">
            <a:prstTxWarp prst="textNoShape">
              <a:avLst/>
            </a:prstTxWarp>
            <a:spAutoFit/>
          </a:bodyPr>
          <a:lstStyle/>
          <a:p>
            <a:pPr algn="l"/>
            <a:r>
              <a:rPr lang="en-US" sz="2000" dirty="0">
                <a:solidFill>
                  <a:srgbClr val="0000FF"/>
                </a:solidFill>
              </a:rPr>
              <a:t>count(“Mary…” aligned-to “Maria…”)</a:t>
            </a:r>
          </a:p>
        </p:txBody>
      </p:sp>
      <p:sp>
        <p:nvSpPr>
          <p:cNvPr id="11" name="Text Box 30"/>
          <p:cNvSpPr txBox="1">
            <a:spLocks noChangeArrowheads="1"/>
          </p:cNvSpPr>
          <p:nvPr/>
        </p:nvSpPr>
        <p:spPr bwMode="auto">
          <a:xfrm>
            <a:off x="4724400" y="5791200"/>
            <a:ext cx="2133600" cy="400110"/>
          </a:xfrm>
          <a:prstGeom prst="rect">
            <a:avLst/>
          </a:prstGeom>
          <a:noFill/>
          <a:ln w="9525">
            <a:noFill/>
            <a:miter lim="800000"/>
            <a:headEnd/>
            <a:tailEnd/>
          </a:ln>
          <a:effectLst/>
        </p:spPr>
        <p:txBody>
          <a:bodyPr wrap="square">
            <a:prstTxWarp prst="textNoShape">
              <a:avLst/>
            </a:prstTxWarp>
            <a:spAutoFit/>
          </a:bodyPr>
          <a:lstStyle/>
          <a:p>
            <a:pPr algn="l"/>
            <a:r>
              <a:rPr lang="en-US" sz="2000" dirty="0">
                <a:solidFill>
                  <a:srgbClr val="0000FF"/>
                </a:solidFill>
              </a:rPr>
              <a:t>count( “Mary…”)</a:t>
            </a:r>
          </a:p>
        </p:txBody>
      </p:sp>
      <p:cxnSp>
        <p:nvCxnSpPr>
          <p:cNvPr id="4" name="Straight Connector 3"/>
          <p:cNvCxnSpPr/>
          <p:nvPr/>
        </p:nvCxnSpPr>
        <p:spPr bwMode="auto">
          <a:xfrm>
            <a:off x="3962400" y="5791200"/>
            <a:ext cx="4114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 name="TextBox 4"/>
          <p:cNvSpPr txBox="1"/>
          <p:nvPr/>
        </p:nvSpPr>
        <p:spPr>
          <a:xfrm>
            <a:off x="1600200" y="6324600"/>
            <a:ext cx="4263119" cy="369332"/>
          </a:xfrm>
          <a:prstGeom prst="rect">
            <a:avLst/>
          </a:prstGeom>
          <a:noFill/>
        </p:spPr>
        <p:txBody>
          <a:bodyPr wrap="none" rtlCol="0">
            <a:spAutoFit/>
          </a:bodyPr>
          <a:lstStyle/>
          <a:p>
            <a:r>
              <a:rPr lang="en-US" b="1" dirty="0">
                <a:solidFill>
                  <a:srgbClr val="0000FF"/>
                </a:solidFill>
              </a:rPr>
              <a:t>Not enough data for most sentences!</a:t>
            </a:r>
          </a:p>
        </p:txBody>
      </p:sp>
    </p:spTree>
    <p:extLst>
      <p:ext uri="{BB962C8B-B14F-4D97-AF65-F5344CB8AC3E}">
        <p14:creationId xmlns:p14="http://schemas.microsoft.com/office/powerpoint/2010/main" val="2432678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52400" y="274638"/>
            <a:ext cx="8763000" cy="1143000"/>
          </a:xfrm>
        </p:spPr>
        <p:txBody>
          <a:bodyPr/>
          <a:lstStyle/>
          <a:p>
            <a:r>
              <a:rPr lang="en-US" altLang="ja-JP" sz="4000" dirty="0">
                <a:ea typeface="ＭＳ Ｐゴシック" pitchFamily="-111" charset="-128"/>
                <a:cs typeface="ＭＳ Ｐゴシック" pitchFamily="-111" charset="-128"/>
              </a:rPr>
              <a:t>Translation Model</a:t>
            </a:r>
            <a:endParaRPr lang="en-US" altLang="ja-JP" sz="2400" dirty="0">
              <a:ea typeface="ＭＳ Ｐゴシック" pitchFamily="-111" charset="-128"/>
              <a:cs typeface="ＭＳ Ｐゴシック" pitchFamily="-111" charset="-128"/>
            </a:endParaRPr>
          </a:p>
        </p:txBody>
      </p:sp>
      <p:sp>
        <p:nvSpPr>
          <p:cNvPr id="223235"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223236" name="Line 4"/>
          <p:cNvSpPr>
            <a:spLocks noChangeShapeType="1"/>
          </p:cNvSpPr>
          <p:nvPr/>
        </p:nvSpPr>
        <p:spPr bwMode="auto">
          <a:xfrm>
            <a:off x="2028825" y="28336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23237" name="Line 5"/>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38" name="Line 6"/>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23239" name="Line 7"/>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0" name="Line 8"/>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1" name="Line 9"/>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2" name="Line 10"/>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3" name="Line 11"/>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4" name="Line 12"/>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5" name="Line 13"/>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48" name="Rectangle 16"/>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223249" name="Text Box 17"/>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23251" name="Line 19"/>
          <p:cNvSpPr>
            <a:spLocks noChangeShapeType="1"/>
          </p:cNvSpPr>
          <p:nvPr/>
        </p:nvSpPr>
        <p:spPr bwMode="auto">
          <a:xfrm>
            <a:off x="16478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2" name="Line 20"/>
          <p:cNvSpPr>
            <a:spLocks noChangeShapeType="1"/>
          </p:cNvSpPr>
          <p:nvPr/>
        </p:nvSpPr>
        <p:spPr bwMode="auto">
          <a:xfrm>
            <a:off x="21812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3" name="Line 21"/>
          <p:cNvSpPr>
            <a:spLocks noChangeShapeType="1"/>
          </p:cNvSpPr>
          <p:nvPr/>
        </p:nvSpPr>
        <p:spPr bwMode="auto">
          <a:xfrm>
            <a:off x="27146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4" name="Line 22"/>
          <p:cNvSpPr>
            <a:spLocks noChangeShapeType="1"/>
          </p:cNvSpPr>
          <p:nvPr/>
        </p:nvSpPr>
        <p:spPr bwMode="auto">
          <a:xfrm>
            <a:off x="34004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5" name="Line 23"/>
          <p:cNvSpPr>
            <a:spLocks noChangeShapeType="1"/>
          </p:cNvSpPr>
          <p:nvPr/>
        </p:nvSpPr>
        <p:spPr bwMode="auto">
          <a:xfrm>
            <a:off x="4391025" y="49672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6" name="Line 24"/>
          <p:cNvSpPr>
            <a:spLocks noChangeShapeType="1"/>
          </p:cNvSpPr>
          <p:nvPr/>
        </p:nvSpPr>
        <p:spPr bwMode="auto">
          <a:xfrm>
            <a:off x="5153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7" name="Line 25"/>
          <p:cNvSpPr>
            <a:spLocks noChangeShapeType="1"/>
          </p:cNvSpPr>
          <p:nvPr/>
        </p:nvSpPr>
        <p:spPr bwMode="auto">
          <a:xfrm>
            <a:off x="5534025" y="4891088"/>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8" name="Line 26"/>
          <p:cNvSpPr>
            <a:spLocks noChangeShapeType="1"/>
          </p:cNvSpPr>
          <p:nvPr/>
        </p:nvSpPr>
        <p:spPr bwMode="auto">
          <a:xfrm>
            <a:off x="60674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59" name="Line 27"/>
          <p:cNvSpPr>
            <a:spLocks noChangeShapeType="1"/>
          </p:cNvSpPr>
          <p:nvPr/>
        </p:nvSpPr>
        <p:spPr bwMode="auto">
          <a:xfrm flipH="1">
            <a:off x="5991225" y="4891088"/>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2" name="Line 30"/>
          <p:cNvSpPr>
            <a:spLocks noChangeShapeType="1"/>
          </p:cNvSpPr>
          <p:nvPr/>
        </p:nvSpPr>
        <p:spPr bwMode="auto">
          <a:xfrm>
            <a:off x="1647825" y="3290888"/>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3" name="Line 31"/>
          <p:cNvSpPr>
            <a:spLocks noChangeShapeType="1"/>
          </p:cNvSpPr>
          <p:nvPr/>
        </p:nvSpPr>
        <p:spPr bwMode="auto">
          <a:xfrm>
            <a:off x="22574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4" name="Line 32"/>
          <p:cNvSpPr>
            <a:spLocks noChangeShapeType="1"/>
          </p:cNvSpPr>
          <p:nvPr/>
        </p:nvSpPr>
        <p:spPr bwMode="auto">
          <a:xfrm>
            <a:off x="2790825" y="32908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5" name="Line 33"/>
          <p:cNvSpPr>
            <a:spLocks noChangeShapeType="1"/>
          </p:cNvSpPr>
          <p:nvPr/>
        </p:nvSpPr>
        <p:spPr bwMode="auto">
          <a:xfrm>
            <a:off x="3476625" y="32908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6" name="Line 34"/>
          <p:cNvSpPr>
            <a:spLocks noChangeShapeType="1"/>
          </p:cNvSpPr>
          <p:nvPr/>
        </p:nvSpPr>
        <p:spPr bwMode="auto">
          <a:xfrm>
            <a:off x="4086225" y="3367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7" name="Line 35"/>
          <p:cNvSpPr>
            <a:spLocks noChangeShapeType="1"/>
          </p:cNvSpPr>
          <p:nvPr/>
        </p:nvSpPr>
        <p:spPr bwMode="auto">
          <a:xfrm>
            <a:off x="4695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8" name="Line 36"/>
          <p:cNvSpPr>
            <a:spLocks noChangeShapeType="1"/>
          </p:cNvSpPr>
          <p:nvPr/>
        </p:nvSpPr>
        <p:spPr bwMode="auto">
          <a:xfrm>
            <a:off x="5457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69" name="Line 37"/>
          <p:cNvSpPr>
            <a:spLocks noChangeShapeType="1"/>
          </p:cNvSpPr>
          <p:nvPr/>
        </p:nvSpPr>
        <p:spPr bwMode="auto">
          <a:xfrm>
            <a:off x="6219825" y="3290888"/>
            <a:ext cx="7620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2" name="Line 40"/>
          <p:cNvSpPr>
            <a:spLocks noChangeShapeType="1"/>
          </p:cNvSpPr>
          <p:nvPr/>
        </p:nvSpPr>
        <p:spPr bwMode="auto">
          <a:xfrm>
            <a:off x="16478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3" name="Line 41"/>
          <p:cNvSpPr>
            <a:spLocks noChangeShapeType="1"/>
          </p:cNvSpPr>
          <p:nvPr/>
        </p:nvSpPr>
        <p:spPr bwMode="auto">
          <a:xfrm>
            <a:off x="2181225" y="4129088"/>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4" name="Line 42"/>
          <p:cNvSpPr>
            <a:spLocks noChangeShapeType="1"/>
          </p:cNvSpPr>
          <p:nvPr/>
        </p:nvSpPr>
        <p:spPr bwMode="auto">
          <a:xfrm flipH="1">
            <a:off x="2743200" y="4205288"/>
            <a:ext cx="4762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5" name="Line 43"/>
          <p:cNvSpPr>
            <a:spLocks noChangeShapeType="1"/>
          </p:cNvSpPr>
          <p:nvPr/>
        </p:nvSpPr>
        <p:spPr bwMode="auto">
          <a:xfrm>
            <a:off x="3476625" y="4129088"/>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6" name="Line 44"/>
          <p:cNvSpPr>
            <a:spLocks noChangeShapeType="1"/>
          </p:cNvSpPr>
          <p:nvPr/>
        </p:nvSpPr>
        <p:spPr bwMode="auto">
          <a:xfrm>
            <a:off x="4086225" y="4129088"/>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7" name="Line 45"/>
          <p:cNvSpPr>
            <a:spLocks noChangeShapeType="1"/>
          </p:cNvSpPr>
          <p:nvPr/>
        </p:nvSpPr>
        <p:spPr bwMode="auto">
          <a:xfrm>
            <a:off x="4848225" y="4129088"/>
            <a:ext cx="257175" cy="4429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8" name="Line 46"/>
          <p:cNvSpPr>
            <a:spLocks noChangeShapeType="1"/>
          </p:cNvSpPr>
          <p:nvPr/>
        </p:nvSpPr>
        <p:spPr bwMode="auto">
          <a:xfrm flipH="1">
            <a:off x="5486400" y="4205288"/>
            <a:ext cx="47625" cy="2905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79" name="Line 47"/>
          <p:cNvSpPr>
            <a:spLocks noChangeShapeType="1"/>
          </p:cNvSpPr>
          <p:nvPr/>
        </p:nvSpPr>
        <p:spPr bwMode="auto">
          <a:xfrm flipH="1">
            <a:off x="5991225" y="4129088"/>
            <a:ext cx="2286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80" name="Line 48"/>
          <p:cNvSpPr>
            <a:spLocks noChangeShapeType="1"/>
          </p:cNvSpPr>
          <p:nvPr/>
        </p:nvSpPr>
        <p:spPr bwMode="auto">
          <a:xfrm flipH="1">
            <a:off x="6753225" y="4129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3281" name="Line 49"/>
          <p:cNvSpPr>
            <a:spLocks noChangeShapeType="1"/>
          </p:cNvSpPr>
          <p:nvPr/>
        </p:nvSpPr>
        <p:spPr bwMode="auto">
          <a:xfrm>
            <a:off x="4114800" y="3352800"/>
            <a:ext cx="685800" cy="381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23282" name="Text Box 50"/>
          <p:cNvSpPr txBox="1">
            <a:spLocks noChangeArrowheads="1"/>
          </p:cNvSpPr>
          <p:nvPr/>
        </p:nvSpPr>
        <p:spPr bwMode="auto">
          <a:xfrm>
            <a:off x="381000" y="1447800"/>
            <a:ext cx="4846148" cy="400110"/>
          </a:xfrm>
          <a:prstGeom prst="rect">
            <a:avLst/>
          </a:prstGeom>
          <a:noFill/>
          <a:ln w="9525">
            <a:noFill/>
            <a:miter lim="800000"/>
            <a:headEnd/>
            <a:tailEnd/>
          </a:ln>
          <a:effectLst/>
        </p:spPr>
        <p:txBody>
          <a:bodyPr wrap="none">
            <a:prstTxWarp prst="textNoShape">
              <a:avLst/>
            </a:prstTxWarp>
            <a:spAutoFit/>
          </a:bodyPr>
          <a:lstStyle/>
          <a:p>
            <a:pPr algn="l"/>
            <a:r>
              <a:rPr lang="en-US" sz="2000" b="1" dirty="0"/>
              <a:t>Key: </a:t>
            </a:r>
            <a:r>
              <a:rPr lang="en-US" sz="2000" dirty="0"/>
              <a:t>break up process into smaller steps</a:t>
            </a:r>
          </a:p>
        </p:txBody>
      </p:sp>
      <p:sp>
        <p:nvSpPr>
          <p:cNvPr id="223285" name="Text Box 53"/>
          <p:cNvSpPr txBox="1">
            <a:spLocks noChangeArrowheads="1"/>
          </p:cNvSpPr>
          <p:nvPr/>
        </p:nvSpPr>
        <p:spPr bwMode="auto">
          <a:xfrm>
            <a:off x="6705600" y="2667000"/>
            <a:ext cx="1981200" cy="1006475"/>
          </a:xfrm>
          <a:prstGeom prst="rect">
            <a:avLst/>
          </a:prstGeom>
          <a:noFill/>
          <a:ln w="9525">
            <a:noFill/>
            <a:miter lim="800000"/>
            <a:headEnd/>
            <a:tailEnd/>
          </a:ln>
          <a:effectLst/>
        </p:spPr>
        <p:txBody>
          <a:bodyPr>
            <a:prstTxWarp prst="textNoShape">
              <a:avLst/>
            </a:prstTxWarp>
            <a:spAutoFit/>
          </a:bodyPr>
          <a:lstStyle/>
          <a:p>
            <a:r>
              <a:rPr lang="en-US" sz="2000" b="1">
                <a:solidFill>
                  <a:srgbClr val="008000"/>
                </a:solidFill>
              </a:rPr>
              <a:t>sufficient statistics for smaller steps</a:t>
            </a:r>
          </a:p>
        </p:txBody>
      </p:sp>
    </p:spTree>
    <p:extLst>
      <p:ext uri="{BB962C8B-B14F-4D97-AF65-F5344CB8AC3E}">
        <p14:creationId xmlns:p14="http://schemas.microsoft.com/office/powerpoint/2010/main" val="9302599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ltLang="ja-JP" sz="3600">
                <a:ea typeface="ＭＳ Ｐゴシック" pitchFamily="-111" charset="-128"/>
                <a:cs typeface="ＭＳ Ｐゴシック" pitchFamily="-111" charset="-128"/>
              </a:rPr>
              <a:t>What kind of Translation Model?</a:t>
            </a:r>
            <a:endParaRPr lang="en-US" altLang="ja-JP" sz="2400">
              <a:ea typeface="ＭＳ Ｐゴシック" pitchFamily="-111" charset="-128"/>
              <a:cs typeface="ＭＳ Ｐゴシック" pitchFamily="-111" charset="-128"/>
            </a:endParaRPr>
          </a:p>
        </p:txBody>
      </p:sp>
      <p:sp>
        <p:nvSpPr>
          <p:cNvPr id="355331" name="Rectangle 3"/>
          <p:cNvSpPr>
            <a:spLocks noChangeArrowheads="1"/>
          </p:cNvSpPr>
          <p:nvPr/>
        </p:nvSpPr>
        <p:spPr bwMode="auto">
          <a:xfrm>
            <a:off x="1295400" y="22098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5332" name="Line 4"/>
          <p:cNvSpPr>
            <a:spLocks noChangeShapeType="1"/>
          </p:cNvSpPr>
          <p:nvPr/>
        </p:nvSpPr>
        <p:spPr bwMode="auto">
          <a:xfrm flipH="1">
            <a:off x="1647825" y="26050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3" name="Line 5"/>
          <p:cNvSpPr>
            <a:spLocks noChangeShapeType="1"/>
          </p:cNvSpPr>
          <p:nvPr/>
        </p:nvSpPr>
        <p:spPr bwMode="auto">
          <a:xfrm flipH="1">
            <a:off x="2257425" y="26050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5334" name="Line 6"/>
          <p:cNvSpPr>
            <a:spLocks noChangeShapeType="1"/>
          </p:cNvSpPr>
          <p:nvPr/>
        </p:nvSpPr>
        <p:spPr bwMode="auto">
          <a:xfrm flipH="1">
            <a:off x="2257425" y="26050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5" name="Line 7"/>
          <p:cNvSpPr>
            <a:spLocks noChangeShapeType="1"/>
          </p:cNvSpPr>
          <p:nvPr/>
        </p:nvSpPr>
        <p:spPr bwMode="auto">
          <a:xfrm flipH="1">
            <a:off x="2867025" y="26050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6" name="Line 8"/>
          <p:cNvSpPr>
            <a:spLocks noChangeShapeType="1"/>
          </p:cNvSpPr>
          <p:nvPr/>
        </p:nvSpPr>
        <p:spPr bwMode="auto">
          <a:xfrm flipH="1">
            <a:off x="3552825" y="26050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7" name="Line 9"/>
          <p:cNvSpPr>
            <a:spLocks noChangeShapeType="1"/>
          </p:cNvSpPr>
          <p:nvPr/>
        </p:nvSpPr>
        <p:spPr bwMode="auto">
          <a:xfrm>
            <a:off x="3629025" y="26050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8" name="Line 10"/>
          <p:cNvSpPr>
            <a:spLocks noChangeShapeType="1"/>
          </p:cNvSpPr>
          <p:nvPr/>
        </p:nvSpPr>
        <p:spPr bwMode="auto">
          <a:xfrm>
            <a:off x="4162425" y="26050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39" name="Line 11"/>
          <p:cNvSpPr>
            <a:spLocks noChangeShapeType="1"/>
          </p:cNvSpPr>
          <p:nvPr/>
        </p:nvSpPr>
        <p:spPr bwMode="auto">
          <a:xfrm>
            <a:off x="4772025" y="26050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0" name="Line 12"/>
          <p:cNvSpPr>
            <a:spLocks noChangeShapeType="1"/>
          </p:cNvSpPr>
          <p:nvPr/>
        </p:nvSpPr>
        <p:spPr bwMode="auto">
          <a:xfrm>
            <a:off x="5534025" y="26050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1" name="Rectangle 13"/>
          <p:cNvSpPr>
            <a:spLocks noChangeArrowheads="1"/>
          </p:cNvSpPr>
          <p:nvPr/>
        </p:nvSpPr>
        <p:spPr bwMode="auto">
          <a:xfrm>
            <a:off x="1114425" y="5500688"/>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5342" name="Text Box 14"/>
          <p:cNvSpPr txBox="1">
            <a:spLocks noChangeArrowheads="1"/>
          </p:cNvSpPr>
          <p:nvPr/>
        </p:nvSpPr>
        <p:spPr bwMode="auto">
          <a:xfrm>
            <a:off x="1190625" y="5424488"/>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355343" name="Line 15"/>
          <p:cNvSpPr>
            <a:spLocks noChangeShapeType="1"/>
          </p:cNvSpPr>
          <p:nvPr/>
        </p:nvSpPr>
        <p:spPr bwMode="auto">
          <a:xfrm flipH="1">
            <a:off x="1647825" y="5181600"/>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4" name="Line 16"/>
          <p:cNvSpPr>
            <a:spLocks noChangeShapeType="1"/>
          </p:cNvSpPr>
          <p:nvPr/>
        </p:nvSpPr>
        <p:spPr bwMode="auto">
          <a:xfrm flipH="1">
            <a:off x="2181225" y="5105400"/>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5" name="Line 17"/>
          <p:cNvSpPr>
            <a:spLocks noChangeShapeType="1"/>
          </p:cNvSpPr>
          <p:nvPr/>
        </p:nvSpPr>
        <p:spPr bwMode="auto">
          <a:xfrm flipH="1">
            <a:off x="2714625" y="5105400"/>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6" name="Line 18"/>
          <p:cNvSpPr>
            <a:spLocks noChangeShapeType="1"/>
          </p:cNvSpPr>
          <p:nvPr/>
        </p:nvSpPr>
        <p:spPr bwMode="auto">
          <a:xfrm>
            <a:off x="3352800" y="5105400"/>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7" name="Line 19"/>
          <p:cNvSpPr>
            <a:spLocks noChangeShapeType="1"/>
          </p:cNvSpPr>
          <p:nvPr/>
        </p:nvSpPr>
        <p:spPr bwMode="auto">
          <a:xfrm>
            <a:off x="4343400" y="5105400"/>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8" name="Line 20"/>
          <p:cNvSpPr>
            <a:spLocks noChangeShapeType="1"/>
          </p:cNvSpPr>
          <p:nvPr/>
        </p:nvSpPr>
        <p:spPr bwMode="auto">
          <a:xfrm>
            <a:off x="4724400" y="5105400"/>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49" name="Line 21"/>
          <p:cNvSpPr>
            <a:spLocks noChangeShapeType="1"/>
          </p:cNvSpPr>
          <p:nvPr/>
        </p:nvSpPr>
        <p:spPr bwMode="auto">
          <a:xfrm>
            <a:off x="4876800" y="5029200"/>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0" name="Line 22"/>
          <p:cNvSpPr>
            <a:spLocks noChangeShapeType="1"/>
          </p:cNvSpPr>
          <p:nvPr/>
        </p:nvSpPr>
        <p:spPr bwMode="auto">
          <a:xfrm>
            <a:off x="5105400" y="5029200"/>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1" name="Line 23"/>
          <p:cNvSpPr>
            <a:spLocks noChangeShapeType="1"/>
          </p:cNvSpPr>
          <p:nvPr/>
        </p:nvSpPr>
        <p:spPr bwMode="auto">
          <a:xfrm>
            <a:off x="5029200" y="5029200"/>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5352" name="Text Box 24"/>
          <p:cNvSpPr txBox="1">
            <a:spLocks noChangeArrowheads="1"/>
          </p:cNvSpPr>
          <p:nvPr/>
        </p:nvSpPr>
        <p:spPr bwMode="auto">
          <a:xfrm>
            <a:off x="2567860" y="3048000"/>
            <a:ext cx="2232740" cy="2031325"/>
          </a:xfrm>
          <a:prstGeom prst="rect">
            <a:avLst/>
          </a:prstGeom>
          <a:noFill/>
          <a:ln w="9525">
            <a:noFill/>
            <a:miter lim="800000"/>
            <a:headEnd/>
            <a:tailEnd/>
          </a:ln>
          <a:effectLst/>
        </p:spPr>
        <p:txBody>
          <a:bodyPr wrap="none">
            <a:prstTxWarp prst="textNoShape">
              <a:avLst/>
            </a:prstTxWarp>
            <a:spAutoFit/>
          </a:bodyPr>
          <a:lstStyle/>
          <a:p>
            <a:pPr algn="l"/>
            <a:r>
              <a:rPr lang="en-US" b="1" dirty="0"/>
              <a:t>Word-level models</a:t>
            </a:r>
          </a:p>
          <a:p>
            <a:pPr algn="l"/>
            <a:endParaRPr lang="en-US" b="1" dirty="0"/>
          </a:p>
          <a:p>
            <a:pPr algn="l"/>
            <a:r>
              <a:rPr lang="en-US" b="1" dirty="0"/>
              <a:t>Phrasal models</a:t>
            </a:r>
          </a:p>
          <a:p>
            <a:pPr algn="l"/>
            <a:endParaRPr lang="en-US" b="1" dirty="0"/>
          </a:p>
          <a:p>
            <a:pPr algn="l"/>
            <a:r>
              <a:rPr lang="en-US" b="1" dirty="0"/>
              <a:t>Syntactic models</a:t>
            </a:r>
          </a:p>
          <a:p>
            <a:pPr algn="l"/>
            <a:endParaRPr lang="en-US" b="1" dirty="0"/>
          </a:p>
          <a:p>
            <a:pPr algn="l"/>
            <a:r>
              <a:rPr lang="en-US" b="1" dirty="0"/>
              <a:t>Semantic models</a:t>
            </a:r>
          </a:p>
        </p:txBody>
      </p:sp>
    </p:spTree>
    <p:extLst>
      <p:ext uri="{BB962C8B-B14F-4D97-AF65-F5344CB8AC3E}">
        <p14:creationId xmlns:p14="http://schemas.microsoft.com/office/powerpoint/2010/main" val="257510967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Word-level models</a:t>
            </a:r>
          </a:p>
        </p:txBody>
      </p:sp>
      <p:sp>
        <p:nvSpPr>
          <p:cNvPr id="3" name="Content Placeholder 2"/>
          <p:cNvSpPr>
            <a:spLocks noGrp="1"/>
          </p:cNvSpPr>
          <p:nvPr>
            <p:ph idx="1"/>
          </p:nvPr>
        </p:nvSpPr>
        <p:spPr>
          <a:xfrm>
            <a:off x="381000" y="4038600"/>
            <a:ext cx="8229600" cy="2286000"/>
          </a:xfrm>
        </p:spPr>
        <p:txBody>
          <a:bodyPr/>
          <a:lstStyle/>
          <a:p>
            <a:pPr marL="0" indent="0">
              <a:buNone/>
            </a:pPr>
            <a:r>
              <a:rPr lang="en-US" sz="2000" dirty="0">
                <a:solidFill>
                  <a:srgbClr val="FF6600"/>
                </a:solidFill>
              </a:rPr>
              <a:t>Generative story</a:t>
            </a:r>
            <a:r>
              <a:rPr lang="en-US" sz="2000" dirty="0"/>
              <a:t>: description of how the translation happens</a:t>
            </a:r>
          </a:p>
          <a:p>
            <a:pPr marL="0" indent="0">
              <a:buNone/>
            </a:pPr>
            <a:endParaRPr lang="en-US" sz="2000" dirty="0"/>
          </a:p>
          <a:p>
            <a:pPr marL="0" indent="0">
              <a:buNone/>
            </a:pPr>
            <a:r>
              <a:rPr lang="en-US" sz="2000" dirty="0"/>
              <a:t>1. Each English word gets translated as 0 or more Foreign words</a:t>
            </a:r>
          </a:p>
          <a:p>
            <a:pPr marL="0" indent="0">
              <a:buNone/>
            </a:pPr>
            <a:endParaRPr lang="en-US" sz="2000" dirty="0"/>
          </a:p>
          <a:p>
            <a:pPr marL="0" indent="0">
              <a:buNone/>
            </a:pPr>
            <a:r>
              <a:rPr lang="en-US" sz="2000" dirty="0"/>
              <a:t>2. Some additional foreign words get inserted</a:t>
            </a:r>
          </a:p>
          <a:p>
            <a:pPr marL="0" indent="0">
              <a:buNone/>
            </a:pPr>
            <a:endParaRPr lang="en-US" sz="2000" dirty="0"/>
          </a:p>
          <a:p>
            <a:pPr marL="0" indent="0">
              <a:buNone/>
            </a:pPr>
            <a:r>
              <a:rPr lang="en-US" sz="2000" dirty="0"/>
              <a:t>3. Foreign words then get shuffled</a:t>
            </a:r>
          </a:p>
        </p:txBody>
      </p:sp>
      <p:sp>
        <p:nvSpPr>
          <p:cNvPr id="4" name="Rectangle 3"/>
          <p:cNvSpPr>
            <a:spLocks noChangeArrowheads="1"/>
          </p:cNvSpPr>
          <p:nvPr/>
        </p:nvSpPr>
        <p:spPr bwMode="auto">
          <a:xfrm>
            <a:off x="1295400" y="15240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Line 4"/>
          <p:cNvSpPr>
            <a:spLocks noChangeShapeType="1"/>
          </p:cNvSpPr>
          <p:nvPr/>
        </p:nvSpPr>
        <p:spPr bwMode="auto">
          <a:xfrm flipH="1">
            <a:off x="1647825" y="19192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6" name="Line 5"/>
          <p:cNvSpPr>
            <a:spLocks noChangeShapeType="1"/>
          </p:cNvSpPr>
          <p:nvPr/>
        </p:nvSpPr>
        <p:spPr bwMode="auto">
          <a:xfrm flipH="1">
            <a:off x="2257425" y="19192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 name="Line 6"/>
          <p:cNvSpPr>
            <a:spLocks noChangeShapeType="1"/>
          </p:cNvSpPr>
          <p:nvPr/>
        </p:nvSpPr>
        <p:spPr bwMode="auto">
          <a:xfrm flipH="1">
            <a:off x="2257425" y="19192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8" name="Line 7"/>
          <p:cNvSpPr>
            <a:spLocks noChangeShapeType="1"/>
          </p:cNvSpPr>
          <p:nvPr/>
        </p:nvSpPr>
        <p:spPr bwMode="auto">
          <a:xfrm flipH="1">
            <a:off x="2867025" y="19192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9" name="Line 8"/>
          <p:cNvSpPr>
            <a:spLocks noChangeShapeType="1"/>
          </p:cNvSpPr>
          <p:nvPr/>
        </p:nvSpPr>
        <p:spPr bwMode="auto">
          <a:xfrm flipH="1">
            <a:off x="3552825" y="19192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0" name="Line 9"/>
          <p:cNvSpPr>
            <a:spLocks noChangeShapeType="1"/>
          </p:cNvSpPr>
          <p:nvPr/>
        </p:nvSpPr>
        <p:spPr bwMode="auto">
          <a:xfrm>
            <a:off x="3629025" y="19192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1" name="Line 10"/>
          <p:cNvSpPr>
            <a:spLocks noChangeShapeType="1"/>
          </p:cNvSpPr>
          <p:nvPr/>
        </p:nvSpPr>
        <p:spPr bwMode="auto">
          <a:xfrm>
            <a:off x="4162425" y="19192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2" name="Line 11"/>
          <p:cNvSpPr>
            <a:spLocks noChangeShapeType="1"/>
          </p:cNvSpPr>
          <p:nvPr/>
        </p:nvSpPr>
        <p:spPr bwMode="auto">
          <a:xfrm>
            <a:off x="4772025" y="19192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3" name="Line 12"/>
          <p:cNvSpPr>
            <a:spLocks noChangeShapeType="1"/>
          </p:cNvSpPr>
          <p:nvPr/>
        </p:nvSpPr>
        <p:spPr bwMode="auto">
          <a:xfrm>
            <a:off x="5534025" y="19192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4" name="Rectangle 13"/>
          <p:cNvSpPr>
            <a:spLocks noChangeArrowheads="1"/>
          </p:cNvSpPr>
          <p:nvPr/>
        </p:nvSpPr>
        <p:spPr bwMode="auto">
          <a:xfrm>
            <a:off x="1143000" y="32766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 name="Text Box 14"/>
          <p:cNvSpPr txBox="1">
            <a:spLocks noChangeArrowheads="1"/>
          </p:cNvSpPr>
          <p:nvPr/>
        </p:nvSpPr>
        <p:spPr bwMode="auto">
          <a:xfrm>
            <a:off x="1219200" y="32004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16" name="Line 15"/>
          <p:cNvSpPr>
            <a:spLocks noChangeShapeType="1"/>
          </p:cNvSpPr>
          <p:nvPr/>
        </p:nvSpPr>
        <p:spPr bwMode="auto">
          <a:xfrm flipH="1">
            <a:off x="1676400" y="2957512"/>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7" name="Line 16"/>
          <p:cNvSpPr>
            <a:spLocks noChangeShapeType="1"/>
          </p:cNvSpPr>
          <p:nvPr/>
        </p:nvSpPr>
        <p:spPr bwMode="auto">
          <a:xfrm flipH="1">
            <a:off x="2209800" y="2881312"/>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8" name="Line 17"/>
          <p:cNvSpPr>
            <a:spLocks noChangeShapeType="1"/>
          </p:cNvSpPr>
          <p:nvPr/>
        </p:nvSpPr>
        <p:spPr bwMode="auto">
          <a:xfrm flipH="1">
            <a:off x="2743200" y="2881312"/>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9" name="Line 18"/>
          <p:cNvSpPr>
            <a:spLocks noChangeShapeType="1"/>
          </p:cNvSpPr>
          <p:nvPr/>
        </p:nvSpPr>
        <p:spPr bwMode="auto">
          <a:xfrm>
            <a:off x="33813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0" name="Line 19"/>
          <p:cNvSpPr>
            <a:spLocks noChangeShapeType="1"/>
          </p:cNvSpPr>
          <p:nvPr/>
        </p:nvSpPr>
        <p:spPr bwMode="auto">
          <a:xfrm>
            <a:off x="43719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1" name="Line 20"/>
          <p:cNvSpPr>
            <a:spLocks noChangeShapeType="1"/>
          </p:cNvSpPr>
          <p:nvPr/>
        </p:nvSpPr>
        <p:spPr bwMode="auto">
          <a:xfrm>
            <a:off x="4752975" y="2881312"/>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 name="Line 21"/>
          <p:cNvSpPr>
            <a:spLocks noChangeShapeType="1"/>
          </p:cNvSpPr>
          <p:nvPr/>
        </p:nvSpPr>
        <p:spPr bwMode="auto">
          <a:xfrm>
            <a:off x="4905375" y="2805112"/>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3" name="Line 22"/>
          <p:cNvSpPr>
            <a:spLocks noChangeShapeType="1"/>
          </p:cNvSpPr>
          <p:nvPr/>
        </p:nvSpPr>
        <p:spPr bwMode="auto">
          <a:xfrm>
            <a:off x="5133975" y="2805112"/>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4" name="Line 23"/>
          <p:cNvSpPr>
            <a:spLocks noChangeShapeType="1"/>
          </p:cNvSpPr>
          <p:nvPr/>
        </p:nvSpPr>
        <p:spPr bwMode="auto">
          <a:xfrm>
            <a:off x="5057775" y="2805112"/>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5" name="Text Box 24"/>
          <p:cNvSpPr txBox="1">
            <a:spLocks noChangeArrowheads="1"/>
          </p:cNvSpPr>
          <p:nvPr/>
        </p:nvSpPr>
        <p:spPr bwMode="auto">
          <a:xfrm>
            <a:off x="2567860" y="2362200"/>
            <a:ext cx="2104362" cy="369332"/>
          </a:xfrm>
          <a:prstGeom prst="rect">
            <a:avLst/>
          </a:prstGeom>
          <a:noFill/>
          <a:ln w="9525">
            <a:noFill/>
            <a:miter lim="800000"/>
            <a:headEnd/>
            <a:tailEnd/>
          </a:ln>
          <a:effectLst/>
        </p:spPr>
        <p:txBody>
          <a:bodyPr wrap="none">
            <a:prstTxWarp prst="textNoShape">
              <a:avLst/>
            </a:prstTxWarp>
            <a:spAutoFit/>
          </a:bodyPr>
          <a:lstStyle/>
          <a:p>
            <a:pPr algn="l"/>
            <a:r>
              <a:rPr lang="en-US" b="1" dirty="0"/>
              <a:t>Word-level model</a:t>
            </a:r>
          </a:p>
        </p:txBody>
      </p:sp>
      <p:sp>
        <p:nvSpPr>
          <p:cNvPr id="27" name="Line 4"/>
          <p:cNvSpPr>
            <a:spLocks noChangeShapeType="1"/>
          </p:cNvSpPr>
          <p:nvPr/>
        </p:nvSpPr>
        <p:spPr bwMode="auto">
          <a:xfrm>
            <a:off x="2028825" y="2133600"/>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828774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Word-level models</a:t>
            </a:r>
          </a:p>
        </p:txBody>
      </p:sp>
      <p:sp>
        <p:nvSpPr>
          <p:cNvPr id="3" name="Content Placeholder 2"/>
          <p:cNvSpPr>
            <a:spLocks noGrp="1"/>
          </p:cNvSpPr>
          <p:nvPr>
            <p:ph idx="1"/>
          </p:nvPr>
        </p:nvSpPr>
        <p:spPr>
          <a:xfrm>
            <a:off x="457200" y="4038600"/>
            <a:ext cx="8229600" cy="2362200"/>
          </a:xfrm>
        </p:spPr>
        <p:txBody>
          <a:bodyPr/>
          <a:lstStyle/>
          <a:p>
            <a:pPr marL="0" indent="0">
              <a:buNone/>
            </a:pPr>
            <a:r>
              <a:rPr lang="en-US" sz="2000" dirty="0"/>
              <a:t>Each foreign word is </a:t>
            </a:r>
            <a:r>
              <a:rPr lang="en-US" sz="2000" i="1" dirty="0">
                <a:solidFill>
                  <a:srgbClr val="FF6600"/>
                </a:solidFill>
              </a:rPr>
              <a:t>aligned</a:t>
            </a:r>
            <a:r>
              <a:rPr lang="en-US" sz="2000" dirty="0"/>
              <a:t> to exactly one English word.</a:t>
            </a:r>
          </a:p>
          <a:p>
            <a:pPr marL="0" indent="0">
              <a:buNone/>
            </a:pPr>
            <a:endParaRPr lang="en-US" sz="2000" dirty="0"/>
          </a:p>
          <a:p>
            <a:pPr marL="0" indent="0">
              <a:buNone/>
            </a:pPr>
            <a:r>
              <a:rPr lang="en-US" sz="2000" dirty="0"/>
              <a:t>Key idea: decompose </a:t>
            </a:r>
            <a:r>
              <a:rPr lang="en-US" sz="2000" i="1" dirty="0"/>
              <a:t>p( foreign | </a:t>
            </a:r>
            <a:r>
              <a:rPr lang="en-US" sz="2000" i="1" dirty="0" err="1"/>
              <a:t>english</a:t>
            </a:r>
            <a:r>
              <a:rPr lang="en-US" sz="2000" i="1" dirty="0"/>
              <a:t> )</a:t>
            </a:r>
            <a:r>
              <a:rPr lang="en-US" sz="2000" dirty="0"/>
              <a:t> into word translation probabilities of the form </a:t>
            </a:r>
            <a:r>
              <a:rPr lang="en-US" sz="2000" i="1" dirty="0"/>
              <a:t>p( </a:t>
            </a:r>
            <a:r>
              <a:rPr lang="en-US" sz="2000" i="1" dirty="0" err="1"/>
              <a:t>foreign_word</a:t>
            </a:r>
            <a:r>
              <a:rPr lang="en-US" sz="2000" i="1" dirty="0"/>
              <a:t> | </a:t>
            </a:r>
            <a:r>
              <a:rPr lang="en-US" sz="2000" i="1" dirty="0" err="1"/>
              <a:t>english_word</a:t>
            </a:r>
            <a:r>
              <a:rPr lang="en-US" sz="2000" i="1" dirty="0"/>
              <a:t> )</a:t>
            </a:r>
            <a:endParaRPr lang="en-US" sz="2000" dirty="0"/>
          </a:p>
          <a:p>
            <a:pPr marL="0" indent="0">
              <a:buNone/>
            </a:pPr>
            <a:endParaRPr lang="en-US" sz="2000" i="1" dirty="0"/>
          </a:p>
          <a:p>
            <a:pPr marL="0" indent="0">
              <a:buNone/>
            </a:pPr>
            <a:r>
              <a:rPr lang="en-US" sz="2000" dirty="0"/>
              <a:t>IBM described 5 different levels of models with increasing complexity (and decreasing independence assumptions)</a:t>
            </a:r>
          </a:p>
        </p:txBody>
      </p:sp>
      <p:sp>
        <p:nvSpPr>
          <p:cNvPr id="4" name="Rectangle 3"/>
          <p:cNvSpPr>
            <a:spLocks noChangeArrowheads="1"/>
          </p:cNvSpPr>
          <p:nvPr/>
        </p:nvSpPr>
        <p:spPr bwMode="auto">
          <a:xfrm>
            <a:off x="1295400" y="15240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Line 4"/>
          <p:cNvSpPr>
            <a:spLocks noChangeShapeType="1"/>
          </p:cNvSpPr>
          <p:nvPr/>
        </p:nvSpPr>
        <p:spPr bwMode="auto">
          <a:xfrm flipH="1">
            <a:off x="1647825" y="19192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6" name="Line 5"/>
          <p:cNvSpPr>
            <a:spLocks noChangeShapeType="1"/>
          </p:cNvSpPr>
          <p:nvPr/>
        </p:nvSpPr>
        <p:spPr bwMode="auto">
          <a:xfrm flipH="1">
            <a:off x="2257425" y="19192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7" name="Line 6"/>
          <p:cNvSpPr>
            <a:spLocks noChangeShapeType="1"/>
          </p:cNvSpPr>
          <p:nvPr/>
        </p:nvSpPr>
        <p:spPr bwMode="auto">
          <a:xfrm flipH="1">
            <a:off x="2257425" y="19192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8" name="Line 7"/>
          <p:cNvSpPr>
            <a:spLocks noChangeShapeType="1"/>
          </p:cNvSpPr>
          <p:nvPr/>
        </p:nvSpPr>
        <p:spPr bwMode="auto">
          <a:xfrm flipH="1">
            <a:off x="2867025" y="19192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9" name="Line 8"/>
          <p:cNvSpPr>
            <a:spLocks noChangeShapeType="1"/>
          </p:cNvSpPr>
          <p:nvPr/>
        </p:nvSpPr>
        <p:spPr bwMode="auto">
          <a:xfrm flipH="1">
            <a:off x="3552825" y="19192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0" name="Line 9"/>
          <p:cNvSpPr>
            <a:spLocks noChangeShapeType="1"/>
          </p:cNvSpPr>
          <p:nvPr/>
        </p:nvSpPr>
        <p:spPr bwMode="auto">
          <a:xfrm>
            <a:off x="3629025" y="19192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1" name="Line 10"/>
          <p:cNvSpPr>
            <a:spLocks noChangeShapeType="1"/>
          </p:cNvSpPr>
          <p:nvPr/>
        </p:nvSpPr>
        <p:spPr bwMode="auto">
          <a:xfrm>
            <a:off x="4162425" y="19192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2" name="Line 11"/>
          <p:cNvSpPr>
            <a:spLocks noChangeShapeType="1"/>
          </p:cNvSpPr>
          <p:nvPr/>
        </p:nvSpPr>
        <p:spPr bwMode="auto">
          <a:xfrm>
            <a:off x="4772025" y="19192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3" name="Line 12"/>
          <p:cNvSpPr>
            <a:spLocks noChangeShapeType="1"/>
          </p:cNvSpPr>
          <p:nvPr/>
        </p:nvSpPr>
        <p:spPr bwMode="auto">
          <a:xfrm>
            <a:off x="5534025" y="19192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4" name="Rectangle 13"/>
          <p:cNvSpPr>
            <a:spLocks noChangeArrowheads="1"/>
          </p:cNvSpPr>
          <p:nvPr/>
        </p:nvSpPr>
        <p:spPr bwMode="auto">
          <a:xfrm>
            <a:off x="1143000" y="32766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5" name="Text Box 14"/>
          <p:cNvSpPr txBox="1">
            <a:spLocks noChangeArrowheads="1"/>
          </p:cNvSpPr>
          <p:nvPr/>
        </p:nvSpPr>
        <p:spPr bwMode="auto">
          <a:xfrm>
            <a:off x="1219200" y="32004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16" name="Line 15"/>
          <p:cNvSpPr>
            <a:spLocks noChangeShapeType="1"/>
          </p:cNvSpPr>
          <p:nvPr/>
        </p:nvSpPr>
        <p:spPr bwMode="auto">
          <a:xfrm flipH="1">
            <a:off x="1676400" y="2957512"/>
            <a:ext cx="409575" cy="3190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7" name="Line 16"/>
          <p:cNvSpPr>
            <a:spLocks noChangeShapeType="1"/>
          </p:cNvSpPr>
          <p:nvPr/>
        </p:nvSpPr>
        <p:spPr bwMode="auto">
          <a:xfrm flipH="1">
            <a:off x="2209800" y="2881312"/>
            <a:ext cx="1047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8" name="Line 17"/>
          <p:cNvSpPr>
            <a:spLocks noChangeShapeType="1"/>
          </p:cNvSpPr>
          <p:nvPr/>
        </p:nvSpPr>
        <p:spPr bwMode="auto">
          <a:xfrm flipH="1">
            <a:off x="2743200" y="2881312"/>
            <a:ext cx="2857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19" name="Line 18"/>
          <p:cNvSpPr>
            <a:spLocks noChangeShapeType="1"/>
          </p:cNvSpPr>
          <p:nvPr/>
        </p:nvSpPr>
        <p:spPr bwMode="auto">
          <a:xfrm>
            <a:off x="33813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0" name="Line 19"/>
          <p:cNvSpPr>
            <a:spLocks noChangeShapeType="1"/>
          </p:cNvSpPr>
          <p:nvPr/>
        </p:nvSpPr>
        <p:spPr bwMode="auto">
          <a:xfrm>
            <a:off x="4371975" y="2881312"/>
            <a:ext cx="47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1" name="Line 20"/>
          <p:cNvSpPr>
            <a:spLocks noChangeShapeType="1"/>
          </p:cNvSpPr>
          <p:nvPr/>
        </p:nvSpPr>
        <p:spPr bwMode="auto">
          <a:xfrm>
            <a:off x="4752975" y="2881312"/>
            <a:ext cx="428625" cy="3952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2" name="Line 21"/>
          <p:cNvSpPr>
            <a:spLocks noChangeShapeType="1"/>
          </p:cNvSpPr>
          <p:nvPr/>
        </p:nvSpPr>
        <p:spPr bwMode="auto">
          <a:xfrm>
            <a:off x="4905375" y="2805112"/>
            <a:ext cx="6572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3" name="Line 22"/>
          <p:cNvSpPr>
            <a:spLocks noChangeShapeType="1"/>
          </p:cNvSpPr>
          <p:nvPr/>
        </p:nvSpPr>
        <p:spPr bwMode="auto">
          <a:xfrm>
            <a:off x="5133975" y="2805112"/>
            <a:ext cx="1724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4" name="Line 23"/>
          <p:cNvSpPr>
            <a:spLocks noChangeShapeType="1"/>
          </p:cNvSpPr>
          <p:nvPr/>
        </p:nvSpPr>
        <p:spPr bwMode="auto">
          <a:xfrm>
            <a:off x="5057775" y="2805112"/>
            <a:ext cx="962025" cy="471488"/>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25" name="Text Box 24"/>
          <p:cNvSpPr txBox="1">
            <a:spLocks noChangeArrowheads="1"/>
          </p:cNvSpPr>
          <p:nvPr/>
        </p:nvSpPr>
        <p:spPr bwMode="auto">
          <a:xfrm>
            <a:off x="2567860" y="2362200"/>
            <a:ext cx="2104362" cy="369332"/>
          </a:xfrm>
          <a:prstGeom prst="rect">
            <a:avLst/>
          </a:prstGeom>
          <a:noFill/>
          <a:ln w="9525">
            <a:noFill/>
            <a:miter lim="800000"/>
            <a:headEnd/>
            <a:tailEnd/>
          </a:ln>
          <a:effectLst/>
        </p:spPr>
        <p:txBody>
          <a:bodyPr wrap="none">
            <a:prstTxWarp prst="textNoShape">
              <a:avLst/>
            </a:prstTxWarp>
            <a:spAutoFit/>
          </a:bodyPr>
          <a:lstStyle/>
          <a:p>
            <a:pPr algn="l"/>
            <a:r>
              <a:rPr lang="en-US" b="1" dirty="0"/>
              <a:t>Word-level model</a:t>
            </a:r>
          </a:p>
        </p:txBody>
      </p:sp>
      <p:sp>
        <p:nvSpPr>
          <p:cNvPr id="27" name="Line 4"/>
          <p:cNvSpPr>
            <a:spLocks noChangeShapeType="1"/>
          </p:cNvSpPr>
          <p:nvPr/>
        </p:nvSpPr>
        <p:spPr bwMode="auto">
          <a:xfrm>
            <a:off x="2057400" y="2133600"/>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288175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282575"/>
            <a:ext cx="7772400" cy="758825"/>
          </a:xfrm>
          <a:prstGeom prst="rect">
            <a:avLst/>
          </a:prstGeom>
          <a:noFill/>
          <a:ln w="12700">
            <a:noFill/>
            <a:miter lim="800000"/>
            <a:headEnd/>
            <a:tailEnd/>
          </a:ln>
          <a:effectLst/>
        </p:spPr>
        <p:txBody>
          <a:bodyPr lIns="90488" tIns="44450" rIns="90488" bIns="44450" anchor="b">
            <a:prstTxWarp prst="textNoShape">
              <a:avLst/>
            </a:prstTxWarp>
            <a:spAutoFit/>
          </a:bodyPr>
          <a:lstStyle/>
          <a:p>
            <a:pPr eaLnBrk="0" hangingPunct="0"/>
            <a:r>
              <a:rPr lang="en-US" sz="4400">
                <a:solidFill>
                  <a:schemeClr val="tx2"/>
                </a:solidFill>
              </a:rPr>
              <a:t>Machine Translation</a:t>
            </a:r>
          </a:p>
        </p:txBody>
      </p:sp>
      <p:sp>
        <p:nvSpPr>
          <p:cNvPr id="23555" name="Text Box 3"/>
          <p:cNvSpPr txBox="1">
            <a:spLocks noChangeArrowheads="1"/>
          </p:cNvSpPr>
          <p:nvPr/>
        </p:nvSpPr>
        <p:spPr bwMode="auto">
          <a:xfrm>
            <a:off x="215900" y="1587500"/>
            <a:ext cx="3810000" cy="1069975"/>
          </a:xfrm>
          <a:prstGeom prst="rect">
            <a:avLst/>
          </a:prstGeom>
          <a:noFill/>
          <a:ln w="9525">
            <a:noFill/>
            <a:miter lim="800000"/>
            <a:headEnd/>
            <a:tailEnd/>
          </a:ln>
          <a:effectLst/>
        </p:spPr>
        <p:txBody>
          <a:bodyPr>
            <a:prstTxWarp prst="textNoShape">
              <a:avLst/>
            </a:prstTxWarp>
            <a:spAutoFit/>
          </a:bodyPr>
          <a:lstStyle/>
          <a:p>
            <a:pPr algn="l"/>
            <a:r>
              <a:rPr lang="ja-JP" altLang="en-US" sz="1600" dirty="0">
                <a:latin typeface="Arial Unicode MS" pitchFamily="-111" charset="0"/>
                <a:ea typeface="Arial Unicode MS" pitchFamily="-111" charset="0"/>
                <a:cs typeface="Arial Unicode MS" pitchFamily="-111" charset="0"/>
              </a:rPr>
              <a:t>美国关岛国际机场及其办公室均接获一名自称沙地阿拉伯富商拉登等发出的电子邮件，威胁将会向机场等公众地方发动生化袭击後，关岛经保持高度戒备。</a:t>
            </a:r>
            <a:endParaRPr lang="en-US" sz="1600" dirty="0">
              <a:latin typeface="Times New Roman" pitchFamily="-111" charset="0"/>
            </a:endParaRPr>
          </a:p>
        </p:txBody>
      </p:sp>
      <p:sp>
        <p:nvSpPr>
          <p:cNvPr id="23556" name="Text Box 4"/>
          <p:cNvSpPr txBox="1">
            <a:spLocks noChangeArrowheads="1"/>
          </p:cNvSpPr>
          <p:nvPr/>
        </p:nvSpPr>
        <p:spPr bwMode="auto">
          <a:xfrm>
            <a:off x="4800600" y="1524000"/>
            <a:ext cx="4102100" cy="1368425"/>
          </a:xfrm>
          <a:prstGeom prst="rect">
            <a:avLst/>
          </a:prstGeom>
          <a:noFill/>
          <a:ln w="9525">
            <a:noFill/>
            <a:miter lim="800000"/>
            <a:headEnd/>
            <a:tailEnd/>
          </a:ln>
          <a:effectLst/>
        </p:spPr>
        <p:txBody>
          <a:bodyPr>
            <a:prstTxWarp prst="textNoShape">
              <a:avLst/>
            </a:prstTxWarp>
            <a:spAutoFit/>
          </a:bodyPr>
          <a:lstStyle/>
          <a:p>
            <a:pPr algn="l"/>
            <a:r>
              <a:rPr lang="en-US" sz="1400"/>
              <a:t>The U.S. island of Guam is maintaining a high state of alert after the Guam</a:t>
            </a:r>
            <a:r>
              <a:rPr lang="en-US" sz="1400" b="1"/>
              <a:t> </a:t>
            </a:r>
            <a:r>
              <a:rPr lang="en-US" sz="1400"/>
              <a:t>airport and its offices both received an e-mail from someone calling himself the Saudi Arabian Osama bin Laden and threatening a biological/chemical attack against public places such as the airport . </a:t>
            </a:r>
          </a:p>
        </p:txBody>
      </p:sp>
      <p:sp>
        <p:nvSpPr>
          <p:cNvPr id="23557" name="AutoShape 5"/>
          <p:cNvSpPr>
            <a:spLocks noChangeArrowheads="1"/>
          </p:cNvSpPr>
          <p:nvPr/>
        </p:nvSpPr>
        <p:spPr bwMode="auto">
          <a:xfrm>
            <a:off x="4025900" y="2082800"/>
            <a:ext cx="571500" cy="292100"/>
          </a:xfrm>
          <a:prstGeom prst="rightArrow">
            <a:avLst>
              <a:gd name="adj1" fmla="val 50000"/>
              <a:gd name="adj2" fmla="val 48913"/>
            </a:avLst>
          </a:prstGeom>
          <a:solidFill>
            <a:schemeClr val="tx1"/>
          </a:solidFill>
          <a:ln w="9525">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23558" name="Text Box 6"/>
          <p:cNvSpPr txBox="1">
            <a:spLocks noChangeArrowheads="1"/>
          </p:cNvSpPr>
          <p:nvPr/>
        </p:nvSpPr>
        <p:spPr bwMode="auto">
          <a:xfrm>
            <a:off x="522406" y="3959225"/>
            <a:ext cx="8149988" cy="1200329"/>
          </a:xfrm>
          <a:prstGeom prst="rect">
            <a:avLst/>
          </a:prstGeom>
          <a:noFill/>
          <a:ln w="9525">
            <a:noFill/>
            <a:miter lim="800000"/>
            <a:headEnd/>
            <a:tailEnd/>
          </a:ln>
          <a:effectLst/>
        </p:spPr>
        <p:txBody>
          <a:bodyPr wrap="none">
            <a:prstTxWarp prst="textNoShape">
              <a:avLst/>
            </a:prstTxWarp>
            <a:spAutoFit/>
          </a:bodyPr>
          <a:lstStyle/>
          <a:p>
            <a:pPr algn="l"/>
            <a:r>
              <a:rPr lang="en-US" sz="2400" dirty="0"/>
              <a:t>A good test for natural language processing.</a:t>
            </a:r>
          </a:p>
          <a:p>
            <a:pPr algn="l"/>
            <a:endParaRPr lang="en-US" sz="2400" dirty="0"/>
          </a:p>
          <a:p>
            <a:pPr algn="l"/>
            <a:r>
              <a:rPr lang="en-US" sz="2400" dirty="0"/>
              <a:t>Requires capabilities in both interpretation and generation.</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notation</a:t>
            </a:r>
          </a:p>
        </p:txBody>
      </p:sp>
      <p:graphicFrame>
        <p:nvGraphicFramePr>
          <p:cNvPr id="5" name="Object 4"/>
          <p:cNvGraphicFramePr>
            <a:graphicFrameLocks noChangeAspect="1"/>
          </p:cNvGraphicFramePr>
          <p:nvPr>
            <p:extLst/>
          </p:nvPr>
        </p:nvGraphicFramePr>
        <p:xfrm>
          <a:off x="762000" y="1557337"/>
          <a:ext cx="1524000" cy="499672"/>
        </p:xfrm>
        <a:graphic>
          <a:graphicData uri="http://schemas.openxmlformats.org/presentationml/2006/ole">
            <mc:AlternateContent xmlns:mc="http://schemas.openxmlformats.org/markup-compatibility/2006">
              <mc:Choice xmlns:v="urn:schemas-microsoft-com:vml" Requires="v">
                <p:oleObj spid="_x0000_s1020948" name="Equation" r:id="rId3" imgW="774700" imgH="254000" progId="Equation.3">
                  <p:embed/>
                </p:oleObj>
              </mc:Choice>
              <mc:Fallback>
                <p:oleObj name="Equation" r:id="rId3" imgW="774700" imgH="254000" progId="Equation.3">
                  <p:embed/>
                  <p:pic>
                    <p:nvPicPr>
                      <p:cNvPr id="5" name="Object 4"/>
                      <p:cNvPicPr/>
                      <p:nvPr/>
                    </p:nvPicPr>
                    <p:blipFill>
                      <a:blip r:embed="rId4"/>
                      <a:stretch>
                        <a:fillRect/>
                      </a:stretch>
                    </p:blipFill>
                    <p:spPr>
                      <a:xfrm>
                        <a:off x="762000" y="1557337"/>
                        <a:ext cx="1524000" cy="499672"/>
                      </a:xfrm>
                      <a:prstGeom prst="rect">
                        <a:avLst/>
                      </a:prstGeom>
                    </p:spPr>
                  </p:pic>
                </p:oleObj>
              </mc:Fallback>
            </mc:AlternateContent>
          </a:graphicData>
        </a:graphic>
      </p:graphicFrame>
      <p:sp>
        <p:nvSpPr>
          <p:cNvPr id="6" name="TextBox 5"/>
          <p:cNvSpPr txBox="1"/>
          <p:nvPr/>
        </p:nvSpPr>
        <p:spPr>
          <a:xfrm>
            <a:off x="2743200" y="1557337"/>
            <a:ext cx="3811084" cy="400110"/>
          </a:xfrm>
          <a:prstGeom prst="rect">
            <a:avLst/>
          </a:prstGeom>
          <a:noFill/>
        </p:spPr>
        <p:txBody>
          <a:bodyPr wrap="none" rtlCol="0">
            <a:spAutoFit/>
          </a:bodyPr>
          <a:lstStyle/>
          <a:p>
            <a:pPr algn="l"/>
            <a:r>
              <a:rPr lang="en-US" sz="2000" dirty="0"/>
              <a:t>English sentence with length |E| </a:t>
            </a:r>
          </a:p>
        </p:txBody>
      </p:sp>
      <p:graphicFrame>
        <p:nvGraphicFramePr>
          <p:cNvPr id="7" name="Object 6"/>
          <p:cNvGraphicFramePr>
            <a:graphicFrameLocks noChangeAspect="1"/>
          </p:cNvGraphicFramePr>
          <p:nvPr>
            <p:extLst/>
          </p:nvPr>
        </p:nvGraphicFramePr>
        <p:xfrm>
          <a:off x="749300" y="2395537"/>
          <a:ext cx="1549400" cy="500063"/>
        </p:xfrm>
        <a:graphic>
          <a:graphicData uri="http://schemas.openxmlformats.org/presentationml/2006/ole">
            <mc:AlternateContent xmlns:mc="http://schemas.openxmlformats.org/markup-compatibility/2006">
              <mc:Choice xmlns:v="urn:schemas-microsoft-com:vml" Requires="v">
                <p:oleObj spid="_x0000_s1020949" name="Equation" r:id="rId5" imgW="787400" imgH="254000" progId="Equation.3">
                  <p:embed/>
                </p:oleObj>
              </mc:Choice>
              <mc:Fallback>
                <p:oleObj name="Equation" r:id="rId5" imgW="787400" imgH="254000" progId="Equation.3">
                  <p:embed/>
                  <p:pic>
                    <p:nvPicPr>
                      <p:cNvPr id="7" name="Object 6"/>
                      <p:cNvPicPr/>
                      <p:nvPr/>
                    </p:nvPicPr>
                    <p:blipFill>
                      <a:blip r:embed="rId6"/>
                      <a:stretch>
                        <a:fillRect/>
                      </a:stretch>
                    </p:blipFill>
                    <p:spPr>
                      <a:xfrm>
                        <a:off x="749300" y="2395537"/>
                        <a:ext cx="1549400" cy="500063"/>
                      </a:xfrm>
                      <a:prstGeom prst="rect">
                        <a:avLst/>
                      </a:prstGeom>
                    </p:spPr>
                  </p:pic>
                </p:oleObj>
              </mc:Fallback>
            </mc:AlternateContent>
          </a:graphicData>
        </a:graphic>
      </p:graphicFrame>
      <p:sp>
        <p:nvSpPr>
          <p:cNvPr id="8" name="TextBox 7"/>
          <p:cNvSpPr txBox="1"/>
          <p:nvPr/>
        </p:nvSpPr>
        <p:spPr>
          <a:xfrm>
            <a:off x="2743200" y="2395537"/>
            <a:ext cx="3825111" cy="400110"/>
          </a:xfrm>
          <a:prstGeom prst="rect">
            <a:avLst/>
          </a:prstGeom>
          <a:noFill/>
        </p:spPr>
        <p:txBody>
          <a:bodyPr wrap="none" rtlCol="0">
            <a:spAutoFit/>
          </a:bodyPr>
          <a:lstStyle/>
          <a:p>
            <a:pPr algn="l"/>
            <a:r>
              <a:rPr lang="en-US" sz="2000" dirty="0"/>
              <a:t>Foreign sentence with length |F| </a:t>
            </a:r>
          </a:p>
        </p:txBody>
      </p:sp>
      <p:sp>
        <p:nvSpPr>
          <p:cNvPr id="9" name="Rectangle 8"/>
          <p:cNvSpPr>
            <a:spLocks noChangeArrowheads="1"/>
          </p:cNvSpPr>
          <p:nvPr/>
        </p:nvSpPr>
        <p:spPr bwMode="auto">
          <a:xfrm>
            <a:off x="1447800" y="35052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10" name="Text Box 14"/>
          <p:cNvSpPr txBox="1">
            <a:spLocks noChangeArrowheads="1"/>
          </p:cNvSpPr>
          <p:nvPr/>
        </p:nvSpPr>
        <p:spPr bwMode="auto">
          <a:xfrm>
            <a:off x="1295400" y="53340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una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botefada</a:t>
            </a:r>
            <a:r>
              <a:rPr lang="en-US" altLang="ja-JP" sz="2400" dirty="0">
                <a:latin typeface="Tahoma" pitchFamily="-111" charset="0"/>
                <a:ea typeface="ＭＳ Ｐゴシック" pitchFamily="-111" charset="-128"/>
                <a:cs typeface="ＭＳ Ｐゴシック" pitchFamily="-111" charset="-128"/>
              </a:rPr>
              <a:t> a la </a:t>
            </a:r>
            <a:r>
              <a:rPr lang="en-US" altLang="ja-JP" sz="2400" dirty="0" err="1">
                <a:latin typeface="Tahoma" pitchFamily="-111" charset="0"/>
                <a:ea typeface="ＭＳ Ｐゴシック" pitchFamily="-111" charset="-128"/>
                <a:cs typeface="ＭＳ Ｐゴシック" pitchFamily="-111" charset="-128"/>
              </a:rPr>
              <a:t>bruja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11" name="Object 10"/>
          <p:cNvGraphicFramePr>
            <a:graphicFrameLocks noChangeAspect="1"/>
          </p:cNvGraphicFramePr>
          <p:nvPr>
            <p:extLst/>
          </p:nvPr>
        </p:nvGraphicFramePr>
        <p:xfrm>
          <a:off x="1752600" y="3886200"/>
          <a:ext cx="274637" cy="400050"/>
        </p:xfrm>
        <a:graphic>
          <a:graphicData uri="http://schemas.openxmlformats.org/presentationml/2006/ole">
            <mc:AlternateContent xmlns:mc="http://schemas.openxmlformats.org/markup-compatibility/2006">
              <mc:Choice xmlns:v="urn:schemas-microsoft-com:vml" Requires="v">
                <p:oleObj spid="_x0000_s1020950" name="Equation" r:id="rId7" imgW="139700" imgH="203200" progId="Equation.3">
                  <p:embed/>
                </p:oleObj>
              </mc:Choice>
              <mc:Fallback>
                <p:oleObj name="Equation" r:id="rId7" imgW="139700" imgH="203200" progId="Equation.3">
                  <p:embed/>
                  <p:pic>
                    <p:nvPicPr>
                      <p:cNvPr id="11" name="Object 10"/>
                      <p:cNvPicPr/>
                      <p:nvPr/>
                    </p:nvPicPr>
                    <p:blipFill>
                      <a:blip r:embed="rId8"/>
                      <a:stretch>
                        <a:fillRect/>
                      </a:stretch>
                    </p:blipFill>
                    <p:spPr>
                      <a:xfrm>
                        <a:off x="1752600" y="3886200"/>
                        <a:ext cx="274637" cy="40005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2444750" y="3886200"/>
          <a:ext cx="323850" cy="400050"/>
        </p:xfrm>
        <a:graphic>
          <a:graphicData uri="http://schemas.openxmlformats.org/presentationml/2006/ole">
            <mc:AlternateContent xmlns:mc="http://schemas.openxmlformats.org/markup-compatibility/2006">
              <mc:Choice xmlns:v="urn:schemas-microsoft-com:vml" Requires="v">
                <p:oleObj spid="_x0000_s1020951" name="Equation" r:id="rId9" imgW="165100" imgH="203200" progId="Equation.3">
                  <p:embed/>
                </p:oleObj>
              </mc:Choice>
              <mc:Fallback>
                <p:oleObj name="Equation" r:id="rId9" imgW="165100" imgH="203200" progId="Equation.3">
                  <p:embed/>
                  <p:pic>
                    <p:nvPicPr>
                      <p:cNvPr id="12" name="Object 11"/>
                      <p:cNvPicPr/>
                      <p:nvPr/>
                    </p:nvPicPr>
                    <p:blipFill>
                      <a:blip r:embed="rId10"/>
                      <a:stretch>
                        <a:fillRect/>
                      </a:stretch>
                    </p:blipFill>
                    <p:spPr>
                      <a:xfrm>
                        <a:off x="2444750" y="3886200"/>
                        <a:ext cx="323850"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3065463" y="3873500"/>
          <a:ext cx="300037" cy="425450"/>
        </p:xfrm>
        <a:graphic>
          <a:graphicData uri="http://schemas.openxmlformats.org/presentationml/2006/ole">
            <mc:AlternateContent xmlns:mc="http://schemas.openxmlformats.org/markup-compatibility/2006">
              <mc:Choice xmlns:v="urn:schemas-microsoft-com:vml" Requires="v">
                <p:oleObj spid="_x0000_s1020952" name="Equation" r:id="rId11" imgW="152400" imgH="215900" progId="Equation.3">
                  <p:embed/>
                </p:oleObj>
              </mc:Choice>
              <mc:Fallback>
                <p:oleObj name="Equation" r:id="rId11" imgW="152400" imgH="215900" progId="Equation.3">
                  <p:embed/>
                  <p:pic>
                    <p:nvPicPr>
                      <p:cNvPr id="13" name="Object 12"/>
                      <p:cNvPicPr/>
                      <p:nvPr/>
                    </p:nvPicPr>
                    <p:blipFill>
                      <a:blip r:embed="rId12"/>
                      <a:stretch>
                        <a:fillRect/>
                      </a:stretch>
                    </p:blipFill>
                    <p:spPr>
                      <a:xfrm>
                        <a:off x="3065463" y="3873500"/>
                        <a:ext cx="300037" cy="425450"/>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3662363" y="3886200"/>
          <a:ext cx="325437" cy="400050"/>
        </p:xfrm>
        <a:graphic>
          <a:graphicData uri="http://schemas.openxmlformats.org/presentationml/2006/ole">
            <mc:AlternateContent xmlns:mc="http://schemas.openxmlformats.org/markup-compatibility/2006">
              <mc:Choice xmlns:v="urn:schemas-microsoft-com:vml" Requires="v">
                <p:oleObj spid="_x0000_s1020953" name="Equation" r:id="rId13" imgW="165100" imgH="203200" progId="Equation.3">
                  <p:embed/>
                </p:oleObj>
              </mc:Choice>
              <mc:Fallback>
                <p:oleObj name="Equation" r:id="rId13" imgW="165100" imgH="203200" progId="Equation.3">
                  <p:embed/>
                  <p:pic>
                    <p:nvPicPr>
                      <p:cNvPr id="14" name="Object 13"/>
                      <p:cNvPicPr/>
                      <p:nvPr/>
                    </p:nvPicPr>
                    <p:blipFill>
                      <a:blip r:embed="rId14"/>
                      <a:stretch>
                        <a:fillRect/>
                      </a:stretch>
                    </p:blipFill>
                    <p:spPr>
                      <a:xfrm>
                        <a:off x="3662363" y="3886200"/>
                        <a:ext cx="325437"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4284663" y="3873500"/>
          <a:ext cx="300037" cy="425450"/>
        </p:xfrm>
        <a:graphic>
          <a:graphicData uri="http://schemas.openxmlformats.org/presentationml/2006/ole">
            <mc:AlternateContent xmlns:mc="http://schemas.openxmlformats.org/markup-compatibility/2006">
              <mc:Choice xmlns:v="urn:schemas-microsoft-com:vml" Requires="v">
                <p:oleObj spid="_x0000_s1020954" name="Equation" r:id="rId15" imgW="152400" imgH="215900" progId="Equation.3">
                  <p:embed/>
                </p:oleObj>
              </mc:Choice>
              <mc:Fallback>
                <p:oleObj name="Equation" r:id="rId15" imgW="152400" imgH="215900" progId="Equation.3">
                  <p:embed/>
                  <p:pic>
                    <p:nvPicPr>
                      <p:cNvPr id="15" name="Object 14"/>
                      <p:cNvPicPr/>
                      <p:nvPr/>
                    </p:nvPicPr>
                    <p:blipFill>
                      <a:blip r:embed="rId16"/>
                      <a:stretch>
                        <a:fillRect/>
                      </a:stretch>
                    </p:blipFill>
                    <p:spPr>
                      <a:xfrm>
                        <a:off x="4284663" y="38735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4852988" y="3873500"/>
          <a:ext cx="323850" cy="425450"/>
        </p:xfrm>
        <a:graphic>
          <a:graphicData uri="http://schemas.openxmlformats.org/presentationml/2006/ole">
            <mc:AlternateContent xmlns:mc="http://schemas.openxmlformats.org/markup-compatibility/2006">
              <mc:Choice xmlns:v="urn:schemas-microsoft-com:vml" Requires="v">
                <p:oleObj spid="_x0000_s1020955" name="Equation" r:id="rId17" imgW="165100" imgH="215900" progId="Equation.3">
                  <p:embed/>
                </p:oleObj>
              </mc:Choice>
              <mc:Fallback>
                <p:oleObj name="Equation" r:id="rId17" imgW="165100" imgH="215900" progId="Equation.3">
                  <p:embed/>
                  <p:pic>
                    <p:nvPicPr>
                      <p:cNvPr id="16" name="Object 15"/>
                      <p:cNvPicPr/>
                      <p:nvPr/>
                    </p:nvPicPr>
                    <p:blipFill>
                      <a:blip r:embed="rId18"/>
                      <a:stretch>
                        <a:fillRect/>
                      </a:stretch>
                    </p:blipFill>
                    <p:spPr>
                      <a:xfrm>
                        <a:off x="4852988" y="3873500"/>
                        <a:ext cx="323850" cy="42545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5721350" y="3886200"/>
          <a:ext cx="323850" cy="400050"/>
        </p:xfrm>
        <a:graphic>
          <a:graphicData uri="http://schemas.openxmlformats.org/presentationml/2006/ole">
            <mc:AlternateContent xmlns:mc="http://schemas.openxmlformats.org/markup-compatibility/2006">
              <mc:Choice xmlns:v="urn:schemas-microsoft-com:vml" Requires="v">
                <p:oleObj spid="_x0000_s1020956" name="Equation" r:id="rId19" imgW="165100" imgH="203200" progId="Equation.3">
                  <p:embed/>
                </p:oleObj>
              </mc:Choice>
              <mc:Fallback>
                <p:oleObj name="Equation" r:id="rId19" imgW="165100" imgH="203200" progId="Equation.3">
                  <p:embed/>
                  <p:pic>
                    <p:nvPicPr>
                      <p:cNvPr id="17" name="Object 16"/>
                      <p:cNvPicPr/>
                      <p:nvPr/>
                    </p:nvPicPr>
                    <p:blipFill>
                      <a:blip r:embed="rId20"/>
                      <a:stretch>
                        <a:fillRect/>
                      </a:stretch>
                    </p:blipFill>
                    <p:spPr>
                      <a:xfrm>
                        <a:off x="5721350" y="3886200"/>
                        <a:ext cx="323850" cy="400050"/>
                      </a:xfrm>
                      <a:prstGeom prst="rect">
                        <a:avLst/>
                      </a:prstGeom>
                    </p:spPr>
                  </p:pic>
                </p:oleObj>
              </mc:Fallback>
            </mc:AlternateContent>
          </a:graphicData>
        </a:graphic>
      </p:graphicFrame>
      <p:graphicFrame>
        <p:nvGraphicFramePr>
          <p:cNvPr id="25" name="Object 24"/>
          <p:cNvGraphicFramePr>
            <a:graphicFrameLocks noChangeAspect="1"/>
          </p:cNvGraphicFramePr>
          <p:nvPr>
            <p:extLst/>
          </p:nvPr>
        </p:nvGraphicFramePr>
        <p:xfrm>
          <a:off x="1658938" y="4876800"/>
          <a:ext cx="298450" cy="400050"/>
        </p:xfrm>
        <a:graphic>
          <a:graphicData uri="http://schemas.openxmlformats.org/presentationml/2006/ole">
            <mc:AlternateContent xmlns:mc="http://schemas.openxmlformats.org/markup-compatibility/2006">
              <mc:Choice xmlns:v="urn:schemas-microsoft-com:vml" Requires="v">
                <p:oleObj spid="_x0000_s1020957" name="Equation" r:id="rId21" imgW="152400" imgH="203200" progId="Equation.3">
                  <p:embed/>
                </p:oleObj>
              </mc:Choice>
              <mc:Fallback>
                <p:oleObj name="Equation" r:id="rId21" imgW="152400" imgH="203200" progId="Equation.3">
                  <p:embed/>
                  <p:pic>
                    <p:nvPicPr>
                      <p:cNvPr id="25" name="Object 24"/>
                      <p:cNvPicPr/>
                      <p:nvPr/>
                    </p:nvPicPr>
                    <p:blipFill>
                      <a:blip r:embed="rId22"/>
                      <a:stretch>
                        <a:fillRect/>
                      </a:stretch>
                    </p:blipFill>
                    <p:spPr>
                      <a:xfrm>
                        <a:off x="1658938" y="4876800"/>
                        <a:ext cx="298450" cy="400050"/>
                      </a:xfrm>
                      <a:prstGeom prst="rect">
                        <a:avLst/>
                      </a:prstGeom>
                    </p:spPr>
                  </p:pic>
                </p:oleObj>
              </mc:Fallback>
            </mc:AlternateContent>
          </a:graphicData>
        </a:graphic>
      </p:graphicFrame>
      <p:graphicFrame>
        <p:nvGraphicFramePr>
          <p:cNvPr id="26" name="Object 25"/>
          <p:cNvGraphicFramePr>
            <a:graphicFrameLocks noChangeAspect="1"/>
          </p:cNvGraphicFramePr>
          <p:nvPr>
            <p:extLst/>
          </p:nvPr>
        </p:nvGraphicFramePr>
        <p:xfrm>
          <a:off x="2266950" y="4876800"/>
          <a:ext cx="323850" cy="400050"/>
        </p:xfrm>
        <a:graphic>
          <a:graphicData uri="http://schemas.openxmlformats.org/presentationml/2006/ole">
            <mc:AlternateContent xmlns:mc="http://schemas.openxmlformats.org/markup-compatibility/2006">
              <mc:Choice xmlns:v="urn:schemas-microsoft-com:vml" Requires="v">
                <p:oleObj spid="_x0000_s1020958" name="Equation" r:id="rId23" imgW="165100" imgH="203200" progId="Equation.3">
                  <p:embed/>
                </p:oleObj>
              </mc:Choice>
              <mc:Fallback>
                <p:oleObj name="Equation" r:id="rId23" imgW="165100" imgH="203200" progId="Equation.3">
                  <p:embed/>
                  <p:pic>
                    <p:nvPicPr>
                      <p:cNvPr id="26" name="Object 25"/>
                      <p:cNvPicPr/>
                      <p:nvPr/>
                    </p:nvPicPr>
                    <p:blipFill>
                      <a:blip r:embed="rId24"/>
                      <a:stretch>
                        <a:fillRect/>
                      </a:stretch>
                    </p:blipFill>
                    <p:spPr>
                      <a:xfrm>
                        <a:off x="2266950" y="4876800"/>
                        <a:ext cx="323850" cy="400050"/>
                      </a:xfrm>
                      <a:prstGeom prst="rect">
                        <a:avLst/>
                      </a:prstGeom>
                    </p:spPr>
                  </p:pic>
                </p:oleObj>
              </mc:Fallback>
            </mc:AlternateContent>
          </a:graphicData>
        </a:graphic>
      </p:graphicFrame>
      <p:graphicFrame>
        <p:nvGraphicFramePr>
          <p:cNvPr id="27" name="Object 26"/>
          <p:cNvGraphicFramePr>
            <a:graphicFrameLocks noChangeAspect="1"/>
          </p:cNvGraphicFramePr>
          <p:nvPr>
            <p:extLst/>
          </p:nvPr>
        </p:nvGraphicFramePr>
        <p:xfrm>
          <a:off x="2743200" y="4864100"/>
          <a:ext cx="300037" cy="425450"/>
        </p:xfrm>
        <a:graphic>
          <a:graphicData uri="http://schemas.openxmlformats.org/presentationml/2006/ole">
            <mc:AlternateContent xmlns:mc="http://schemas.openxmlformats.org/markup-compatibility/2006">
              <mc:Choice xmlns:v="urn:schemas-microsoft-com:vml" Requires="v">
                <p:oleObj spid="_x0000_s1020959" name="Equation" r:id="rId25" imgW="152400" imgH="215900" progId="Equation.3">
                  <p:embed/>
                </p:oleObj>
              </mc:Choice>
              <mc:Fallback>
                <p:oleObj name="Equation" r:id="rId25" imgW="152400" imgH="215900" progId="Equation.3">
                  <p:embed/>
                  <p:pic>
                    <p:nvPicPr>
                      <p:cNvPr id="27" name="Object 26"/>
                      <p:cNvPicPr/>
                      <p:nvPr/>
                    </p:nvPicPr>
                    <p:blipFill>
                      <a:blip r:embed="rId26"/>
                      <a:stretch>
                        <a:fillRect/>
                      </a:stretch>
                    </p:blipFill>
                    <p:spPr>
                      <a:xfrm>
                        <a:off x="2743200" y="4864100"/>
                        <a:ext cx="300037" cy="425450"/>
                      </a:xfrm>
                      <a:prstGeom prst="rect">
                        <a:avLst/>
                      </a:prstGeom>
                    </p:spPr>
                  </p:pic>
                </p:oleObj>
              </mc:Fallback>
            </mc:AlternateContent>
          </a:graphicData>
        </a:graphic>
      </p:graphicFrame>
      <p:graphicFrame>
        <p:nvGraphicFramePr>
          <p:cNvPr id="28" name="Object 27"/>
          <p:cNvGraphicFramePr>
            <a:graphicFrameLocks noChangeAspect="1"/>
          </p:cNvGraphicFramePr>
          <p:nvPr>
            <p:extLst/>
          </p:nvPr>
        </p:nvGraphicFramePr>
        <p:xfrm>
          <a:off x="3352800" y="4876800"/>
          <a:ext cx="325437" cy="400050"/>
        </p:xfrm>
        <a:graphic>
          <a:graphicData uri="http://schemas.openxmlformats.org/presentationml/2006/ole">
            <mc:AlternateContent xmlns:mc="http://schemas.openxmlformats.org/markup-compatibility/2006">
              <mc:Choice xmlns:v="urn:schemas-microsoft-com:vml" Requires="v">
                <p:oleObj spid="_x0000_s1020960" name="Equation" r:id="rId27" imgW="165100" imgH="203200" progId="Equation.3">
                  <p:embed/>
                </p:oleObj>
              </mc:Choice>
              <mc:Fallback>
                <p:oleObj name="Equation" r:id="rId27" imgW="165100" imgH="203200" progId="Equation.3">
                  <p:embed/>
                  <p:pic>
                    <p:nvPicPr>
                      <p:cNvPr id="28" name="Object 27"/>
                      <p:cNvPicPr/>
                      <p:nvPr/>
                    </p:nvPicPr>
                    <p:blipFill>
                      <a:blip r:embed="rId28"/>
                      <a:stretch>
                        <a:fillRect/>
                      </a:stretch>
                    </p:blipFill>
                    <p:spPr>
                      <a:xfrm>
                        <a:off x="3352800" y="4876800"/>
                        <a:ext cx="325437" cy="400050"/>
                      </a:xfrm>
                      <a:prstGeom prst="rect">
                        <a:avLst/>
                      </a:prstGeom>
                    </p:spPr>
                  </p:pic>
                </p:oleObj>
              </mc:Fallback>
            </mc:AlternateContent>
          </a:graphicData>
        </a:graphic>
      </p:graphicFrame>
      <p:graphicFrame>
        <p:nvGraphicFramePr>
          <p:cNvPr id="29" name="Object 28"/>
          <p:cNvGraphicFramePr>
            <a:graphicFrameLocks noChangeAspect="1"/>
          </p:cNvGraphicFramePr>
          <p:nvPr>
            <p:extLst/>
          </p:nvPr>
        </p:nvGraphicFramePr>
        <p:xfrm>
          <a:off x="4191000" y="4864100"/>
          <a:ext cx="323850" cy="425450"/>
        </p:xfrm>
        <a:graphic>
          <a:graphicData uri="http://schemas.openxmlformats.org/presentationml/2006/ole">
            <mc:AlternateContent xmlns:mc="http://schemas.openxmlformats.org/markup-compatibility/2006">
              <mc:Choice xmlns:v="urn:schemas-microsoft-com:vml" Requires="v">
                <p:oleObj spid="_x0000_s1020961" name="Equation" r:id="rId29" imgW="165100" imgH="215900" progId="Equation.3">
                  <p:embed/>
                </p:oleObj>
              </mc:Choice>
              <mc:Fallback>
                <p:oleObj name="Equation" r:id="rId29" imgW="165100" imgH="215900" progId="Equation.3">
                  <p:embed/>
                  <p:pic>
                    <p:nvPicPr>
                      <p:cNvPr id="29" name="Object 28"/>
                      <p:cNvPicPr/>
                      <p:nvPr/>
                    </p:nvPicPr>
                    <p:blipFill>
                      <a:blip r:embed="rId30"/>
                      <a:stretch>
                        <a:fillRect/>
                      </a:stretch>
                    </p:blipFill>
                    <p:spPr>
                      <a:xfrm>
                        <a:off x="4191000" y="4864100"/>
                        <a:ext cx="323850" cy="425450"/>
                      </a:xfrm>
                      <a:prstGeom prst="rect">
                        <a:avLst/>
                      </a:prstGeom>
                    </p:spPr>
                  </p:pic>
                </p:oleObj>
              </mc:Fallback>
            </mc:AlternateContent>
          </a:graphicData>
        </a:graphic>
      </p:graphicFrame>
      <p:graphicFrame>
        <p:nvGraphicFramePr>
          <p:cNvPr id="30" name="Object 29"/>
          <p:cNvGraphicFramePr>
            <a:graphicFrameLocks noChangeAspect="1"/>
          </p:cNvGraphicFramePr>
          <p:nvPr>
            <p:extLst/>
          </p:nvPr>
        </p:nvGraphicFramePr>
        <p:xfrm>
          <a:off x="4933950" y="4864100"/>
          <a:ext cx="323850" cy="425450"/>
        </p:xfrm>
        <a:graphic>
          <a:graphicData uri="http://schemas.openxmlformats.org/presentationml/2006/ole">
            <mc:AlternateContent xmlns:mc="http://schemas.openxmlformats.org/markup-compatibility/2006">
              <mc:Choice xmlns:v="urn:schemas-microsoft-com:vml" Requires="v">
                <p:oleObj spid="_x0000_s1020962" name="Equation" r:id="rId31" imgW="165100" imgH="215900" progId="Equation.3">
                  <p:embed/>
                </p:oleObj>
              </mc:Choice>
              <mc:Fallback>
                <p:oleObj name="Equation" r:id="rId31" imgW="165100" imgH="215900" progId="Equation.3">
                  <p:embed/>
                  <p:pic>
                    <p:nvPicPr>
                      <p:cNvPr id="30" name="Object 29"/>
                      <p:cNvPicPr/>
                      <p:nvPr/>
                    </p:nvPicPr>
                    <p:blipFill>
                      <a:blip r:embed="rId32"/>
                      <a:stretch>
                        <a:fillRect/>
                      </a:stretch>
                    </p:blipFill>
                    <p:spPr>
                      <a:xfrm>
                        <a:off x="4933950" y="4864100"/>
                        <a:ext cx="323850" cy="425450"/>
                      </a:xfrm>
                      <a:prstGeom prst="rect">
                        <a:avLst/>
                      </a:prstGeom>
                    </p:spPr>
                  </p:pic>
                </p:oleObj>
              </mc:Fallback>
            </mc:AlternateContent>
          </a:graphicData>
        </a:graphic>
      </p:graphicFrame>
      <p:graphicFrame>
        <p:nvGraphicFramePr>
          <p:cNvPr id="31" name="Object 30"/>
          <p:cNvGraphicFramePr>
            <a:graphicFrameLocks noChangeAspect="1"/>
          </p:cNvGraphicFramePr>
          <p:nvPr>
            <p:extLst/>
          </p:nvPr>
        </p:nvGraphicFramePr>
        <p:xfrm>
          <a:off x="5257800" y="4876800"/>
          <a:ext cx="323850" cy="400050"/>
        </p:xfrm>
        <a:graphic>
          <a:graphicData uri="http://schemas.openxmlformats.org/presentationml/2006/ole">
            <mc:AlternateContent xmlns:mc="http://schemas.openxmlformats.org/markup-compatibility/2006">
              <mc:Choice xmlns:v="urn:schemas-microsoft-com:vml" Requires="v">
                <p:oleObj spid="_x0000_s1020963" name="Equation" r:id="rId33" imgW="165100" imgH="203200" progId="Equation.3">
                  <p:embed/>
                </p:oleObj>
              </mc:Choice>
              <mc:Fallback>
                <p:oleObj name="Equation" r:id="rId33" imgW="165100" imgH="203200" progId="Equation.3">
                  <p:embed/>
                  <p:pic>
                    <p:nvPicPr>
                      <p:cNvPr id="31" name="Object 30"/>
                      <p:cNvPicPr/>
                      <p:nvPr/>
                    </p:nvPicPr>
                    <p:blipFill>
                      <a:blip r:embed="rId34"/>
                      <a:stretch>
                        <a:fillRect/>
                      </a:stretch>
                    </p:blipFill>
                    <p:spPr>
                      <a:xfrm>
                        <a:off x="5257800" y="4876800"/>
                        <a:ext cx="323850" cy="400050"/>
                      </a:xfrm>
                      <a:prstGeom prst="rect">
                        <a:avLst/>
                      </a:prstGeom>
                    </p:spPr>
                  </p:pic>
                </p:oleObj>
              </mc:Fallback>
            </mc:AlternateContent>
          </a:graphicData>
        </a:graphic>
      </p:graphicFrame>
      <p:graphicFrame>
        <p:nvGraphicFramePr>
          <p:cNvPr id="32" name="Object 31"/>
          <p:cNvGraphicFramePr>
            <a:graphicFrameLocks noChangeAspect="1"/>
          </p:cNvGraphicFramePr>
          <p:nvPr>
            <p:extLst/>
          </p:nvPr>
        </p:nvGraphicFramePr>
        <p:xfrm>
          <a:off x="5861050" y="4864100"/>
          <a:ext cx="298450" cy="425450"/>
        </p:xfrm>
        <a:graphic>
          <a:graphicData uri="http://schemas.openxmlformats.org/presentationml/2006/ole">
            <mc:AlternateContent xmlns:mc="http://schemas.openxmlformats.org/markup-compatibility/2006">
              <mc:Choice xmlns:v="urn:schemas-microsoft-com:vml" Requires="v">
                <p:oleObj spid="_x0000_s1020964" name="Equation" r:id="rId35" imgW="152400" imgH="215900" progId="Equation.3">
                  <p:embed/>
                </p:oleObj>
              </mc:Choice>
              <mc:Fallback>
                <p:oleObj name="Equation" r:id="rId35" imgW="152400" imgH="215900" progId="Equation.3">
                  <p:embed/>
                  <p:pic>
                    <p:nvPicPr>
                      <p:cNvPr id="32" name="Object 31"/>
                      <p:cNvPicPr/>
                      <p:nvPr/>
                    </p:nvPicPr>
                    <p:blipFill>
                      <a:blip r:embed="rId36"/>
                      <a:stretch>
                        <a:fillRect/>
                      </a:stretch>
                    </p:blipFill>
                    <p:spPr>
                      <a:xfrm>
                        <a:off x="5861050" y="4864100"/>
                        <a:ext cx="298450" cy="425450"/>
                      </a:xfrm>
                      <a:prstGeom prst="rect">
                        <a:avLst/>
                      </a:prstGeom>
                    </p:spPr>
                  </p:pic>
                </p:oleObj>
              </mc:Fallback>
            </mc:AlternateContent>
          </a:graphicData>
        </a:graphic>
      </p:graphicFrame>
      <p:graphicFrame>
        <p:nvGraphicFramePr>
          <p:cNvPr id="33" name="Object 32"/>
          <p:cNvGraphicFramePr>
            <a:graphicFrameLocks noChangeAspect="1"/>
          </p:cNvGraphicFramePr>
          <p:nvPr>
            <p:extLst/>
          </p:nvPr>
        </p:nvGraphicFramePr>
        <p:xfrm>
          <a:off x="6457950" y="4864100"/>
          <a:ext cx="323850" cy="425450"/>
        </p:xfrm>
        <a:graphic>
          <a:graphicData uri="http://schemas.openxmlformats.org/presentationml/2006/ole">
            <mc:AlternateContent xmlns:mc="http://schemas.openxmlformats.org/markup-compatibility/2006">
              <mc:Choice xmlns:v="urn:schemas-microsoft-com:vml" Requires="v">
                <p:oleObj spid="_x0000_s1020965" name="Equation" r:id="rId37" imgW="165100" imgH="215900" progId="Equation.3">
                  <p:embed/>
                </p:oleObj>
              </mc:Choice>
              <mc:Fallback>
                <p:oleObj name="Equation" r:id="rId37" imgW="165100" imgH="215900" progId="Equation.3">
                  <p:embed/>
                  <p:pic>
                    <p:nvPicPr>
                      <p:cNvPr id="33" name="Object 32"/>
                      <p:cNvPicPr/>
                      <p:nvPr/>
                    </p:nvPicPr>
                    <p:blipFill>
                      <a:blip r:embed="rId38"/>
                      <a:stretch>
                        <a:fillRect/>
                      </a:stretch>
                    </p:blipFill>
                    <p:spPr>
                      <a:xfrm>
                        <a:off x="6457950" y="4864100"/>
                        <a:ext cx="323850" cy="425450"/>
                      </a:xfrm>
                      <a:prstGeom prst="rect">
                        <a:avLst/>
                      </a:prstGeom>
                    </p:spPr>
                  </p:pic>
                </p:oleObj>
              </mc:Fallback>
            </mc:AlternateContent>
          </a:graphicData>
        </a:graphic>
      </p:graphicFrame>
      <p:sp>
        <p:nvSpPr>
          <p:cNvPr id="34" name="TextBox 33"/>
          <p:cNvSpPr txBox="1"/>
          <p:nvPr/>
        </p:nvSpPr>
        <p:spPr>
          <a:xfrm>
            <a:off x="617562" y="6209920"/>
            <a:ext cx="2074945" cy="369332"/>
          </a:xfrm>
          <a:prstGeom prst="rect">
            <a:avLst/>
          </a:prstGeom>
          <a:noFill/>
        </p:spPr>
        <p:txBody>
          <a:bodyPr wrap="none" rtlCol="0">
            <a:spAutoFit/>
          </a:bodyPr>
          <a:lstStyle/>
          <a:p>
            <a:pPr algn="l"/>
            <a:r>
              <a:rPr lang="en-US" dirty="0"/>
              <a:t>Translation model: </a:t>
            </a:r>
          </a:p>
        </p:txBody>
      </p:sp>
      <p:graphicFrame>
        <p:nvGraphicFramePr>
          <p:cNvPr id="35" name="Object 34"/>
          <p:cNvGraphicFramePr>
            <a:graphicFrameLocks noChangeAspect="1"/>
          </p:cNvGraphicFramePr>
          <p:nvPr>
            <p:extLst/>
          </p:nvPr>
        </p:nvGraphicFramePr>
        <p:xfrm>
          <a:off x="2743200" y="6172200"/>
          <a:ext cx="3849688" cy="500063"/>
        </p:xfrm>
        <a:graphic>
          <a:graphicData uri="http://schemas.openxmlformats.org/presentationml/2006/ole">
            <mc:AlternateContent xmlns:mc="http://schemas.openxmlformats.org/markup-compatibility/2006">
              <mc:Choice xmlns:v="urn:schemas-microsoft-com:vml" Requires="v">
                <p:oleObj spid="_x0000_s1020966" name="Equation" r:id="rId39" imgW="1955800" imgH="254000" progId="Equation.3">
                  <p:embed/>
                </p:oleObj>
              </mc:Choice>
              <mc:Fallback>
                <p:oleObj name="Equation" r:id="rId39" imgW="1955800" imgH="254000" progId="Equation.3">
                  <p:embed/>
                  <p:pic>
                    <p:nvPicPr>
                      <p:cNvPr id="35" name="Object 34"/>
                      <p:cNvPicPr/>
                      <p:nvPr/>
                    </p:nvPicPr>
                    <p:blipFill>
                      <a:blip r:embed="rId40"/>
                      <a:stretch>
                        <a:fillRect/>
                      </a:stretch>
                    </p:blipFill>
                    <p:spPr>
                      <a:xfrm>
                        <a:off x="2743200" y="6172200"/>
                        <a:ext cx="3849688" cy="500063"/>
                      </a:xfrm>
                      <a:prstGeom prst="rect">
                        <a:avLst/>
                      </a:prstGeom>
                    </p:spPr>
                  </p:pic>
                </p:oleObj>
              </mc:Fallback>
            </mc:AlternateContent>
          </a:graphicData>
        </a:graphic>
      </p:graphicFrame>
    </p:spTree>
    <p:extLst>
      <p:ext uri="{BB962C8B-B14F-4D97-AF65-F5344CB8AC3E}">
        <p14:creationId xmlns:p14="http://schemas.microsoft.com/office/powerpoint/2010/main" val="20659745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dirty="0">
                <a:ea typeface="ＭＳ Ｐゴシック" pitchFamily="-111" charset="-128"/>
                <a:cs typeface="ＭＳ Ｐゴシック" pitchFamily="-111" charset="-128"/>
              </a:rPr>
              <a:t>Word models: IBM Model 1</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95400" y="16002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2240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76399" y="1995488"/>
            <a:ext cx="1238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19954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85999" y="1995488"/>
            <a:ext cx="8096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19400" y="1995488"/>
            <a:ext cx="809624"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429000" y="1995488"/>
            <a:ext cx="20002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1995488"/>
            <a:ext cx="5619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91000" y="1981200"/>
            <a:ext cx="10668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1995488"/>
            <a:ext cx="18573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1995488"/>
            <a:ext cx="2571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8" name="Rectangle 16"/>
          <p:cNvSpPr>
            <a:spLocks noChangeArrowheads="1"/>
          </p:cNvSpPr>
          <p:nvPr/>
        </p:nvSpPr>
        <p:spPr bwMode="auto">
          <a:xfrm>
            <a:off x="1143000" y="25908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219200" y="25146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 name="TextBox 1"/>
          <p:cNvSpPr txBox="1"/>
          <p:nvPr/>
        </p:nvSpPr>
        <p:spPr>
          <a:xfrm>
            <a:off x="1066800" y="3505200"/>
            <a:ext cx="6728550" cy="1015663"/>
          </a:xfrm>
          <a:prstGeom prst="rect">
            <a:avLst/>
          </a:prstGeom>
          <a:noFill/>
        </p:spPr>
        <p:txBody>
          <a:bodyPr wrap="none" rtlCol="0">
            <a:spAutoFit/>
          </a:bodyPr>
          <a:lstStyle/>
          <a:p>
            <a:pPr algn="l"/>
            <a:r>
              <a:rPr lang="en-US" sz="2000" dirty="0"/>
              <a:t>Each foreign word is aligned to exactly one English word</a:t>
            </a:r>
          </a:p>
          <a:p>
            <a:pPr algn="l"/>
            <a:endParaRPr lang="en-US" sz="2000" dirty="0"/>
          </a:p>
          <a:p>
            <a:pPr algn="l"/>
            <a:r>
              <a:rPr lang="en-US" sz="2000" dirty="0"/>
              <a:t>This is the </a:t>
            </a:r>
            <a:r>
              <a:rPr lang="en-US" sz="2000" b="1" dirty="0"/>
              <a:t>ONLY </a:t>
            </a:r>
            <a:r>
              <a:rPr lang="en-US" sz="2000" dirty="0"/>
              <a:t>thing we model!</a:t>
            </a:r>
          </a:p>
        </p:txBody>
      </p:sp>
      <p:sp>
        <p:nvSpPr>
          <p:cNvPr id="5" name="TextBox 4"/>
          <p:cNvSpPr txBox="1"/>
          <p:nvPr/>
        </p:nvSpPr>
        <p:spPr>
          <a:xfrm>
            <a:off x="1371600" y="5181600"/>
            <a:ext cx="5715000" cy="830997"/>
          </a:xfrm>
          <a:prstGeom prst="rect">
            <a:avLst/>
          </a:prstGeom>
          <a:noFill/>
        </p:spPr>
        <p:txBody>
          <a:bodyPr wrap="square" rtlCol="0">
            <a:spAutoFit/>
          </a:bodyPr>
          <a:lstStyle/>
          <a:p>
            <a:pPr algn="l"/>
            <a:r>
              <a:rPr lang="en-US" sz="2400" dirty="0">
                <a:solidFill>
                  <a:srgbClr val="FF0000"/>
                </a:solidFill>
              </a:rPr>
              <a:t>Does the model handle foreign words that are not aligned, e.g. “a”?</a:t>
            </a:r>
          </a:p>
        </p:txBody>
      </p:sp>
      <p:sp>
        <p:nvSpPr>
          <p:cNvPr id="6" name="Oval 5"/>
          <p:cNvSpPr/>
          <p:nvPr/>
        </p:nvSpPr>
        <p:spPr bwMode="auto">
          <a:xfrm>
            <a:off x="4876800" y="2590800"/>
            <a:ext cx="304800" cy="381000"/>
          </a:xfrm>
          <a:prstGeom prst="ellipse">
            <a:avLst/>
          </a:prstGeom>
          <a:solidFill>
            <a:srgbClr val="FF0000">
              <a:alpha val="4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7" name="TextBox 6"/>
          <p:cNvSpPr txBox="1"/>
          <p:nvPr/>
        </p:nvSpPr>
        <p:spPr>
          <a:xfrm>
            <a:off x="7162800" y="2057400"/>
            <a:ext cx="1822810" cy="369332"/>
          </a:xfrm>
          <a:prstGeom prst="rect">
            <a:avLst/>
          </a:prstGeom>
          <a:noFill/>
        </p:spPr>
        <p:txBody>
          <a:bodyPr wrap="none" rtlCol="0">
            <a:spAutoFit/>
          </a:bodyPr>
          <a:lstStyle/>
          <a:p>
            <a:pPr algn="l"/>
            <a:r>
              <a:rPr lang="en-US" dirty="0"/>
              <a:t>p(</a:t>
            </a:r>
            <a:r>
              <a:rPr lang="en-US" dirty="0" err="1"/>
              <a:t>verde</a:t>
            </a:r>
            <a:r>
              <a:rPr lang="en-US" dirty="0"/>
              <a:t> | green)</a:t>
            </a:r>
          </a:p>
        </p:txBody>
      </p:sp>
    </p:spTree>
    <p:extLst>
      <p:ext uri="{BB962C8B-B14F-4D97-AF65-F5344CB8AC3E}">
        <p14:creationId xmlns:p14="http://schemas.microsoft.com/office/powerpoint/2010/main" val="2241645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dirty="0">
                <a:ea typeface="ＭＳ Ｐゴシック" pitchFamily="-111" charset="-128"/>
                <a:cs typeface="ＭＳ Ｐゴシック" pitchFamily="-111" charset="-128"/>
              </a:rPr>
              <a:t>Word models: IBM Model 1</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95400" y="1600200"/>
            <a:ext cx="56388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2240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76399" y="1995488"/>
            <a:ext cx="1238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19954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85999" y="1995488"/>
            <a:ext cx="809625" cy="5191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19400" y="1995488"/>
            <a:ext cx="809624"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429000" y="1995488"/>
            <a:ext cx="20002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1995488"/>
            <a:ext cx="5619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91000" y="1981200"/>
            <a:ext cx="10668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1995488"/>
            <a:ext cx="18573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1995488"/>
            <a:ext cx="257175" cy="5953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8" name="Rectangle 16"/>
          <p:cNvSpPr>
            <a:spLocks noChangeArrowheads="1"/>
          </p:cNvSpPr>
          <p:nvPr/>
        </p:nvSpPr>
        <p:spPr bwMode="auto">
          <a:xfrm>
            <a:off x="1143000" y="25908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219200" y="25146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2" name="TextBox 1"/>
          <p:cNvSpPr txBox="1"/>
          <p:nvPr/>
        </p:nvSpPr>
        <p:spPr>
          <a:xfrm>
            <a:off x="1066800" y="3505200"/>
            <a:ext cx="6728550" cy="1015663"/>
          </a:xfrm>
          <a:prstGeom prst="rect">
            <a:avLst/>
          </a:prstGeom>
          <a:noFill/>
        </p:spPr>
        <p:txBody>
          <a:bodyPr wrap="none" rtlCol="0">
            <a:spAutoFit/>
          </a:bodyPr>
          <a:lstStyle/>
          <a:p>
            <a:pPr algn="l"/>
            <a:r>
              <a:rPr lang="en-US" sz="2000" dirty="0"/>
              <a:t>Each foreign word is aligned </a:t>
            </a:r>
            <a:r>
              <a:rPr lang="en-US" sz="2000"/>
              <a:t>to exactly one English word</a:t>
            </a:r>
            <a:endParaRPr lang="en-US" sz="2000" dirty="0"/>
          </a:p>
          <a:p>
            <a:pPr algn="l"/>
            <a:endParaRPr lang="en-US" sz="2000" dirty="0"/>
          </a:p>
          <a:p>
            <a:pPr algn="l"/>
            <a:r>
              <a:rPr lang="en-US" sz="2000" dirty="0"/>
              <a:t>This is the </a:t>
            </a:r>
            <a:r>
              <a:rPr lang="en-US" sz="2000" b="1" dirty="0"/>
              <a:t>ONLY </a:t>
            </a:r>
            <a:r>
              <a:rPr lang="en-US" sz="2000" dirty="0"/>
              <a:t>thing we model!</a:t>
            </a:r>
          </a:p>
        </p:txBody>
      </p:sp>
      <p:sp>
        <p:nvSpPr>
          <p:cNvPr id="3" name="TextBox 2"/>
          <p:cNvSpPr txBox="1"/>
          <p:nvPr/>
        </p:nvSpPr>
        <p:spPr>
          <a:xfrm>
            <a:off x="457200" y="1600200"/>
            <a:ext cx="766255" cy="369332"/>
          </a:xfrm>
          <a:prstGeom prst="rect">
            <a:avLst/>
          </a:prstGeom>
          <a:noFill/>
        </p:spPr>
        <p:txBody>
          <a:bodyPr wrap="none" rtlCol="0">
            <a:spAutoFit/>
          </a:bodyPr>
          <a:lstStyle/>
          <a:p>
            <a:pPr algn="l"/>
            <a:r>
              <a:rPr lang="en-US" dirty="0"/>
              <a:t>NULL</a:t>
            </a:r>
          </a:p>
        </p:txBody>
      </p:sp>
      <p:sp>
        <p:nvSpPr>
          <p:cNvPr id="18" name="Line 12"/>
          <p:cNvSpPr>
            <a:spLocks noChangeShapeType="1"/>
          </p:cNvSpPr>
          <p:nvPr/>
        </p:nvSpPr>
        <p:spPr bwMode="auto">
          <a:xfrm>
            <a:off x="762000" y="1905000"/>
            <a:ext cx="4191000" cy="6858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4" name="TextBox 3"/>
          <p:cNvSpPr txBox="1"/>
          <p:nvPr/>
        </p:nvSpPr>
        <p:spPr>
          <a:xfrm>
            <a:off x="609600" y="5257800"/>
            <a:ext cx="8125917" cy="400110"/>
          </a:xfrm>
          <a:prstGeom prst="rect">
            <a:avLst/>
          </a:prstGeom>
          <a:noFill/>
        </p:spPr>
        <p:txBody>
          <a:bodyPr wrap="none" rtlCol="0">
            <a:spAutoFit/>
          </a:bodyPr>
          <a:lstStyle/>
          <a:p>
            <a:pPr algn="l"/>
            <a:r>
              <a:rPr lang="en-US" sz="2000" dirty="0">
                <a:solidFill>
                  <a:srgbClr val="0000FF"/>
                </a:solidFill>
              </a:rPr>
              <a:t>Include a “NULL” English word and align to this to account for deletion</a:t>
            </a:r>
          </a:p>
        </p:txBody>
      </p:sp>
      <p:sp>
        <p:nvSpPr>
          <p:cNvPr id="20" name="TextBox 19"/>
          <p:cNvSpPr txBox="1"/>
          <p:nvPr/>
        </p:nvSpPr>
        <p:spPr>
          <a:xfrm>
            <a:off x="7162800" y="2057400"/>
            <a:ext cx="1822810" cy="369332"/>
          </a:xfrm>
          <a:prstGeom prst="rect">
            <a:avLst/>
          </a:prstGeom>
          <a:noFill/>
        </p:spPr>
        <p:txBody>
          <a:bodyPr wrap="none" rtlCol="0">
            <a:spAutoFit/>
          </a:bodyPr>
          <a:lstStyle/>
          <a:p>
            <a:pPr algn="l"/>
            <a:r>
              <a:rPr lang="en-US" dirty="0"/>
              <a:t>p(</a:t>
            </a:r>
            <a:r>
              <a:rPr lang="en-US" dirty="0" err="1"/>
              <a:t>verde</a:t>
            </a:r>
            <a:r>
              <a:rPr lang="en-US" dirty="0"/>
              <a:t> | green)</a:t>
            </a:r>
          </a:p>
        </p:txBody>
      </p:sp>
    </p:spTree>
    <p:extLst>
      <p:ext uri="{BB962C8B-B14F-4D97-AF65-F5344CB8AC3E}">
        <p14:creationId xmlns:p14="http://schemas.microsoft.com/office/powerpoint/2010/main" val="334774316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ltLang="ja-JP" sz="3600" dirty="0">
                <a:ea typeface="ＭＳ Ｐゴシック" pitchFamily="-111" charset="-128"/>
                <a:cs typeface="ＭＳ Ｐゴシック" pitchFamily="-111" charset="-128"/>
              </a:rPr>
              <a:t>Word models: IBM Model 1</a:t>
            </a:r>
            <a:endParaRPr lang="en-US" altLang="ja-JP" sz="2000" dirty="0">
              <a:ea typeface="ＭＳ Ｐゴシック" pitchFamily="-111" charset="-128"/>
              <a:cs typeface="ＭＳ Ｐゴシック" pitchFamily="-111" charset="-128"/>
            </a:endParaRPr>
          </a:p>
        </p:txBody>
      </p:sp>
      <p:sp>
        <p:nvSpPr>
          <p:cNvPr id="3" name="Content Placeholder 2"/>
          <p:cNvSpPr>
            <a:spLocks noGrp="1"/>
          </p:cNvSpPr>
          <p:nvPr>
            <p:ph idx="1"/>
          </p:nvPr>
        </p:nvSpPr>
        <p:spPr>
          <a:xfrm>
            <a:off x="304800" y="1447800"/>
            <a:ext cx="8534400" cy="990600"/>
          </a:xfrm>
        </p:spPr>
        <p:txBody>
          <a:bodyPr/>
          <a:lstStyle/>
          <a:p>
            <a:pPr marL="0" indent="0">
              <a:buNone/>
            </a:pPr>
            <a:r>
              <a:rPr lang="en-US" sz="2400" dirty="0"/>
              <a:t>generative story -&gt; probabilistic model</a:t>
            </a:r>
          </a:p>
          <a:p>
            <a:pPr lvl="1"/>
            <a:r>
              <a:rPr lang="en-US" sz="2000" dirty="0"/>
              <a:t>Key idea: introduce “</a:t>
            </a:r>
            <a:r>
              <a:rPr lang="en-US" sz="2000" dirty="0">
                <a:solidFill>
                  <a:srgbClr val="FF6600"/>
                </a:solidFill>
              </a:rPr>
              <a:t>hidden variables</a:t>
            </a:r>
            <a:r>
              <a:rPr lang="en-US" sz="2000" dirty="0"/>
              <a:t>” to model the word alignment</a:t>
            </a:r>
          </a:p>
        </p:txBody>
      </p:sp>
      <p:graphicFrame>
        <p:nvGraphicFramePr>
          <p:cNvPr id="20" name="Object 19"/>
          <p:cNvGraphicFramePr>
            <a:graphicFrameLocks noChangeAspect="1"/>
          </p:cNvGraphicFramePr>
          <p:nvPr>
            <p:extLst/>
          </p:nvPr>
        </p:nvGraphicFramePr>
        <p:xfrm>
          <a:off x="2743200" y="2514600"/>
          <a:ext cx="2600325" cy="500063"/>
        </p:xfrm>
        <a:graphic>
          <a:graphicData uri="http://schemas.openxmlformats.org/presentationml/2006/ole">
            <mc:AlternateContent xmlns:mc="http://schemas.openxmlformats.org/markup-compatibility/2006">
              <mc:Choice xmlns:v="urn:schemas-microsoft-com:vml" Requires="v">
                <p:oleObj spid="_x0000_s1021955" name="Equation" r:id="rId4" imgW="1320800" imgH="254000" progId="Equation.3">
                  <p:embed/>
                </p:oleObj>
              </mc:Choice>
              <mc:Fallback>
                <p:oleObj name="Equation" r:id="rId4" imgW="1320800" imgH="254000" progId="Equation.3">
                  <p:embed/>
                  <p:pic>
                    <p:nvPicPr>
                      <p:cNvPr id="20" name="Object 19"/>
                      <p:cNvPicPr/>
                      <p:nvPr/>
                    </p:nvPicPr>
                    <p:blipFill>
                      <a:blip r:embed="rId5"/>
                      <a:stretch>
                        <a:fillRect/>
                      </a:stretch>
                    </p:blipFill>
                    <p:spPr>
                      <a:xfrm>
                        <a:off x="2743200" y="2514600"/>
                        <a:ext cx="2600325" cy="500063"/>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2362200" y="3962400"/>
          <a:ext cx="3751263" cy="500063"/>
        </p:xfrm>
        <a:graphic>
          <a:graphicData uri="http://schemas.openxmlformats.org/presentationml/2006/ole">
            <mc:AlternateContent xmlns:mc="http://schemas.openxmlformats.org/markup-compatibility/2006">
              <mc:Choice xmlns:v="urn:schemas-microsoft-com:vml" Requires="v">
                <p:oleObj spid="_x0000_s1021956" name="Equation" r:id="rId6" imgW="1905000" imgH="254000" progId="Equation.3">
                  <p:embed/>
                </p:oleObj>
              </mc:Choice>
              <mc:Fallback>
                <p:oleObj name="Equation" r:id="rId6" imgW="1905000" imgH="254000" progId="Equation.3">
                  <p:embed/>
                  <p:pic>
                    <p:nvPicPr>
                      <p:cNvPr id="21" name="Object 20"/>
                      <p:cNvPicPr/>
                      <p:nvPr/>
                    </p:nvPicPr>
                    <p:blipFill>
                      <a:blip r:embed="rId7"/>
                      <a:stretch>
                        <a:fillRect/>
                      </a:stretch>
                    </p:blipFill>
                    <p:spPr>
                      <a:xfrm>
                        <a:off x="2362200" y="3962400"/>
                        <a:ext cx="3751263" cy="500063"/>
                      </a:xfrm>
                      <a:prstGeom prst="rect">
                        <a:avLst/>
                      </a:prstGeom>
                    </p:spPr>
                  </p:pic>
                </p:oleObj>
              </mc:Fallback>
            </mc:AlternateContent>
          </a:graphicData>
        </a:graphic>
      </p:graphicFrame>
      <p:sp>
        <p:nvSpPr>
          <p:cNvPr id="4" name="Down Arrow 3"/>
          <p:cNvSpPr/>
          <p:nvPr/>
        </p:nvSpPr>
        <p:spPr bwMode="auto">
          <a:xfrm>
            <a:off x="3810000" y="3124200"/>
            <a:ext cx="685800" cy="762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7" name="TextBox 6"/>
          <p:cNvSpPr txBox="1"/>
          <p:nvPr/>
        </p:nvSpPr>
        <p:spPr>
          <a:xfrm>
            <a:off x="1600200" y="4716800"/>
            <a:ext cx="4660250" cy="1938992"/>
          </a:xfrm>
          <a:prstGeom prst="rect">
            <a:avLst/>
          </a:prstGeom>
          <a:noFill/>
        </p:spPr>
        <p:txBody>
          <a:bodyPr wrap="none" rtlCol="0">
            <a:spAutoFit/>
          </a:bodyPr>
          <a:lstStyle/>
          <a:p>
            <a:pPr marL="285750" indent="-285750" algn="l">
              <a:buFont typeface="Arial"/>
              <a:buChar char="•"/>
            </a:pPr>
            <a:r>
              <a:rPr lang="en-US" sz="2000" dirty="0"/>
              <a:t>one variable for each foreign word</a:t>
            </a:r>
          </a:p>
          <a:p>
            <a:pPr marL="285750" indent="-285750" algn="l">
              <a:buFont typeface="Arial"/>
              <a:buChar char="•"/>
            </a:pPr>
            <a:endParaRPr lang="en-US" sz="2000" dirty="0"/>
          </a:p>
          <a:p>
            <a:pPr marL="285750" indent="-285750" algn="l">
              <a:buFont typeface="Arial"/>
              <a:buChar char="•"/>
            </a:pPr>
            <a:r>
              <a:rPr lang="en-US" sz="2000" i="1" dirty="0" err="1"/>
              <a:t>a</a:t>
            </a:r>
            <a:r>
              <a:rPr lang="en-US" sz="2000" i="1" baseline="-25000" dirty="0" err="1"/>
              <a:t>i</a:t>
            </a:r>
            <a:r>
              <a:rPr lang="en-US" sz="2000" dirty="0"/>
              <a:t> corresponds to the </a:t>
            </a:r>
            <a:r>
              <a:rPr lang="en-US" sz="2000" i="1" dirty="0" err="1"/>
              <a:t>i</a:t>
            </a:r>
            <a:r>
              <a:rPr lang="en-US" sz="2000" dirty="0" err="1"/>
              <a:t>th</a:t>
            </a:r>
            <a:r>
              <a:rPr lang="en-US" sz="2000" dirty="0"/>
              <a:t> foreign word</a:t>
            </a:r>
          </a:p>
          <a:p>
            <a:pPr marL="285750" indent="-285750" algn="l">
              <a:buFont typeface="Arial"/>
              <a:buChar char="•"/>
            </a:pPr>
            <a:endParaRPr lang="en-US" sz="2000" dirty="0"/>
          </a:p>
          <a:p>
            <a:pPr marL="285750" indent="-285750" algn="l">
              <a:buFont typeface="Arial"/>
              <a:buChar char="•"/>
            </a:pPr>
            <a:r>
              <a:rPr lang="en-US" sz="2000" dirty="0"/>
              <a:t>each </a:t>
            </a:r>
            <a:r>
              <a:rPr lang="en-US" sz="2000" i="1" dirty="0" err="1"/>
              <a:t>a</a:t>
            </a:r>
            <a:r>
              <a:rPr lang="en-US" sz="2000" i="1" baseline="-25000" dirty="0" err="1"/>
              <a:t>i</a:t>
            </a:r>
            <a:r>
              <a:rPr lang="en-US" sz="2000" dirty="0"/>
              <a:t> can take a value 0…|E|</a:t>
            </a:r>
          </a:p>
          <a:p>
            <a:pPr algn="l"/>
            <a:endParaRPr lang="en-US" sz="2000" dirty="0"/>
          </a:p>
        </p:txBody>
      </p:sp>
    </p:spTree>
    <p:extLst>
      <p:ext uri="{BB962C8B-B14F-4D97-AF65-F5344CB8AC3E}">
        <p14:creationId xmlns:p14="http://schemas.microsoft.com/office/powerpoint/2010/main" val="401837732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Alignment variables</a:t>
            </a:r>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Text Box 14"/>
          <p:cNvSpPr txBox="1">
            <a:spLocks noChangeArrowheads="1"/>
          </p:cNvSpPr>
          <p:nvPr/>
        </p:nvSpPr>
        <p:spPr bwMode="auto">
          <a:xfrm>
            <a:off x="1371600" y="29718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una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botefada</a:t>
            </a:r>
            <a:r>
              <a:rPr lang="en-US" altLang="ja-JP" sz="2400" dirty="0">
                <a:latin typeface="Tahoma" pitchFamily="-111" charset="0"/>
                <a:ea typeface="ＭＳ Ｐゴシック" pitchFamily="-111" charset="-128"/>
                <a:cs typeface="ＭＳ Ｐゴシック" pitchFamily="-111" charset="-128"/>
              </a:rPr>
              <a:t> a la </a:t>
            </a:r>
            <a:r>
              <a:rPr lang="en-US" altLang="ja-JP" sz="2400" dirty="0" err="1">
                <a:latin typeface="Tahoma" pitchFamily="-111" charset="0"/>
                <a:ea typeface="ＭＳ Ｐゴシック" pitchFamily="-111" charset="-128"/>
                <a:cs typeface="ＭＳ Ｐゴシック" pitchFamily="-111" charset="-128"/>
              </a:rPr>
              <a:t>bruja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extLst/>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22994"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520950" y="1524000"/>
          <a:ext cx="323850" cy="400050"/>
        </p:xfrm>
        <a:graphic>
          <a:graphicData uri="http://schemas.openxmlformats.org/presentationml/2006/ole">
            <mc:AlternateContent xmlns:mc="http://schemas.openxmlformats.org/markup-compatibility/2006">
              <mc:Choice xmlns:v="urn:schemas-microsoft-com:vml" Requires="v">
                <p:oleObj spid="_x0000_s1022995"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520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22996"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3738563" y="1524000"/>
          <a:ext cx="325437" cy="400050"/>
        </p:xfrm>
        <a:graphic>
          <a:graphicData uri="http://schemas.openxmlformats.org/presentationml/2006/ole">
            <mc:AlternateContent xmlns:mc="http://schemas.openxmlformats.org/markup-compatibility/2006">
              <mc:Choice xmlns:v="urn:schemas-microsoft-com:vml" Requires="v">
                <p:oleObj spid="_x0000_s1022997"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37385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360863" y="1511300"/>
          <a:ext cx="300037" cy="425450"/>
        </p:xfrm>
        <a:graphic>
          <a:graphicData uri="http://schemas.openxmlformats.org/presentationml/2006/ole">
            <mc:AlternateContent xmlns:mc="http://schemas.openxmlformats.org/markup-compatibility/2006">
              <mc:Choice xmlns:v="urn:schemas-microsoft-com:vml" Requires="v">
                <p:oleObj spid="_x0000_s1022998"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360863" y="1511300"/>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4929188" y="1511300"/>
          <a:ext cx="323850" cy="425450"/>
        </p:xfrm>
        <a:graphic>
          <a:graphicData uri="http://schemas.openxmlformats.org/presentationml/2006/ole">
            <mc:AlternateContent xmlns:mc="http://schemas.openxmlformats.org/markup-compatibility/2006">
              <mc:Choice xmlns:v="urn:schemas-microsoft-com:vml" Requires="v">
                <p:oleObj spid="_x0000_s1022999" name="Equation" r:id="rId13" imgW="165100" imgH="215900" progId="Equation.3">
                  <p:embed/>
                </p:oleObj>
              </mc:Choice>
              <mc:Fallback>
                <p:oleObj name="Equation" r:id="rId13" imgW="165100" imgH="215900" progId="Equation.3">
                  <p:embed/>
                  <p:pic>
                    <p:nvPicPr>
                      <p:cNvPr id="11" name="Object 10"/>
                      <p:cNvPicPr/>
                      <p:nvPr/>
                    </p:nvPicPr>
                    <p:blipFill>
                      <a:blip r:embed="rId14"/>
                      <a:stretch>
                        <a:fillRect/>
                      </a:stretch>
                    </p:blipFill>
                    <p:spPr>
                      <a:xfrm>
                        <a:off x="4929188" y="1511300"/>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7550" y="1524000"/>
          <a:ext cx="323850" cy="400050"/>
        </p:xfrm>
        <a:graphic>
          <a:graphicData uri="http://schemas.openxmlformats.org/presentationml/2006/ole">
            <mc:AlternateContent xmlns:mc="http://schemas.openxmlformats.org/markup-compatibility/2006">
              <mc:Choice xmlns:v="urn:schemas-microsoft-com:vml" Requires="v">
                <p:oleObj spid="_x0000_s1023000" name="Equation" r:id="rId15" imgW="165100" imgH="203200" progId="Equation.3">
                  <p:embed/>
                </p:oleObj>
              </mc:Choice>
              <mc:Fallback>
                <p:oleObj name="Equation" r:id="rId15" imgW="165100" imgH="203200" progId="Equation.3">
                  <p:embed/>
                  <p:pic>
                    <p:nvPicPr>
                      <p:cNvPr id="12" name="Object 11"/>
                      <p:cNvPicPr/>
                      <p:nvPr/>
                    </p:nvPicPr>
                    <p:blipFill>
                      <a:blip r:embed="rId16"/>
                      <a:stretch>
                        <a:fillRect/>
                      </a:stretch>
                    </p:blipFill>
                    <p:spPr>
                      <a:xfrm>
                        <a:off x="5797550" y="1524000"/>
                        <a:ext cx="323850"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1735138" y="2514600"/>
          <a:ext cx="298450" cy="400050"/>
        </p:xfrm>
        <a:graphic>
          <a:graphicData uri="http://schemas.openxmlformats.org/presentationml/2006/ole">
            <mc:AlternateContent xmlns:mc="http://schemas.openxmlformats.org/markup-compatibility/2006">
              <mc:Choice xmlns:v="urn:schemas-microsoft-com:vml" Requires="v">
                <p:oleObj spid="_x0000_s1023001" name="Equation" r:id="rId17" imgW="152400" imgH="203200" progId="Equation.3">
                  <p:embed/>
                </p:oleObj>
              </mc:Choice>
              <mc:Fallback>
                <p:oleObj name="Equation" r:id="rId17" imgW="152400" imgH="203200" progId="Equation.3">
                  <p:embed/>
                  <p:pic>
                    <p:nvPicPr>
                      <p:cNvPr id="13" name="Object 12"/>
                      <p:cNvPicPr/>
                      <p:nvPr/>
                    </p:nvPicPr>
                    <p:blipFill>
                      <a:blip r:embed="rId18"/>
                      <a:stretch>
                        <a:fillRect/>
                      </a:stretch>
                    </p:blipFill>
                    <p:spPr>
                      <a:xfrm>
                        <a:off x="1735138"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23002" name="Equation" r:id="rId19" imgW="165100" imgH="203200" progId="Equation.3">
                  <p:embed/>
                </p:oleObj>
              </mc:Choice>
              <mc:Fallback>
                <p:oleObj name="Equation" r:id="rId19" imgW="165100" imgH="203200" progId="Equation.3">
                  <p:embed/>
                  <p:pic>
                    <p:nvPicPr>
                      <p:cNvPr id="14" name="Object 13"/>
                      <p:cNvPicPr/>
                      <p:nvPr/>
                    </p:nvPicPr>
                    <p:blipFill>
                      <a:blip r:embed="rId20"/>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2819400" y="2501900"/>
          <a:ext cx="300037" cy="425450"/>
        </p:xfrm>
        <a:graphic>
          <a:graphicData uri="http://schemas.openxmlformats.org/presentationml/2006/ole">
            <mc:AlternateContent xmlns:mc="http://schemas.openxmlformats.org/markup-compatibility/2006">
              <mc:Choice xmlns:v="urn:schemas-microsoft-com:vml" Requires="v">
                <p:oleObj spid="_x0000_s1023003" name="Equation" r:id="rId21" imgW="152400" imgH="215900" progId="Equation.3">
                  <p:embed/>
                </p:oleObj>
              </mc:Choice>
              <mc:Fallback>
                <p:oleObj name="Equation" r:id="rId21" imgW="152400" imgH="215900" progId="Equation.3">
                  <p:embed/>
                  <p:pic>
                    <p:nvPicPr>
                      <p:cNvPr id="15" name="Object 14"/>
                      <p:cNvPicPr/>
                      <p:nvPr/>
                    </p:nvPicPr>
                    <p:blipFill>
                      <a:blip r:embed="rId22"/>
                      <a:stretch>
                        <a:fillRect/>
                      </a:stretch>
                    </p:blipFill>
                    <p:spPr>
                      <a:xfrm>
                        <a:off x="2819400"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3429000" y="2514600"/>
          <a:ext cx="325437" cy="400050"/>
        </p:xfrm>
        <a:graphic>
          <a:graphicData uri="http://schemas.openxmlformats.org/presentationml/2006/ole">
            <mc:AlternateContent xmlns:mc="http://schemas.openxmlformats.org/markup-compatibility/2006">
              <mc:Choice xmlns:v="urn:schemas-microsoft-com:vml" Requires="v">
                <p:oleObj spid="_x0000_s1023004" name="Equation" r:id="rId23" imgW="165100" imgH="203200" progId="Equation.3">
                  <p:embed/>
                </p:oleObj>
              </mc:Choice>
              <mc:Fallback>
                <p:oleObj name="Equation" r:id="rId23" imgW="165100" imgH="203200" progId="Equation.3">
                  <p:embed/>
                  <p:pic>
                    <p:nvPicPr>
                      <p:cNvPr id="16" name="Object 15"/>
                      <p:cNvPicPr/>
                      <p:nvPr/>
                    </p:nvPicPr>
                    <p:blipFill>
                      <a:blip r:embed="rId24"/>
                      <a:stretch>
                        <a:fillRect/>
                      </a:stretch>
                    </p:blipFill>
                    <p:spPr>
                      <a:xfrm>
                        <a:off x="3429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23005" name="Equation" r:id="rId25" imgW="165100" imgH="215900" progId="Equation.3">
                  <p:embed/>
                </p:oleObj>
              </mc:Choice>
              <mc:Fallback>
                <p:oleObj name="Equation" r:id="rId25" imgW="165100" imgH="215900" progId="Equation.3">
                  <p:embed/>
                  <p:pic>
                    <p:nvPicPr>
                      <p:cNvPr id="17" name="Object 16"/>
                      <p:cNvPicPr/>
                      <p:nvPr/>
                    </p:nvPicPr>
                    <p:blipFill>
                      <a:blip r:embed="rId26"/>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5010150" y="2501900"/>
          <a:ext cx="323850" cy="425450"/>
        </p:xfrm>
        <a:graphic>
          <a:graphicData uri="http://schemas.openxmlformats.org/presentationml/2006/ole">
            <mc:AlternateContent xmlns:mc="http://schemas.openxmlformats.org/markup-compatibility/2006">
              <mc:Choice xmlns:v="urn:schemas-microsoft-com:vml" Requires="v">
                <p:oleObj spid="_x0000_s1023006" name="Equation" r:id="rId27" imgW="165100" imgH="215900" progId="Equation.3">
                  <p:embed/>
                </p:oleObj>
              </mc:Choice>
              <mc:Fallback>
                <p:oleObj name="Equation" r:id="rId27" imgW="165100" imgH="215900" progId="Equation.3">
                  <p:embed/>
                  <p:pic>
                    <p:nvPicPr>
                      <p:cNvPr id="18" name="Object 17"/>
                      <p:cNvPicPr/>
                      <p:nvPr/>
                    </p:nvPicPr>
                    <p:blipFill>
                      <a:blip r:embed="rId28"/>
                      <a:stretch>
                        <a:fillRect/>
                      </a:stretch>
                    </p:blipFill>
                    <p:spPr>
                      <a:xfrm>
                        <a:off x="5010150" y="25019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5334000" y="2514600"/>
          <a:ext cx="323850" cy="400050"/>
        </p:xfrm>
        <a:graphic>
          <a:graphicData uri="http://schemas.openxmlformats.org/presentationml/2006/ole">
            <mc:AlternateContent xmlns:mc="http://schemas.openxmlformats.org/markup-compatibility/2006">
              <mc:Choice xmlns:v="urn:schemas-microsoft-com:vml" Requires="v">
                <p:oleObj spid="_x0000_s1023007" name="Equation" r:id="rId29" imgW="165100" imgH="203200" progId="Equation.3">
                  <p:embed/>
                </p:oleObj>
              </mc:Choice>
              <mc:Fallback>
                <p:oleObj name="Equation" r:id="rId29" imgW="165100" imgH="203200" progId="Equation.3">
                  <p:embed/>
                  <p:pic>
                    <p:nvPicPr>
                      <p:cNvPr id="19" name="Object 18"/>
                      <p:cNvPicPr/>
                      <p:nvPr/>
                    </p:nvPicPr>
                    <p:blipFill>
                      <a:blip r:embed="rId30"/>
                      <a:stretch>
                        <a:fillRect/>
                      </a:stretch>
                    </p:blipFill>
                    <p:spPr>
                      <a:xfrm>
                        <a:off x="5334000" y="2514600"/>
                        <a:ext cx="323850" cy="400050"/>
                      </a:xfrm>
                      <a:prstGeom prst="rect">
                        <a:avLst/>
                      </a:prstGeom>
                    </p:spPr>
                  </p:pic>
                </p:oleObj>
              </mc:Fallback>
            </mc:AlternateContent>
          </a:graphicData>
        </a:graphic>
      </p:graphicFrame>
      <p:graphicFrame>
        <p:nvGraphicFramePr>
          <p:cNvPr id="20" name="Object 19"/>
          <p:cNvGraphicFramePr>
            <a:graphicFrameLocks noChangeAspect="1"/>
          </p:cNvGraphicFramePr>
          <p:nvPr>
            <p:extLst/>
          </p:nvPr>
        </p:nvGraphicFramePr>
        <p:xfrm>
          <a:off x="5937250" y="2501900"/>
          <a:ext cx="298450" cy="425450"/>
        </p:xfrm>
        <a:graphic>
          <a:graphicData uri="http://schemas.openxmlformats.org/presentationml/2006/ole">
            <mc:AlternateContent xmlns:mc="http://schemas.openxmlformats.org/markup-compatibility/2006">
              <mc:Choice xmlns:v="urn:schemas-microsoft-com:vml" Requires="v">
                <p:oleObj spid="_x0000_s1023008" name="Equation" r:id="rId31" imgW="152400" imgH="215900" progId="Equation.3">
                  <p:embed/>
                </p:oleObj>
              </mc:Choice>
              <mc:Fallback>
                <p:oleObj name="Equation" r:id="rId31" imgW="152400" imgH="215900" progId="Equation.3">
                  <p:embed/>
                  <p:pic>
                    <p:nvPicPr>
                      <p:cNvPr id="20" name="Object 19"/>
                      <p:cNvPicPr/>
                      <p:nvPr/>
                    </p:nvPicPr>
                    <p:blipFill>
                      <a:blip r:embed="rId32"/>
                      <a:stretch>
                        <a:fillRect/>
                      </a:stretch>
                    </p:blipFill>
                    <p:spPr>
                      <a:xfrm>
                        <a:off x="5937250" y="2501900"/>
                        <a:ext cx="298450" cy="425450"/>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6534150" y="2501900"/>
          <a:ext cx="323850" cy="425450"/>
        </p:xfrm>
        <a:graphic>
          <a:graphicData uri="http://schemas.openxmlformats.org/presentationml/2006/ole">
            <mc:AlternateContent xmlns:mc="http://schemas.openxmlformats.org/markup-compatibility/2006">
              <mc:Choice xmlns:v="urn:schemas-microsoft-com:vml" Requires="v">
                <p:oleObj spid="_x0000_s1023009" name="Equation" r:id="rId33" imgW="165100" imgH="215900" progId="Equation.3">
                  <p:embed/>
                </p:oleObj>
              </mc:Choice>
              <mc:Fallback>
                <p:oleObj name="Equation" r:id="rId33" imgW="165100" imgH="215900" progId="Equation.3">
                  <p:embed/>
                  <p:pic>
                    <p:nvPicPr>
                      <p:cNvPr id="21" name="Object 20"/>
                      <p:cNvPicPr/>
                      <p:nvPr/>
                    </p:nvPicPr>
                    <p:blipFill>
                      <a:blip r:embed="rId34"/>
                      <a:stretch>
                        <a:fillRect/>
                      </a:stretch>
                    </p:blipFill>
                    <p:spPr>
                      <a:xfrm>
                        <a:off x="6534150" y="2501900"/>
                        <a:ext cx="323850" cy="425450"/>
                      </a:xfrm>
                      <a:prstGeom prst="rect">
                        <a:avLst/>
                      </a:prstGeom>
                    </p:spPr>
                  </p:pic>
                </p:oleObj>
              </mc:Fallback>
            </mc:AlternateContent>
          </a:graphicData>
        </a:graphic>
      </p:graphicFrame>
      <p:cxnSp>
        <p:nvCxnSpPr>
          <p:cNvPr id="26" name="Straight Arrow Connector 25"/>
          <p:cNvCxnSpPr/>
          <p:nvPr/>
        </p:nvCxnSpPr>
        <p:spPr bwMode="auto">
          <a:xfrm flipV="1">
            <a:off x="25146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V="1">
            <a:off x="1905000" y="1981200"/>
            <a:ext cx="76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V="1">
            <a:off x="30480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V="1">
            <a:off x="3657600" y="19812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flipH="1" flipV="1">
            <a:off x="3962400" y="1981200"/>
            <a:ext cx="457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flipV="1">
            <a:off x="1219200" y="1981200"/>
            <a:ext cx="38100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6" name="Object 35"/>
          <p:cNvGraphicFramePr>
            <a:graphicFrameLocks noChangeAspect="1"/>
          </p:cNvGraphicFramePr>
          <p:nvPr>
            <p:extLst/>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23010" name="Equation" r:id="rId35" imgW="165100" imgH="215900" progId="Equation.3">
                  <p:embed/>
                </p:oleObj>
              </mc:Choice>
              <mc:Fallback>
                <p:oleObj name="Equation" r:id="rId35" imgW="165100" imgH="215900" progId="Equation.3">
                  <p:embed/>
                  <p:pic>
                    <p:nvPicPr>
                      <p:cNvPr id="36" name="Object 35"/>
                      <p:cNvPicPr/>
                      <p:nvPr/>
                    </p:nvPicPr>
                    <p:blipFill>
                      <a:blip r:embed="rId36"/>
                      <a:stretch>
                        <a:fillRect/>
                      </a:stretch>
                    </p:blipFill>
                    <p:spPr>
                      <a:xfrm>
                        <a:off x="1041400" y="1511300"/>
                        <a:ext cx="325438" cy="425450"/>
                      </a:xfrm>
                      <a:prstGeom prst="rect">
                        <a:avLst/>
                      </a:prstGeom>
                    </p:spPr>
                  </p:pic>
                </p:oleObj>
              </mc:Fallback>
            </mc:AlternateContent>
          </a:graphicData>
        </a:graphic>
      </p:graphicFrame>
      <p:cxnSp>
        <p:nvCxnSpPr>
          <p:cNvPr id="38" name="Straight Arrow Connector 37"/>
          <p:cNvCxnSpPr/>
          <p:nvPr/>
        </p:nvCxnSpPr>
        <p:spPr bwMode="auto">
          <a:xfrm flipH="1" flipV="1">
            <a:off x="4572000" y="1905000"/>
            <a:ext cx="990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a:stCxn id="21" idx="0"/>
          </p:cNvCxnSpPr>
          <p:nvPr/>
        </p:nvCxnSpPr>
        <p:spPr bwMode="auto">
          <a:xfrm flipH="1" flipV="1">
            <a:off x="5181600" y="1905000"/>
            <a:ext cx="1514475"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flipH="1" flipV="1">
            <a:off x="5943600" y="1905000"/>
            <a:ext cx="152401"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45" name="Table 44"/>
          <p:cNvGraphicFramePr>
            <a:graphicFrameLocks noGrp="1"/>
          </p:cNvGraphicFramePr>
          <p:nvPr>
            <p:extLst/>
          </p:nvPr>
        </p:nvGraphicFramePr>
        <p:xfrm>
          <a:off x="2362200" y="3581400"/>
          <a:ext cx="2971800" cy="3017520"/>
        </p:xfrm>
        <a:graphic>
          <a:graphicData uri="http://schemas.openxmlformats.org/drawingml/2006/table">
            <a:tbl>
              <a:tblPr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283029">
                <a:tc>
                  <a:txBody>
                    <a:bodyPr/>
                    <a:lstStyle/>
                    <a:p>
                      <a:pPr algn="ctr"/>
                      <a:r>
                        <a:rPr lang="en-US" sz="1600" i="1" dirty="0">
                          <a:latin typeface="Times"/>
                          <a:cs typeface="Times"/>
                        </a:rPr>
                        <a:t>a</a:t>
                      </a:r>
                      <a:r>
                        <a:rPr lang="en-US" sz="1600" i="1" baseline="-25000" dirty="0">
                          <a:latin typeface="Times"/>
                          <a:cs typeface="Times"/>
                        </a:rPr>
                        <a:t>1</a:t>
                      </a:r>
                    </a:p>
                  </a:txBody>
                  <a:tcPr/>
                </a:tc>
                <a:tc>
                  <a:txBody>
                    <a:bodyPr/>
                    <a:lstStyle/>
                    <a:p>
                      <a:pPr algn="ctr"/>
                      <a:r>
                        <a:rPr lang="en-US" sz="1600" dirty="0">
                          <a:latin typeface="Times"/>
                          <a:cs typeface="Times"/>
                        </a:rPr>
                        <a:t>1</a:t>
                      </a:r>
                    </a:p>
                  </a:txBody>
                  <a:tcPr/>
                </a:tc>
                <a:extLst>
                  <a:ext uri="{0D108BD9-81ED-4DB2-BD59-A6C34878D82A}">
                    <a16:rowId xmlns:a16="http://schemas.microsoft.com/office/drawing/2014/main" val="10000"/>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2</a:t>
                      </a:r>
                    </a:p>
                  </a:txBody>
                  <a:tcPr/>
                </a:tc>
                <a:tc>
                  <a:txBody>
                    <a:bodyPr/>
                    <a:lstStyle/>
                    <a:p>
                      <a:pPr algn="ctr"/>
                      <a:r>
                        <a:rPr lang="en-US" sz="1600" dirty="0">
                          <a:latin typeface="Times"/>
                          <a:cs typeface="Times"/>
                        </a:rPr>
                        <a:t>3</a:t>
                      </a:r>
                    </a:p>
                  </a:txBody>
                  <a:tcPr/>
                </a:tc>
                <a:extLst>
                  <a:ext uri="{0D108BD9-81ED-4DB2-BD59-A6C34878D82A}">
                    <a16:rowId xmlns:a16="http://schemas.microsoft.com/office/drawing/2014/main" val="10001"/>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3</a:t>
                      </a:r>
                    </a:p>
                  </a:txBody>
                  <a:tcPr/>
                </a:tc>
                <a:tc>
                  <a:txBody>
                    <a:bodyPr/>
                    <a:lstStyle/>
                    <a:p>
                      <a:pPr algn="ctr"/>
                      <a:r>
                        <a:rPr lang="en-US" sz="1600" dirty="0">
                          <a:latin typeface="Times"/>
                          <a:cs typeface="Times"/>
                        </a:rPr>
                        <a:t>4</a:t>
                      </a:r>
                    </a:p>
                  </a:txBody>
                  <a:tcPr/>
                </a:tc>
                <a:extLst>
                  <a:ext uri="{0D108BD9-81ED-4DB2-BD59-A6C34878D82A}">
                    <a16:rowId xmlns:a16="http://schemas.microsoft.com/office/drawing/2014/main" val="10002"/>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4</a:t>
                      </a:r>
                    </a:p>
                  </a:txBody>
                  <a:tcPr/>
                </a:tc>
                <a:tc>
                  <a:txBody>
                    <a:bodyPr/>
                    <a:lstStyle/>
                    <a:p>
                      <a:pPr algn="ctr"/>
                      <a:r>
                        <a:rPr lang="en-US" sz="1600" dirty="0">
                          <a:latin typeface="Times"/>
                          <a:cs typeface="Times"/>
                        </a:rPr>
                        <a:t>4</a:t>
                      </a:r>
                    </a:p>
                  </a:txBody>
                  <a:tcPr/>
                </a:tc>
                <a:extLst>
                  <a:ext uri="{0D108BD9-81ED-4DB2-BD59-A6C34878D82A}">
                    <a16:rowId xmlns:a16="http://schemas.microsoft.com/office/drawing/2014/main" val="10003"/>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5</a:t>
                      </a:r>
                    </a:p>
                  </a:txBody>
                  <a:tcPr/>
                </a:tc>
                <a:tc>
                  <a:txBody>
                    <a:bodyPr/>
                    <a:lstStyle/>
                    <a:p>
                      <a:pPr algn="ctr"/>
                      <a:r>
                        <a:rPr lang="en-US" sz="1600" dirty="0">
                          <a:latin typeface="Times"/>
                          <a:cs typeface="Times"/>
                        </a:rPr>
                        <a:t>4</a:t>
                      </a:r>
                    </a:p>
                  </a:txBody>
                  <a:tcPr/>
                </a:tc>
                <a:extLst>
                  <a:ext uri="{0D108BD9-81ED-4DB2-BD59-A6C34878D82A}">
                    <a16:rowId xmlns:a16="http://schemas.microsoft.com/office/drawing/2014/main" val="10004"/>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6</a:t>
                      </a:r>
                    </a:p>
                  </a:txBody>
                  <a:tcPr/>
                </a:tc>
                <a:tc>
                  <a:txBody>
                    <a:bodyPr/>
                    <a:lstStyle/>
                    <a:p>
                      <a:pPr algn="ctr"/>
                      <a:r>
                        <a:rPr lang="en-US" sz="1600" dirty="0">
                          <a:latin typeface="Times"/>
                          <a:cs typeface="Times"/>
                        </a:rPr>
                        <a:t>0</a:t>
                      </a:r>
                    </a:p>
                  </a:txBody>
                  <a:tcPr/>
                </a:tc>
                <a:extLst>
                  <a:ext uri="{0D108BD9-81ED-4DB2-BD59-A6C34878D82A}">
                    <a16:rowId xmlns:a16="http://schemas.microsoft.com/office/drawing/2014/main" val="10005"/>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7</a:t>
                      </a:r>
                    </a:p>
                  </a:txBody>
                  <a:tcPr/>
                </a:tc>
                <a:tc>
                  <a:txBody>
                    <a:bodyPr/>
                    <a:lstStyle/>
                    <a:p>
                      <a:pPr algn="ctr"/>
                      <a:r>
                        <a:rPr lang="en-US" sz="1600" dirty="0">
                          <a:latin typeface="Times"/>
                          <a:cs typeface="Times"/>
                        </a:rPr>
                        <a:t>5</a:t>
                      </a:r>
                    </a:p>
                  </a:txBody>
                  <a:tcPr/>
                </a:tc>
                <a:extLst>
                  <a:ext uri="{0D108BD9-81ED-4DB2-BD59-A6C34878D82A}">
                    <a16:rowId xmlns:a16="http://schemas.microsoft.com/office/drawing/2014/main" val="10006"/>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8</a:t>
                      </a:r>
                    </a:p>
                  </a:txBody>
                  <a:tcPr/>
                </a:tc>
                <a:tc>
                  <a:txBody>
                    <a:bodyPr/>
                    <a:lstStyle/>
                    <a:p>
                      <a:pPr algn="ctr"/>
                      <a:r>
                        <a:rPr lang="en-US" sz="1600" dirty="0">
                          <a:latin typeface="Times"/>
                          <a:cs typeface="Times"/>
                        </a:rPr>
                        <a:t>7</a:t>
                      </a:r>
                    </a:p>
                  </a:txBody>
                  <a:tcPr/>
                </a:tc>
                <a:extLst>
                  <a:ext uri="{0D108BD9-81ED-4DB2-BD59-A6C34878D82A}">
                    <a16:rowId xmlns:a16="http://schemas.microsoft.com/office/drawing/2014/main" val="10007"/>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9</a:t>
                      </a:r>
                    </a:p>
                  </a:txBody>
                  <a:tcPr/>
                </a:tc>
                <a:tc>
                  <a:txBody>
                    <a:bodyPr/>
                    <a:lstStyle/>
                    <a:p>
                      <a:pPr algn="ctr"/>
                      <a:r>
                        <a:rPr lang="en-US" sz="1600" dirty="0">
                          <a:latin typeface="Times"/>
                          <a:cs typeface="Times"/>
                        </a:rPr>
                        <a:t>6</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411642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Alignment variables</a:t>
            </a:r>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5" name="Text Box 14"/>
          <p:cNvSpPr txBox="1">
            <a:spLocks noChangeArrowheads="1"/>
          </p:cNvSpPr>
          <p:nvPr/>
        </p:nvSpPr>
        <p:spPr bwMode="auto">
          <a:xfrm>
            <a:off x="1371600" y="29718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Le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a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en application</a:t>
            </a:r>
          </a:p>
        </p:txBody>
      </p:sp>
      <p:graphicFrame>
        <p:nvGraphicFramePr>
          <p:cNvPr id="6" name="Object 5"/>
          <p:cNvGraphicFramePr>
            <a:graphicFrameLocks noChangeAspect="1"/>
          </p:cNvGraphicFramePr>
          <p:nvPr>
            <p:extLst/>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24015"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266950" y="1524000"/>
          <a:ext cx="323850" cy="400050"/>
        </p:xfrm>
        <a:graphic>
          <a:graphicData uri="http://schemas.openxmlformats.org/presentationml/2006/ole">
            <mc:AlternateContent xmlns:mc="http://schemas.openxmlformats.org/markup-compatibility/2006">
              <mc:Choice xmlns:v="urn:schemas-microsoft-com:vml" Requires="v">
                <p:oleObj spid="_x0000_s1024016"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266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24017"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094163" y="1524000"/>
          <a:ext cx="325437" cy="400050"/>
        </p:xfrm>
        <a:graphic>
          <a:graphicData uri="http://schemas.openxmlformats.org/presentationml/2006/ole">
            <mc:AlternateContent xmlns:mc="http://schemas.openxmlformats.org/markup-compatibility/2006">
              <mc:Choice xmlns:v="urn:schemas-microsoft-com:vml" Requires="v">
                <p:oleObj spid="_x0000_s1024018"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40941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729163" y="1511300"/>
          <a:ext cx="300037" cy="425450"/>
        </p:xfrm>
        <a:graphic>
          <a:graphicData uri="http://schemas.openxmlformats.org/presentationml/2006/ole">
            <mc:AlternateContent xmlns:mc="http://schemas.openxmlformats.org/markup-compatibility/2006">
              <mc:Choice xmlns:v="urn:schemas-microsoft-com:vml" Requires="v">
                <p:oleObj spid="_x0000_s1024019"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729163" y="1511300"/>
                        <a:ext cx="300037"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7550" y="1511300"/>
          <a:ext cx="323850" cy="425450"/>
        </p:xfrm>
        <a:graphic>
          <a:graphicData uri="http://schemas.openxmlformats.org/presentationml/2006/ole">
            <mc:AlternateContent xmlns:mc="http://schemas.openxmlformats.org/markup-compatibility/2006">
              <mc:Choice xmlns:v="urn:schemas-microsoft-com:vml" Requires="v">
                <p:oleObj spid="_x0000_s1024020" name="Equation" r:id="rId13" imgW="165100" imgH="215900" progId="Equation.3">
                  <p:embed/>
                </p:oleObj>
              </mc:Choice>
              <mc:Fallback>
                <p:oleObj name="Equation" r:id="rId13" imgW="165100" imgH="215900" progId="Equation.3">
                  <p:embed/>
                  <p:pic>
                    <p:nvPicPr>
                      <p:cNvPr id="12" name="Object 11"/>
                      <p:cNvPicPr/>
                      <p:nvPr/>
                    </p:nvPicPr>
                    <p:blipFill>
                      <a:blip r:embed="rId14"/>
                      <a:stretch>
                        <a:fillRect/>
                      </a:stretch>
                    </p:blipFill>
                    <p:spPr>
                      <a:xfrm>
                        <a:off x="5797550" y="1511300"/>
                        <a:ext cx="323850" cy="42545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1524000" y="2514600"/>
          <a:ext cx="298450" cy="400050"/>
        </p:xfrm>
        <a:graphic>
          <a:graphicData uri="http://schemas.openxmlformats.org/presentationml/2006/ole">
            <mc:AlternateContent xmlns:mc="http://schemas.openxmlformats.org/markup-compatibility/2006">
              <mc:Choice xmlns:v="urn:schemas-microsoft-com:vml" Requires="v">
                <p:oleObj spid="_x0000_s1024021" name="Equation" r:id="rId15" imgW="152400" imgH="203200" progId="Equation.3">
                  <p:embed/>
                </p:oleObj>
              </mc:Choice>
              <mc:Fallback>
                <p:oleObj name="Equation" r:id="rId15" imgW="152400" imgH="203200" progId="Equation.3">
                  <p:embed/>
                  <p:pic>
                    <p:nvPicPr>
                      <p:cNvPr id="13" name="Object 12"/>
                      <p:cNvPicPr/>
                      <p:nvPr/>
                    </p:nvPicPr>
                    <p:blipFill>
                      <a:blip r:embed="rId16"/>
                      <a:stretch>
                        <a:fillRect/>
                      </a:stretch>
                    </p:blipFill>
                    <p:spPr>
                      <a:xfrm>
                        <a:off x="1524000"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24022" name="Equation" r:id="rId17" imgW="165100" imgH="203200" progId="Equation.3">
                  <p:embed/>
                </p:oleObj>
              </mc:Choice>
              <mc:Fallback>
                <p:oleObj name="Equation" r:id="rId17" imgW="165100" imgH="203200" progId="Equation.3">
                  <p:embed/>
                  <p:pic>
                    <p:nvPicPr>
                      <p:cNvPr id="14" name="Object 13"/>
                      <p:cNvPicPr/>
                      <p:nvPr/>
                    </p:nvPicPr>
                    <p:blipFill>
                      <a:blip r:embed="rId18"/>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3433763" y="2501900"/>
          <a:ext cx="300037" cy="425450"/>
        </p:xfrm>
        <a:graphic>
          <a:graphicData uri="http://schemas.openxmlformats.org/presentationml/2006/ole">
            <mc:AlternateContent xmlns:mc="http://schemas.openxmlformats.org/markup-compatibility/2006">
              <mc:Choice xmlns:v="urn:schemas-microsoft-com:vml" Requires="v">
                <p:oleObj spid="_x0000_s1024023" name="Equation" r:id="rId19" imgW="152400" imgH="215900" progId="Equation.3">
                  <p:embed/>
                </p:oleObj>
              </mc:Choice>
              <mc:Fallback>
                <p:oleObj name="Equation" r:id="rId19" imgW="152400" imgH="215900" progId="Equation.3">
                  <p:embed/>
                  <p:pic>
                    <p:nvPicPr>
                      <p:cNvPr id="15" name="Object 14"/>
                      <p:cNvPicPr/>
                      <p:nvPr/>
                    </p:nvPicPr>
                    <p:blipFill>
                      <a:blip r:embed="rId20"/>
                      <a:stretch>
                        <a:fillRect/>
                      </a:stretch>
                    </p:blipFill>
                    <p:spPr>
                      <a:xfrm>
                        <a:off x="3433763"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3810000" y="2514600"/>
          <a:ext cx="325437" cy="400050"/>
        </p:xfrm>
        <a:graphic>
          <a:graphicData uri="http://schemas.openxmlformats.org/presentationml/2006/ole">
            <mc:AlternateContent xmlns:mc="http://schemas.openxmlformats.org/markup-compatibility/2006">
              <mc:Choice xmlns:v="urn:schemas-microsoft-com:vml" Requires="v">
                <p:oleObj spid="_x0000_s1024024" name="Equation" r:id="rId21" imgW="165100" imgH="203200" progId="Equation.3">
                  <p:embed/>
                </p:oleObj>
              </mc:Choice>
              <mc:Fallback>
                <p:oleObj name="Equation" r:id="rId21" imgW="165100" imgH="203200" progId="Equation.3">
                  <p:embed/>
                  <p:pic>
                    <p:nvPicPr>
                      <p:cNvPr id="16" name="Object 15"/>
                      <p:cNvPicPr/>
                      <p:nvPr/>
                    </p:nvPicPr>
                    <p:blipFill>
                      <a:blip r:embed="rId22"/>
                      <a:stretch>
                        <a:fillRect/>
                      </a:stretch>
                    </p:blipFill>
                    <p:spPr>
                      <a:xfrm>
                        <a:off x="3810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24025" name="Equation" r:id="rId23" imgW="165100" imgH="215900" progId="Equation.3">
                  <p:embed/>
                </p:oleObj>
              </mc:Choice>
              <mc:Fallback>
                <p:oleObj name="Equation" r:id="rId23" imgW="165100" imgH="215900" progId="Equation.3">
                  <p:embed/>
                  <p:pic>
                    <p:nvPicPr>
                      <p:cNvPr id="17" name="Object 16"/>
                      <p:cNvPicPr/>
                      <p:nvPr/>
                    </p:nvPicPr>
                    <p:blipFill>
                      <a:blip r:embed="rId24"/>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4857750" y="2501900"/>
          <a:ext cx="323850" cy="425450"/>
        </p:xfrm>
        <a:graphic>
          <a:graphicData uri="http://schemas.openxmlformats.org/presentationml/2006/ole">
            <mc:AlternateContent xmlns:mc="http://schemas.openxmlformats.org/markup-compatibility/2006">
              <mc:Choice xmlns:v="urn:schemas-microsoft-com:vml" Requires="v">
                <p:oleObj spid="_x0000_s1024026" name="Equation" r:id="rId25" imgW="165100" imgH="215900" progId="Equation.3">
                  <p:embed/>
                </p:oleObj>
              </mc:Choice>
              <mc:Fallback>
                <p:oleObj name="Equation" r:id="rId25" imgW="165100" imgH="215900" progId="Equation.3">
                  <p:embed/>
                  <p:pic>
                    <p:nvPicPr>
                      <p:cNvPr id="18" name="Object 17"/>
                      <p:cNvPicPr/>
                      <p:nvPr/>
                    </p:nvPicPr>
                    <p:blipFill>
                      <a:blip r:embed="rId26"/>
                      <a:stretch>
                        <a:fillRect/>
                      </a:stretch>
                    </p:blipFill>
                    <p:spPr>
                      <a:xfrm>
                        <a:off x="4857750" y="25019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5695950" y="2514600"/>
          <a:ext cx="323850" cy="400050"/>
        </p:xfrm>
        <a:graphic>
          <a:graphicData uri="http://schemas.openxmlformats.org/presentationml/2006/ole">
            <mc:AlternateContent xmlns:mc="http://schemas.openxmlformats.org/markup-compatibility/2006">
              <mc:Choice xmlns:v="urn:schemas-microsoft-com:vml" Requires="v">
                <p:oleObj spid="_x0000_s1024027" name="Equation" r:id="rId27" imgW="165100" imgH="203200" progId="Equation.3">
                  <p:embed/>
                </p:oleObj>
              </mc:Choice>
              <mc:Fallback>
                <p:oleObj name="Equation" r:id="rId27" imgW="165100" imgH="203200" progId="Equation.3">
                  <p:embed/>
                  <p:pic>
                    <p:nvPicPr>
                      <p:cNvPr id="19" name="Object 18"/>
                      <p:cNvPicPr/>
                      <p:nvPr/>
                    </p:nvPicPr>
                    <p:blipFill>
                      <a:blip r:embed="rId28"/>
                      <a:stretch>
                        <a:fillRect/>
                      </a:stretch>
                    </p:blipFill>
                    <p:spPr>
                      <a:xfrm>
                        <a:off x="5695950" y="2514600"/>
                        <a:ext cx="323850" cy="400050"/>
                      </a:xfrm>
                      <a:prstGeom prst="rect">
                        <a:avLst/>
                      </a:prstGeom>
                    </p:spPr>
                  </p:pic>
                </p:oleObj>
              </mc:Fallback>
            </mc:AlternateContent>
          </a:graphicData>
        </a:graphic>
      </p:graphicFrame>
      <p:graphicFrame>
        <p:nvGraphicFramePr>
          <p:cNvPr id="36" name="Object 35"/>
          <p:cNvGraphicFramePr>
            <a:graphicFrameLocks noChangeAspect="1"/>
          </p:cNvGraphicFramePr>
          <p:nvPr>
            <p:extLst/>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24028" name="Equation" r:id="rId29" imgW="165100" imgH="215900" progId="Equation.3">
                  <p:embed/>
                </p:oleObj>
              </mc:Choice>
              <mc:Fallback>
                <p:oleObj name="Equation" r:id="rId29" imgW="165100" imgH="215900" progId="Equation.3">
                  <p:embed/>
                  <p:pic>
                    <p:nvPicPr>
                      <p:cNvPr id="36" name="Object 35"/>
                      <p:cNvPicPr/>
                      <p:nvPr/>
                    </p:nvPicPr>
                    <p:blipFill>
                      <a:blip r:embed="rId30"/>
                      <a:stretch>
                        <a:fillRect/>
                      </a:stretch>
                    </p:blipFill>
                    <p:spPr>
                      <a:xfrm>
                        <a:off x="1041400" y="1511300"/>
                        <a:ext cx="325438" cy="425450"/>
                      </a:xfrm>
                      <a:prstGeom prst="rect">
                        <a:avLst/>
                      </a:prstGeom>
                    </p:spPr>
                  </p:pic>
                </p:oleObj>
              </mc:Fallback>
            </mc:AlternateContent>
          </a:graphicData>
        </a:graphic>
      </p:graphicFrame>
      <p:sp>
        <p:nvSpPr>
          <p:cNvPr id="3" name="TextBox 2"/>
          <p:cNvSpPr txBox="1"/>
          <p:nvPr/>
        </p:nvSpPr>
        <p:spPr>
          <a:xfrm>
            <a:off x="3048000" y="1981200"/>
            <a:ext cx="1480644" cy="400110"/>
          </a:xfrm>
          <a:prstGeom prst="rect">
            <a:avLst/>
          </a:prstGeom>
          <a:noFill/>
        </p:spPr>
        <p:txBody>
          <a:bodyPr wrap="none" rtlCol="0">
            <a:spAutoFit/>
          </a:bodyPr>
          <a:lstStyle/>
          <a:p>
            <a:pPr algn="l"/>
            <a:r>
              <a:rPr lang="en-US" sz="2000" dirty="0">
                <a:solidFill>
                  <a:srgbClr val="FF0000"/>
                </a:solidFill>
              </a:rPr>
              <a:t>Alignment?</a:t>
            </a:r>
          </a:p>
        </p:txBody>
      </p:sp>
    </p:spTree>
    <p:extLst>
      <p:ext uri="{BB962C8B-B14F-4D97-AF65-F5344CB8AC3E}">
        <p14:creationId xmlns:p14="http://schemas.microsoft.com/office/powerpoint/2010/main" val="3678977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Alignment variables</a:t>
            </a:r>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5" name="Text Box 14"/>
          <p:cNvSpPr txBox="1">
            <a:spLocks noChangeArrowheads="1"/>
          </p:cNvSpPr>
          <p:nvPr/>
        </p:nvSpPr>
        <p:spPr bwMode="auto">
          <a:xfrm>
            <a:off x="1371600" y="29718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Le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a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en application</a:t>
            </a:r>
          </a:p>
        </p:txBody>
      </p:sp>
      <p:graphicFrame>
        <p:nvGraphicFramePr>
          <p:cNvPr id="6" name="Object 5"/>
          <p:cNvGraphicFramePr>
            <a:graphicFrameLocks noChangeAspect="1"/>
          </p:cNvGraphicFramePr>
          <p:nvPr>
            <p:extLst/>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25039"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266950" y="1524000"/>
          <a:ext cx="323850" cy="400050"/>
        </p:xfrm>
        <a:graphic>
          <a:graphicData uri="http://schemas.openxmlformats.org/presentationml/2006/ole">
            <mc:AlternateContent xmlns:mc="http://schemas.openxmlformats.org/markup-compatibility/2006">
              <mc:Choice xmlns:v="urn:schemas-microsoft-com:vml" Requires="v">
                <p:oleObj spid="_x0000_s1025040"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266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25041"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094163" y="1524000"/>
          <a:ext cx="325437" cy="400050"/>
        </p:xfrm>
        <a:graphic>
          <a:graphicData uri="http://schemas.openxmlformats.org/presentationml/2006/ole">
            <mc:AlternateContent xmlns:mc="http://schemas.openxmlformats.org/markup-compatibility/2006">
              <mc:Choice xmlns:v="urn:schemas-microsoft-com:vml" Requires="v">
                <p:oleObj spid="_x0000_s1025042"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40941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729163" y="1511300"/>
          <a:ext cx="300037" cy="425450"/>
        </p:xfrm>
        <a:graphic>
          <a:graphicData uri="http://schemas.openxmlformats.org/presentationml/2006/ole">
            <mc:AlternateContent xmlns:mc="http://schemas.openxmlformats.org/markup-compatibility/2006">
              <mc:Choice xmlns:v="urn:schemas-microsoft-com:vml" Requires="v">
                <p:oleObj spid="_x0000_s1025043"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729163" y="1511300"/>
                        <a:ext cx="300037"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7550" y="1511300"/>
          <a:ext cx="323850" cy="425450"/>
        </p:xfrm>
        <a:graphic>
          <a:graphicData uri="http://schemas.openxmlformats.org/presentationml/2006/ole">
            <mc:AlternateContent xmlns:mc="http://schemas.openxmlformats.org/markup-compatibility/2006">
              <mc:Choice xmlns:v="urn:schemas-microsoft-com:vml" Requires="v">
                <p:oleObj spid="_x0000_s1025044" name="Equation" r:id="rId13" imgW="165100" imgH="215900" progId="Equation.3">
                  <p:embed/>
                </p:oleObj>
              </mc:Choice>
              <mc:Fallback>
                <p:oleObj name="Equation" r:id="rId13" imgW="165100" imgH="215900" progId="Equation.3">
                  <p:embed/>
                  <p:pic>
                    <p:nvPicPr>
                      <p:cNvPr id="12" name="Object 11"/>
                      <p:cNvPicPr/>
                      <p:nvPr/>
                    </p:nvPicPr>
                    <p:blipFill>
                      <a:blip r:embed="rId14"/>
                      <a:stretch>
                        <a:fillRect/>
                      </a:stretch>
                    </p:blipFill>
                    <p:spPr>
                      <a:xfrm>
                        <a:off x="5797550" y="1511300"/>
                        <a:ext cx="323850" cy="42545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1524000" y="2514600"/>
          <a:ext cx="298450" cy="400050"/>
        </p:xfrm>
        <a:graphic>
          <a:graphicData uri="http://schemas.openxmlformats.org/presentationml/2006/ole">
            <mc:AlternateContent xmlns:mc="http://schemas.openxmlformats.org/markup-compatibility/2006">
              <mc:Choice xmlns:v="urn:schemas-microsoft-com:vml" Requires="v">
                <p:oleObj spid="_x0000_s1025045" name="Equation" r:id="rId15" imgW="152400" imgH="203200" progId="Equation.3">
                  <p:embed/>
                </p:oleObj>
              </mc:Choice>
              <mc:Fallback>
                <p:oleObj name="Equation" r:id="rId15" imgW="152400" imgH="203200" progId="Equation.3">
                  <p:embed/>
                  <p:pic>
                    <p:nvPicPr>
                      <p:cNvPr id="13" name="Object 12"/>
                      <p:cNvPicPr/>
                      <p:nvPr/>
                    </p:nvPicPr>
                    <p:blipFill>
                      <a:blip r:embed="rId16"/>
                      <a:stretch>
                        <a:fillRect/>
                      </a:stretch>
                    </p:blipFill>
                    <p:spPr>
                      <a:xfrm>
                        <a:off x="1524000"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25046" name="Equation" r:id="rId17" imgW="165100" imgH="203200" progId="Equation.3">
                  <p:embed/>
                </p:oleObj>
              </mc:Choice>
              <mc:Fallback>
                <p:oleObj name="Equation" r:id="rId17" imgW="165100" imgH="203200" progId="Equation.3">
                  <p:embed/>
                  <p:pic>
                    <p:nvPicPr>
                      <p:cNvPr id="14" name="Object 13"/>
                      <p:cNvPicPr/>
                      <p:nvPr/>
                    </p:nvPicPr>
                    <p:blipFill>
                      <a:blip r:embed="rId18"/>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3433763" y="2501900"/>
          <a:ext cx="300037" cy="425450"/>
        </p:xfrm>
        <a:graphic>
          <a:graphicData uri="http://schemas.openxmlformats.org/presentationml/2006/ole">
            <mc:AlternateContent xmlns:mc="http://schemas.openxmlformats.org/markup-compatibility/2006">
              <mc:Choice xmlns:v="urn:schemas-microsoft-com:vml" Requires="v">
                <p:oleObj spid="_x0000_s1025047" name="Equation" r:id="rId19" imgW="152400" imgH="215900" progId="Equation.3">
                  <p:embed/>
                </p:oleObj>
              </mc:Choice>
              <mc:Fallback>
                <p:oleObj name="Equation" r:id="rId19" imgW="152400" imgH="215900" progId="Equation.3">
                  <p:embed/>
                  <p:pic>
                    <p:nvPicPr>
                      <p:cNvPr id="15" name="Object 14"/>
                      <p:cNvPicPr/>
                      <p:nvPr/>
                    </p:nvPicPr>
                    <p:blipFill>
                      <a:blip r:embed="rId20"/>
                      <a:stretch>
                        <a:fillRect/>
                      </a:stretch>
                    </p:blipFill>
                    <p:spPr>
                      <a:xfrm>
                        <a:off x="3433763"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3810000" y="2514600"/>
          <a:ext cx="325437" cy="400050"/>
        </p:xfrm>
        <a:graphic>
          <a:graphicData uri="http://schemas.openxmlformats.org/presentationml/2006/ole">
            <mc:AlternateContent xmlns:mc="http://schemas.openxmlformats.org/markup-compatibility/2006">
              <mc:Choice xmlns:v="urn:schemas-microsoft-com:vml" Requires="v">
                <p:oleObj spid="_x0000_s1025048" name="Equation" r:id="rId21" imgW="165100" imgH="203200" progId="Equation.3">
                  <p:embed/>
                </p:oleObj>
              </mc:Choice>
              <mc:Fallback>
                <p:oleObj name="Equation" r:id="rId21" imgW="165100" imgH="203200" progId="Equation.3">
                  <p:embed/>
                  <p:pic>
                    <p:nvPicPr>
                      <p:cNvPr id="16" name="Object 15"/>
                      <p:cNvPicPr/>
                      <p:nvPr/>
                    </p:nvPicPr>
                    <p:blipFill>
                      <a:blip r:embed="rId22"/>
                      <a:stretch>
                        <a:fillRect/>
                      </a:stretch>
                    </p:blipFill>
                    <p:spPr>
                      <a:xfrm>
                        <a:off x="3810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25049" name="Equation" r:id="rId23" imgW="165100" imgH="215900" progId="Equation.3">
                  <p:embed/>
                </p:oleObj>
              </mc:Choice>
              <mc:Fallback>
                <p:oleObj name="Equation" r:id="rId23" imgW="165100" imgH="215900" progId="Equation.3">
                  <p:embed/>
                  <p:pic>
                    <p:nvPicPr>
                      <p:cNvPr id="17" name="Object 16"/>
                      <p:cNvPicPr/>
                      <p:nvPr/>
                    </p:nvPicPr>
                    <p:blipFill>
                      <a:blip r:embed="rId24"/>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4857750" y="2514600"/>
          <a:ext cx="323850" cy="425450"/>
        </p:xfrm>
        <a:graphic>
          <a:graphicData uri="http://schemas.openxmlformats.org/presentationml/2006/ole">
            <mc:AlternateContent xmlns:mc="http://schemas.openxmlformats.org/markup-compatibility/2006">
              <mc:Choice xmlns:v="urn:schemas-microsoft-com:vml" Requires="v">
                <p:oleObj spid="_x0000_s1025050" name="Equation" r:id="rId25" imgW="165100" imgH="215900" progId="Equation.3">
                  <p:embed/>
                </p:oleObj>
              </mc:Choice>
              <mc:Fallback>
                <p:oleObj name="Equation" r:id="rId25" imgW="165100" imgH="215900" progId="Equation.3">
                  <p:embed/>
                  <p:pic>
                    <p:nvPicPr>
                      <p:cNvPr id="18" name="Object 17"/>
                      <p:cNvPicPr/>
                      <p:nvPr/>
                    </p:nvPicPr>
                    <p:blipFill>
                      <a:blip r:embed="rId26"/>
                      <a:stretch>
                        <a:fillRect/>
                      </a:stretch>
                    </p:blipFill>
                    <p:spPr>
                      <a:xfrm>
                        <a:off x="4857750" y="25146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5695950" y="2514600"/>
          <a:ext cx="323850" cy="400050"/>
        </p:xfrm>
        <a:graphic>
          <a:graphicData uri="http://schemas.openxmlformats.org/presentationml/2006/ole">
            <mc:AlternateContent xmlns:mc="http://schemas.openxmlformats.org/markup-compatibility/2006">
              <mc:Choice xmlns:v="urn:schemas-microsoft-com:vml" Requires="v">
                <p:oleObj spid="_x0000_s1025051" name="Equation" r:id="rId27" imgW="165100" imgH="203200" progId="Equation.3">
                  <p:embed/>
                </p:oleObj>
              </mc:Choice>
              <mc:Fallback>
                <p:oleObj name="Equation" r:id="rId27" imgW="165100" imgH="203200" progId="Equation.3">
                  <p:embed/>
                  <p:pic>
                    <p:nvPicPr>
                      <p:cNvPr id="19" name="Object 18"/>
                      <p:cNvPicPr/>
                      <p:nvPr/>
                    </p:nvPicPr>
                    <p:blipFill>
                      <a:blip r:embed="rId28"/>
                      <a:stretch>
                        <a:fillRect/>
                      </a:stretch>
                    </p:blipFill>
                    <p:spPr>
                      <a:xfrm>
                        <a:off x="5695950" y="2514600"/>
                        <a:ext cx="323850" cy="400050"/>
                      </a:xfrm>
                      <a:prstGeom prst="rect">
                        <a:avLst/>
                      </a:prstGeom>
                    </p:spPr>
                  </p:pic>
                </p:oleObj>
              </mc:Fallback>
            </mc:AlternateContent>
          </a:graphicData>
        </a:graphic>
      </p:graphicFrame>
      <p:cxnSp>
        <p:nvCxnSpPr>
          <p:cNvPr id="26" name="Straight Arrow Connector 25"/>
          <p:cNvCxnSpPr/>
          <p:nvPr/>
        </p:nvCxnSpPr>
        <p:spPr bwMode="auto">
          <a:xfrm flipV="1">
            <a:off x="2514600" y="1905000"/>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8" name="Straight Arrow Connector 27"/>
          <p:cNvCxnSpPr/>
          <p:nvPr/>
        </p:nvCxnSpPr>
        <p:spPr bwMode="auto">
          <a:xfrm flipV="1">
            <a:off x="1676400" y="1905000"/>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31" name="Straight Arrow Connector 30"/>
          <p:cNvCxnSpPr/>
          <p:nvPr/>
        </p:nvCxnSpPr>
        <p:spPr bwMode="auto">
          <a:xfrm flipV="1">
            <a:off x="3657600" y="1905000"/>
            <a:ext cx="4572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36" name="Object 35"/>
          <p:cNvGraphicFramePr>
            <a:graphicFrameLocks noChangeAspect="1"/>
          </p:cNvGraphicFramePr>
          <p:nvPr>
            <p:extLst/>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25052" name="Equation" r:id="rId29" imgW="165100" imgH="215900" progId="Equation.3">
                  <p:embed/>
                </p:oleObj>
              </mc:Choice>
              <mc:Fallback>
                <p:oleObj name="Equation" r:id="rId29" imgW="165100" imgH="215900" progId="Equation.3">
                  <p:embed/>
                  <p:pic>
                    <p:nvPicPr>
                      <p:cNvPr id="36" name="Object 35"/>
                      <p:cNvPicPr/>
                      <p:nvPr/>
                    </p:nvPicPr>
                    <p:blipFill>
                      <a:blip r:embed="rId30"/>
                      <a:stretch>
                        <a:fillRect/>
                      </a:stretch>
                    </p:blipFill>
                    <p:spPr>
                      <a:xfrm>
                        <a:off x="1041400" y="1511300"/>
                        <a:ext cx="325438" cy="425450"/>
                      </a:xfrm>
                      <a:prstGeom prst="rect">
                        <a:avLst/>
                      </a:prstGeom>
                    </p:spPr>
                  </p:pic>
                </p:oleObj>
              </mc:Fallback>
            </mc:AlternateContent>
          </a:graphicData>
        </a:graphic>
      </p:graphicFrame>
      <p:cxnSp>
        <p:nvCxnSpPr>
          <p:cNvPr id="38" name="Straight Arrow Connector 37"/>
          <p:cNvCxnSpPr/>
          <p:nvPr/>
        </p:nvCxnSpPr>
        <p:spPr bwMode="auto">
          <a:xfrm flipV="1">
            <a:off x="4114800" y="1905000"/>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0" name="Straight Arrow Connector 39"/>
          <p:cNvCxnSpPr/>
          <p:nvPr/>
        </p:nvCxnSpPr>
        <p:spPr bwMode="auto">
          <a:xfrm flipV="1">
            <a:off x="5105400" y="1905000"/>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2" name="Straight Arrow Connector 41"/>
          <p:cNvCxnSpPr/>
          <p:nvPr/>
        </p:nvCxnSpPr>
        <p:spPr bwMode="auto">
          <a:xfrm flipV="1">
            <a:off x="5943600" y="1905000"/>
            <a:ext cx="1"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45" name="Table 44"/>
          <p:cNvGraphicFramePr>
            <a:graphicFrameLocks noGrp="1"/>
          </p:cNvGraphicFramePr>
          <p:nvPr>
            <p:extLst/>
          </p:nvPr>
        </p:nvGraphicFramePr>
        <p:xfrm>
          <a:off x="2362200" y="3581400"/>
          <a:ext cx="2971800" cy="2346960"/>
        </p:xfrm>
        <a:graphic>
          <a:graphicData uri="http://schemas.openxmlformats.org/drawingml/2006/table">
            <a:tbl>
              <a:tblPr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283029">
                <a:tc>
                  <a:txBody>
                    <a:bodyPr/>
                    <a:lstStyle/>
                    <a:p>
                      <a:pPr algn="ctr"/>
                      <a:r>
                        <a:rPr lang="en-US" sz="1600" i="1" dirty="0">
                          <a:latin typeface="Times"/>
                          <a:cs typeface="Times"/>
                        </a:rPr>
                        <a:t>a</a:t>
                      </a:r>
                      <a:r>
                        <a:rPr lang="en-US" sz="1600" i="1" baseline="-25000" dirty="0">
                          <a:latin typeface="Times"/>
                          <a:cs typeface="Times"/>
                        </a:rPr>
                        <a:t>1</a:t>
                      </a:r>
                    </a:p>
                  </a:txBody>
                  <a:tcPr/>
                </a:tc>
                <a:tc>
                  <a:txBody>
                    <a:bodyPr/>
                    <a:lstStyle/>
                    <a:p>
                      <a:pPr algn="ctr"/>
                      <a:r>
                        <a:rPr lang="en-US" sz="1600" b="1" dirty="0">
                          <a:solidFill>
                            <a:srgbClr val="FF0000"/>
                          </a:solidFill>
                          <a:latin typeface="Times"/>
                          <a:cs typeface="Times"/>
                        </a:rPr>
                        <a:t>?</a:t>
                      </a:r>
                    </a:p>
                  </a:txBody>
                  <a:tcPr/>
                </a:tc>
                <a:extLst>
                  <a:ext uri="{0D108BD9-81ED-4DB2-BD59-A6C34878D82A}">
                    <a16:rowId xmlns:a16="http://schemas.microsoft.com/office/drawing/2014/main" val="10000"/>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1"/>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3</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2"/>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3"/>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4"/>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6</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5"/>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7</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rgbClr val="FF0000"/>
                          </a:solidFill>
                          <a:latin typeface="Times"/>
                          <a:cs typeface="Times"/>
                        </a:rPr>
                        <a:t>?</a:t>
                      </a:r>
                    </a:p>
                  </a:txBody>
                  <a:tcPr/>
                </a:tc>
                <a:extLst>
                  <a:ext uri="{0D108BD9-81ED-4DB2-BD59-A6C34878D82A}">
                    <a16:rowId xmlns:a16="http://schemas.microsoft.com/office/drawing/2014/main" val="10006"/>
                  </a:ext>
                </a:extLst>
              </a:tr>
            </a:tbl>
          </a:graphicData>
        </a:graphic>
      </p:graphicFrame>
      <p:cxnSp>
        <p:nvCxnSpPr>
          <p:cNvPr id="34" name="Straight Arrow Connector 33"/>
          <p:cNvCxnSpPr/>
          <p:nvPr/>
        </p:nvCxnSpPr>
        <p:spPr bwMode="auto">
          <a:xfrm flipV="1">
            <a:off x="4572000" y="1905000"/>
            <a:ext cx="990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2664714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Alignment variables</a:t>
            </a:r>
          </a:p>
        </p:txBody>
      </p:sp>
      <p:sp>
        <p:nvSpPr>
          <p:cNvPr id="4" name="Rectangle 3"/>
          <p:cNvSpPr>
            <a:spLocks noChangeArrowheads="1"/>
          </p:cNvSpPr>
          <p:nvPr/>
        </p:nvSpPr>
        <p:spPr bwMode="auto">
          <a:xfrm>
            <a:off x="1524000" y="11430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5" name="Text Box 14"/>
          <p:cNvSpPr txBox="1">
            <a:spLocks noChangeArrowheads="1"/>
          </p:cNvSpPr>
          <p:nvPr/>
        </p:nvSpPr>
        <p:spPr bwMode="auto">
          <a:xfrm>
            <a:off x="1371600" y="29718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Le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a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en application</a:t>
            </a:r>
          </a:p>
        </p:txBody>
      </p:sp>
      <p:graphicFrame>
        <p:nvGraphicFramePr>
          <p:cNvPr id="6" name="Object 5"/>
          <p:cNvGraphicFramePr>
            <a:graphicFrameLocks noChangeAspect="1"/>
          </p:cNvGraphicFramePr>
          <p:nvPr>
            <p:extLst/>
          </p:nvPr>
        </p:nvGraphicFramePr>
        <p:xfrm>
          <a:off x="1828800" y="1524000"/>
          <a:ext cx="274637" cy="400050"/>
        </p:xfrm>
        <a:graphic>
          <a:graphicData uri="http://schemas.openxmlformats.org/presentationml/2006/ole">
            <mc:AlternateContent xmlns:mc="http://schemas.openxmlformats.org/markup-compatibility/2006">
              <mc:Choice xmlns:v="urn:schemas-microsoft-com:vml" Requires="v">
                <p:oleObj spid="_x0000_s1026063"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240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266950" y="1524000"/>
          <a:ext cx="323850" cy="400050"/>
        </p:xfrm>
        <a:graphic>
          <a:graphicData uri="http://schemas.openxmlformats.org/presentationml/2006/ole">
            <mc:AlternateContent xmlns:mc="http://schemas.openxmlformats.org/markup-compatibility/2006">
              <mc:Choice xmlns:v="urn:schemas-microsoft-com:vml" Requires="v">
                <p:oleObj spid="_x0000_s1026064"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266950" y="15240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141663" y="1511300"/>
          <a:ext cx="300037" cy="425450"/>
        </p:xfrm>
        <a:graphic>
          <a:graphicData uri="http://schemas.openxmlformats.org/presentationml/2006/ole">
            <mc:AlternateContent xmlns:mc="http://schemas.openxmlformats.org/markup-compatibility/2006">
              <mc:Choice xmlns:v="urn:schemas-microsoft-com:vml" Requires="v">
                <p:oleObj spid="_x0000_s1026065"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113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094163" y="1524000"/>
          <a:ext cx="325437" cy="400050"/>
        </p:xfrm>
        <a:graphic>
          <a:graphicData uri="http://schemas.openxmlformats.org/presentationml/2006/ole">
            <mc:AlternateContent xmlns:mc="http://schemas.openxmlformats.org/markup-compatibility/2006">
              <mc:Choice xmlns:v="urn:schemas-microsoft-com:vml" Requires="v">
                <p:oleObj spid="_x0000_s1026066"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4094163" y="15240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729163" y="1511300"/>
          <a:ext cx="300037" cy="425450"/>
        </p:xfrm>
        <a:graphic>
          <a:graphicData uri="http://schemas.openxmlformats.org/presentationml/2006/ole">
            <mc:AlternateContent xmlns:mc="http://schemas.openxmlformats.org/markup-compatibility/2006">
              <mc:Choice xmlns:v="urn:schemas-microsoft-com:vml" Requires="v">
                <p:oleObj spid="_x0000_s1026067"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729163" y="1511300"/>
                        <a:ext cx="300037"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7550" y="1511300"/>
          <a:ext cx="323850" cy="425450"/>
        </p:xfrm>
        <a:graphic>
          <a:graphicData uri="http://schemas.openxmlformats.org/presentationml/2006/ole">
            <mc:AlternateContent xmlns:mc="http://schemas.openxmlformats.org/markup-compatibility/2006">
              <mc:Choice xmlns:v="urn:schemas-microsoft-com:vml" Requires="v">
                <p:oleObj spid="_x0000_s1026068" name="Equation" r:id="rId13" imgW="165100" imgH="215900" progId="Equation.3">
                  <p:embed/>
                </p:oleObj>
              </mc:Choice>
              <mc:Fallback>
                <p:oleObj name="Equation" r:id="rId13" imgW="165100" imgH="215900" progId="Equation.3">
                  <p:embed/>
                  <p:pic>
                    <p:nvPicPr>
                      <p:cNvPr id="12" name="Object 11"/>
                      <p:cNvPicPr/>
                      <p:nvPr/>
                    </p:nvPicPr>
                    <p:blipFill>
                      <a:blip r:embed="rId14"/>
                      <a:stretch>
                        <a:fillRect/>
                      </a:stretch>
                    </p:blipFill>
                    <p:spPr>
                      <a:xfrm>
                        <a:off x="5797550" y="1511300"/>
                        <a:ext cx="323850" cy="42545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1524000" y="2514600"/>
          <a:ext cx="298450" cy="400050"/>
        </p:xfrm>
        <a:graphic>
          <a:graphicData uri="http://schemas.openxmlformats.org/presentationml/2006/ole">
            <mc:AlternateContent xmlns:mc="http://schemas.openxmlformats.org/markup-compatibility/2006">
              <mc:Choice xmlns:v="urn:schemas-microsoft-com:vml" Requires="v">
                <p:oleObj spid="_x0000_s1026069" name="Equation" r:id="rId15" imgW="152400" imgH="203200" progId="Equation.3">
                  <p:embed/>
                </p:oleObj>
              </mc:Choice>
              <mc:Fallback>
                <p:oleObj name="Equation" r:id="rId15" imgW="152400" imgH="203200" progId="Equation.3">
                  <p:embed/>
                  <p:pic>
                    <p:nvPicPr>
                      <p:cNvPr id="13" name="Object 12"/>
                      <p:cNvPicPr/>
                      <p:nvPr/>
                    </p:nvPicPr>
                    <p:blipFill>
                      <a:blip r:embed="rId16"/>
                      <a:stretch>
                        <a:fillRect/>
                      </a:stretch>
                    </p:blipFill>
                    <p:spPr>
                      <a:xfrm>
                        <a:off x="1524000" y="25146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2343150" y="2514600"/>
          <a:ext cx="323850" cy="400050"/>
        </p:xfrm>
        <a:graphic>
          <a:graphicData uri="http://schemas.openxmlformats.org/presentationml/2006/ole">
            <mc:AlternateContent xmlns:mc="http://schemas.openxmlformats.org/markup-compatibility/2006">
              <mc:Choice xmlns:v="urn:schemas-microsoft-com:vml" Requires="v">
                <p:oleObj spid="_x0000_s1026070" name="Equation" r:id="rId17" imgW="165100" imgH="203200" progId="Equation.3">
                  <p:embed/>
                </p:oleObj>
              </mc:Choice>
              <mc:Fallback>
                <p:oleObj name="Equation" r:id="rId17" imgW="165100" imgH="203200" progId="Equation.3">
                  <p:embed/>
                  <p:pic>
                    <p:nvPicPr>
                      <p:cNvPr id="14" name="Object 13"/>
                      <p:cNvPicPr/>
                      <p:nvPr/>
                    </p:nvPicPr>
                    <p:blipFill>
                      <a:blip r:embed="rId18"/>
                      <a:stretch>
                        <a:fillRect/>
                      </a:stretch>
                    </p:blipFill>
                    <p:spPr>
                      <a:xfrm>
                        <a:off x="2343150" y="25146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3433763" y="2501900"/>
          <a:ext cx="300037" cy="425450"/>
        </p:xfrm>
        <a:graphic>
          <a:graphicData uri="http://schemas.openxmlformats.org/presentationml/2006/ole">
            <mc:AlternateContent xmlns:mc="http://schemas.openxmlformats.org/markup-compatibility/2006">
              <mc:Choice xmlns:v="urn:schemas-microsoft-com:vml" Requires="v">
                <p:oleObj spid="_x0000_s1026071" name="Equation" r:id="rId19" imgW="152400" imgH="215900" progId="Equation.3">
                  <p:embed/>
                </p:oleObj>
              </mc:Choice>
              <mc:Fallback>
                <p:oleObj name="Equation" r:id="rId19" imgW="152400" imgH="215900" progId="Equation.3">
                  <p:embed/>
                  <p:pic>
                    <p:nvPicPr>
                      <p:cNvPr id="15" name="Object 14"/>
                      <p:cNvPicPr/>
                      <p:nvPr/>
                    </p:nvPicPr>
                    <p:blipFill>
                      <a:blip r:embed="rId20"/>
                      <a:stretch>
                        <a:fillRect/>
                      </a:stretch>
                    </p:blipFill>
                    <p:spPr>
                      <a:xfrm>
                        <a:off x="3433763" y="25019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3810000" y="2514600"/>
          <a:ext cx="325437" cy="400050"/>
        </p:xfrm>
        <a:graphic>
          <a:graphicData uri="http://schemas.openxmlformats.org/presentationml/2006/ole">
            <mc:AlternateContent xmlns:mc="http://schemas.openxmlformats.org/markup-compatibility/2006">
              <mc:Choice xmlns:v="urn:schemas-microsoft-com:vml" Requires="v">
                <p:oleObj spid="_x0000_s1026072" name="Equation" r:id="rId21" imgW="165100" imgH="203200" progId="Equation.3">
                  <p:embed/>
                </p:oleObj>
              </mc:Choice>
              <mc:Fallback>
                <p:oleObj name="Equation" r:id="rId21" imgW="165100" imgH="203200" progId="Equation.3">
                  <p:embed/>
                  <p:pic>
                    <p:nvPicPr>
                      <p:cNvPr id="16" name="Object 15"/>
                      <p:cNvPicPr/>
                      <p:nvPr/>
                    </p:nvPicPr>
                    <p:blipFill>
                      <a:blip r:embed="rId22"/>
                      <a:stretch>
                        <a:fillRect/>
                      </a:stretch>
                    </p:blipFill>
                    <p:spPr>
                      <a:xfrm>
                        <a:off x="3810000" y="25146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267200" y="2501900"/>
          <a:ext cx="323850" cy="425450"/>
        </p:xfrm>
        <a:graphic>
          <a:graphicData uri="http://schemas.openxmlformats.org/presentationml/2006/ole">
            <mc:AlternateContent xmlns:mc="http://schemas.openxmlformats.org/markup-compatibility/2006">
              <mc:Choice xmlns:v="urn:schemas-microsoft-com:vml" Requires="v">
                <p:oleObj spid="_x0000_s1026073" name="Equation" r:id="rId23" imgW="165100" imgH="215900" progId="Equation.3">
                  <p:embed/>
                </p:oleObj>
              </mc:Choice>
              <mc:Fallback>
                <p:oleObj name="Equation" r:id="rId23" imgW="165100" imgH="215900" progId="Equation.3">
                  <p:embed/>
                  <p:pic>
                    <p:nvPicPr>
                      <p:cNvPr id="17" name="Object 16"/>
                      <p:cNvPicPr/>
                      <p:nvPr/>
                    </p:nvPicPr>
                    <p:blipFill>
                      <a:blip r:embed="rId24"/>
                      <a:stretch>
                        <a:fillRect/>
                      </a:stretch>
                    </p:blipFill>
                    <p:spPr>
                      <a:xfrm>
                        <a:off x="4267200" y="25019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4857750" y="2514600"/>
          <a:ext cx="323850" cy="425450"/>
        </p:xfrm>
        <a:graphic>
          <a:graphicData uri="http://schemas.openxmlformats.org/presentationml/2006/ole">
            <mc:AlternateContent xmlns:mc="http://schemas.openxmlformats.org/markup-compatibility/2006">
              <mc:Choice xmlns:v="urn:schemas-microsoft-com:vml" Requires="v">
                <p:oleObj spid="_x0000_s1026074" name="Equation" r:id="rId25" imgW="165100" imgH="215900" progId="Equation.3">
                  <p:embed/>
                </p:oleObj>
              </mc:Choice>
              <mc:Fallback>
                <p:oleObj name="Equation" r:id="rId25" imgW="165100" imgH="215900" progId="Equation.3">
                  <p:embed/>
                  <p:pic>
                    <p:nvPicPr>
                      <p:cNvPr id="18" name="Object 17"/>
                      <p:cNvPicPr/>
                      <p:nvPr/>
                    </p:nvPicPr>
                    <p:blipFill>
                      <a:blip r:embed="rId26"/>
                      <a:stretch>
                        <a:fillRect/>
                      </a:stretch>
                    </p:blipFill>
                    <p:spPr>
                      <a:xfrm>
                        <a:off x="4857750" y="25146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5695950" y="2514600"/>
          <a:ext cx="323850" cy="400050"/>
        </p:xfrm>
        <a:graphic>
          <a:graphicData uri="http://schemas.openxmlformats.org/presentationml/2006/ole">
            <mc:AlternateContent xmlns:mc="http://schemas.openxmlformats.org/markup-compatibility/2006">
              <mc:Choice xmlns:v="urn:schemas-microsoft-com:vml" Requires="v">
                <p:oleObj spid="_x0000_s1026075" name="Equation" r:id="rId27" imgW="165100" imgH="203200" progId="Equation.3">
                  <p:embed/>
                </p:oleObj>
              </mc:Choice>
              <mc:Fallback>
                <p:oleObj name="Equation" r:id="rId27" imgW="165100" imgH="203200" progId="Equation.3">
                  <p:embed/>
                  <p:pic>
                    <p:nvPicPr>
                      <p:cNvPr id="19" name="Object 18"/>
                      <p:cNvPicPr/>
                      <p:nvPr/>
                    </p:nvPicPr>
                    <p:blipFill>
                      <a:blip r:embed="rId28"/>
                      <a:stretch>
                        <a:fillRect/>
                      </a:stretch>
                    </p:blipFill>
                    <p:spPr>
                      <a:xfrm>
                        <a:off x="5695950" y="2514600"/>
                        <a:ext cx="323850" cy="400050"/>
                      </a:xfrm>
                      <a:prstGeom prst="rect">
                        <a:avLst/>
                      </a:prstGeom>
                    </p:spPr>
                  </p:pic>
                </p:oleObj>
              </mc:Fallback>
            </mc:AlternateContent>
          </a:graphicData>
        </a:graphic>
      </p:graphicFrame>
      <p:cxnSp>
        <p:nvCxnSpPr>
          <p:cNvPr id="26" name="Straight Arrow Connector 25"/>
          <p:cNvCxnSpPr/>
          <p:nvPr/>
        </p:nvCxnSpPr>
        <p:spPr bwMode="auto">
          <a:xfrm flipV="1">
            <a:off x="25146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V="1">
            <a:off x="1676400" y="1905000"/>
            <a:ext cx="609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V="1">
            <a:off x="3657600" y="1905000"/>
            <a:ext cx="4572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36" name="Object 35"/>
          <p:cNvGraphicFramePr>
            <a:graphicFrameLocks noChangeAspect="1"/>
          </p:cNvGraphicFramePr>
          <p:nvPr>
            <p:extLst/>
          </p:nvPr>
        </p:nvGraphicFramePr>
        <p:xfrm>
          <a:off x="1041400" y="1511300"/>
          <a:ext cx="325438" cy="425450"/>
        </p:xfrm>
        <a:graphic>
          <a:graphicData uri="http://schemas.openxmlformats.org/presentationml/2006/ole">
            <mc:AlternateContent xmlns:mc="http://schemas.openxmlformats.org/markup-compatibility/2006">
              <mc:Choice xmlns:v="urn:schemas-microsoft-com:vml" Requires="v">
                <p:oleObj spid="_x0000_s1026076" name="Equation" r:id="rId29" imgW="165100" imgH="215900" progId="Equation.3">
                  <p:embed/>
                </p:oleObj>
              </mc:Choice>
              <mc:Fallback>
                <p:oleObj name="Equation" r:id="rId29" imgW="165100" imgH="215900" progId="Equation.3">
                  <p:embed/>
                  <p:pic>
                    <p:nvPicPr>
                      <p:cNvPr id="36" name="Object 35"/>
                      <p:cNvPicPr/>
                      <p:nvPr/>
                    </p:nvPicPr>
                    <p:blipFill>
                      <a:blip r:embed="rId30"/>
                      <a:stretch>
                        <a:fillRect/>
                      </a:stretch>
                    </p:blipFill>
                    <p:spPr>
                      <a:xfrm>
                        <a:off x="1041400" y="1511300"/>
                        <a:ext cx="325438" cy="425450"/>
                      </a:xfrm>
                      <a:prstGeom prst="rect">
                        <a:avLst/>
                      </a:prstGeom>
                    </p:spPr>
                  </p:pic>
                </p:oleObj>
              </mc:Fallback>
            </mc:AlternateContent>
          </a:graphicData>
        </a:graphic>
      </p:graphicFrame>
      <p:cxnSp>
        <p:nvCxnSpPr>
          <p:cNvPr id="38" name="Straight Arrow Connector 37"/>
          <p:cNvCxnSpPr/>
          <p:nvPr/>
        </p:nvCxnSpPr>
        <p:spPr bwMode="auto">
          <a:xfrm flipV="1">
            <a:off x="4114800" y="1905000"/>
            <a:ext cx="609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flipV="1">
            <a:off x="5105400" y="19050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flipV="1">
            <a:off x="5943600" y="1905000"/>
            <a:ext cx="1"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45" name="Table 44"/>
          <p:cNvGraphicFramePr>
            <a:graphicFrameLocks noGrp="1"/>
          </p:cNvGraphicFramePr>
          <p:nvPr>
            <p:extLst/>
          </p:nvPr>
        </p:nvGraphicFramePr>
        <p:xfrm>
          <a:off x="2362200" y="3581400"/>
          <a:ext cx="2971800" cy="2346960"/>
        </p:xfrm>
        <a:graphic>
          <a:graphicData uri="http://schemas.openxmlformats.org/drawingml/2006/table">
            <a:tbl>
              <a:tblPr bandRow="1">
                <a:tableStyleId>{5C22544A-7EE6-4342-B048-85BDC9FD1C3A}</a:tableStyleId>
              </a:tblPr>
              <a:tblGrid>
                <a:gridCol w="14859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tblGrid>
              <a:tr h="283029">
                <a:tc>
                  <a:txBody>
                    <a:bodyPr/>
                    <a:lstStyle/>
                    <a:p>
                      <a:pPr algn="ctr"/>
                      <a:r>
                        <a:rPr lang="en-US" sz="1600" i="1" dirty="0">
                          <a:latin typeface="Times"/>
                          <a:cs typeface="Times"/>
                        </a:rPr>
                        <a:t>a</a:t>
                      </a:r>
                      <a:r>
                        <a:rPr lang="en-US" sz="1600" i="1" baseline="-25000" dirty="0">
                          <a:latin typeface="Times"/>
                          <a:cs typeface="Times"/>
                        </a:rPr>
                        <a:t>1</a:t>
                      </a:r>
                    </a:p>
                  </a:txBody>
                  <a:tcPr/>
                </a:tc>
                <a:tc>
                  <a:txBody>
                    <a:bodyPr/>
                    <a:lstStyle/>
                    <a:p>
                      <a:pPr algn="ctr"/>
                      <a:r>
                        <a:rPr lang="en-US" sz="1600" b="0" dirty="0">
                          <a:solidFill>
                            <a:srgbClr val="0000FF"/>
                          </a:solidFill>
                          <a:latin typeface="Times"/>
                          <a:cs typeface="Times"/>
                        </a:rPr>
                        <a:t>2</a:t>
                      </a:r>
                    </a:p>
                  </a:txBody>
                  <a:tcPr/>
                </a:tc>
                <a:extLst>
                  <a:ext uri="{0D108BD9-81ED-4DB2-BD59-A6C34878D82A}">
                    <a16:rowId xmlns:a16="http://schemas.microsoft.com/office/drawing/2014/main" val="10000"/>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3</a:t>
                      </a:r>
                    </a:p>
                  </a:txBody>
                  <a:tcPr/>
                </a:tc>
                <a:extLst>
                  <a:ext uri="{0D108BD9-81ED-4DB2-BD59-A6C34878D82A}">
                    <a16:rowId xmlns:a16="http://schemas.microsoft.com/office/drawing/2014/main" val="10001"/>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3</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4</a:t>
                      </a:r>
                    </a:p>
                  </a:txBody>
                  <a:tcPr/>
                </a:tc>
                <a:extLst>
                  <a:ext uri="{0D108BD9-81ED-4DB2-BD59-A6C34878D82A}">
                    <a16:rowId xmlns:a16="http://schemas.microsoft.com/office/drawing/2014/main" val="10002"/>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5</a:t>
                      </a:r>
                    </a:p>
                  </a:txBody>
                  <a:tcPr/>
                </a:tc>
                <a:extLst>
                  <a:ext uri="{0D108BD9-81ED-4DB2-BD59-A6C34878D82A}">
                    <a16:rowId xmlns:a16="http://schemas.microsoft.com/office/drawing/2014/main" val="10003"/>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5</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6</a:t>
                      </a:r>
                    </a:p>
                  </a:txBody>
                  <a:tcPr/>
                </a:tc>
                <a:extLst>
                  <a:ext uri="{0D108BD9-81ED-4DB2-BD59-A6C34878D82A}">
                    <a16:rowId xmlns:a16="http://schemas.microsoft.com/office/drawing/2014/main" val="10004"/>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6</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6</a:t>
                      </a:r>
                    </a:p>
                  </a:txBody>
                  <a:tcPr/>
                </a:tc>
                <a:extLst>
                  <a:ext uri="{0D108BD9-81ED-4DB2-BD59-A6C34878D82A}">
                    <a16:rowId xmlns:a16="http://schemas.microsoft.com/office/drawing/2014/main" val="10005"/>
                  </a:ext>
                </a:extLst>
              </a:tr>
              <a:tr h="2830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i="1" dirty="0">
                          <a:latin typeface="Times"/>
                          <a:cs typeface="Times"/>
                        </a:rPr>
                        <a:t>a</a:t>
                      </a:r>
                      <a:r>
                        <a:rPr lang="en-US" sz="1600" i="1" baseline="-25000" dirty="0">
                          <a:latin typeface="Times"/>
                          <a:cs typeface="Times"/>
                        </a:rPr>
                        <a:t>7</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dirty="0">
                          <a:solidFill>
                            <a:srgbClr val="0000FF"/>
                          </a:solidFill>
                          <a:latin typeface="Times"/>
                          <a:cs typeface="Times"/>
                        </a:rPr>
                        <a:t>6</a:t>
                      </a:r>
                    </a:p>
                  </a:txBody>
                  <a:tcPr/>
                </a:tc>
                <a:extLst>
                  <a:ext uri="{0D108BD9-81ED-4DB2-BD59-A6C34878D82A}">
                    <a16:rowId xmlns:a16="http://schemas.microsoft.com/office/drawing/2014/main" val="10006"/>
                  </a:ext>
                </a:extLst>
              </a:tr>
            </a:tbl>
          </a:graphicData>
        </a:graphic>
      </p:graphicFrame>
      <p:cxnSp>
        <p:nvCxnSpPr>
          <p:cNvPr id="34" name="Straight Arrow Connector 33"/>
          <p:cNvCxnSpPr/>
          <p:nvPr/>
        </p:nvCxnSpPr>
        <p:spPr bwMode="auto">
          <a:xfrm flipV="1">
            <a:off x="4572000" y="1905000"/>
            <a:ext cx="990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90986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a:t>
            </a:r>
          </a:p>
        </p:txBody>
      </p:sp>
      <p:graphicFrame>
        <p:nvGraphicFramePr>
          <p:cNvPr id="4" name="Object 3"/>
          <p:cNvGraphicFramePr>
            <a:graphicFrameLocks noChangeAspect="1"/>
          </p:cNvGraphicFramePr>
          <p:nvPr>
            <p:extLst/>
          </p:nvPr>
        </p:nvGraphicFramePr>
        <p:xfrm>
          <a:off x="914400" y="1905000"/>
          <a:ext cx="2600325" cy="500063"/>
        </p:xfrm>
        <a:graphic>
          <a:graphicData uri="http://schemas.openxmlformats.org/presentationml/2006/ole">
            <mc:AlternateContent xmlns:mc="http://schemas.openxmlformats.org/markup-compatibility/2006">
              <mc:Choice xmlns:v="urn:schemas-microsoft-com:vml" Requires="v">
                <p:oleObj spid="_x0000_s1027077" name="Equation" r:id="rId3" imgW="1320800" imgH="254000" progId="Equation.3">
                  <p:embed/>
                </p:oleObj>
              </mc:Choice>
              <mc:Fallback>
                <p:oleObj name="Equation" r:id="rId3" imgW="1320800" imgH="254000" progId="Equation.3">
                  <p:embed/>
                  <p:pic>
                    <p:nvPicPr>
                      <p:cNvPr id="4" name="Object 3"/>
                      <p:cNvPicPr/>
                      <p:nvPr/>
                    </p:nvPicPr>
                    <p:blipFill>
                      <a:blip r:embed="rId4"/>
                      <a:stretch>
                        <a:fillRect/>
                      </a:stretch>
                    </p:blipFill>
                    <p:spPr>
                      <a:xfrm>
                        <a:off x="914400" y="1905000"/>
                        <a:ext cx="2600325" cy="500063"/>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4554537" y="1905000"/>
          <a:ext cx="3751263" cy="500063"/>
        </p:xfrm>
        <a:graphic>
          <a:graphicData uri="http://schemas.openxmlformats.org/presentationml/2006/ole">
            <mc:AlternateContent xmlns:mc="http://schemas.openxmlformats.org/markup-compatibility/2006">
              <mc:Choice xmlns:v="urn:schemas-microsoft-com:vml" Requires="v">
                <p:oleObj spid="_x0000_s1027078" name="Equation" r:id="rId5" imgW="1905000" imgH="254000" progId="Equation.3">
                  <p:embed/>
                </p:oleObj>
              </mc:Choice>
              <mc:Fallback>
                <p:oleObj name="Equation" r:id="rId5" imgW="1905000" imgH="254000" progId="Equation.3">
                  <p:embed/>
                  <p:pic>
                    <p:nvPicPr>
                      <p:cNvPr id="5" name="Object 4"/>
                      <p:cNvPicPr/>
                      <p:nvPr/>
                    </p:nvPicPr>
                    <p:blipFill>
                      <a:blip r:embed="rId6"/>
                      <a:stretch>
                        <a:fillRect/>
                      </a:stretch>
                    </p:blipFill>
                    <p:spPr>
                      <a:xfrm>
                        <a:off x="4554537" y="1905000"/>
                        <a:ext cx="3751263" cy="500063"/>
                      </a:xfrm>
                      <a:prstGeom prst="rect">
                        <a:avLst/>
                      </a:prstGeom>
                    </p:spPr>
                  </p:pic>
                </p:oleObj>
              </mc:Fallback>
            </mc:AlternateContent>
          </a:graphicData>
        </a:graphic>
      </p:graphicFrame>
      <p:sp>
        <p:nvSpPr>
          <p:cNvPr id="7" name="TextBox 6"/>
          <p:cNvSpPr txBox="1"/>
          <p:nvPr/>
        </p:nvSpPr>
        <p:spPr>
          <a:xfrm>
            <a:off x="3886200" y="1828800"/>
            <a:ext cx="424315" cy="584776"/>
          </a:xfrm>
          <a:prstGeom prst="rect">
            <a:avLst/>
          </a:prstGeom>
          <a:noFill/>
        </p:spPr>
        <p:txBody>
          <a:bodyPr wrap="none" rtlCol="0">
            <a:spAutoFit/>
          </a:bodyPr>
          <a:lstStyle/>
          <a:p>
            <a:pPr algn="l"/>
            <a:r>
              <a:rPr lang="en-US" sz="3200" dirty="0"/>
              <a:t>=</a:t>
            </a:r>
          </a:p>
        </p:txBody>
      </p:sp>
      <p:sp>
        <p:nvSpPr>
          <p:cNvPr id="8" name="TextBox 7"/>
          <p:cNvSpPr txBox="1"/>
          <p:nvPr/>
        </p:nvSpPr>
        <p:spPr>
          <a:xfrm>
            <a:off x="3886200" y="1371600"/>
            <a:ext cx="412893" cy="584776"/>
          </a:xfrm>
          <a:prstGeom prst="rect">
            <a:avLst/>
          </a:prstGeom>
          <a:noFill/>
        </p:spPr>
        <p:txBody>
          <a:bodyPr wrap="none" rtlCol="0">
            <a:spAutoFit/>
          </a:bodyPr>
          <a:lstStyle/>
          <a:p>
            <a:pPr algn="l"/>
            <a:r>
              <a:rPr lang="en-US" sz="3200" dirty="0">
                <a:solidFill>
                  <a:srgbClr val="FF0000"/>
                </a:solidFill>
              </a:rPr>
              <a:t>?</a:t>
            </a:r>
          </a:p>
        </p:txBody>
      </p:sp>
      <p:sp>
        <p:nvSpPr>
          <p:cNvPr id="9" name="TextBox 8"/>
          <p:cNvSpPr txBox="1"/>
          <p:nvPr/>
        </p:nvSpPr>
        <p:spPr>
          <a:xfrm>
            <a:off x="3657600" y="2743200"/>
            <a:ext cx="731841" cy="461665"/>
          </a:xfrm>
          <a:prstGeom prst="rect">
            <a:avLst/>
          </a:prstGeom>
          <a:noFill/>
        </p:spPr>
        <p:txBody>
          <a:bodyPr wrap="none" rtlCol="0">
            <a:spAutoFit/>
          </a:bodyPr>
          <a:lstStyle/>
          <a:p>
            <a:pPr algn="l"/>
            <a:r>
              <a:rPr lang="en-US" sz="2400" dirty="0">
                <a:solidFill>
                  <a:srgbClr val="0000FF"/>
                </a:solidFill>
              </a:rPr>
              <a:t>NO!</a:t>
            </a:r>
          </a:p>
        </p:txBody>
      </p:sp>
      <p:graphicFrame>
        <p:nvGraphicFramePr>
          <p:cNvPr id="11" name="Object 10"/>
          <p:cNvGraphicFramePr>
            <a:graphicFrameLocks noChangeAspect="1"/>
          </p:cNvGraphicFramePr>
          <p:nvPr>
            <p:extLst/>
          </p:nvPr>
        </p:nvGraphicFramePr>
        <p:xfrm>
          <a:off x="5867400" y="4648200"/>
          <a:ext cx="2600325" cy="500063"/>
        </p:xfrm>
        <a:graphic>
          <a:graphicData uri="http://schemas.openxmlformats.org/presentationml/2006/ole">
            <mc:AlternateContent xmlns:mc="http://schemas.openxmlformats.org/markup-compatibility/2006">
              <mc:Choice xmlns:v="urn:schemas-microsoft-com:vml" Requires="v">
                <p:oleObj spid="_x0000_s1027079" name="Equation" r:id="rId7" imgW="1320800" imgH="254000" progId="Equation.3">
                  <p:embed/>
                </p:oleObj>
              </mc:Choice>
              <mc:Fallback>
                <p:oleObj name="Equation" r:id="rId7" imgW="1320800" imgH="254000" progId="Equation.3">
                  <p:embed/>
                  <p:pic>
                    <p:nvPicPr>
                      <p:cNvPr id="11" name="Object 10"/>
                      <p:cNvPicPr/>
                      <p:nvPr/>
                    </p:nvPicPr>
                    <p:blipFill>
                      <a:blip r:embed="rId4"/>
                      <a:stretch>
                        <a:fillRect/>
                      </a:stretch>
                    </p:blipFill>
                    <p:spPr>
                      <a:xfrm>
                        <a:off x="5867400" y="4648200"/>
                        <a:ext cx="2600325" cy="500063"/>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92137" y="4648200"/>
          <a:ext cx="3751263" cy="500063"/>
        </p:xfrm>
        <a:graphic>
          <a:graphicData uri="http://schemas.openxmlformats.org/presentationml/2006/ole">
            <mc:AlternateContent xmlns:mc="http://schemas.openxmlformats.org/markup-compatibility/2006">
              <mc:Choice xmlns:v="urn:schemas-microsoft-com:vml" Requires="v">
                <p:oleObj spid="_x0000_s1027080" name="Equation" r:id="rId8" imgW="1905000" imgH="254000" progId="Equation.3">
                  <p:embed/>
                </p:oleObj>
              </mc:Choice>
              <mc:Fallback>
                <p:oleObj name="Equation" r:id="rId8" imgW="1905000" imgH="254000" progId="Equation.3">
                  <p:embed/>
                  <p:pic>
                    <p:nvPicPr>
                      <p:cNvPr id="12" name="Object 11"/>
                      <p:cNvPicPr/>
                      <p:nvPr/>
                    </p:nvPicPr>
                    <p:blipFill>
                      <a:blip r:embed="rId6"/>
                      <a:stretch>
                        <a:fillRect/>
                      </a:stretch>
                    </p:blipFill>
                    <p:spPr>
                      <a:xfrm>
                        <a:off x="592137" y="4648200"/>
                        <a:ext cx="3751263" cy="500063"/>
                      </a:xfrm>
                      <a:prstGeom prst="rect">
                        <a:avLst/>
                      </a:prstGeom>
                    </p:spPr>
                  </p:pic>
                </p:oleObj>
              </mc:Fallback>
            </mc:AlternateContent>
          </a:graphicData>
        </a:graphic>
      </p:graphicFrame>
      <p:sp>
        <p:nvSpPr>
          <p:cNvPr id="13" name="Right Arrow 12"/>
          <p:cNvSpPr/>
          <p:nvPr/>
        </p:nvSpPr>
        <p:spPr bwMode="auto">
          <a:xfrm>
            <a:off x="4724400" y="4648200"/>
            <a:ext cx="838200"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4" name="TextBox 13"/>
          <p:cNvSpPr txBox="1"/>
          <p:nvPr/>
        </p:nvSpPr>
        <p:spPr>
          <a:xfrm>
            <a:off x="2362200" y="5486400"/>
            <a:ext cx="4478660" cy="461665"/>
          </a:xfrm>
          <a:prstGeom prst="rect">
            <a:avLst/>
          </a:prstGeom>
          <a:noFill/>
        </p:spPr>
        <p:txBody>
          <a:bodyPr wrap="none" rtlCol="0">
            <a:spAutoFit/>
          </a:bodyPr>
          <a:lstStyle/>
          <a:p>
            <a:pPr algn="l"/>
            <a:r>
              <a:rPr lang="en-US" sz="2400" dirty="0">
                <a:solidFill>
                  <a:srgbClr val="FF0000"/>
                </a:solidFill>
              </a:rPr>
              <a:t>How do we get rid of variables?</a:t>
            </a:r>
          </a:p>
        </p:txBody>
      </p:sp>
    </p:spTree>
    <p:extLst>
      <p:ext uri="{BB962C8B-B14F-4D97-AF65-F5344CB8AC3E}">
        <p14:creationId xmlns:p14="http://schemas.microsoft.com/office/powerpoint/2010/main" val="360692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distribution</a:t>
            </a:r>
          </a:p>
        </p:txBody>
      </p:sp>
      <p:graphicFrame>
        <p:nvGraphicFramePr>
          <p:cNvPr id="5" name="Table 4"/>
          <p:cNvGraphicFramePr>
            <a:graphicFrameLocks noGrp="1"/>
          </p:cNvGraphicFramePr>
          <p:nvPr>
            <p:extLst/>
          </p:nvPr>
        </p:nvGraphicFramePr>
        <p:xfrm>
          <a:off x="533400" y="2677160"/>
          <a:ext cx="4572000" cy="21234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370840">
                <a:tc>
                  <a:txBody>
                    <a:bodyPr/>
                    <a:lstStyle/>
                    <a:p>
                      <a:r>
                        <a:rPr lang="en-US" dirty="0" err="1">
                          <a:solidFill>
                            <a:srgbClr val="000000"/>
                          </a:solidFill>
                        </a:rPr>
                        <a:t>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endParaRPr lang="en-US" dirty="0">
                        <a:solidFill>
                          <a:srgbClr val="000000"/>
                        </a:solidFill>
                      </a:endParaRPr>
                    </a:p>
                  </a:txBody>
                  <a:tcPr/>
                </a:tc>
                <a:tc>
                  <a:txBody>
                    <a:bodyPr/>
                    <a:lstStyle/>
                    <a:p>
                      <a:r>
                        <a:rPr lang="en-US" dirty="0" err="1">
                          <a:solidFill>
                            <a:srgbClr val="000000"/>
                          </a:solidFill>
                        </a:rPr>
                        <a:t>P(NLPPass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r>
                        <a:rPr lang="en-US" baseline="0" dirty="0">
                          <a:solidFill>
                            <a:srgbClr val="000000"/>
                          </a:solidFill>
                        </a:rPr>
                        <a:t>)</a:t>
                      </a:r>
                      <a:endParaRPr lang="en-US" dirty="0">
                        <a:solidFill>
                          <a:srgbClr val="000000"/>
                        </a:solidFill>
                      </a:endParaRPr>
                    </a:p>
                  </a:txBody>
                  <a:tcPr/>
                </a:tc>
                <a:extLst>
                  <a:ext uri="{0D108BD9-81ED-4DB2-BD59-A6C34878D82A}">
                    <a16:rowId xmlns:a16="http://schemas.microsoft.com/office/drawing/2014/main" val="10000"/>
                  </a:ext>
                </a:extLst>
              </a:tr>
              <a:tr h="370840">
                <a:tc>
                  <a:txBody>
                    <a:bodyPr/>
                    <a:lstStyle/>
                    <a:p>
                      <a:r>
                        <a:rPr lang="en-US" dirty="0">
                          <a:solidFill>
                            <a:srgbClr val="000000"/>
                          </a:solidFill>
                        </a:rPr>
                        <a:t>true, true</a:t>
                      </a:r>
                    </a:p>
                  </a:txBody>
                  <a:tcPr/>
                </a:tc>
                <a:tc>
                  <a:txBody>
                    <a:bodyPr/>
                    <a:lstStyle/>
                    <a:p>
                      <a:r>
                        <a:rPr lang="en-US" dirty="0">
                          <a:solidFill>
                            <a:srgbClr val="000000"/>
                          </a:solidFill>
                        </a:rPr>
                        <a:t>.88</a:t>
                      </a:r>
                    </a:p>
                  </a:txBody>
                  <a:tcPr/>
                </a:tc>
                <a:extLst>
                  <a:ext uri="{0D108BD9-81ED-4DB2-BD59-A6C34878D82A}">
                    <a16:rowId xmlns:a16="http://schemas.microsoft.com/office/drawing/2014/main" val="10001"/>
                  </a:ext>
                </a:extLst>
              </a:tr>
              <a:tr h="370840">
                <a:tc>
                  <a:txBody>
                    <a:bodyPr/>
                    <a:lstStyle/>
                    <a:p>
                      <a:r>
                        <a:rPr lang="en-US" dirty="0">
                          <a:solidFill>
                            <a:srgbClr val="000000"/>
                          </a:solidFill>
                        </a:rPr>
                        <a:t>true, false</a:t>
                      </a:r>
                    </a:p>
                  </a:txBody>
                  <a:tcPr/>
                </a:tc>
                <a:tc>
                  <a:txBody>
                    <a:bodyPr/>
                    <a:lstStyle/>
                    <a:p>
                      <a:r>
                        <a:rPr lang="en-US" dirty="0">
                          <a:solidFill>
                            <a:srgbClr val="000000"/>
                          </a:solidFill>
                        </a:rPr>
                        <a:t>.01</a:t>
                      </a:r>
                    </a:p>
                  </a:txBody>
                  <a:tcPr/>
                </a:tc>
                <a:extLst>
                  <a:ext uri="{0D108BD9-81ED-4DB2-BD59-A6C34878D82A}">
                    <a16:rowId xmlns:a16="http://schemas.microsoft.com/office/drawing/2014/main" val="10002"/>
                  </a:ext>
                </a:extLst>
              </a:tr>
              <a:tr h="370840">
                <a:tc>
                  <a:txBody>
                    <a:bodyPr/>
                    <a:lstStyle/>
                    <a:p>
                      <a:r>
                        <a:rPr lang="en-US" dirty="0">
                          <a:solidFill>
                            <a:srgbClr val="000000"/>
                          </a:solidFill>
                        </a:rPr>
                        <a:t>false,</a:t>
                      </a:r>
                      <a:r>
                        <a:rPr lang="en-US" baseline="0" dirty="0">
                          <a:solidFill>
                            <a:srgbClr val="000000"/>
                          </a:solidFill>
                        </a:rPr>
                        <a:t> true</a:t>
                      </a:r>
                      <a:endParaRPr lang="en-US" dirty="0">
                        <a:solidFill>
                          <a:srgbClr val="000000"/>
                        </a:solidFill>
                      </a:endParaRPr>
                    </a:p>
                  </a:txBody>
                  <a:tcPr/>
                </a:tc>
                <a:tc>
                  <a:txBody>
                    <a:bodyPr/>
                    <a:lstStyle/>
                    <a:p>
                      <a:r>
                        <a:rPr lang="en-US" dirty="0">
                          <a:solidFill>
                            <a:srgbClr val="000000"/>
                          </a:solidFill>
                        </a:rPr>
                        <a:t>.04</a:t>
                      </a:r>
                    </a:p>
                  </a:txBody>
                  <a:tcPr/>
                </a:tc>
                <a:extLst>
                  <a:ext uri="{0D108BD9-81ED-4DB2-BD59-A6C34878D82A}">
                    <a16:rowId xmlns:a16="http://schemas.microsoft.com/office/drawing/2014/main" val="10003"/>
                  </a:ext>
                </a:extLst>
              </a:tr>
              <a:tr h="370840">
                <a:tc>
                  <a:txBody>
                    <a:bodyPr/>
                    <a:lstStyle/>
                    <a:p>
                      <a:r>
                        <a:rPr lang="en-US" dirty="0">
                          <a:solidFill>
                            <a:srgbClr val="000000"/>
                          </a:solidFill>
                        </a:rPr>
                        <a:t>false, false</a:t>
                      </a:r>
                    </a:p>
                  </a:txBody>
                  <a:tcPr/>
                </a:tc>
                <a:tc>
                  <a:txBody>
                    <a:bodyPr/>
                    <a:lstStyle/>
                    <a:p>
                      <a:r>
                        <a:rPr lang="en-US" dirty="0">
                          <a:solidFill>
                            <a:srgbClr val="000000"/>
                          </a:solidFill>
                        </a:rPr>
                        <a:t>.07</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5410200" y="3124200"/>
            <a:ext cx="3886200" cy="523220"/>
          </a:xfrm>
          <a:prstGeom prst="rect">
            <a:avLst/>
          </a:prstGeom>
          <a:noFill/>
        </p:spPr>
        <p:txBody>
          <a:bodyPr wrap="square" rtlCol="0">
            <a:spAutoFit/>
          </a:bodyPr>
          <a:lstStyle/>
          <a:p>
            <a:r>
              <a:rPr lang="en-US" sz="2800" dirty="0">
                <a:solidFill>
                  <a:srgbClr val="FF0000"/>
                </a:solidFill>
              </a:rPr>
              <a:t>What is </a:t>
            </a:r>
            <a:r>
              <a:rPr lang="en-US" sz="2800" dirty="0" err="1">
                <a:solidFill>
                  <a:srgbClr val="FF0000"/>
                </a:solidFill>
              </a:rPr>
              <a:t>P(ENGPass</a:t>
            </a:r>
            <a:r>
              <a:rPr lang="en-US" sz="2800" dirty="0">
                <a:solidFill>
                  <a:srgbClr val="FF0000"/>
                </a:solidFill>
              </a:rPr>
              <a:t>)?</a:t>
            </a:r>
          </a:p>
        </p:txBody>
      </p:sp>
    </p:spTree>
    <p:extLst>
      <p:ext uri="{BB962C8B-B14F-4D97-AF65-F5344CB8AC3E}">
        <p14:creationId xmlns:p14="http://schemas.microsoft.com/office/powerpoint/2010/main" val="407496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2938"/>
            <a:ext cx="4800600" cy="425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itle 1"/>
          <p:cNvSpPr>
            <a:spLocks noGrp="1"/>
          </p:cNvSpPr>
          <p:nvPr>
            <p:ph type="title"/>
          </p:nvPr>
        </p:nvSpPr>
        <p:spPr/>
        <p:txBody>
          <a:bodyPr/>
          <a:lstStyle/>
          <a:p>
            <a:pPr eaLnBrk="1" hangingPunct="1"/>
            <a:r>
              <a:rPr lang="en-US">
                <a:latin typeface="Arial" charset="0"/>
              </a:rPr>
              <a:t>Levels of Transfer</a:t>
            </a: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l="49500" r="2911"/>
          <a:stretch>
            <a:fillRect/>
          </a:stretch>
        </p:blipFill>
        <p:spPr bwMode="auto">
          <a:xfrm>
            <a:off x="6629400" y="5105400"/>
            <a:ext cx="2490788"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3"/>
          <p:cNvPicPr>
            <a:picLocks noChangeAspect="1" noChangeArrowheads="1"/>
          </p:cNvPicPr>
          <p:nvPr/>
        </p:nvPicPr>
        <p:blipFill>
          <a:blip r:embed="rId4">
            <a:extLst>
              <a:ext uri="{28A0092B-C50C-407E-A947-70E740481C1C}">
                <a14:useLocalDpi xmlns:a14="http://schemas.microsoft.com/office/drawing/2010/main" val="0"/>
              </a:ext>
            </a:extLst>
          </a:blip>
          <a:srcRect l="51765"/>
          <a:stretch>
            <a:fillRect/>
          </a:stretch>
        </p:blipFill>
        <p:spPr bwMode="auto">
          <a:xfrm>
            <a:off x="6553200" y="3581400"/>
            <a:ext cx="23431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752600"/>
            <a:ext cx="4567238"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2"/>
          <p:cNvPicPr>
            <a:picLocks noChangeAspect="1" noChangeArrowheads="1"/>
          </p:cNvPicPr>
          <p:nvPr/>
        </p:nvPicPr>
        <p:blipFill>
          <a:blip r:embed="rId3">
            <a:extLst>
              <a:ext uri="{28A0092B-C50C-407E-A947-70E740481C1C}">
                <a14:useLocalDpi xmlns:a14="http://schemas.microsoft.com/office/drawing/2010/main" val="0"/>
              </a:ext>
            </a:extLst>
          </a:blip>
          <a:srcRect r="65514"/>
          <a:stretch>
            <a:fillRect/>
          </a:stretch>
        </p:blipFill>
        <p:spPr bwMode="auto">
          <a:xfrm>
            <a:off x="4900613" y="5043488"/>
            <a:ext cx="1804987" cy="823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8" name="Picture 3"/>
          <p:cNvPicPr>
            <a:picLocks noChangeAspect="1" noChangeArrowheads="1"/>
          </p:cNvPicPr>
          <p:nvPr/>
        </p:nvPicPr>
        <p:blipFill>
          <a:blip r:embed="rId4">
            <a:extLst>
              <a:ext uri="{28A0092B-C50C-407E-A947-70E740481C1C}">
                <a14:useLocalDpi xmlns:a14="http://schemas.microsoft.com/office/drawing/2010/main" val="0"/>
              </a:ext>
            </a:extLst>
          </a:blip>
          <a:srcRect t="10001" r="65491"/>
          <a:stretch>
            <a:fillRect/>
          </a:stretch>
        </p:blipFill>
        <p:spPr bwMode="auto">
          <a:xfrm>
            <a:off x="4800600" y="3581400"/>
            <a:ext cx="16764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Straight Arrow Connector 10"/>
          <p:cNvCxnSpPr/>
          <p:nvPr/>
        </p:nvCxnSpPr>
        <p:spPr>
          <a:xfrm rot="5400000" flipH="1" flipV="1">
            <a:off x="3962400" y="3048000"/>
            <a:ext cx="1143000" cy="68580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572000" y="4419600"/>
            <a:ext cx="914400" cy="38100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48200" y="5410200"/>
            <a:ext cx="228600" cy="76200"/>
          </a:xfrm>
          <a:prstGeom prst="straightConnector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2003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distribution</a:t>
            </a:r>
          </a:p>
        </p:txBody>
      </p:sp>
      <p:graphicFrame>
        <p:nvGraphicFramePr>
          <p:cNvPr id="5" name="Table 4"/>
          <p:cNvGraphicFramePr>
            <a:graphicFrameLocks noGrp="1"/>
          </p:cNvGraphicFramePr>
          <p:nvPr>
            <p:extLst/>
          </p:nvPr>
        </p:nvGraphicFramePr>
        <p:xfrm>
          <a:off x="533400" y="2677160"/>
          <a:ext cx="4572000" cy="21234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370840">
                <a:tc>
                  <a:txBody>
                    <a:bodyPr/>
                    <a:lstStyle/>
                    <a:p>
                      <a:r>
                        <a:rPr lang="en-US" dirty="0" err="1">
                          <a:solidFill>
                            <a:srgbClr val="000000"/>
                          </a:solidFill>
                        </a:rPr>
                        <a:t>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endParaRPr lang="en-US" dirty="0">
                        <a:solidFill>
                          <a:srgbClr val="000000"/>
                        </a:solidFill>
                      </a:endParaRPr>
                    </a:p>
                  </a:txBody>
                  <a:tcPr/>
                </a:tc>
                <a:tc>
                  <a:txBody>
                    <a:bodyPr/>
                    <a:lstStyle/>
                    <a:p>
                      <a:r>
                        <a:rPr lang="en-US" dirty="0" err="1">
                          <a:solidFill>
                            <a:srgbClr val="000000"/>
                          </a:solidFill>
                        </a:rPr>
                        <a:t>P(NLPPass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r>
                        <a:rPr lang="en-US" baseline="0" dirty="0">
                          <a:solidFill>
                            <a:srgbClr val="000000"/>
                          </a:solidFill>
                        </a:rPr>
                        <a:t>)</a:t>
                      </a:r>
                      <a:endParaRPr lang="en-US" dirty="0">
                        <a:solidFill>
                          <a:srgbClr val="000000"/>
                        </a:solidFill>
                      </a:endParaRPr>
                    </a:p>
                  </a:txBody>
                  <a:tcPr/>
                </a:tc>
                <a:extLst>
                  <a:ext uri="{0D108BD9-81ED-4DB2-BD59-A6C34878D82A}">
                    <a16:rowId xmlns:a16="http://schemas.microsoft.com/office/drawing/2014/main" val="10000"/>
                  </a:ext>
                </a:extLst>
              </a:tr>
              <a:tr h="370840">
                <a:tc>
                  <a:txBody>
                    <a:bodyPr/>
                    <a:lstStyle/>
                    <a:p>
                      <a:r>
                        <a:rPr lang="en-US" dirty="0">
                          <a:solidFill>
                            <a:srgbClr val="000000"/>
                          </a:solidFill>
                        </a:rPr>
                        <a:t>true, true</a:t>
                      </a:r>
                    </a:p>
                  </a:txBody>
                  <a:tcPr/>
                </a:tc>
                <a:tc>
                  <a:txBody>
                    <a:bodyPr/>
                    <a:lstStyle/>
                    <a:p>
                      <a:r>
                        <a:rPr lang="en-US" dirty="0">
                          <a:solidFill>
                            <a:srgbClr val="000000"/>
                          </a:solidFill>
                        </a:rPr>
                        <a:t>.88</a:t>
                      </a:r>
                    </a:p>
                  </a:txBody>
                  <a:tcPr/>
                </a:tc>
                <a:extLst>
                  <a:ext uri="{0D108BD9-81ED-4DB2-BD59-A6C34878D82A}">
                    <a16:rowId xmlns:a16="http://schemas.microsoft.com/office/drawing/2014/main" val="10001"/>
                  </a:ext>
                </a:extLst>
              </a:tr>
              <a:tr h="370840">
                <a:tc>
                  <a:txBody>
                    <a:bodyPr/>
                    <a:lstStyle/>
                    <a:p>
                      <a:r>
                        <a:rPr lang="en-US" dirty="0">
                          <a:solidFill>
                            <a:srgbClr val="000000"/>
                          </a:solidFill>
                        </a:rPr>
                        <a:t>true, false</a:t>
                      </a:r>
                    </a:p>
                  </a:txBody>
                  <a:tcPr/>
                </a:tc>
                <a:tc>
                  <a:txBody>
                    <a:bodyPr/>
                    <a:lstStyle/>
                    <a:p>
                      <a:r>
                        <a:rPr lang="en-US" dirty="0">
                          <a:solidFill>
                            <a:srgbClr val="000000"/>
                          </a:solidFill>
                        </a:rPr>
                        <a:t>.01</a:t>
                      </a:r>
                    </a:p>
                  </a:txBody>
                  <a:tcPr/>
                </a:tc>
                <a:extLst>
                  <a:ext uri="{0D108BD9-81ED-4DB2-BD59-A6C34878D82A}">
                    <a16:rowId xmlns:a16="http://schemas.microsoft.com/office/drawing/2014/main" val="10002"/>
                  </a:ext>
                </a:extLst>
              </a:tr>
              <a:tr h="370840">
                <a:tc>
                  <a:txBody>
                    <a:bodyPr/>
                    <a:lstStyle/>
                    <a:p>
                      <a:r>
                        <a:rPr lang="en-US" dirty="0">
                          <a:solidFill>
                            <a:srgbClr val="000000"/>
                          </a:solidFill>
                        </a:rPr>
                        <a:t>false,</a:t>
                      </a:r>
                      <a:r>
                        <a:rPr lang="en-US" baseline="0" dirty="0">
                          <a:solidFill>
                            <a:srgbClr val="000000"/>
                          </a:solidFill>
                        </a:rPr>
                        <a:t> true</a:t>
                      </a:r>
                      <a:endParaRPr lang="en-US" dirty="0">
                        <a:solidFill>
                          <a:srgbClr val="000000"/>
                        </a:solidFill>
                      </a:endParaRPr>
                    </a:p>
                  </a:txBody>
                  <a:tcPr/>
                </a:tc>
                <a:tc>
                  <a:txBody>
                    <a:bodyPr/>
                    <a:lstStyle/>
                    <a:p>
                      <a:r>
                        <a:rPr lang="en-US" dirty="0">
                          <a:solidFill>
                            <a:srgbClr val="000000"/>
                          </a:solidFill>
                        </a:rPr>
                        <a:t>.04</a:t>
                      </a:r>
                    </a:p>
                  </a:txBody>
                  <a:tcPr/>
                </a:tc>
                <a:extLst>
                  <a:ext uri="{0D108BD9-81ED-4DB2-BD59-A6C34878D82A}">
                    <a16:rowId xmlns:a16="http://schemas.microsoft.com/office/drawing/2014/main" val="10003"/>
                  </a:ext>
                </a:extLst>
              </a:tr>
              <a:tr h="370840">
                <a:tc>
                  <a:txBody>
                    <a:bodyPr/>
                    <a:lstStyle/>
                    <a:p>
                      <a:r>
                        <a:rPr lang="en-US" dirty="0">
                          <a:solidFill>
                            <a:srgbClr val="000000"/>
                          </a:solidFill>
                        </a:rPr>
                        <a:t>false, false</a:t>
                      </a:r>
                    </a:p>
                  </a:txBody>
                  <a:tcPr/>
                </a:tc>
                <a:tc>
                  <a:txBody>
                    <a:bodyPr/>
                    <a:lstStyle/>
                    <a:p>
                      <a:r>
                        <a:rPr lang="en-US" dirty="0">
                          <a:solidFill>
                            <a:srgbClr val="000000"/>
                          </a:solidFill>
                        </a:rPr>
                        <a:t>.07</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5410200" y="3124200"/>
            <a:ext cx="2895600" cy="954107"/>
          </a:xfrm>
          <a:prstGeom prst="rect">
            <a:avLst/>
          </a:prstGeom>
          <a:noFill/>
        </p:spPr>
        <p:txBody>
          <a:bodyPr wrap="square" rtlCol="0">
            <a:spAutoFit/>
          </a:bodyPr>
          <a:lstStyle/>
          <a:p>
            <a:r>
              <a:rPr lang="en-US" sz="2800" dirty="0">
                <a:solidFill>
                  <a:srgbClr val="FF0000"/>
                </a:solidFill>
              </a:rPr>
              <a:t>How did you figure that out?</a:t>
            </a:r>
          </a:p>
        </p:txBody>
      </p:sp>
      <p:sp>
        <p:nvSpPr>
          <p:cNvPr id="7" name="TextBox 6"/>
          <p:cNvSpPr txBox="1"/>
          <p:nvPr/>
        </p:nvSpPr>
        <p:spPr>
          <a:xfrm>
            <a:off x="5562600" y="2362200"/>
            <a:ext cx="914400" cy="523220"/>
          </a:xfrm>
          <a:prstGeom prst="rect">
            <a:avLst/>
          </a:prstGeom>
          <a:noFill/>
        </p:spPr>
        <p:txBody>
          <a:bodyPr wrap="square" rtlCol="0">
            <a:spAutoFit/>
          </a:bodyPr>
          <a:lstStyle/>
          <a:p>
            <a:r>
              <a:rPr lang="en-US" sz="2800" dirty="0">
                <a:solidFill>
                  <a:srgbClr val="0000FF"/>
                </a:solidFill>
              </a:rPr>
              <a:t>0.92</a:t>
            </a:r>
          </a:p>
        </p:txBody>
      </p:sp>
    </p:spTree>
    <p:extLst>
      <p:ext uri="{BB962C8B-B14F-4D97-AF65-F5344CB8AC3E}">
        <p14:creationId xmlns:p14="http://schemas.microsoft.com/office/powerpoint/2010/main" val="4155091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Joint distribution</a:t>
            </a:r>
          </a:p>
        </p:txBody>
      </p:sp>
      <p:graphicFrame>
        <p:nvGraphicFramePr>
          <p:cNvPr id="5" name="Table 4"/>
          <p:cNvGraphicFramePr>
            <a:graphicFrameLocks noGrp="1"/>
          </p:cNvGraphicFramePr>
          <p:nvPr>
            <p:extLst/>
          </p:nvPr>
        </p:nvGraphicFramePr>
        <p:xfrm>
          <a:off x="533400" y="4191000"/>
          <a:ext cx="4572000" cy="2123440"/>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370840">
                <a:tc>
                  <a:txBody>
                    <a:bodyPr/>
                    <a:lstStyle/>
                    <a:p>
                      <a:r>
                        <a:rPr lang="en-US" dirty="0" err="1">
                          <a:solidFill>
                            <a:srgbClr val="000000"/>
                          </a:solidFill>
                        </a:rPr>
                        <a:t>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endParaRPr lang="en-US" dirty="0">
                        <a:solidFill>
                          <a:srgbClr val="000000"/>
                        </a:solidFill>
                      </a:endParaRPr>
                    </a:p>
                  </a:txBody>
                  <a:tcPr/>
                </a:tc>
                <a:tc>
                  <a:txBody>
                    <a:bodyPr/>
                    <a:lstStyle/>
                    <a:p>
                      <a:r>
                        <a:rPr lang="en-US" dirty="0" err="1">
                          <a:solidFill>
                            <a:srgbClr val="000000"/>
                          </a:solidFill>
                        </a:rPr>
                        <a:t>P(NLPPass</a:t>
                      </a:r>
                      <a:r>
                        <a:rPr lang="en-US" dirty="0">
                          <a:solidFill>
                            <a:srgbClr val="000000"/>
                          </a:solidFill>
                        </a:rPr>
                        <a:t>,</a:t>
                      </a:r>
                      <a:r>
                        <a:rPr lang="en-US" baseline="0" dirty="0">
                          <a:solidFill>
                            <a:srgbClr val="000000"/>
                          </a:solidFill>
                        </a:rPr>
                        <a:t> </a:t>
                      </a:r>
                      <a:r>
                        <a:rPr lang="en-US" baseline="0" dirty="0" err="1">
                          <a:solidFill>
                            <a:srgbClr val="000000"/>
                          </a:solidFill>
                        </a:rPr>
                        <a:t>EngPass</a:t>
                      </a:r>
                      <a:r>
                        <a:rPr lang="en-US" baseline="0" dirty="0">
                          <a:solidFill>
                            <a:srgbClr val="000000"/>
                          </a:solidFill>
                        </a:rPr>
                        <a:t>)</a:t>
                      </a:r>
                      <a:endParaRPr lang="en-US" dirty="0">
                        <a:solidFill>
                          <a:srgbClr val="000000"/>
                        </a:solidFill>
                      </a:endParaRPr>
                    </a:p>
                  </a:txBody>
                  <a:tcPr/>
                </a:tc>
                <a:extLst>
                  <a:ext uri="{0D108BD9-81ED-4DB2-BD59-A6C34878D82A}">
                    <a16:rowId xmlns:a16="http://schemas.microsoft.com/office/drawing/2014/main" val="10000"/>
                  </a:ext>
                </a:extLst>
              </a:tr>
              <a:tr h="370840">
                <a:tc>
                  <a:txBody>
                    <a:bodyPr/>
                    <a:lstStyle/>
                    <a:p>
                      <a:r>
                        <a:rPr lang="en-US" dirty="0">
                          <a:solidFill>
                            <a:srgbClr val="000000"/>
                          </a:solidFill>
                        </a:rPr>
                        <a:t>true, true</a:t>
                      </a:r>
                    </a:p>
                  </a:txBody>
                  <a:tcPr/>
                </a:tc>
                <a:tc>
                  <a:txBody>
                    <a:bodyPr/>
                    <a:lstStyle/>
                    <a:p>
                      <a:r>
                        <a:rPr lang="en-US" dirty="0">
                          <a:solidFill>
                            <a:srgbClr val="000000"/>
                          </a:solidFill>
                        </a:rPr>
                        <a:t>.88</a:t>
                      </a:r>
                    </a:p>
                  </a:txBody>
                  <a:tcPr/>
                </a:tc>
                <a:extLst>
                  <a:ext uri="{0D108BD9-81ED-4DB2-BD59-A6C34878D82A}">
                    <a16:rowId xmlns:a16="http://schemas.microsoft.com/office/drawing/2014/main" val="10001"/>
                  </a:ext>
                </a:extLst>
              </a:tr>
              <a:tr h="370840">
                <a:tc>
                  <a:txBody>
                    <a:bodyPr/>
                    <a:lstStyle/>
                    <a:p>
                      <a:r>
                        <a:rPr lang="en-US" dirty="0">
                          <a:solidFill>
                            <a:srgbClr val="000000"/>
                          </a:solidFill>
                        </a:rPr>
                        <a:t>true, false</a:t>
                      </a:r>
                    </a:p>
                  </a:txBody>
                  <a:tcPr/>
                </a:tc>
                <a:tc>
                  <a:txBody>
                    <a:bodyPr/>
                    <a:lstStyle/>
                    <a:p>
                      <a:r>
                        <a:rPr lang="en-US" dirty="0">
                          <a:solidFill>
                            <a:srgbClr val="000000"/>
                          </a:solidFill>
                        </a:rPr>
                        <a:t>.01</a:t>
                      </a:r>
                    </a:p>
                  </a:txBody>
                  <a:tcPr/>
                </a:tc>
                <a:extLst>
                  <a:ext uri="{0D108BD9-81ED-4DB2-BD59-A6C34878D82A}">
                    <a16:rowId xmlns:a16="http://schemas.microsoft.com/office/drawing/2014/main" val="10002"/>
                  </a:ext>
                </a:extLst>
              </a:tr>
              <a:tr h="370840">
                <a:tc>
                  <a:txBody>
                    <a:bodyPr/>
                    <a:lstStyle/>
                    <a:p>
                      <a:r>
                        <a:rPr lang="en-US" dirty="0">
                          <a:solidFill>
                            <a:srgbClr val="000000"/>
                          </a:solidFill>
                        </a:rPr>
                        <a:t>false,</a:t>
                      </a:r>
                      <a:r>
                        <a:rPr lang="en-US" baseline="0" dirty="0">
                          <a:solidFill>
                            <a:srgbClr val="000000"/>
                          </a:solidFill>
                        </a:rPr>
                        <a:t> true</a:t>
                      </a:r>
                      <a:endParaRPr lang="en-US" dirty="0">
                        <a:solidFill>
                          <a:srgbClr val="000000"/>
                        </a:solidFill>
                      </a:endParaRPr>
                    </a:p>
                  </a:txBody>
                  <a:tcPr/>
                </a:tc>
                <a:tc>
                  <a:txBody>
                    <a:bodyPr/>
                    <a:lstStyle/>
                    <a:p>
                      <a:r>
                        <a:rPr lang="en-US" dirty="0">
                          <a:solidFill>
                            <a:srgbClr val="000000"/>
                          </a:solidFill>
                        </a:rPr>
                        <a:t>.04</a:t>
                      </a:r>
                    </a:p>
                  </a:txBody>
                  <a:tcPr/>
                </a:tc>
                <a:extLst>
                  <a:ext uri="{0D108BD9-81ED-4DB2-BD59-A6C34878D82A}">
                    <a16:rowId xmlns:a16="http://schemas.microsoft.com/office/drawing/2014/main" val="10003"/>
                  </a:ext>
                </a:extLst>
              </a:tr>
              <a:tr h="370840">
                <a:tc>
                  <a:txBody>
                    <a:bodyPr/>
                    <a:lstStyle/>
                    <a:p>
                      <a:r>
                        <a:rPr lang="en-US" dirty="0">
                          <a:solidFill>
                            <a:srgbClr val="000000"/>
                          </a:solidFill>
                        </a:rPr>
                        <a:t>false, false</a:t>
                      </a:r>
                    </a:p>
                  </a:txBody>
                  <a:tcPr/>
                </a:tc>
                <a:tc>
                  <a:txBody>
                    <a:bodyPr/>
                    <a:lstStyle/>
                    <a:p>
                      <a:r>
                        <a:rPr lang="en-US" dirty="0">
                          <a:solidFill>
                            <a:srgbClr val="000000"/>
                          </a:solidFill>
                        </a:rPr>
                        <a:t>.07</a:t>
                      </a:r>
                    </a:p>
                  </a:txBody>
                  <a:tcPr/>
                </a:tc>
                <a:extLst>
                  <a:ext uri="{0D108BD9-81ED-4DB2-BD59-A6C34878D82A}">
                    <a16:rowId xmlns:a16="http://schemas.microsoft.com/office/drawing/2014/main" val="10004"/>
                  </a:ext>
                </a:extLst>
              </a:tr>
            </a:tbl>
          </a:graphicData>
        </a:graphic>
      </p:graphicFrame>
      <p:graphicFrame>
        <p:nvGraphicFramePr>
          <p:cNvPr id="9" name="Object 8"/>
          <p:cNvGraphicFramePr>
            <a:graphicFrameLocks noChangeAspect="1"/>
          </p:cNvGraphicFramePr>
          <p:nvPr/>
        </p:nvGraphicFramePr>
        <p:xfrm>
          <a:off x="762000" y="2133600"/>
          <a:ext cx="2648607" cy="914400"/>
        </p:xfrm>
        <a:graphic>
          <a:graphicData uri="http://schemas.openxmlformats.org/presentationml/2006/ole">
            <mc:AlternateContent xmlns:mc="http://schemas.openxmlformats.org/markup-compatibility/2006">
              <mc:Choice xmlns:v="urn:schemas-microsoft-com:vml" Requires="v">
                <p:oleObj spid="_x0000_s1028098" name="Equation" r:id="rId3" imgW="1066800" imgH="368300" progId="Equation.3">
                  <p:embed/>
                </p:oleObj>
              </mc:Choice>
              <mc:Fallback>
                <p:oleObj name="Equation" r:id="rId3" imgW="1066800" imgH="368300" progId="Equation.3">
                  <p:embed/>
                  <p:pic>
                    <p:nvPicPr>
                      <p:cNvPr id="9"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2648607"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Box 2"/>
          <p:cNvSpPr txBox="1"/>
          <p:nvPr/>
        </p:nvSpPr>
        <p:spPr>
          <a:xfrm>
            <a:off x="4325471" y="3018118"/>
            <a:ext cx="4434601" cy="830997"/>
          </a:xfrm>
          <a:prstGeom prst="rect">
            <a:avLst/>
          </a:prstGeom>
          <a:noFill/>
        </p:spPr>
        <p:txBody>
          <a:bodyPr wrap="square" rtlCol="0">
            <a:spAutoFit/>
          </a:bodyPr>
          <a:lstStyle/>
          <a:p>
            <a:r>
              <a:rPr lang="en-US" sz="2400" dirty="0">
                <a:solidFill>
                  <a:srgbClr val="0000FF"/>
                </a:solidFill>
              </a:rPr>
              <a:t>Called “marginalization”, aka summing over a variable</a:t>
            </a:r>
          </a:p>
        </p:txBody>
      </p:sp>
    </p:spTree>
    <p:extLst>
      <p:ext uri="{BB962C8B-B14F-4D97-AF65-F5344CB8AC3E}">
        <p14:creationId xmlns:p14="http://schemas.microsoft.com/office/powerpoint/2010/main" val="35163754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model</a:t>
            </a:r>
          </a:p>
        </p:txBody>
      </p:sp>
      <p:graphicFrame>
        <p:nvGraphicFramePr>
          <p:cNvPr id="4" name="Object 3"/>
          <p:cNvGraphicFramePr>
            <a:graphicFrameLocks noChangeAspect="1"/>
          </p:cNvGraphicFramePr>
          <p:nvPr>
            <p:extLst/>
          </p:nvPr>
        </p:nvGraphicFramePr>
        <p:xfrm>
          <a:off x="457200" y="2590800"/>
          <a:ext cx="7727950" cy="774700"/>
        </p:xfrm>
        <a:graphic>
          <a:graphicData uri="http://schemas.openxmlformats.org/presentationml/2006/ole">
            <mc:AlternateContent xmlns:mc="http://schemas.openxmlformats.org/markup-compatibility/2006">
              <mc:Choice xmlns:v="urn:schemas-microsoft-com:vml" Requires="v">
                <p:oleObj spid="_x0000_s1029122" name="Equation" r:id="rId3" imgW="3924300" imgH="393700" progId="Equation.3">
                  <p:embed/>
                </p:oleObj>
              </mc:Choice>
              <mc:Fallback>
                <p:oleObj name="Equation" r:id="rId3" imgW="3924300" imgH="393700" progId="Equation.3">
                  <p:embed/>
                  <p:pic>
                    <p:nvPicPr>
                      <p:cNvPr id="4" name="Object 3"/>
                      <p:cNvPicPr/>
                      <p:nvPr/>
                    </p:nvPicPr>
                    <p:blipFill>
                      <a:blip r:embed="rId4"/>
                      <a:stretch>
                        <a:fillRect/>
                      </a:stretch>
                    </p:blipFill>
                    <p:spPr>
                      <a:xfrm>
                        <a:off x="457200" y="2590800"/>
                        <a:ext cx="7727950" cy="774700"/>
                      </a:xfrm>
                      <a:prstGeom prst="rect">
                        <a:avLst/>
                      </a:prstGeom>
                    </p:spPr>
                  </p:pic>
                </p:oleObj>
              </mc:Fallback>
            </mc:AlternateContent>
          </a:graphicData>
        </a:graphic>
      </p:graphicFrame>
      <p:sp>
        <p:nvSpPr>
          <p:cNvPr id="6" name="TextBox 5"/>
          <p:cNvSpPr txBox="1"/>
          <p:nvPr/>
        </p:nvSpPr>
        <p:spPr>
          <a:xfrm>
            <a:off x="914400" y="4114800"/>
            <a:ext cx="6279872" cy="830997"/>
          </a:xfrm>
          <a:prstGeom prst="rect">
            <a:avLst/>
          </a:prstGeom>
          <a:noFill/>
        </p:spPr>
        <p:txBody>
          <a:bodyPr wrap="square" rtlCol="0">
            <a:spAutoFit/>
          </a:bodyPr>
          <a:lstStyle/>
          <a:p>
            <a:pPr algn="l"/>
            <a:r>
              <a:rPr lang="en-US" sz="2400" dirty="0">
                <a:solidFill>
                  <a:srgbClr val="0000FF"/>
                </a:solidFill>
              </a:rPr>
              <a:t>Sum over all possible values, i.e. marginalize out the alignment variables</a:t>
            </a:r>
          </a:p>
        </p:txBody>
      </p:sp>
    </p:spTree>
    <p:extLst>
      <p:ext uri="{BB962C8B-B14F-4D97-AF65-F5344CB8AC3E}">
        <p14:creationId xmlns:p14="http://schemas.microsoft.com/office/powerpoint/2010/main" val="1763553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 assumptions</a:t>
            </a:r>
          </a:p>
        </p:txBody>
      </p:sp>
      <p:graphicFrame>
        <p:nvGraphicFramePr>
          <p:cNvPr id="27" name="Object 26"/>
          <p:cNvGraphicFramePr>
            <a:graphicFrameLocks noChangeAspect="1"/>
          </p:cNvGraphicFramePr>
          <p:nvPr>
            <p:extLst/>
          </p:nvPr>
        </p:nvGraphicFramePr>
        <p:xfrm>
          <a:off x="1524000" y="2438400"/>
          <a:ext cx="5476876" cy="900113"/>
        </p:xfrm>
        <a:graphic>
          <a:graphicData uri="http://schemas.openxmlformats.org/presentationml/2006/ole">
            <mc:AlternateContent xmlns:mc="http://schemas.openxmlformats.org/markup-compatibility/2006">
              <mc:Choice xmlns:v="urn:schemas-microsoft-com:vml" Requires="v">
                <p:oleObj spid="_x0000_s1030146" name="Equation" r:id="rId3" imgW="2781300" imgH="457200" progId="Equation.3">
                  <p:embed/>
                </p:oleObj>
              </mc:Choice>
              <mc:Fallback>
                <p:oleObj name="Equation" r:id="rId3" imgW="2781300" imgH="457200" progId="Equation.3">
                  <p:embed/>
                  <p:pic>
                    <p:nvPicPr>
                      <p:cNvPr id="27" name="Object 26"/>
                      <p:cNvPicPr/>
                      <p:nvPr/>
                    </p:nvPicPr>
                    <p:blipFill>
                      <a:blip r:embed="rId4"/>
                      <a:stretch>
                        <a:fillRect/>
                      </a:stretch>
                    </p:blipFill>
                    <p:spPr>
                      <a:xfrm>
                        <a:off x="1524000" y="2438400"/>
                        <a:ext cx="5476876" cy="900113"/>
                      </a:xfrm>
                      <a:prstGeom prst="rect">
                        <a:avLst/>
                      </a:prstGeom>
                    </p:spPr>
                  </p:pic>
                </p:oleObj>
              </mc:Fallback>
            </mc:AlternateContent>
          </a:graphicData>
        </a:graphic>
      </p:graphicFrame>
      <p:sp>
        <p:nvSpPr>
          <p:cNvPr id="28" name="TextBox 27"/>
          <p:cNvSpPr txBox="1"/>
          <p:nvPr/>
        </p:nvSpPr>
        <p:spPr>
          <a:xfrm>
            <a:off x="559302" y="1829188"/>
            <a:ext cx="1997813" cy="461665"/>
          </a:xfrm>
          <a:prstGeom prst="rect">
            <a:avLst/>
          </a:prstGeom>
          <a:noFill/>
        </p:spPr>
        <p:txBody>
          <a:bodyPr wrap="none" rtlCol="0">
            <a:spAutoFit/>
          </a:bodyPr>
          <a:lstStyle/>
          <a:p>
            <a:pPr algn="l"/>
            <a:r>
              <a:rPr lang="en-US" sz="2400" dirty="0"/>
              <a:t>IBM Model 1:</a:t>
            </a:r>
          </a:p>
        </p:txBody>
      </p:sp>
      <p:sp>
        <p:nvSpPr>
          <p:cNvPr id="29" name="TextBox 28"/>
          <p:cNvSpPr txBox="1"/>
          <p:nvPr/>
        </p:nvSpPr>
        <p:spPr>
          <a:xfrm>
            <a:off x="609600" y="3810000"/>
            <a:ext cx="6993922" cy="1200328"/>
          </a:xfrm>
          <a:prstGeom prst="rect">
            <a:avLst/>
          </a:prstGeom>
          <a:noFill/>
        </p:spPr>
        <p:txBody>
          <a:bodyPr wrap="none" rtlCol="0">
            <a:spAutoFit/>
          </a:bodyPr>
          <a:lstStyle/>
          <a:p>
            <a:pPr algn="l"/>
            <a:r>
              <a:rPr lang="en-US" sz="2400" dirty="0">
                <a:solidFill>
                  <a:srgbClr val="FF0000"/>
                </a:solidFill>
              </a:rPr>
              <a:t>What independence assumptions are we making?</a:t>
            </a:r>
          </a:p>
          <a:p>
            <a:pPr algn="l"/>
            <a:endParaRPr lang="en-US" sz="2400" dirty="0">
              <a:solidFill>
                <a:srgbClr val="FF0000"/>
              </a:solidFill>
            </a:endParaRPr>
          </a:p>
          <a:p>
            <a:pPr algn="l"/>
            <a:r>
              <a:rPr lang="en-US" sz="2400" dirty="0">
                <a:solidFill>
                  <a:srgbClr val="FF0000"/>
                </a:solidFill>
              </a:rPr>
              <a:t>What information is lost?</a:t>
            </a:r>
          </a:p>
        </p:txBody>
      </p:sp>
    </p:spTree>
    <p:extLst>
      <p:ext uri="{BB962C8B-B14F-4D97-AF65-F5344CB8AC3E}">
        <p14:creationId xmlns:p14="http://schemas.microsoft.com/office/powerpoint/2010/main" val="1785971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0" y="1138535"/>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5" name="Text Box 14"/>
          <p:cNvSpPr txBox="1">
            <a:spLocks noChangeArrowheads="1"/>
          </p:cNvSpPr>
          <p:nvPr/>
        </p:nvSpPr>
        <p:spPr bwMode="auto">
          <a:xfrm>
            <a:off x="1371600" y="2967335"/>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Le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a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en application</a:t>
            </a:r>
          </a:p>
        </p:txBody>
      </p:sp>
      <p:graphicFrame>
        <p:nvGraphicFramePr>
          <p:cNvPr id="6" name="Object 5"/>
          <p:cNvGraphicFramePr>
            <a:graphicFrameLocks noChangeAspect="1"/>
          </p:cNvGraphicFramePr>
          <p:nvPr>
            <p:extLst/>
          </p:nvPr>
        </p:nvGraphicFramePr>
        <p:xfrm>
          <a:off x="1828800" y="1519535"/>
          <a:ext cx="274637" cy="400050"/>
        </p:xfrm>
        <a:graphic>
          <a:graphicData uri="http://schemas.openxmlformats.org/presentationml/2006/ole">
            <mc:AlternateContent xmlns:mc="http://schemas.openxmlformats.org/markup-compatibility/2006">
              <mc:Choice xmlns:v="urn:schemas-microsoft-com:vml" Requires="v">
                <p:oleObj spid="_x0000_s1031198"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19535"/>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266950" y="1519535"/>
          <a:ext cx="323850" cy="400050"/>
        </p:xfrm>
        <a:graphic>
          <a:graphicData uri="http://schemas.openxmlformats.org/presentationml/2006/ole">
            <mc:AlternateContent xmlns:mc="http://schemas.openxmlformats.org/markup-compatibility/2006">
              <mc:Choice xmlns:v="urn:schemas-microsoft-com:vml" Requires="v">
                <p:oleObj spid="_x0000_s1031199"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266950" y="1519535"/>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141663" y="1506835"/>
          <a:ext cx="300037" cy="425450"/>
        </p:xfrm>
        <a:graphic>
          <a:graphicData uri="http://schemas.openxmlformats.org/presentationml/2006/ole">
            <mc:AlternateContent xmlns:mc="http://schemas.openxmlformats.org/markup-compatibility/2006">
              <mc:Choice xmlns:v="urn:schemas-microsoft-com:vml" Requires="v">
                <p:oleObj spid="_x0000_s1031200"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06835"/>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094163" y="1519535"/>
          <a:ext cx="325437" cy="400050"/>
        </p:xfrm>
        <a:graphic>
          <a:graphicData uri="http://schemas.openxmlformats.org/presentationml/2006/ole">
            <mc:AlternateContent xmlns:mc="http://schemas.openxmlformats.org/markup-compatibility/2006">
              <mc:Choice xmlns:v="urn:schemas-microsoft-com:vml" Requires="v">
                <p:oleObj spid="_x0000_s1031201"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4094163" y="1519535"/>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729163" y="1506835"/>
          <a:ext cx="300037" cy="425450"/>
        </p:xfrm>
        <a:graphic>
          <a:graphicData uri="http://schemas.openxmlformats.org/presentationml/2006/ole">
            <mc:AlternateContent xmlns:mc="http://schemas.openxmlformats.org/markup-compatibility/2006">
              <mc:Choice xmlns:v="urn:schemas-microsoft-com:vml" Requires="v">
                <p:oleObj spid="_x0000_s1031202"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729163" y="1506835"/>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797550" y="1506835"/>
          <a:ext cx="323850" cy="425450"/>
        </p:xfrm>
        <a:graphic>
          <a:graphicData uri="http://schemas.openxmlformats.org/presentationml/2006/ole">
            <mc:AlternateContent xmlns:mc="http://schemas.openxmlformats.org/markup-compatibility/2006">
              <mc:Choice xmlns:v="urn:schemas-microsoft-com:vml" Requires="v">
                <p:oleObj spid="_x0000_s1031203" name="Equation" r:id="rId13" imgW="165100" imgH="215900" progId="Equation.3">
                  <p:embed/>
                </p:oleObj>
              </mc:Choice>
              <mc:Fallback>
                <p:oleObj name="Equation" r:id="rId13" imgW="165100" imgH="215900" progId="Equation.3">
                  <p:embed/>
                  <p:pic>
                    <p:nvPicPr>
                      <p:cNvPr id="11" name="Object 10"/>
                      <p:cNvPicPr/>
                      <p:nvPr/>
                    </p:nvPicPr>
                    <p:blipFill>
                      <a:blip r:embed="rId14"/>
                      <a:stretch>
                        <a:fillRect/>
                      </a:stretch>
                    </p:blipFill>
                    <p:spPr>
                      <a:xfrm>
                        <a:off x="5797550" y="1506835"/>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1524000" y="2510135"/>
          <a:ext cx="298450" cy="400050"/>
        </p:xfrm>
        <a:graphic>
          <a:graphicData uri="http://schemas.openxmlformats.org/presentationml/2006/ole">
            <mc:AlternateContent xmlns:mc="http://schemas.openxmlformats.org/markup-compatibility/2006">
              <mc:Choice xmlns:v="urn:schemas-microsoft-com:vml" Requires="v">
                <p:oleObj spid="_x0000_s1031204" name="Equation" r:id="rId15" imgW="152400" imgH="203200" progId="Equation.3">
                  <p:embed/>
                </p:oleObj>
              </mc:Choice>
              <mc:Fallback>
                <p:oleObj name="Equation" r:id="rId15" imgW="152400" imgH="203200" progId="Equation.3">
                  <p:embed/>
                  <p:pic>
                    <p:nvPicPr>
                      <p:cNvPr id="12" name="Object 11"/>
                      <p:cNvPicPr/>
                      <p:nvPr/>
                    </p:nvPicPr>
                    <p:blipFill>
                      <a:blip r:embed="rId16"/>
                      <a:stretch>
                        <a:fillRect/>
                      </a:stretch>
                    </p:blipFill>
                    <p:spPr>
                      <a:xfrm>
                        <a:off x="1524000" y="2510135"/>
                        <a:ext cx="298450"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2343150" y="2510135"/>
          <a:ext cx="323850" cy="400050"/>
        </p:xfrm>
        <a:graphic>
          <a:graphicData uri="http://schemas.openxmlformats.org/presentationml/2006/ole">
            <mc:AlternateContent xmlns:mc="http://schemas.openxmlformats.org/markup-compatibility/2006">
              <mc:Choice xmlns:v="urn:schemas-microsoft-com:vml" Requires="v">
                <p:oleObj spid="_x0000_s1031205" name="Equation" r:id="rId17" imgW="165100" imgH="203200" progId="Equation.3">
                  <p:embed/>
                </p:oleObj>
              </mc:Choice>
              <mc:Fallback>
                <p:oleObj name="Equation" r:id="rId17" imgW="165100" imgH="203200" progId="Equation.3">
                  <p:embed/>
                  <p:pic>
                    <p:nvPicPr>
                      <p:cNvPr id="13" name="Object 12"/>
                      <p:cNvPicPr/>
                      <p:nvPr/>
                    </p:nvPicPr>
                    <p:blipFill>
                      <a:blip r:embed="rId18"/>
                      <a:stretch>
                        <a:fillRect/>
                      </a:stretch>
                    </p:blipFill>
                    <p:spPr>
                      <a:xfrm>
                        <a:off x="2343150" y="2510135"/>
                        <a:ext cx="3238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3433763" y="2497435"/>
          <a:ext cx="300037" cy="425450"/>
        </p:xfrm>
        <a:graphic>
          <a:graphicData uri="http://schemas.openxmlformats.org/presentationml/2006/ole">
            <mc:AlternateContent xmlns:mc="http://schemas.openxmlformats.org/markup-compatibility/2006">
              <mc:Choice xmlns:v="urn:schemas-microsoft-com:vml" Requires="v">
                <p:oleObj spid="_x0000_s1031206" name="Equation" r:id="rId19" imgW="152400" imgH="215900" progId="Equation.3">
                  <p:embed/>
                </p:oleObj>
              </mc:Choice>
              <mc:Fallback>
                <p:oleObj name="Equation" r:id="rId19" imgW="152400" imgH="215900" progId="Equation.3">
                  <p:embed/>
                  <p:pic>
                    <p:nvPicPr>
                      <p:cNvPr id="14" name="Object 13"/>
                      <p:cNvPicPr/>
                      <p:nvPr/>
                    </p:nvPicPr>
                    <p:blipFill>
                      <a:blip r:embed="rId20"/>
                      <a:stretch>
                        <a:fillRect/>
                      </a:stretch>
                    </p:blipFill>
                    <p:spPr>
                      <a:xfrm>
                        <a:off x="3433763" y="2497435"/>
                        <a:ext cx="300037" cy="42545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3810000" y="2510135"/>
          <a:ext cx="325437" cy="400050"/>
        </p:xfrm>
        <a:graphic>
          <a:graphicData uri="http://schemas.openxmlformats.org/presentationml/2006/ole">
            <mc:AlternateContent xmlns:mc="http://schemas.openxmlformats.org/markup-compatibility/2006">
              <mc:Choice xmlns:v="urn:schemas-microsoft-com:vml" Requires="v">
                <p:oleObj spid="_x0000_s1031207" name="Equation" r:id="rId21" imgW="165100" imgH="203200" progId="Equation.3">
                  <p:embed/>
                </p:oleObj>
              </mc:Choice>
              <mc:Fallback>
                <p:oleObj name="Equation" r:id="rId21" imgW="165100" imgH="203200" progId="Equation.3">
                  <p:embed/>
                  <p:pic>
                    <p:nvPicPr>
                      <p:cNvPr id="15" name="Object 14"/>
                      <p:cNvPicPr/>
                      <p:nvPr/>
                    </p:nvPicPr>
                    <p:blipFill>
                      <a:blip r:embed="rId22"/>
                      <a:stretch>
                        <a:fillRect/>
                      </a:stretch>
                    </p:blipFill>
                    <p:spPr>
                      <a:xfrm>
                        <a:off x="3810000" y="2510135"/>
                        <a:ext cx="325437" cy="40005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4267200" y="2497435"/>
          <a:ext cx="323850" cy="425450"/>
        </p:xfrm>
        <a:graphic>
          <a:graphicData uri="http://schemas.openxmlformats.org/presentationml/2006/ole">
            <mc:AlternateContent xmlns:mc="http://schemas.openxmlformats.org/markup-compatibility/2006">
              <mc:Choice xmlns:v="urn:schemas-microsoft-com:vml" Requires="v">
                <p:oleObj spid="_x0000_s1031208" name="Equation" r:id="rId23" imgW="165100" imgH="215900" progId="Equation.3">
                  <p:embed/>
                </p:oleObj>
              </mc:Choice>
              <mc:Fallback>
                <p:oleObj name="Equation" r:id="rId23" imgW="165100" imgH="215900" progId="Equation.3">
                  <p:embed/>
                  <p:pic>
                    <p:nvPicPr>
                      <p:cNvPr id="16" name="Object 15"/>
                      <p:cNvPicPr/>
                      <p:nvPr/>
                    </p:nvPicPr>
                    <p:blipFill>
                      <a:blip r:embed="rId24"/>
                      <a:stretch>
                        <a:fillRect/>
                      </a:stretch>
                    </p:blipFill>
                    <p:spPr>
                      <a:xfrm>
                        <a:off x="4267200" y="2497435"/>
                        <a:ext cx="323850" cy="42545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857750" y="2510135"/>
          <a:ext cx="323850" cy="425450"/>
        </p:xfrm>
        <a:graphic>
          <a:graphicData uri="http://schemas.openxmlformats.org/presentationml/2006/ole">
            <mc:AlternateContent xmlns:mc="http://schemas.openxmlformats.org/markup-compatibility/2006">
              <mc:Choice xmlns:v="urn:schemas-microsoft-com:vml" Requires="v">
                <p:oleObj spid="_x0000_s1031209" name="Equation" r:id="rId25" imgW="165100" imgH="215900" progId="Equation.3">
                  <p:embed/>
                </p:oleObj>
              </mc:Choice>
              <mc:Fallback>
                <p:oleObj name="Equation" r:id="rId25" imgW="165100" imgH="215900" progId="Equation.3">
                  <p:embed/>
                  <p:pic>
                    <p:nvPicPr>
                      <p:cNvPr id="17" name="Object 16"/>
                      <p:cNvPicPr/>
                      <p:nvPr/>
                    </p:nvPicPr>
                    <p:blipFill>
                      <a:blip r:embed="rId26"/>
                      <a:stretch>
                        <a:fillRect/>
                      </a:stretch>
                    </p:blipFill>
                    <p:spPr>
                      <a:xfrm>
                        <a:off x="4857750" y="2510135"/>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5695950" y="2510135"/>
          <a:ext cx="323850" cy="400050"/>
        </p:xfrm>
        <a:graphic>
          <a:graphicData uri="http://schemas.openxmlformats.org/presentationml/2006/ole">
            <mc:AlternateContent xmlns:mc="http://schemas.openxmlformats.org/markup-compatibility/2006">
              <mc:Choice xmlns:v="urn:schemas-microsoft-com:vml" Requires="v">
                <p:oleObj spid="_x0000_s1031210" name="Equation" r:id="rId27" imgW="165100" imgH="203200" progId="Equation.3">
                  <p:embed/>
                </p:oleObj>
              </mc:Choice>
              <mc:Fallback>
                <p:oleObj name="Equation" r:id="rId27" imgW="165100" imgH="203200" progId="Equation.3">
                  <p:embed/>
                  <p:pic>
                    <p:nvPicPr>
                      <p:cNvPr id="18" name="Object 17"/>
                      <p:cNvPicPr/>
                      <p:nvPr/>
                    </p:nvPicPr>
                    <p:blipFill>
                      <a:blip r:embed="rId28"/>
                      <a:stretch>
                        <a:fillRect/>
                      </a:stretch>
                    </p:blipFill>
                    <p:spPr>
                      <a:xfrm>
                        <a:off x="5695950" y="2510135"/>
                        <a:ext cx="323850" cy="400050"/>
                      </a:xfrm>
                      <a:prstGeom prst="rect">
                        <a:avLst/>
                      </a:prstGeom>
                    </p:spPr>
                  </p:pic>
                </p:oleObj>
              </mc:Fallback>
            </mc:AlternateContent>
          </a:graphicData>
        </a:graphic>
      </p:graphicFrame>
      <p:cxnSp>
        <p:nvCxnSpPr>
          <p:cNvPr id="19" name="Straight Arrow Connector 18"/>
          <p:cNvCxnSpPr/>
          <p:nvPr/>
        </p:nvCxnSpPr>
        <p:spPr bwMode="auto">
          <a:xfrm flipV="1">
            <a:off x="25146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0" name="Straight Arrow Connector 19"/>
          <p:cNvCxnSpPr/>
          <p:nvPr/>
        </p:nvCxnSpPr>
        <p:spPr bwMode="auto">
          <a:xfrm flipV="1">
            <a:off x="16764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1" name="Straight Arrow Connector 20"/>
          <p:cNvCxnSpPr/>
          <p:nvPr/>
        </p:nvCxnSpPr>
        <p:spPr bwMode="auto">
          <a:xfrm flipV="1">
            <a:off x="3657600" y="1900535"/>
            <a:ext cx="4572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2" name="Object 21"/>
          <p:cNvGraphicFramePr>
            <a:graphicFrameLocks noChangeAspect="1"/>
          </p:cNvGraphicFramePr>
          <p:nvPr>
            <p:extLst/>
          </p:nvPr>
        </p:nvGraphicFramePr>
        <p:xfrm>
          <a:off x="1041400" y="1506835"/>
          <a:ext cx="325438" cy="425450"/>
        </p:xfrm>
        <a:graphic>
          <a:graphicData uri="http://schemas.openxmlformats.org/presentationml/2006/ole">
            <mc:AlternateContent xmlns:mc="http://schemas.openxmlformats.org/markup-compatibility/2006">
              <mc:Choice xmlns:v="urn:schemas-microsoft-com:vml" Requires="v">
                <p:oleObj spid="_x0000_s1031211" name="Equation" r:id="rId29" imgW="165100" imgH="215900" progId="Equation.3">
                  <p:embed/>
                </p:oleObj>
              </mc:Choice>
              <mc:Fallback>
                <p:oleObj name="Equation" r:id="rId29" imgW="165100" imgH="215900" progId="Equation.3">
                  <p:embed/>
                  <p:pic>
                    <p:nvPicPr>
                      <p:cNvPr id="22" name="Object 21"/>
                      <p:cNvPicPr/>
                      <p:nvPr/>
                    </p:nvPicPr>
                    <p:blipFill>
                      <a:blip r:embed="rId30"/>
                      <a:stretch>
                        <a:fillRect/>
                      </a:stretch>
                    </p:blipFill>
                    <p:spPr>
                      <a:xfrm>
                        <a:off x="1041400" y="1506835"/>
                        <a:ext cx="325438" cy="425450"/>
                      </a:xfrm>
                      <a:prstGeom prst="rect">
                        <a:avLst/>
                      </a:prstGeom>
                    </p:spPr>
                  </p:pic>
                </p:oleObj>
              </mc:Fallback>
            </mc:AlternateContent>
          </a:graphicData>
        </a:graphic>
      </p:graphicFrame>
      <p:cxnSp>
        <p:nvCxnSpPr>
          <p:cNvPr id="23" name="Straight Arrow Connector 22"/>
          <p:cNvCxnSpPr/>
          <p:nvPr/>
        </p:nvCxnSpPr>
        <p:spPr bwMode="auto">
          <a:xfrm flipV="1">
            <a:off x="41148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4" name="Straight Arrow Connector 23"/>
          <p:cNvCxnSpPr/>
          <p:nvPr/>
        </p:nvCxnSpPr>
        <p:spPr bwMode="auto">
          <a:xfrm flipV="1">
            <a:off x="51054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5" name="Straight Arrow Connector 24"/>
          <p:cNvCxnSpPr/>
          <p:nvPr/>
        </p:nvCxnSpPr>
        <p:spPr bwMode="auto">
          <a:xfrm flipV="1">
            <a:off x="5943600" y="1900535"/>
            <a:ext cx="1"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6" name="Straight Arrow Connector 25"/>
          <p:cNvCxnSpPr/>
          <p:nvPr/>
        </p:nvCxnSpPr>
        <p:spPr bwMode="auto">
          <a:xfrm flipV="1">
            <a:off x="4572000" y="1900535"/>
            <a:ext cx="990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7" name="Object 26"/>
          <p:cNvGraphicFramePr>
            <a:graphicFrameLocks noChangeAspect="1"/>
          </p:cNvGraphicFramePr>
          <p:nvPr>
            <p:extLst/>
          </p:nvPr>
        </p:nvGraphicFramePr>
        <p:xfrm>
          <a:off x="1447800" y="76200"/>
          <a:ext cx="5476876" cy="900113"/>
        </p:xfrm>
        <a:graphic>
          <a:graphicData uri="http://schemas.openxmlformats.org/presentationml/2006/ole">
            <mc:AlternateContent xmlns:mc="http://schemas.openxmlformats.org/markup-compatibility/2006">
              <mc:Choice xmlns:v="urn:schemas-microsoft-com:vml" Requires="v">
                <p:oleObj spid="_x0000_s1031212" name="Equation" r:id="rId31" imgW="2781300" imgH="457200" progId="Equation.3">
                  <p:embed/>
                </p:oleObj>
              </mc:Choice>
              <mc:Fallback>
                <p:oleObj name="Equation" r:id="rId31" imgW="2781300" imgH="457200" progId="Equation.3">
                  <p:embed/>
                  <p:pic>
                    <p:nvPicPr>
                      <p:cNvPr id="27" name="Object 26"/>
                      <p:cNvPicPr/>
                      <p:nvPr/>
                    </p:nvPicPr>
                    <p:blipFill>
                      <a:blip r:embed="rId32"/>
                      <a:stretch>
                        <a:fillRect/>
                      </a:stretch>
                    </p:blipFill>
                    <p:spPr>
                      <a:xfrm>
                        <a:off x="1447800" y="76200"/>
                        <a:ext cx="5476876" cy="900113"/>
                      </a:xfrm>
                      <a:prstGeom prst="rect">
                        <a:avLst/>
                      </a:prstGeom>
                    </p:spPr>
                  </p:pic>
                </p:oleObj>
              </mc:Fallback>
            </mc:AlternateContent>
          </a:graphicData>
        </a:graphic>
      </p:graphicFrame>
      <p:sp>
        <p:nvSpPr>
          <p:cNvPr id="28" name="Rectangle 27"/>
          <p:cNvSpPr>
            <a:spLocks noChangeArrowheads="1"/>
          </p:cNvSpPr>
          <p:nvPr/>
        </p:nvSpPr>
        <p:spPr bwMode="auto">
          <a:xfrm>
            <a:off x="1549400" y="44196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29" name="Text Box 14"/>
          <p:cNvSpPr txBox="1">
            <a:spLocks noChangeArrowheads="1"/>
          </p:cNvSpPr>
          <p:nvPr/>
        </p:nvSpPr>
        <p:spPr bwMode="auto">
          <a:xfrm>
            <a:off x="1397000" y="62484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application en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Le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a:t>
            </a:r>
          </a:p>
        </p:txBody>
      </p:sp>
      <p:graphicFrame>
        <p:nvGraphicFramePr>
          <p:cNvPr id="30" name="Object 29"/>
          <p:cNvGraphicFramePr>
            <a:graphicFrameLocks noChangeAspect="1"/>
          </p:cNvGraphicFramePr>
          <p:nvPr>
            <p:extLst/>
          </p:nvPr>
        </p:nvGraphicFramePr>
        <p:xfrm>
          <a:off x="1854200" y="4800600"/>
          <a:ext cx="274637" cy="400050"/>
        </p:xfrm>
        <a:graphic>
          <a:graphicData uri="http://schemas.openxmlformats.org/presentationml/2006/ole">
            <mc:AlternateContent xmlns:mc="http://schemas.openxmlformats.org/markup-compatibility/2006">
              <mc:Choice xmlns:v="urn:schemas-microsoft-com:vml" Requires="v">
                <p:oleObj spid="_x0000_s1031213" name="Equation" r:id="rId33" imgW="139700" imgH="203200" progId="Equation.3">
                  <p:embed/>
                </p:oleObj>
              </mc:Choice>
              <mc:Fallback>
                <p:oleObj name="Equation" r:id="rId33" imgW="139700" imgH="203200" progId="Equation.3">
                  <p:embed/>
                  <p:pic>
                    <p:nvPicPr>
                      <p:cNvPr id="30" name="Object 29"/>
                      <p:cNvPicPr/>
                      <p:nvPr/>
                    </p:nvPicPr>
                    <p:blipFill>
                      <a:blip r:embed="rId4"/>
                      <a:stretch>
                        <a:fillRect/>
                      </a:stretch>
                    </p:blipFill>
                    <p:spPr>
                      <a:xfrm>
                        <a:off x="1854200" y="4800600"/>
                        <a:ext cx="274637" cy="400050"/>
                      </a:xfrm>
                      <a:prstGeom prst="rect">
                        <a:avLst/>
                      </a:prstGeom>
                    </p:spPr>
                  </p:pic>
                </p:oleObj>
              </mc:Fallback>
            </mc:AlternateContent>
          </a:graphicData>
        </a:graphic>
      </p:graphicFrame>
      <p:graphicFrame>
        <p:nvGraphicFramePr>
          <p:cNvPr id="31" name="Object 30"/>
          <p:cNvGraphicFramePr>
            <a:graphicFrameLocks noChangeAspect="1"/>
          </p:cNvGraphicFramePr>
          <p:nvPr>
            <p:extLst/>
          </p:nvPr>
        </p:nvGraphicFramePr>
        <p:xfrm>
          <a:off x="2292350" y="4800600"/>
          <a:ext cx="323850" cy="400050"/>
        </p:xfrm>
        <a:graphic>
          <a:graphicData uri="http://schemas.openxmlformats.org/presentationml/2006/ole">
            <mc:AlternateContent xmlns:mc="http://schemas.openxmlformats.org/markup-compatibility/2006">
              <mc:Choice xmlns:v="urn:schemas-microsoft-com:vml" Requires="v">
                <p:oleObj spid="_x0000_s1031214" name="Equation" r:id="rId34" imgW="165100" imgH="203200" progId="Equation.3">
                  <p:embed/>
                </p:oleObj>
              </mc:Choice>
              <mc:Fallback>
                <p:oleObj name="Equation" r:id="rId34" imgW="165100" imgH="203200" progId="Equation.3">
                  <p:embed/>
                  <p:pic>
                    <p:nvPicPr>
                      <p:cNvPr id="31" name="Object 30"/>
                      <p:cNvPicPr/>
                      <p:nvPr/>
                    </p:nvPicPr>
                    <p:blipFill>
                      <a:blip r:embed="rId6"/>
                      <a:stretch>
                        <a:fillRect/>
                      </a:stretch>
                    </p:blipFill>
                    <p:spPr>
                      <a:xfrm>
                        <a:off x="2292350" y="4800600"/>
                        <a:ext cx="323850" cy="400050"/>
                      </a:xfrm>
                      <a:prstGeom prst="rect">
                        <a:avLst/>
                      </a:prstGeom>
                    </p:spPr>
                  </p:pic>
                </p:oleObj>
              </mc:Fallback>
            </mc:AlternateContent>
          </a:graphicData>
        </a:graphic>
      </p:graphicFrame>
      <p:graphicFrame>
        <p:nvGraphicFramePr>
          <p:cNvPr id="32" name="Object 31"/>
          <p:cNvGraphicFramePr>
            <a:graphicFrameLocks noChangeAspect="1"/>
          </p:cNvGraphicFramePr>
          <p:nvPr>
            <p:extLst/>
          </p:nvPr>
        </p:nvGraphicFramePr>
        <p:xfrm>
          <a:off x="3167063" y="4787900"/>
          <a:ext cx="300037" cy="425450"/>
        </p:xfrm>
        <a:graphic>
          <a:graphicData uri="http://schemas.openxmlformats.org/presentationml/2006/ole">
            <mc:AlternateContent xmlns:mc="http://schemas.openxmlformats.org/markup-compatibility/2006">
              <mc:Choice xmlns:v="urn:schemas-microsoft-com:vml" Requires="v">
                <p:oleObj spid="_x0000_s1031215" name="Equation" r:id="rId35" imgW="152400" imgH="215900" progId="Equation.3">
                  <p:embed/>
                </p:oleObj>
              </mc:Choice>
              <mc:Fallback>
                <p:oleObj name="Equation" r:id="rId35" imgW="152400" imgH="215900" progId="Equation.3">
                  <p:embed/>
                  <p:pic>
                    <p:nvPicPr>
                      <p:cNvPr id="32" name="Object 31"/>
                      <p:cNvPicPr/>
                      <p:nvPr/>
                    </p:nvPicPr>
                    <p:blipFill>
                      <a:blip r:embed="rId8"/>
                      <a:stretch>
                        <a:fillRect/>
                      </a:stretch>
                    </p:blipFill>
                    <p:spPr>
                      <a:xfrm>
                        <a:off x="3167063" y="4787900"/>
                        <a:ext cx="300037" cy="425450"/>
                      </a:xfrm>
                      <a:prstGeom prst="rect">
                        <a:avLst/>
                      </a:prstGeom>
                    </p:spPr>
                  </p:pic>
                </p:oleObj>
              </mc:Fallback>
            </mc:AlternateContent>
          </a:graphicData>
        </a:graphic>
      </p:graphicFrame>
      <p:graphicFrame>
        <p:nvGraphicFramePr>
          <p:cNvPr id="33" name="Object 32"/>
          <p:cNvGraphicFramePr>
            <a:graphicFrameLocks noChangeAspect="1"/>
          </p:cNvGraphicFramePr>
          <p:nvPr>
            <p:extLst/>
          </p:nvPr>
        </p:nvGraphicFramePr>
        <p:xfrm>
          <a:off x="4119563" y="4800600"/>
          <a:ext cx="325437" cy="400050"/>
        </p:xfrm>
        <a:graphic>
          <a:graphicData uri="http://schemas.openxmlformats.org/presentationml/2006/ole">
            <mc:AlternateContent xmlns:mc="http://schemas.openxmlformats.org/markup-compatibility/2006">
              <mc:Choice xmlns:v="urn:schemas-microsoft-com:vml" Requires="v">
                <p:oleObj spid="_x0000_s1031216" name="Equation" r:id="rId36" imgW="165100" imgH="203200" progId="Equation.3">
                  <p:embed/>
                </p:oleObj>
              </mc:Choice>
              <mc:Fallback>
                <p:oleObj name="Equation" r:id="rId36" imgW="165100" imgH="203200" progId="Equation.3">
                  <p:embed/>
                  <p:pic>
                    <p:nvPicPr>
                      <p:cNvPr id="33" name="Object 32"/>
                      <p:cNvPicPr/>
                      <p:nvPr/>
                    </p:nvPicPr>
                    <p:blipFill>
                      <a:blip r:embed="rId10"/>
                      <a:stretch>
                        <a:fillRect/>
                      </a:stretch>
                    </p:blipFill>
                    <p:spPr>
                      <a:xfrm>
                        <a:off x="4119563" y="4800600"/>
                        <a:ext cx="325437" cy="400050"/>
                      </a:xfrm>
                      <a:prstGeom prst="rect">
                        <a:avLst/>
                      </a:prstGeom>
                    </p:spPr>
                  </p:pic>
                </p:oleObj>
              </mc:Fallback>
            </mc:AlternateContent>
          </a:graphicData>
        </a:graphic>
      </p:graphicFrame>
      <p:graphicFrame>
        <p:nvGraphicFramePr>
          <p:cNvPr id="34" name="Object 33"/>
          <p:cNvGraphicFramePr>
            <a:graphicFrameLocks noChangeAspect="1"/>
          </p:cNvGraphicFramePr>
          <p:nvPr>
            <p:extLst/>
          </p:nvPr>
        </p:nvGraphicFramePr>
        <p:xfrm>
          <a:off x="4754563" y="4787900"/>
          <a:ext cx="300037" cy="425450"/>
        </p:xfrm>
        <a:graphic>
          <a:graphicData uri="http://schemas.openxmlformats.org/presentationml/2006/ole">
            <mc:AlternateContent xmlns:mc="http://schemas.openxmlformats.org/markup-compatibility/2006">
              <mc:Choice xmlns:v="urn:schemas-microsoft-com:vml" Requires="v">
                <p:oleObj spid="_x0000_s1031217" name="Equation" r:id="rId37" imgW="152400" imgH="215900" progId="Equation.3">
                  <p:embed/>
                </p:oleObj>
              </mc:Choice>
              <mc:Fallback>
                <p:oleObj name="Equation" r:id="rId37" imgW="152400" imgH="215900" progId="Equation.3">
                  <p:embed/>
                  <p:pic>
                    <p:nvPicPr>
                      <p:cNvPr id="34" name="Object 33"/>
                      <p:cNvPicPr/>
                      <p:nvPr/>
                    </p:nvPicPr>
                    <p:blipFill>
                      <a:blip r:embed="rId12"/>
                      <a:stretch>
                        <a:fillRect/>
                      </a:stretch>
                    </p:blipFill>
                    <p:spPr>
                      <a:xfrm>
                        <a:off x="4754563" y="4787900"/>
                        <a:ext cx="300037" cy="425450"/>
                      </a:xfrm>
                      <a:prstGeom prst="rect">
                        <a:avLst/>
                      </a:prstGeom>
                    </p:spPr>
                  </p:pic>
                </p:oleObj>
              </mc:Fallback>
            </mc:AlternateContent>
          </a:graphicData>
        </a:graphic>
      </p:graphicFrame>
      <p:graphicFrame>
        <p:nvGraphicFramePr>
          <p:cNvPr id="35" name="Object 34"/>
          <p:cNvGraphicFramePr>
            <a:graphicFrameLocks noChangeAspect="1"/>
          </p:cNvGraphicFramePr>
          <p:nvPr>
            <p:extLst/>
          </p:nvPr>
        </p:nvGraphicFramePr>
        <p:xfrm>
          <a:off x="5822950" y="4787900"/>
          <a:ext cx="323850" cy="425450"/>
        </p:xfrm>
        <a:graphic>
          <a:graphicData uri="http://schemas.openxmlformats.org/presentationml/2006/ole">
            <mc:AlternateContent xmlns:mc="http://schemas.openxmlformats.org/markup-compatibility/2006">
              <mc:Choice xmlns:v="urn:schemas-microsoft-com:vml" Requires="v">
                <p:oleObj spid="_x0000_s1031218" name="Equation" r:id="rId38" imgW="165100" imgH="215900" progId="Equation.3">
                  <p:embed/>
                </p:oleObj>
              </mc:Choice>
              <mc:Fallback>
                <p:oleObj name="Equation" r:id="rId38" imgW="165100" imgH="215900" progId="Equation.3">
                  <p:embed/>
                  <p:pic>
                    <p:nvPicPr>
                      <p:cNvPr id="35" name="Object 34"/>
                      <p:cNvPicPr/>
                      <p:nvPr/>
                    </p:nvPicPr>
                    <p:blipFill>
                      <a:blip r:embed="rId14"/>
                      <a:stretch>
                        <a:fillRect/>
                      </a:stretch>
                    </p:blipFill>
                    <p:spPr>
                      <a:xfrm>
                        <a:off x="5822950" y="4787900"/>
                        <a:ext cx="323850" cy="425450"/>
                      </a:xfrm>
                      <a:prstGeom prst="rect">
                        <a:avLst/>
                      </a:prstGeom>
                    </p:spPr>
                  </p:pic>
                </p:oleObj>
              </mc:Fallback>
            </mc:AlternateContent>
          </a:graphicData>
        </a:graphic>
      </p:graphicFrame>
      <p:graphicFrame>
        <p:nvGraphicFramePr>
          <p:cNvPr id="36" name="Object 35"/>
          <p:cNvGraphicFramePr>
            <a:graphicFrameLocks noChangeAspect="1"/>
          </p:cNvGraphicFramePr>
          <p:nvPr>
            <p:extLst/>
          </p:nvPr>
        </p:nvGraphicFramePr>
        <p:xfrm>
          <a:off x="1549400" y="5791200"/>
          <a:ext cx="298450" cy="400050"/>
        </p:xfrm>
        <a:graphic>
          <a:graphicData uri="http://schemas.openxmlformats.org/presentationml/2006/ole">
            <mc:AlternateContent xmlns:mc="http://schemas.openxmlformats.org/markup-compatibility/2006">
              <mc:Choice xmlns:v="urn:schemas-microsoft-com:vml" Requires="v">
                <p:oleObj spid="_x0000_s1031219" name="Equation" r:id="rId39" imgW="152400" imgH="203200" progId="Equation.3">
                  <p:embed/>
                </p:oleObj>
              </mc:Choice>
              <mc:Fallback>
                <p:oleObj name="Equation" r:id="rId39" imgW="152400" imgH="203200" progId="Equation.3">
                  <p:embed/>
                  <p:pic>
                    <p:nvPicPr>
                      <p:cNvPr id="36" name="Object 35"/>
                      <p:cNvPicPr/>
                      <p:nvPr/>
                    </p:nvPicPr>
                    <p:blipFill>
                      <a:blip r:embed="rId16"/>
                      <a:stretch>
                        <a:fillRect/>
                      </a:stretch>
                    </p:blipFill>
                    <p:spPr>
                      <a:xfrm>
                        <a:off x="1549400" y="5791200"/>
                        <a:ext cx="298450" cy="400050"/>
                      </a:xfrm>
                      <a:prstGeom prst="rect">
                        <a:avLst/>
                      </a:prstGeom>
                    </p:spPr>
                  </p:pic>
                </p:oleObj>
              </mc:Fallback>
            </mc:AlternateContent>
          </a:graphicData>
        </a:graphic>
      </p:graphicFrame>
      <p:graphicFrame>
        <p:nvGraphicFramePr>
          <p:cNvPr id="37" name="Object 36"/>
          <p:cNvGraphicFramePr>
            <a:graphicFrameLocks noChangeAspect="1"/>
          </p:cNvGraphicFramePr>
          <p:nvPr>
            <p:extLst/>
          </p:nvPr>
        </p:nvGraphicFramePr>
        <p:xfrm>
          <a:off x="3073400" y="5791200"/>
          <a:ext cx="323850" cy="400050"/>
        </p:xfrm>
        <a:graphic>
          <a:graphicData uri="http://schemas.openxmlformats.org/presentationml/2006/ole">
            <mc:AlternateContent xmlns:mc="http://schemas.openxmlformats.org/markup-compatibility/2006">
              <mc:Choice xmlns:v="urn:schemas-microsoft-com:vml" Requires="v">
                <p:oleObj spid="_x0000_s1031220" name="Equation" r:id="rId40" imgW="165100" imgH="203200" progId="Equation.3">
                  <p:embed/>
                </p:oleObj>
              </mc:Choice>
              <mc:Fallback>
                <p:oleObj name="Equation" r:id="rId40" imgW="165100" imgH="203200" progId="Equation.3">
                  <p:embed/>
                  <p:pic>
                    <p:nvPicPr>
                      <p:cNvPr id="37" name="Object 36"/>
                      <p:cNvPicPr/>
                      <p:nvPr/>
                    </p:nvPicPr>
                    <p:blipFill>
                      <a:blip r:embed="rId18"/>
                      <a:stretch>
                        <a:fillRect/>
                      </a:stretch>
                    </p:blipFill>
                    <p:spPr>
                      <a:xfrm>
                        <a:off x="3073400" y="5791200"/>
                        <a:ext cx="323850" cy="400050"/>
                      </a:xfrm>
                      <a:prstGeom prst="rect">
                        <a:avLst/>
                      </a:prstGeom>
                    </p:spPr>
                  </p:pic>
                </p:oleObj>
              </mc:Fallback>
            </mc:AlternateContent>
          </a:graphicData>
        </a:graphic>
      </p:graphicFrame>
      <p:graphicFrame>
        <p:nvGraphicFramePr>
          <p:cNvPr id="38" name="Object 37"/>
          <p:cNvGraphicFramePr>
            <a:graphicFrameLocks noChangeAspect="1"/>
          </p:cNvGraphicFramePr>
          <p:nvPr>
            <p:extLst/>
          </p:nvPr>
        </p:nvGraphicFramePr>
        <p:xfrm>
          <a:off x="4140200" y="5791200"/>
          <a:ext cx="300037" cy="425450"/>
        </p:xfrm>
        <a:graphic>
          <a:graphicData uri="http://schemas.openxmlformats.org/presentationml/2006/ole">
            <mc:AlternateContent xmlns:mc="http://schemas.openxmlformats.org/markup-compatibility/2006">
              <mc:Choice xmlns:v="urn:schemas-microsoft-com:vml" Requires="v">
                <p:oleObj spid="_x0000_s1031221" name="Equation" r:id="rId41" imgW="152400" imgH="215900" progId="Equation.3">
                  <p:embed/>
                </p:oleObj>
              </mc:Choice>
              <mc:Fallback>
                <p:oleObj name="Equation" r:id="rId41" imgW="152400" imgH="215900" progId="Equation.3">
                  <p:embed/>
                  <p:pic>
                    <p:nvPicPr>
                      <p:cNvPr id="38" name="Object 37"/>
                      <p:cNvPicPr/>
                      <p:nvPr/>
                    </p:nvPicPr>
                    <p:blipFill>
                      <a:blip r:embed="rId20"/>
                      <a:stretch>
                        <a:fillRect/>
                      </a:stretch>
                    </p:blipFill>
                    <p:spPr>
                      <a:xfrm>
                        <a:off x="4140200" y="5791200"/>
                        <a:ext cx="300037" cy="425450"/>
                      </a:xfrm>
                      <a:prstGeom prst="rect">
                        <a:avLst/>
                      </a:prstGeom>
                    </p:spPr>
                  </p:pic>
                </p:oleObj>
              </mc:Fallback>
            </mc:AlternateContent>
          </a:graphicData>
        </a:graphic>
      </p:graphicFrame>
      <p:graphicFrame>
        <p:nvGraphicFramePr>
          <p:cNvPr id="39" name="Object 38"/>
          <p:cNvGraphicFramePr>
            <a:graphicFrameLocks noChangeAspect="1"/>
          </p:cNvGraphicFramePr>
          <p:nvPr>
            <p:extLst/>
          </p:nvPr>
        </p:nvGraphicFramePr>
        <p:xfrm>
          <a:off x="5130800" y="5867400"/>
          <a:ext cx="325437" cy="400050"/>
        </p:xfrm>
        <a:graphic>
          <a:graphicData uri="http://schemas.openxmlformats.org/presentationml/2006/ole">
            <mc:AlternateContent xmlns:mc="http://schemas.openxmlformats.org/markup-compatibility/2006">
              <mc:Choice xmlns:v="urn:schemas-microsoft-com:vml" Requires="v">
                <p:oleObj spid="_x0000_s1031222" name="Equation" r:id="rId42" imgW="165100" imgH="203200" progId="Equation.3">
                  <p:embed/>
                </p:oleObj>
              </mc:Choice>
              <mc:Fallback>
                <p:oleObj name="Equation" r:id="rId42" imgW="165100" imgH="203200" progId="Equation.3">
                  <p:embed/>
                  <p:pic>
                    <p:nvPicPr>
                      <p:cNvPr id="39" name="Object 38"/>
                      <p:cNvPicPr/>
                      <p:nvPr/>
                    </p:nvPicPr>
                    <p:blipFill>
                      <a:blip r:embed="rId22"/>
                      <a:stretch>
                        <a:fillRect/>
                      </a:stretch>
                    </p:blipFill>
                    <p:spPr>
                      <a:xfrm>
                        <a:off x="5130800" y="5867400"/>
                        <a:ext cx="325437" cy="400050"/>
                      </a:xfrm>
                      <a:prstGeom prst="rect">
                        <a:avLst/>
                      </a:prstGeom>
                    </p:spPr>
                  </p:pic>
                </p:oleObj>
              </mc:Fallback>
            </mc:AlternateContent>
          </a:graphicData>
        </a:graphic>
      </p:graphicFrame>
      <p:graphicFrame>
        <p:nvGraphicFramePr>
          <p:cNvPr id="40" name="Object 39"/>
          <p:cNvGraphicFramePr>
            <a:graphicFrameLocks noChangeAspect="1"/>
          </p:cNvGraphicFramePr>
          <p:nvPr>
            <p:extLst/>
          </p:nvPr>
        </p:nvGraphicFramePr>
        <p:xfrm>
          <a:off x="5664200" y="5867400"/>
          <a:ext cx="323850" cy="425450"/>
        </p:xfrm>
        <a:graphic>
          <a:graphicData uri="http://schemas.openxmlformats.org/presentationml/2006/ole">
            <mc:AlternateContent xmlns:mc="http://schemas.openxmlformats.org/markup-compatibility/2006">
              <mc:Choice xmlns:v="urn:schemas-microsoft-com:vml" Requires="v">
                <p:oleObj spid="_x0000_s1031223" name="Equation" r:id="rId43" imgW="165100" imgH="215900" progId="Equation.3">
                  <p:embed/>
                </p:oleObj>
              </mc:Choice>
              <mc:Fallback>
                <p:oleObj name="Equation" r:id="rId43" imgW="165100" imgH="215900" progId="Equation.3">
                  <p:embed/>
                  <p:pic>
                    <p:nvPicPr>
                      <p:cNvPr id="40" name="Object 39"/>
                      <p:cNvPicPr/>
                      <p:nvPr/>
                    </p:nvPicPr>
                    <p:blipFill>
                      <a:blip r:embed="rId24"/>
                      <a:stretch>
                        <a:fillRect/>
                      </a:stretch>
                    </p:blipFill>
                    <p:spPr>
                      <a:xfrm>
                        <a:off x="5664200" y="5867400"/>
                        <a:ext cx="323850" cy="425450"/>
                      </a:xfrm>
                      <a:prstGeom prst="rect">
                        <a:avLst/>
                      </a:prstGeom>
                    </p:spPr>
                  </p:pic>
                </p:oleObj>
              </mc:Fallback>
            </mc:AlternateContent>
          </a:graphicData>
        </a:graphic>
      </p:graphicFrame>
      <p:graphicFrame>
        <p:nvGraphicFramePr>
          <p:cNvPr id="41" name="Object 40"/>
          <p:cNvGraphicFramePr>
            <a:graphicFrameLocks noChangeAspect="1"/>
          </p:cNvGraphicFramePr>
          <p:nvPr>
            <p:extLst/>
          </p:nvPr>
        </p:nvGraphicFramePr>
        <p:xfrm>
          <a:off x="6102350" y="5867400"/>
          <a:ext cx="323850" cy="425450"/>
        </p:xfrm>
        <a:graphic>
          <a:graphicData uri="http://schemas.openxmlformats.org/presentationml/2006/ole">
            <mc:AlternateContent xmlns:mc="http://schemas.openxmlformats.org/markup-compatibility/2006">
              <mc:Choice xmlns:v="urn:schemas-microsoft-com:vml" Requires="v">
                <p:oleObj spid="_x0000_s1031224" name="Equation" r:id="rId44" imgW="165100" imgH="215900" progId="Equation.3">
                  <p:embed/>
                </p:oleObj>
              </mc:Choice>
              <mc:Fallback>
                <p:oleObj name="Equation" r:id="rId44" imgW="165100" imgH="215900" progId="Equation.3">
                  <p:embed/>
                  <p:pic>
                    <p:nvPicPr>
                      <p:cNvPr id="41" name="Object 40"/>
                      <p:cNvPicPr/>
                      <p:nvPr/>
                    </p:nvPicPr>
                    <p:blipFill>
                      <a:blip r:embed="rId26"/>
                      <a:stretch>
                        <a:fillRect/>
                      </a:stretch>
                    </p:blipFill>
                    <p:spPr>
                      <a:xfrm>
                        <a:off x="6102350" y="5867400"/>
                        <a:ext cx="323850" cy="425450"/>
                      </a:xfrm>
                      <a:prstGeom prst="rect">
                        <a:avLst/>
                      </a:prstGeom>
                    </p:spPr>
                  </p:pic>
                </p:oleObj>
              </mc:Fallback>
            </mc:AlternateContent>
          </a:graphicData>
        </a:graphic>
      </p:graphicFrame>
      <p:graphicFrame>
        <p:nvGraphicFramePr>
          <p:cNvPr id="42" name="Object 41"/>
          <p:cNvGraphicFramePr>
            <a:graphicFrameLocks noChangeAspect="1"/>
          </p:cNvGraphicFramePr>
          <p:nvPr>
            <p:extLst/>
          </p:nvPr>
        </p:nvGraphicFramePr>
        <p:xfrm>
          <a:off x="6502400" y="5867400"/>
          <a:ext cx="323850" cy="400050"/>
        </p:xfrm>
        <a:graphic>
          <a:graphicData uri="http://schemas.openxmlformats.org/presentationml/2006/ole">
            <mc:AlternateContent xmlns:mc="http://schemas.openxmlformats.org/markup-compatibility/2006">
              <mc:Choice xmlns:v="urn:schemas-microsoft-com:vml" Requires="v">
                <p:oleObj spid="_x0000_s1031225" name="Equation" r:id="rId45" imgW="165100" imgH="203200" progId="Equation.3">
                  <p:embed/>
                </p:oleObj>
              </mc:Choice>
              <mc:Fallback>
                <p:oleObj name="Equation" r:id="rId45" imgW="165100" imgH="203200" progId="Equation.3">
                  <p:embed/>
                  <p:pic>
                    <p:nvPicPr>
                      <p:cNvPr id="42" name="Object 41"/>
                      <p:cNvPicPr/>
                      <p:nvPr/>
                    </p:nvPicPr>
                    <p:blipFill>
                      <a:blip r:embed="rId28"/>
                      <a:stretch>
                        <a:fillRect/>
                      </a:stretch>
                    </p:blipFill>
                    <p:spPr>
                      <a:xfrm>
                        <a:off x="6502400" y="5867400"/>
                        <a:ext cx="323850" cy="400050"/>
                      </a:xfrm>
                      <a:prstGeom prst="rect">
                        <a:avLst/>
                      </a:prstGeom>
                    </p:spPr>
                  </p:pic>
                </p:oleObj>
              </mc:Fallback>
            </mc:AlternateContent>
          </a:graphicData>
        </a:graphic>
      </p:graphicFrame>
      <p:cxnSp>
        <p:nvCxnSpPr>
          <p:cNvPr id="43" name="Straight Arrow Connector 42"/>
          <p:cNvCxnSpPr/>
          <p:nvPr/>
        </p:nvCxnSpPr>
        <p:spPr bwMode="auto">
          <a:xfrm flipV="1">
            <a:off x="3225800" y="5257800"/>
            <a:ext cx="2667000" cy="5334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4" name="Straight Arrow Connector 43"/>
          <p:cNvCxnSpPr/>
          <p:nvPr/>
        </p:nvCxnSpPr>
        <p:spPr bwMode="auto">
          <a:xfrm flipV="1">
            <a:off x="1701800" y="5181600"/>
            <a:ext cx="4114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5" name="Straight Arrow Connector 44"/>
          <p:cNvCxnSpPr>
            <a:stCxn id="38" idx="0"/>
            <a:endCxn id="32" idx="2"/>
          </p:cNvCxnSpPr>
          <p:nvPr/>
        </p:nvCxnSpPr>
        <p:spPr bwMode="auto">
          <a:xfrm flipH="1" flipV="1">
            <a:off x="3317081" y="5213350"/>
            <a:ext cx="973137" cy="5778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46" name="Object 45"/>
          <p:cNvGraphicFramePr>
            <a:graphicFrameLocks noChangeAspect="1"/>
          </p:cNvGraphicFramePr>
          <p:nvPr>
            <p:extLst/>
          </p:nvPr>
        </p:nvGraphicFramePr>
        <p:xfrm>
          <a:off x="1066800" y="4787900"/>
          <a:ext cx="325438" cy="425450"/>
        </p:xfrm>
        <a:graphic>
          <a:graphicData uri="http://schemas.openxmlformats.org/presentationml/2006/ole">
            <mc:AlternateContent xmlns:mc="http://schemas.openxmlformats.org/markup-compatibility/2006">
              <mc:Choice xmlns:v="urn:schemas-microsoft-com:vml" Requires="v">
                <p:oleObj spid="_x0000_s1031226" name="Equation" r:id="rId46" imgW="165100" imgH="215900" progId="Equation.3">
                  <p:embed/>
                </p:oleObj>
              </mc:Choice>
              <mc:Fallback>
                <p:oleObj name="Equation" r:id="rId46" imgW="165100" imgH="215900" progId="Equation.3">
                  <p:embed/>
                  <p:pic>
                    <p:nvPicPr>
                      <p:cNvPr id="46" name="Object 45"/>
                      <p:cNvPicPr/>
                      <p:nvPr/>
                    </p:nvPicPr>
                    <p:blipFill>
                      <a:blip r:embed="rId30"/>
                      <a:stretch>
                        <a:fillRect/>
                      </a:stretch>
                    </p:blipFill>
                    <p:spPr>
                      <a:xfrm>
                        <a:off x="1066800" y="4787900"/>
                        <a:ext cx="325438" cy="425450"/>
                      </a:xfrm>
                      <a:prstGeom prst="rect">
                        <a:avLst/>
                      </a:prstGeom>
                    </p:spPr>
                  </p:pic>
                </p:oleObj>
              </mc:Fallback>
            </mc:AlternateContent>
          </a:graphicData>
        </a:graphic>
      </p:graphicFrame>
      <p:cxnSp>
        <p:nvCxnSpPr>
          <p:cNvPr id="47" name="Straight Arrow Connector 46"/>
          <p:cNvCxnSpPr/>
          <p:nvPr/>
        </p:nvCxnSpPr>
        <p:spPr bwMode="auto">
          <a:xfrm flipH="1" flipV="1">
            <a:off x="2463800" y="5257800"/>
            <a:ext cx="28194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8" name="Straight Arrow Connector 47"/>
          <p:cNvCxnSpPr>
            <a:endCxn id="34" idx="2"/>
          </p:cNvCxnSpPr>
          <p:nvPr/>
        </p:nvCxnSpPr>
        <p:spPr bwMode="auto">
          <a:xfrm flipH="1" flipV="1">
            <a:off x="4904581" y="5213350"/>
            <a:ext cx="1369219"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9" name="Straight Arrow Connector 48"/>
          <p:cNvCxnSpPr/>
          <p:nvPr/>
        </p:nvCxnSpPr>
        <p:spPr bwMode="auto">
          <a:xfrm flipH="1" flipV="1">
            <a:off x="4292600" y="5257800"/>
            <a:ext cx="2438400" cy="6858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50" name="Straight Arrow Connector 49"/>
          <p:cNvCxnSpPr>
            <a:endCxn id="35" idx="2"/>
          </p:cNvCxnSpPr>
          <p:nvPr/>
        </p:nvCxnSpPr>
        <p:spPr bwMode="auto">
          <a:xfrm flipV="1">
            <a:off x="5816600" y="5213350"/>
            <a:ext cx="168275"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61" name="TextBox 60"/>
          <p:cNvSpPr txBox="1"/>
          <p:nvPr/>
        </p:nvSpPr>
        <p:spPr>
          <a:xfrm>
            <a:off x="1524000" y="3733800"/>
            <a:ext cx="5796103" cy="400110"/>
          </a:xfrm>
          <a:prstGeom prst="rect">
            <a:avLst/>
          </a:prstGeom>
          <a:noFill/>
        </p:spPr>
        <p:txBody>
          <a:bodyPr wrap="none" rtlCol="0">
            <a:spAutoFit/>
          </a:bodyPr>
          <a:lstStyle/>
          <a:p>
            <a:pPr algn="l"/>
            <a:r>
              <a:rPr lang="en-US" sz="2000" dirty="0">
                <a:solidFill>
                  <a:srgbClr val="FF0000"/>
                </a:solidFill>
              </a:rPr>
              <a:t>Are the probabilities any different under model 1?</a:t>
            </a:r>
          </a:p>
        </p:txBody>
      </p:sp>
    </p:spTree>
    <p:extLst>
      <p:ext uri="{BB962C8B-B14F-4D97-AF65-F5344CB8AC3E}">
        <p14:creationId xmlns:p14="http://schemas.microsoft.com/office/powerpoint/2010/main" val="3681261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0" y="1138535"/>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5" name="Text Box 14"/>
          <p:cNvSpPr txBox="1">
            <a:spLocks noChangeArrowheads="1"/>
          </p:cNvSpPr>
          <p:nvPr/>
        </p:nvSpPr>
        <p:spPr bwMode="auto">
          <a:xfrm>
            <a:off x="1371600" y="2967335"/>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Le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a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en application</a:t>
            </a:r>
          </a:p>
        </p:txBody>
      </p:sp>
      <p:graphicFrame>
        <p:nvGraphicFramePr>
          <p:cNvPr id="6" name="Object 5"/>
          <p:cNvGraphicFramePr>
            <a:graphicFrameLocks noChangeAspect="1"/>
          </p:cNvGraphicFramePr>
          <p:nvPr>
            <p:extLst/>
          </p:nvPr>
        </p:nvGraphicFramePr>
        <p:xfrm>
          <a:off x="1828800" y="1519535"/>
          <a:ext cx="274637" cy="400050"/>
        </p:xfrm>
        <a:graphic>
          <a:graphicData uri="http://schemas.openxmlformats.org/presentationml/2006/ole">
            <mc:AlternateContent xmlns:mc="http://schemas.openxmlformats.org/markup-compatibility/2006">
              <mc:Choice xmlns:v="urn:schemas-microsoft-com:vml" Requires="v">
                <p:oleObj spid="_x0000_s1032222" name="Equation" r:id="rId3" imgW="139700" imgH="203200" progId="Equation.3">
                  <p:embed/>
                </p:oleObj>
              </mc:Choice>
              <mc:Fallback>
                <p:oleObj name="Equation" r:id="rId3" imgW="139700" imgH="203200" progId="Equation.3">
                  <p:embed/>
                  <p:pic>
                    <p:nvPicPr>
                      <p:cNvPr id="6" name="Object 5"/>
                      <p:cNvPicPr/>
                      <p:nvPr/>
                    </p:nvPicPr>
                    <p:blipFill>
                      <a:blip r:embed="rId4"/>
                      <a:stretch>
                        <a:fillRect/>
                      </a:stretch>
                    </p:blipFill>
                    <p:spPr>
                      <a:xfrm>
                        <a:off x="1828800" y="1519535"/>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266950" y="1519535"/>
          <a:ext cx="323850" cy="400050"/>
        </p:xfrm>
        <a:graphic>
          <a:graphicData uri="http://schemas.openxmlformats.org/presentationml/2006/ole">
            <mc:AlternateContent xmlns:mc="http://schemas.openxmlformats.org/markup-compatibility/2006">
              <mc:Choice xmlns:v="urn:schemas-microsoft-com:vml" Requires="v">
                <p:oleObj spid="_x0000_s1032223" name="Equation" r:id="rId5" imgW="165100" imgH="203200" progId="Equation.3">
                  <p:embed/>
                </p:oleObj>
              </mc:Choice>
              <mc:Fallback>
                <p:oleObj name="Equation" r:id="rId5" imgW="165100" imgH="203200" progId="Equation.3">
                  <p:embed/>
                  <p:pic>
                    <p:nvPicPr>
                      <p:cNvPr id="7" name="Object 6"/>
                      <p:cNvPicPr/>
                      <p:nvPr/>
                    </p:nvPicPr>
                    <p:blipFill>
                      <a:blip r:embed="rId6"/>
                      <a:stretch>
                        <a:fillRect/>
                      </a:stretch>
                    </p:blipFill>
                    <p:spPr>
                      <a:xfrm>
                        <a:off x="2266950" y="1519535"/>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141663" y="1506835"/>
          <a:ext cx="300037" cy="425450"/>
        </p:xfrm>
        <a:graphic>
          <a:graphicData uri="http://schemas.openxmlformats.org/presentationml/2006/ole">
            <mc:AlternateContent xmlns:mc="http://schemas.openxmlformats.org/markup-compatibility/2006">
              <mc:Choice xmlns:v="urn:schemas-microsoft-com:vml" Requires="v">
                <p:oleObj spid="_x0000_s1032224" name="Equation" r:id="rId7" imgW="152400" imgH="215900" progId="Equation.3">
                  <p:embed/>
                </p:oleObj>
              </mc:Choice>
              <mc:Fallback>
                <p:oleObj name="Equation" r:id="rId7" imgW="152400" imgH="215900" progId="Equation.3">
                  <p:embed/>
                  <p:pic>
                    <p:nvPicPr>
                      <p:cNvPr id="8" name="Object 7"/>
                      <p:cNvPicPr/>
                      <p:nvPr/>
                    </p:nvPicPr>
                    <p:blipFill>
                      <a:blip r:embed="rId8"/>
                      <a:stretch>
                        <a:fillRect/>
                      </a:stretch>
                    </p:blipFill>
                    <p:spPr>
                      <a:xfrm>
                        <a:off x="3141663" y="1506835"/>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4094163" y="1519535"/>
          <a:ext cx="325437" cy="400050"/>
        </p:xfrm>
        <a:graphic>
          <a:graphicData uri="http://schemas.openxmlformats.org/presentationml/2006/ole">
            <mc:AlternateContent xmlns:mc="http://schemas.openxmlformats.org/markup-compatibility/2006">
              <mc:Choice xmlns:v="urn:schemas-microsoft-com:vml" Requires="v">
                <p:oleObj spid="_x0000_s1032225" name="Equation" r:id="rId9" imgW="165100" imgH="203200" progId="Equation.3">
                  <p:embed/>
                </p:oleObj>
              </mc:Choice>
              <mc:Fallback>
                <p:oleObj name="Equation" r:id="rId9" imgW="165100" imgH="203200" progId="Equation.3">
                  <p:embed/>
                  <p:pic>
                    <p:nvPicPr>
                      <p:cNvPr id="9" name="Object 8"/>
                      <p:cNvPicPr/>
                      <p:nvPr/>
                    </p:nvPicPr>
                    <p:blipFill>
                      <a:blip r:embed="rId10"/>
                      <a:stretch>
                        <a:fillRect/>
                      </a:stretch>
                    </p:blipFill>
                    <p:spPr>
                      <a:xfrm>
                        <a:off x="4094163" y="1519535"/>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729163" y="1506835"/>
          <a:ext cx="300037" cy="425450"/>
        </p:xfrm>
        <a:graphic>
          <a:graphicData uri="http://schemas.openxmlformats.org/presentationml/2006/ole">
            <mc:AlternateContent xmlns:mc="http://schemas.openxmlformats.org/markup-compatibility/2006">
              <mc:Choice xmlns:v="urn:schemas-microsoft-com:vml" Requires="v">
                <p:oleObj spid="_x0000_s1032226" name="Equation" r:id="rId11" imgW="152400" imgH="215900" progId="Equation.3">
                  <p:embed/>
                </p:oleObj>
              </mc:Choice>
              <mc:Fallback>
                <p:oleObj name="Equation" r:id="rId11" imgW="152400" imgH="215900" progId="Equation.3">
                  <p:embed/>
                  <p:pic>
                    <p:nvPicPr>
                      <p:cNvPr id="10" name="Object 9"/>
                      <p:cNvPicPr/>
                      <p:nvPr/>
                    </p:nvPicPr>
                    <p:blipFill>
                      <a:blip r:embed="rId12"/>
                      <a:stretch>
                        <a:fillRect/>
                      </a:stretch>
                    </p:blipFill>
                    <p:spPr>
                      <a:xfrm>
                        <a:off x="4729163" y="1506835"/>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797550" y="1506835"/>
          <a:ext cx="323850" cy="425450"/>
        </p:xfrm>
        <a:graphic>
          <a:graphicData uri="http://schemas.openxmlformats.org/presentationml/2006/ole">
            <mc:AlternateContent xmlns:mc="http://schemas.openxmlformats.org/markup-compatibility/2006">
              <mc:Choice xmlns:v="urn:schemas-microsoft-com:vml" Requires="v">
                <p:oleObj spid="_x0000_s1032227" name="Equation" r:id="rId13" imgW="165100" imgH="215900" progId="Equation.3">
                  <p:embed/>
                </p:oleObj>
              </mc:Choice>
              <mc:Fallback>
                <p:oleObj name="Equation" r:id="rId13" imgW="165100" imgH="215900" progId="Equation.3">
                  <p:embed/>
                  <p:pic>
                    <p:nvPicPr>
                      <p:cNvPr id="11" name="Object 10"/>
                      <p:cNvPicPr/>
                      <p:nvPr/>
                    </p:nvPicPr>
                    <p:blipFill>
                      <a:blip r:embed="rId14"/>
                      <a:stretch>
                        <a:fillRect/>
                      </a:stretch>
                    </p:blipFill>
                    <p:spPr>
                      <a:xfrm>
                        <a:off x="5797550" y="1506835"/>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1524000" y="2510135"/>
          <a:ext cx="298450" cy="400050"/>
        </p:xfrm>
        <a:graphic>
          <a:graphicData uri="http://schemas.openxmlformats.org/presentationml/2006/ole">
            <mc:AlternateContent xmlns:mc="http://schemas.openxmlformats.org/markup-compatibility/2006">
              <mc:Choice xmlns:v="urn:schemas-microsoft-com:vml" Requires="v">
                <p:oleObj spid="_x0000_s1032228" name="Equation" r:id="rId15" imgW="152400" imgH="203200" progId="Equation.3">
                  <p:embed/>
                </p:oleObj>
              </mc:Choice>
              <mc:Fallback>
                <p:oleObj name="Equation" r:id="rId15" imgW="152400" imgH="203200" progId="Equation.3">
                  <p:embed/>
                  <p:pic>
                    <p:nvPicPr>
                      <p:cNvPr id="12" name="Object 11"/>
                      <p:cNvPicPr/>
                      <p:nvPr/>
                    </p:nvPicPr>
                    <p:blipFill>
                      <a:blip r:embed="rId16"/>
                      <a:stretch>
                        <a:fillRect/>
                      </a:stretch>
                    </p:blipFill>
                    <p:spPr>
                      <a:xfrm>
                        <a:off x="1524000" y="2510135"/>
                        <a:ext cx="298450"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2343150" y="2510135"/>
          <a:ext cx="323850" cy="400050"/>
        </p:xfrm>
        <a:graphic>
          <a:graphicData uri="http://schemas.openxmlformats.org/presentationml/2006/ole">
            <mc:AlternateContent xmlns:mc="http://schemas.openxmlformats.org/markup-compatibility/2006">
              <mc:Choice xmlns:v="urn:schemas-microsoft-com:vml" Requires="v">
                <p:oleObj spid="_x0000_s1032229" name="Equation" r:id="rId17" imgW="165100" imgH="203200" progId="Equation.3">
                  <p:embed/>
                </p:oleObj>
              </mc:Choice>
              <mc:Fallback>
                <p:oleObj name="Equation" r:id="rId17" imgW="165100" imgH="203200" progId="Equation.3">
                  <p:embed/>
                  <p:pic>
                    <p:nvPicPr>
                      <p:cNvPr id="13" name="Object 12"/>
                      <p:cNvPicPr/>
                      <p:nvPr/>
                    </p:nvPicPr>
                    <p:blipFill>
                      <a:blip r:embed="rId18"/>
                      <a:stretch>
                        <a:fillRect/>
                      </a:stretch>
                    </p:blipFill>
                    <p:spPr>
                      <a:xfrm>
                        <a:off x="2343150" y="2510135"/>
                        <a:ext cx="3238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3433763" y="2497435"/>
          <a:ext cx="300037" cy="425450"/>
        </p:xfrm>
        <a:graphic>
          <a:graphicData uri="http://schemas.openxmlformats.org/presentationml/2006/ole">
            <mc:AlternateContent xmlns:mc="http://schemas.openxmlformats.org/markup-compatibility/2006">
              <mc:Choice xmlns:v="urn:schemas-microsoft-com:vml" Requires="v">
                <p:oleObj spid="_x0000_s1032230" name="Equation" r:id="rId19" imgW="152400" imgH="215900" progId="Equation.3">
                  <p:embed/>
                </p:oleObj>
              </mc:Choice>
              <mc:Fallback>
                <p:oleObj name="Equation" r:id="rId19" imgW="152400" imgH="215900" progId="Equation.3">
                  <p:embed/>
                  <p:pic>
                    <p:nvPicPr>
                      <p:cNvPr id="14" name="Object 13"/>
                      <p:cNvPicPr/>
                      <p:nvPr/>
                    </p:nvPicPr>
                    <p:blipFill>
                      <a:blip r:embed="rId20"/>
                      <a:stretch>
                        <a:fillRect/>
                      </a:stretch>
                    </p:blipFill>
                    <p:spPr>
                      <a:xfrm>
                        <a:off x="3433763" y="2497435"/>
                        <a:ext cx="300037" cy="42545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3810000" y="2510135"/>
          <a:ext cx="325437" cy="400050"/>
        </p:xfrm>
        <a:graphic>
          <a:graphicData uri="http://schemas.openxmlformats.org/presentationml/2006/ole">
            <mc:AlternateContent xmlns:mc="http://schemas.openxmlformats.org/markup-compatibility/2006">
              <mc:Choice xmlns:v="urn:schemas-microsoft-com:vml" Requires="v">
                <p:oleObj spid="_x0000_s1032231" name="Equation" r:id="rId21" imgW="165100" imgH="203200" progId="Equation.3">
                  <p:embed/>
                </p:oleObj>
              </mc:Choice>
              <mc:Fallback>
                <p:oleObj name="Equation" r:id="rId21" imgW="165100" imgH="203200" progId="Equation.3">
                  <p:embed/>
                  <p:pic>
                    <p:nvPicPr>
                      <p:cNvPr id="15" name="Object 14"/>
                      <p:cNvPicPr/>
                      <p:nvPr/>
                    </p:nvPicPr>
                    <p:blipFill>
                      <a:blip r:embed="rId22"/>
                      <a:stretch>
                        <a:fillRect/>
                      </a:stretch>
                    </p:blipFill>
                    <p:spPr>
                      <a:xfrm>
                        <a:off x="3810000" y="2510135"/>
                        <a:ext cx="325437" cy="40005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4267200" y="2497435"/>
          <a:ext cx="323850" cy="425450"/>
        </p:xfrm>
        <a:graphic>
          <a:graphicData uri="http://schemas.openxmlformats.org/presentationml/2006/ole">
            <mc:AlternateContent xmlns:mc="http://schemas.openxmlformats.org/markup-compatibility/2006">
              <mc:Choice xmlns:v="urn:schemas-microsoft-com:vml" Requires="v">
                <p:oleObj spid="_x0000_s1032232" name="Equation" r:id="rId23" imgW="165100" imgH="215900" progId="Equation.3">
                  <p:embed/>
                </p:oleObj>
              </mc:Choice>
              <mc:Fallback>
                <p:oleObj name="Equation" r:id="rId23" imgW="165100" imgH="215900" progId="Equation.3">
                  <p:embed/>
                  <p:pic>
                    <p:nvPicPr>
                      <p:cNvPr id="16" name="Object 15"/>
                      <p:cNvPicPr/>
                      <p:nvPr/>
                    </p:nvPicPr>
                    <p:blipFill>
                      <a:blip r:embed="rId24"/>
                      <a:stretch>
                        <a:fillRect/>
                      </a:stretch>
                    </p:blipFill>
                    <p:spPr>
                      <a:xfrm>
                        <a:off x="4267200" y="2497435"/>
                        <a:ext cx="323850" cy="42545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857750" y="2510135"/>
          <a:ext cx="323850" cy="425450"/>
        </p:xfrm>
        <a:graphic>
          <a:graphicData uri="http://schemas.openxmlformats.org/presentationml/2006/ole">
            <mc:AlternateContent xmlns:mc="http://schemas.openxmlformats.org/markup-compatibility/2006">
              <mc:Choice xmlns:v="urn:schemas-microsoft-com:vml" Requires="v">
                <p:oleObj spid="_x0000_s1032233" name="Equation" r:id="rId25" imgW="165100" imgH="215900" progId="Equation.3">
                  <p:embed/>
                </p:oleObj>
              </mc:Choice>
              <mc:Fallback>
                <p:oleObj name="Equation" r:id="rId25" imgW="165100" imgH="215900" progId="Equation.3">
                  <p:embed/>
                  <p:pic>
                    <p:nvPicPr>
                      <p:cNvPr id="17" name="Object 16"/>
                      <p:cNvPicPr/>
                      <p:nvPr/>
                    </p:nvPicPr>
                    <p:blipFill>
                      <a:blip r:embed="rId26"/>
                      <a:stretch>
                        <a:fillRect/>
                      </a:stretch>
                    </p:blipFill>
                    <p:spPr>
                      <a:xfrm>
                        <a:off x="4857750" y="2510135"/>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5695950" y="2510135"/>
          <a:ext cx="323850" cy="400050"/>
        </p:xfrm>
        <a:graphic>
          <a:graphicData uri="http://schemas.openxmlformats.org/presentationml/2006/ole">
            <mc:AlternateContent xmlns:mc="http://schemas.openxmlformats.org/markup-compatibility/2006">
              <mc:Choice xmlns:v="urn:schemas-microsoft-com:vml" Requires="v">
                <p:oleObj spid="_x0000_s1032234" name="Equation" r:id="rId27" imgW="165100" imgH="203200" progId="Equation.3">
                  <p:embed/>
                </p:oleObj>
              </mc:Choice>
              <mc:Fallback>
                <p:oleObj name="Equation" r:id="rId27" imgW="165100" imgH="203200" progId="Equation.3">
                  <p:embed/>
                  <p:pic>
                    <p:nvPicPr>
                      <p:cNvPr id="18" name="Object 17"/>
                      <p:cNvPicPr/>
                      <p:nvPr/>
                    </p:nvPicPr>
                    <p:blipFill>
                      <a:blip r:embed="rId28"/>
                      <a:stretch>
                        <a:fillRect/>
                      </a:stretch>
                    </p:blipFill>
                    <p:spPr>
                      <a:xfrm>
                        <a:off x="5695950" y="2510135"/>
                        <a:ext cx="323850" cy="400050"/>
                      </a:xfrm>
                      <a:prstGeom prst="rect">
                        <a:avLst/>
                      </a:prstGeom>
                    </p:spPr>
                  </p:pic>
                </p:oleObj>
              </mc:Fallback>
            </mc:AlternateContent>
          </a:graphicData>
        </a:graphic>
      </p:graphicFrame>
      <p:cxnSp>
        <p:nvCxnSpPr>
          <p:cNvPr id="19" name="Straight Arrow Connector 18"/>
          <p:cNvCxnSpPr/>
          <p:nvPr/>
        </p:nvCxnSpPr>
        <p:spPr bwMode="auto">
          <a:xfrm flipV="1">
            <a:off x="25146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0" name="Straight Arrow Connector 19"/>
          <p:cNvCxnSpPr/>
          <p:nvPr/>
        </p:nvCxnSpPr>
        <p:spPr bwMode="auto">
          <a:xfrm flipV="1">
            <a:off x="16764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1" name="Straight Arrow Connector 20"/>
          <p:cNvCxnSpPr/>
          <p:nvPr/>
        </p:nvCxnSpPr>
        <p:spPr bwMode="auto">
          <a:xfrm flipV="1">
            <a:off x="3657600" y="1900535"/>
            <a:ext cx="4572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2" name="Object 21"/>
          <p:cNvGraphicFramePr>
            <a:graphicFrameLocks noChangeAspect="1"/>
          </p:cNvGraphicFramePr>
          <p:nvPr>
            <p:extLst/>
          </p:nvPr>
        </p:nvGraphicFramePr>
        <p:xfrm>
          <a:off x="1041400" y="1506835"/>
          <a:ext cx="325438" cy="425450"/>
        </p:xfrm>
        <a:graphic>
          <a:graphicData uri="http://schemas.openxmlformats.org/presentationml/2006/ole">
            <mc:AlternateContent xmlns:mc="http://schemas.openxmlformats.org/markup-compatibility/2006">
              <mc:Choice xmlns:v="urn:schemas-microsoft-com:vml" Requires="v">
                <p:oleObj spid="_x0000_s1032235" name="Equation" r:id="rId29" imgW="165100" imgH="215900" progId="Equation.3">
                  <p:embed/>
                </p:oleObj>
              </mc:Choice>
              <mc:Fallback>
                <p:oleObj name="Equation" r:id="rId29" imgW="165100" imgH="215900" progId="Equation.3">
                  <p:embed/>
                  <p:pic>
                    <p:nvPicPr>
                      <p:cNvPr id="22" name="Object 21"/>
                      <p:cNvPicPr/>
                      <p:nvPr/>
                    </p:nvPicPr>
                    <p:blipFill>
                      <a:blip r:embed="rId30"/>
                      <a:stretch>
                        <a:fillRect/>
                      </a:stretch>
                    </p:blipFill>
                    <p:spPr>
                      <a:xfrm>
                        <a:off x="1041400" y="1506835"/>
                        <a:ext cx="325438" cy="425450"/>
                      </a:xfrm>
                      <a:prstGeom prst="rect">
                        <a:avLst/>
                      </a:prstGeom>
                    </p:spPr>
                  </p:pic>
                </p:oleObj>
              </mc:Fallback>
            </mc:AlternateContent>
          </a:graphicData>
        </a:graphic>
      </p:graphicFrame>
      <p:cxnSp>
        <p:nvCxnSpPr>
          <p:cNvPr id="23" name="Straight Arrow Connector 22"/>
          <p:cNvCxnSpPr/>
          <p:nvPr/>
        </p:nvCxnSpPr>
        <p:spPr bwMode="auto">
          <a:xfrm flipV="1">
            <a:off x="4114800" y="1900535"/>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4" name="Straight Arrow Connector 23"/>
          <p:cNvCxnSpPr/>
          <p:nvPr/>
        </p:nvCxnSpPr>
        <p:spPr bwMode="auto">
          <a:xfrm flipV="1">
            <a:off x="5105400" y="1900535"/>
            <a:ext cx="685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5" name="Straight Arrow Connector 24"/>
          <p:cNvCxnSpPr/>
          <p:nvPr/>
        </p:nvCxnSpPr>
        <p:spPr bwMode="auto">
          <a:xfrm flipV="1">
            <a:off x="5943600" y="1900535"/>
            <a:ext cx="1"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26" name="Straight Arrow Connector 25"/>
          <p:cNvCxnSpPr/>
          <p:nvPr/>
        </p:nvCxnSpPr>
        <p:spPr bwMode="auto">
          <a:xfrm flipV="1">
            <a:off x="4572000" y="1900535"/>
            <a:ext cx="990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27" name="Object 26"/>
          <p:cNvGraphicFramePr>
            <a:graphicFrameLocks noChangeAspect="1"/>
          </p:cNvGraphicFramePr>
          <p:nvPr>
            <p:extLst/>
          </p:nvPr>
        </p:nvGraphicFramePr>
        <p:xfrm>
          <a:off x="1447800" y="76200"/>
          <a:ext cx="5476876" cy="900113"/>
        </p:xfrm>
        <a:graphic>
          <a:graphicData uri="http://schemas.openxmlformats.org/presentationml/2006/ole">
            <mc:AlternateContent xmlns:mc="http://schemas.openxmlformats.org/markup-compatibility/2006">
              <mc:Choice xmlns:v="urn:schemas-microsoft-com:vml" Requires="v">
                <p:oleObj spid="_x0000_s1032236" name="Equation" r:id="rId31" imgW="2781300" imgH="457200" progId="Equation.3">
                  <p:embed/>
                </p:oleObj>
              </mc:Choice>
              <mc:Fallback>
                <p:oleObj name="Equation" r:id="rId31" imgW="2781300" imgH="457200" progId="Equation.3">
                  <p:embed/>
                  <p:pic>
                    <p:nvPicPr>
                      <p:cNvPr id="27" name="Object 26"/>
                      <p:cNvPicPr/>
                      <p:nvPr/>
                    </p:nvPicPr>
                    <p:blipFill>
                      <a:blip r:embed="rId32"/>
                      <a:stretch>
                        <a:fillRect/>
                      </a:stretch>
                    </p:blipFill>
                    <p:spPr>
                      <a:xfrm>
                        <a:off x="1447800" y="76200"/>
                        <a:ext cx="5476876" cy="900113"/>
                      </a:xfrm>
                      <a:prstGeom prst="rect">
                        <a:avLst/>
                      </a:prstGeom>
                    </p:spPr>
                  </p:pic>
                </p:oleObj>
              </mc:Fallback>
            </mc:AlternateContent>
          </a:graphicData>
        </a:graphic>
      </p:graphicFrame>
      <p:sp>
        <p:nvSpPr>
          <p:cNvPr id="28" name="Rectangle 27"/>
          <p:cNvSpPr>
            <a:spLocks noChangeArrowheads="1"/>
          </p:cNvSpPr>
          <p:nvPr/>
        </p:nvSpPr>
        <p:spPr bwMode="auto">
          <a:xfrm>
            <a:off x="1549400" y="44196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And the program has been implemented</a:t>
            </a:r>
          </a:p>
        </p:txBody>
      </p:sp>
      <p:sp>
        <p:nvSpPr>
          <p:cNvPr id="29" name="Text Box 14"/>
          <p:cNvSpPr txBox="1">
            <a:spLocks noChangeArrowheads="1"/>
          </p:cNvSpPr>
          <p:nvPr/>
        </p:nvSpPr>
        <p:spPr bwMode="auto">
          <a:xfrm>
            <a:off x="1397000" y="6248400"/>
            <a:ext cx="5486448"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application en </a:t>
            </a:r>
            <a:r>
              <a:rPr lang="en-US" altLang="ja-JP" sz="2400" dirty="0" err="1">
                <a:latin typeface="Tahoma" pitchFamily="-111" charset="0"/>
                <a:ea typeface="ＭＳ Ｐゴシック" pitchFamily="-111" charset="-128"/>
                <a:cs typeface="ＭＳ Ｐゴシック" pitchFamily="-111" charset="-128"/>
              </a:rPr>
              <a:t>programme</a:t>
            </a:r>
            <a:r>
              <a:rPr lang="en-US" altLang="ja-JP" sz="2400" dirty="0">
                <a:latin typeface="Tahoma" pitchFamily="-111" charset="0"/>
                <a:ea typeface="ＭＳ Ｐゴシック" pitchFamily="-111" charset="-128"/>
                <a:cs typeface="ＭＳ Ｐゴシック" pitchFamily="-111" charset="-128"/>
              </a:rPr>
              <a:t> Le </a:t>
            </a:r>
            <a:r>
              <a:rPr lang="en-US" altLang="ja-JP" sz="2400" dirty="0" err="1">
                <a:latin typeface="Tahoma" pitchFamily="-111" charset="0"/>
                <a:ea typeface="ＭＳ Ｐゴシック" pitchFamily="-111" charset="-128"/>
                <a:cs typeface="ＭＳ Ｐゴシック" pitchFamily="-111" charset="-128"/>
              </a:rPr>
              <a:t>mis</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ete</a:t>
            </a:r>
            <a:r>
              <a:rPr lang="en-US" altLang="ja-JP" sz="2400" dirty="0">
                <a:latin typeface="Tahoma" pitchFamily="-111" charset="0"/>
                <a:ea typeface="ＭＳ Ｐゴシック" pitchFamily="-111" charset="-128"/>
                <a:cs typeface="ＭＳ Ｐゴシック" pitchFamily="-111" charset="-128"/>
              </a:rPr>
              <a:t> a</a:t>
            </a:r>
          </a:p>
        </p:txBody>
      </p:sp>
      <p:graphicFrame>
        <p:nvGraphicFramePr>
          <p:cNvPr id="30" name="Object 29"/>
          <p:cNvGraphicFramePr>
            <a:graphicFrameLocks noChangeAspect="1"/>
          </p:cNvGraphicFramePr>
          <p:nvPr>
            <p:extLst/>
          </p:nvPr>
        </p:nvGraphicFramePr>
        <p:xfrm>
          <a:off x="1854200" y="4800600"/>
          <a:ext cx="274637" cy="400050"/>
        </p:xfrm>
        <a:graphic>
          <a:graphicData uri="http://schemas.openxmlformats.org/presentationml/2006/ole">
            <mc:AlternateContent xmlns:mc="http://schemas.openxmlformats.org/markup-compatibility/2006">
              <mc:Choice xmlns:v="urn:schemas-microsoft-com:vml" Requires="v">
                <p:oleObj spid="_x0000_s1032237" name="Equation" r:id="rId33" imgW="139700" imgH="203200" progId="Equation.3">
                  <p:embed/>
                </p:oleObj>
              </mc:Choice>
              <mc:Fallback>
                <p:oleObj name="Equation" r:id="rId33" imgW="139700" imgH="203200" progId="Equation.3">
                  <p:embed/>
                  <p:pic>
                    <p:nvPicPr>
                      <p:cNvPr id="30" name="Object 29"/>
                      <p:cNvPicPr/>
                      <p:nvPr/>
                    </p:nvPicPr>
                    <p:blipFill>
                      <a:blip r:embed="rId4"/>
                      <a:stretch>
                        <a:fillRect/>
                      </a:stretch>
                    </p:blipFill>
                    <p:spPr>
                      <a:xfrm>
                        <a:off x="1854200" y="4800600"/>
                        <a:ext cx="274637" cy="400050"/>
                      </a:xfrm>
                      <a:prstGeom prst="rect">
                        <a:avLst/>
                      </a:prstGeom>
                    </p:spPr>
                  </p:pic>
                </p:oleObj>
              </mc:Fallback>
            </mc:AlternateContent>
          </a:graphicData>
        </a:graphic>
      </p:graphicFrame>
      <p:graphicFrame>
        <p:nvGraphicFramePr>
          <p:cNvPr id="31" name="Object 30"/>
          <p:cNvGraphicFramePr>
            <a:graphicFrameLocks noChangeAspect="1"/>
          </p:cNvGraphicFramePr>
          <p:nvPr>
            <p:extLst/>
          </p:nvPr>
        </p:nvGraphicFramePr>
        <p:xfrm>
          <a:off x="2292350" y="4800600"/>
          <a:ext cx="323850" cy="400050"/>
        </p:xfrm>
        <a:graphic>
          <a:graphicData uri="http://schemas.openxmlformats.org/presentationml/2006/ole">
            <mc:AlternateContent xmlns:mc="http://schemas.openxmlformats.org/markup-compatibility/2006">
              <mc:Choice xmlns:v="urn:schemas-microsoft-com:vml" Requires="v">
                <p:oleObj spid="_x0000_s1032238" name="Equation" r:id="rId34" imgW="165100" imgH="203200" progId="Equation.3">
                  <p:embed/>
                </p:oleObj>
              </mc:Choice>
              <mc:Fallback>
                <p:oleObj name="Equation" r:id="rId34" imgW="165100" imgH="203200" progId="Equation.3">
                  <p:embed/>
                  <p:pic>
                    <p:nvPicPr>
                      <p:cNvPr id="31" name="Object 30"/>
                      <p:cNvPicPr/>
                      <p:nvPr/>
                    </p:nvPicPr>
                    <p:blipFill>
                      <a:blip r:embed="rId6"/>
                      <a:stretch>
                        <a:fillRect/>
                      </a:stretch>
                    </p:blipFill>
                    <p:spPr>
                      <a:xfrm>
                        <a:off x="2292350" y="4800600"/>
                        <a:ext cx="323850" cy="400050"/>
                      </a:xfrm>
                      <a:prstGeom prst="rect">
                        <a:avLst/>
                      </a:prstGeom>
                    </p:spPr>
                  </p:pic>
                </p:oleObj>
              </mc:Fallback>
            </mc:AlternateContent>
          </a:graphicData>
        </a:graphic>
      </p:graphicFrame>
      <p:graphicFrame>
        <p:nvGraphicFramePr>
          <p:cNvPr id="32" name="Object 31"/>
          <p:cNvGraphicFramePr>
            <a:graphicFrameLocks noChangeAspect="1"/>
          </p:cNvGraphicFramePr>
          <p:nvPr>
            <p:extLst/>
          </p:nvPr>
        </p:nvGraphicFramePr>
        <p:xfrm>
          <a:off x="3167063" y="4787900"/>
          <a:ext cx="300037" cy="425450"/>
        </p:xfrm>
        <a:graphic>
          <a:graphicData uri="http://schemas.openxmlformats.org/presentationml/2006/ole">
            <mc:AlternateContent xmlns:mc="http://schemas.openxmlformats.org/markup-compatibility/2006">
              <mc:Choice xmlns:v="urn:schemas-microsoft-com:vml" Requires="v">
                <p:oleObj spid="_x0000_s1032239" name="Equation" r:id="rId35" imgW="152400" imgH="215900" progId="Equation.3">
                  <p:embed/>
                </p:oleObj>
              </mc:Choice>
              <mc:Fallback>
                <p:oleObj name="Equation" r:id="rId35" imgW="152400" imgH="215900" progId="Equation.3">
                  <p:embed/>
                  <p:pic>
                    <p:nvPicPr>
                      <p:cNvPr id="32" name="Object 31"/>
                      <p:cNvPicPr/>
                      <p:nvPr/>
                    </p:nvPicPr>
                    <p:blipFill>
                      <a:blip r:embed="rId8"/>
                      <a:stretch>
                        <a:fillRect/>
                      </a:stretch>
                    </p:blipFill>
                    <p:spPr>
                      <a:xfrm>
                        <a:off x="3167063" y="4787900"/>
                        <a:ext cx="300037" cy="425450"/>
                      </a:xfrm>
                      <a:prstGeom prst="rect">
                        <a:avLst/>
                      </a:prstGeom>
                    </p:spPr>
                  </p:pic>
                </p:oleObj>
              </mc:Fallback>
            </mc:AlternateContent>
          </a:graphicData>
        </a:graphic>
      </p:graphicFrame>
      <p:graphicFrame>
        <p:nvGraphicFramePr>
          <p:cNvPr id="33" name="Object 32"/>
          <p:cNvGraphicFramePr>
            <a:graphicFrameLocks noChangeAspect="1"/>
          </p:cNvGraphicFramePr>
          <p:nvPr>
            <p:extLst/>
          </p:nvPr>
        </p:nvGraphicFramePr>
        <p:xfrm>
          <a:off x="4119563" y="4800600"/>
          <a:ext cx="325437" cy="400050"/>
        </p:xfrm>
        <a:graphic>
          <a:graphicData uri="http://schemas.openxmlformats.org/presentationml/2006/ole">
            <mc:AlternateContent xmlns:mc="http://schemas.openxmlformats.org/markup-compatibility/2006">
              <mc:Choice xmlns:v="urn:schemas-microsoft-com:vml" Requires="v">
                <p:oleObj spid="_x0000_s1032240" name="Equation" r:id="rId36" imgW="165100" imgH="203200" progId="Equation.3">
                  <p:embed/>
                </p:oleObj>
              </mc:Choice>
              <mc:Fallback>
                <p:oleObj name="Equation" r:id="rId36" imgW="165100" imgH="203200" progId="Equation.3">
                  <p:embed/>
                  <p:pic>
                    <p:nvPicPr>
                      <p:cNvPr id="33" name="Object 32"/>
                      <p:cNvPicPr/>
                      <p:nvPr/>
                    </p:nvPicPr>
                    <p:blipFill>
                      <a:blip r:embed="rId10"/>
                      <a:stretch>
                        <a:fillRect/>
                      </a:stretch>
                    </p:blipFill>
                    <p:spPr>
                      <a:xfrm>
                        <a:off x="4119563" y="4800600"/>
                        <a:ext cx="325437" cy="400050"/>
                      </a:xfrm>
                      <a:prstGeom prst="rect">
                        <a:avLst/>
                      </a:prstGeom>
                    </p:spPr>
                  </p:pic>
                </p:oleObj>
              </mc:Fallback>
            </mc:AlternateContent>
          </a:graphicData>
        </a:graphic>
      </p:graphicFrame>
      <p:graphicFrame>
        <p:nvGraphicFramePr>
          <p:cNvPr id="34" name="Object 33"/>
          <p:cNvGraphicFramePr>
            <a:graphicFrameLocks noChangeAspect="1"/>
          </p:cNvGraphicFramePr>
          <p:nvPr>
            <p:extLst/>
          </p:nvPr>
        </p:nvGraphicFramePr>
        <p:xfrm>
          <a:off x="4754563" y="4787900"/>
          <a:ext cx="300037" cy="425450"/>
        </p:xfrm>
        <a:graphic>
          <a:graphicData uri="http://schemas.openxmlformats.org/presentationml/2006/ole">
            <mc:AlternateContent xmlns:mc="http://schemas.openxmlformats.org/markup-compatibility/2006">
              <mc:Choice xmlns:v="urn:schemas-microsoft-com:vml" Requires="v">
                <p:oleObj spid="_x0000_s1032241" name="Equation" r:id="rId37" imgW="152400" imgH="215900" progId="Equation.3">
                  <p:embed/>
                </p:oleObj>
              </mc:Choice>
              <mc:Fallback>
                <p:oleObj name="Equation" r:id="rId37" imgW="152400" imgH="215900" progId="Equation.3">
                  <p:embed/>
                  <p:pic>
                    <p:nvPicPr>
                      <p:cNvPr id="34" name="Object 33"/>
                      <p:cNvPicPr/>
                      <p:nvPr/>
                    </p:nvPicPr>
                    <p:blipFill>
                      <a:blip r:embed="rId12"/>
                      <a:stretch>
                        <a:fillRect/>
                      </a:stretch>
                    </p:blipFill>
                    <p:spPr>
                      <a:xfrm>
                        <a:off x="4754563" y="4787900"/>
                        <a:ext cx="300037" cy="425450"/>
                      </a:xfrm>
                      <a:prstGeom prst="rect">
                        <a:avLst/>
                      </a:prstGeom>
                    </p:spPr>
                  </p:pic>
                </p:oleObj>
              </mc:Fallback>
            </mc:AlternateContent>
          </a:graphicData>
        </a:graphic>
      </p:graphicFrame>
      <p:graphicFrame>
        <p:nvGraphicFramePr>
          <p:cNvPr id="35" name="Object 34"/>
          <p:cNvGraphicFramePr>
            <a:graphicFrameLocks noChangeAspect="1"/>
          </p:cNvGraphicFramePr>
          <p:nvPr>
            <p:extLst/>
          </p:nvPr>
        </p:nvGraphicFramePr>
        <p:xfrm>
          <a:off x="5822950" y="4787900"/>
          <a:ext cx="323850" cy="425450"/>
        </p:xfrm>
        <a:graphic>
          <a:graphicData uri="http://schemas.openxmlformats.org/presentationml/2006/ole">
            <mc:AlternateContent xmlns:mc="http://schemas.openxmlformats.org/markup-compatibility/2006">
              <mc:Choice xmlns:v="urn:schemas-microsoft-com:vml" Requires="v">
                <p:oleObj spid="_x0000_s1032242" name="Equation" r:id="rId38" imgW="165100" imgH="215900" progId="Equation.3">
                  <p:embed/>
                </p:oleObj>
              </mc:Choice>
              <mc:Fallback>
                <p:oleObj name="Equation" r:id="rId38" imgW="165100" imgH="215900" progId="Equation.3">
                  <p:embed/>
                  <p:pic>
                    <p:nvPicPr>
                      <p:cNvPr id="35" name="Object 34"/>
                      <p:cNvPicPr/>
                      <p:nvPr/>
                    </p:nvPicPr>
                    <p:blipFill>
                      <a:blip r:embed="rId14"/>
                      <a:stretch>
                        <a:fillRect/>
                      </a:stretch>
                    </p:blipFill>
                    <p:spPr>
                      <a:xfrm>
                        <a:off x="5822950" y="4787900"/>
                        <a:ext cx="323850" cy="425450"/>
                      </a:xfrm>
                      <a:prstGeom prst="rect">
                        <a:avLst/>
                      </a:prstGeom>
                    </p:spPr>
                  </p:pic>
                </p:oleObj>
              </mc:Fallback>
            </mc:AlternateContent>
          </a:graphicData>
        </a:graphic>
      </p:graphicFrame>
      <p:graphicFrame>
        <p:nvGraphicFramePr>
          <p:cNvPr id="36" name="Object 35"/>
          <p:cNvGraphicFramePr>
            <a:graphicFrameLocks noChangeAspect="1"/>
          </p:cNvGraphicFramePr>
          <p:nvPr>
            <p:extLst/>
          </p:nvPr>
        </p:nvGraphicFramePr>
        <p:xfrm>
          <a:off x="1549400" y="5791200"/>
          <a:ext cx="298450" cy="400050"/>
        </p:xfrm>
        <a:graphic>
          <a:graphicData uri="http://schemas.openxmlformats.org/presentationml/2006/ole">
            <mc:AlternateContent xmlns:mc="http://schemas.openxmlformats.org/markup-compatibility/2006">
              <mc:Choice xmlns:v="urn:schemas-microsoft-com:vml" Requires="v">
                <p:oleObj spid="_x0000_s1032243" name="Equation" r:id="rId39" imgW="152400" imgH="203200" progId="Equation.3">
                  <p:embed/>
                </p:oleObj>
              </mc:Choice>
              <mc:Fallback>
                <p:oleObj name="Equation" r:id="rId39" imgW="152400" imgH="203200" progId="Equation.3">
                  <p:embed/>
                  <p:pic>
                    <p:nvPicPr>
                      <p:cNvPr id="36" name="Object 35"/>
                      <p:cNvPicPr/>
                      <p:nvPr/>
                    </p:nvPicPr>
                    <p:blipFill>
                      <a:blip r:embed="rId16"/>
                      <a:stretch>
                        <a:fillRect/>
                      </a:stretch>
                    </p:blipFill>
                    <p:spPr>
                      <a:xfrm>
                        <a:off x="1549400" y="5791200"/>
                        <a:ext cx="298450" cy="400050"/>
                      </a:xfrm>
                      <a:prstGeom prst="rect">
                        <a:avLst/>
                      </a:prstGeom>
                    </p:spPr>
                  </p:pic>
                </p:oleObj>
              </mc:Fallback>
            </mc:AlternateContent>
          </a:graphicData>
        </a:graphic>
      </p:graphicFrame>
      <p:graphicFrame>
        <p:nvGraphicFramePr>
          <p:cNvPr id="37" name="Object 36"/>
          <p:cNvGraphicFramePr>
            <a:graphicFrameLocks noChangeAspect="1"/>
          </p:cNvGraphicFramePr>
          <p:nvPr>
            <p:extLst/>
          </p:nvPr>
        </p:nvGraphicFramePr>
        <p:xfrm>
          <a:off x="3073400" y="5791200"/>
          <a:ext cx="323850" cy="400050"/>
        </p:xfrm>
        <a:graphic>
          <a:graphicData uri="http://schemas.openxmlformats.org/presentationml/2006/ole">
            <mc:AlternateContent xmlns:mc="http://schemas.openxmlformats.org/markup-compatibility/2006">
              <mc:Choice xmlns:v="urn:schemas-microsoft-com:vml" Requires="v">
                <p:oleObj spid="_x0000_s1032244" name="Equation" r:id="rId40" imgW="165100" imgH="203200" progId="Equation.3">
                  <p:embed/>
                </p:oleObj>
              </mc:Choice>
              <mc:Fallback>
                <p:oleObj name="Equation" r:id="rId40" imgW="165100" imgH="203200" progId="Equation.3">
                  <p:embed/>
                  <p:pic>
                    <p:nvPicPr>
                      <p:cNvPr id="37" name="Object 36"/>
                      <p:cNvPicPr/>
                      <p:nvPr/>
                    </p:nvPicPr>
                    <p:blipFill>
                      <a:blip r:embed="rId18"/>
                      <a:stretch>
                        <a:fillRect/>
                      </a:stretch>
                    </p:blipFill>
                    <p:spPr>
                      <a:xfrm>
                        <a:off x="3073400" y="5791200"/>
                        <a:ext cx="323850" cy="400050"/>
                      </a:xfrm>
                      <a:prstGeom prst="rect">
                        <a:avLst/>
                      </a:prstGeom>
                    </p:spPr>
                  </p:pic>
                </p:oleObj>
              </mc:Fallback>
            </mc:AlternateContent>
          </a:graphicData>
        </a:graphic>
      </p:graphicFrame>
      <p:graphicFrame>
        <p:nvGraphicFramePr>
          <p:cNvPr id="38" name="Object 37"/>
          <p:cNvGraphicFramePr>
            <a:graphicFrameLocks noChangeAspect="1"/>
          </p:cNvGraphicFramePr>
          <p:nvPr>
            <p:extLst/>
          </p:nvPr>
        </p:nvGraphicFramePr>
        <p:xfrm>
          <a:off x="4140200" y="5791200"/>
          <a:ext cx="300037" cy="425450"/>
        </p:xfrm>
        <a:graphic>
          <a:graphicData uri="http://schemas.openxmlformats.org/presentationml/2006/ole">
            <mc:AlternateContent xmlns:mc="http://schemas.openxmlformats.org/markup-compatibility/2006">
              <mc:Choice xmlns:v="urn:schemas-microsoft-com:vml" Requires="v">
                <p:oleObj spid="_x0000_s1032245" name="Equation" r:id="rId41" imgW="152400" imgH="215900" progId="Equation.3">
                  <p:embed/>
                </p:oleObj>
              </mc:Choice>
              <mc:Fallback>
                <p:oleObj name="Equation" r:id="rId41" imgW="152400" imgH="215900" progId="Equation.3">
                  <p:embed/>
                  <p:pic>
                    <p:nvPicPr>
                      <p:cNvPr id="38" name="Object 37"/>
                      <p:cNvPicPr/>
                      <p:nvPr/>
                    </p:nvPicPr>
                    <p:blipFill>
                      <a:blip r:embed="rId20"/>
                      <a:stretch>
                        <a:fillRect/>
                      </a:stretch>
                    </p:blipFill>
                    <p:spPr>
                      <a:xfrm>
                        <a:off x="4140200" y="5791200"/>
                        <a:ext cx="300037" cy="425450"/>
                      </a:xfrm>
                      <a:prstGeom prst="rect">
                        <a:avLst/>
                      </a:prstGeom>
                    </p:spPr>
                  </p:pic>
                </p:oleObj>
              </mc:Fallback>
            </mc:AlternateContent>
          </a:graphicData>
        </a:graphic>
      </p:graphicFrame>
      <p:graphicFrame>
        <p:nvGraphicFramePr>
          <p:cNvPr id="39" name="Object 38"/>
          <p:cNvGraphicFramePr>
            <a:graphicFrameLocks noChangeAspect="1"/>
          </p:cNvGraphicFramePr>
          <p:nvPr>
            <p:extLst/>
          </p:nvPr>
        </p:nvGraphicFramePr>
        <p:xfrm>
          <a:off x="5130800" y="5867400"/>
          <a:ext cx="325437" cy="400050"/>
        </p:xfrm>
        <a:graphic>
          <a:graphicData uri="http://schemas.openxmlformats.org/presentationml/2006/ole">
            <mc:AlternateContent xmlns:mc="http://schemas.openxmlformats.org/markup-compatibility/2006">
              <mc:Choice xmlns:v="urn:schemas-microsoft-com:vml" Requires="v">
                <p:oleObj spid="_x0000_s1032246" name="Equation" r:id="rId42" imgW="165100" imgH="203200" progId="Equation.3">
                  <p:embed/>
                </p:oleObj>
              </mc:Choice>
              <mc:Fallback>
                <p:oleObj name="Equation" r:id="rId42" imgW="165100" imgH="203200" progId="Equation.3">
                  <p:embed/>
                  <p:pic>
                    <p:nvPicPr>
                      <p:cNvPr id="39" name="Object 38"/>
                      <p:cNvPicPr/>
                      <p:nvPr/>
                    </p:nvPicPr>
                    <p:blipFill>
                      <a:blip r:embed="rId22"/>
                      <a:stretch>
                        <a:fillRect/>
                      </a:stretch>
                    </p:blipFill>
                    <p:spPr>
                      <a:xfrm>
                        <a:off x="5130800" y="5867400"/>
                        <a:ext cx="325437" cy="400050"/>
                      </a:xfrm>
                      <a:prstGeom prst="rect">
                        <a:avLst/>
                      </a:prstGeom>
                    </p:spPr>
                  </p:pic>
                </p:oleObj>
              </mc:Fallback>
            </mc:AlternateContent>
          </a:graphicData>
        </a:graphic>
      </p:graphicFrame>
      <p:graphicFrame>
        <p:nvGraphicFramePr>
          <p:cNvPr id="40" name="Object 39"/>
          <p:cNvGraphicFramePr>
            <a:graphicFrameLocks noChangeAspect="1"/>
          </p:cNvGraphicFramePr>
          <p:nvPr>
            <p:extLst/>
          </p:nvPr>
        </p:nvGraphicFramePr>
        <p:xfrm>
          <a:off x="5664200" y="5867400"/>
          <a:ext cx="323850" cy="425450"/>
        </p:xfrm>
        <a:graphic>
          <a:graphicData uri="http://schemas.openxmlformats.org/presentationml/2006/ole">
            <mc:AlternateContent xmlns:mc="http://schemas.openxmlformats.org/markup-compatibility/2006">
              <mc:Choice xmlns:v="urn:schemas-microsoft-com:vml" Requires="v">
                <p:oleObj spid="_x0000_s1032247" name="Equation" r:id="rId43" imgW="165100" imgH="215900" progId="Equation.3">
                  <p:embed/>
                </p:oleObj>
              </mc:Choice>
              <mc:Fallback>
                <p:oleObj name="Equation" r:id="rId43" imgW="165100" imgH="215900" progId="Equation.3">
                  <p:embed/>
                  <p:pic>
                    <p:nvPicPr>
                      <p:cNvPr id="40" name="Object 39"/>
                      <p:cNvPicPr/>
                      <p:nvPr/>
                    </p:nvPicPr>
                    <p:blipFill>
                      <a:blip r:embed="rId24"/>
                      <a:stretch>
                        <a:fillRect/>
                      </a:stretch>
                    </p:blipFill>
                    <p:spPr>
                      <a:xfrm>
                        <a:off x="5664200" y="5867400"/>
                        <a:ext cx="323850" cy="425450"/>
                      </a:xfrm>
                      <a:prstGeom prst="rect">
                        <a:avLst/>
                      </a:prstGeom>
                    </p:spPr>
                  </p:pic>
                </p:oleObj>
              </mc:Fallback>
            </mc:AlternateContent>
          </a:graphicData>
        </a:graphic>
      </p:graphicFrame>
      <p:graphicFrame>
        <p:nvGraphicFramePr>
          <p:cNvPr id="41" name="Object 40"/>
          <p:cNvGraphicFramePr>
            <a:graphicFrameLocks noChangeAspect="1"/>
          </p:cNvGraphicFramePr>
          <p:nvPr>
            <p:extLst/>
          </p:nvPr>
        </p:nvGraphicFramePr>
        <p:xfrm>
          <a:off x="6102350" y="5867400"/>
          <a:ext cx="323850" cy="425450"/>
        </p:xfrm>
        <a:graphic>
          <a:graphicData uri="http://schemas.openxmlformats.org/presentationml/2006/ole">
            <mc:AlternateContent xmlns:mc="http://schemas.openxmlformats.org/markup-compatibility/2006">
              <mc:Choice xmlns:v="urn:schemas-microsoft-com:vml" Requires="v">
                <p:oleObj spid="_x0000_s1032248" name="Equation" r:id="rId44" imgW="165100" imgH="215900" progId="Equation.3">
                  <p:embed/>
                </p:oleObj>
              </mc:Choice>
              <mc:Fallback>
                <p:oleObj name="Equation" r:id="rId44" imgW="165100" imgH="215900" progId="Equation.3">
                  <p:embed/>
                  <p:pic>
                    <p:nvPicPr>
                      <p:cNvPr id="41" name="Object 40"/>
                      <p:cNvPicPr/>
                      <p:nvPr/>
                    </p:nvPicPr>
                    <p:blipFill>
                      <a:blip r:embed="rId26"/>
                      <a:stretch>
                        <a:fillRect/>
                      </a:stretch>
                    </p:blipFill>
                    <p:spPr>
                      <a:xfrm>
                        <a:off x="6102350" y="5867400"/>
                        <a:ext cx="323850" cy="425450"/>
                      </a:xfrm>
                      <a:prstGeom prst="rect">
                        <a:avLst/>
                      </a:prstGeom>
                    </p:spPr>
                  </p:pic>
                </p:oleObj>
              </mc:Fallback>
            </mc:AlternateContent>
          </a:graphicData>
        </a:graphic>
      </p:graphicFrame>
      <p:graphicFrame>
        <p:nvGraphicFramePr>
          <p:cNvPr id="42" name="Object 41"/>
          <p:cNvGraphicFramePr>
            <a:graphicFrameLocks noChangeAspect="1"/>
          </p:cNvGraphicFramePr>
          <p:nvPr>
            <p:extLst/>
          </p:nvPr>
        </p:nvGraphicFramePr>
        <p:xfrm>
          <a:off x="6502400" y="5867400"/>
          <a:ext cx="323850" cy="400050"/>
        </p:xfrm>
        <a:graphic>
          <a:graphicData uri="http://schemas.openxmlformats.org/presentationml/2006/ole">
            <mc:AlternateContent xmlns:mc="http://schemas.openxmlformats.org/markup-compatibility/2006">
              <mc:Choice xmlns:v="urn:schemas-microsoft-com:vml" Requires="v">
                <p:oleObj spid="_x0000_s1032249" name="Equation" r:id="rId45" imgW="165100" imgH="203200" progId="Equation.3">
                  <p:embed/>
                </p:oleObj>
              </mc:Choice>
              <mc:Fallback>
                <p:oleObj name="Equation" r:id="rId45" imgW="165100" imgH="203200" progId="Equation.3">
                  <p:embed/>
                  <p:pic>
                    <p:nvPicPr>
                      <p:cNvPr id="42" name="Object 41"/>
                      <p:cNvPicPr/>
                      <p:nvPr/>
                    </p:nvPicPr>
                    <p:blipFill>
                      <a:blip r:embed="rId28"/>
                      <a:stretch>
                        <a:fillRect/>
                      </a:stretch>
                    </p:blipFill>
                    <p:spPr>
                      <a:xfrm>
                        <a:off x="6502400" y="5867400"/>
                        <a:ext cx="323850" cy="400050"/>
                      </a:xfrm>
                      <a:prstGeom prst="rect">
                        <a:avLst/>
                      </a:prstGeom>
                    </p:spPr>
                  </p:pic>
                </p:oleObj>
              </mc:Fallback>
            </mc:AlternateContent>
          </a:graphicData>
        </a:graphic>
      </p:graphicFrame>
      <p:cxnSp>
        <p:nvCxnSpPr>
          <p:cNvPr id="43" name="Straight Arrow Connector 42"/>
          <p:cNvCxnSpPr/>
          <p:nvPr/>
        </p:nvCxnSpPr>
        <p:spPr bwMode="auto">
          <a:xfrm flipV="1">
            <a:off x="3225800" y="5257800"/>
            <a:ext cx="2667000" cy="5334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4" name="Straight Arrow Connector 43"/>
          <p:cNvCxnSpPr/>
          <p:nvPr/>
        </p:nvCxnSpPr>
        <p:spPr bwMode="auto">
          <a:xfrm flipV="1">
            <a:off x="1701800" y="5181600"/>
            <a:ext cx="41148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5" name="Straight Arrow Connector 44"/>
          <p:cNvCxnSpPr>
            <a:stCxn id="38" idx="0"/>
            <a:endCxn id="32" idx="2"/>
          </p:cNvCxnSpPr>
          <p:nvPr/>
        </p:nvCxnSpPr>
        <p:spPr bwMode="auto">
          <a:xfrm flipH="1" flipV="1">
            <a:off x="3317081" y="5213350"/>
            <a:ext cx="973137" cy="5778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graphicFrame>
        <p:nvGraphicFramePr>
          <p:cNvPr id="46" name="Object 45"/>
          <p:cNvGraphicFramePr>
            <a:graphicFrameLocks noChangeAspect="1"/>
          </p:cNvGraphicFramePr>
          <p:nvPr>
            <p:extLst/>
          </p:nvPr>
        </p:nvGraphicFramePr>
        <p:xfrm>
          <a:off x="1066800" y="4787900"/>
          <a:ext cx="325438" cy="425450"/>
        </p:xfrm>
        <a:graphic>
          <a:graphicData uri="http://schemas.openxmlformats.org/presentationml/2006/ole">
            <mc:AlternateContent xmlns:mc="http://schemas.openxmlformats.org/markup-compatibility/2006">
              <mc:Choice xmlns:v="urn:schemas-microsoft-com:vml" Requires="v">
                <p:oleObj spid="_x0000_s1032250" name="Equation" r:id="rId46" imgW="165100" imgH="215900" progId="Equation.3">
                  <p:embed/>
                </p:oleObj>
              </mc:Choice>
              <mc:Fallback>
                <p:oleObj name="Equation" r:id="rId46" imgW="165100" imgH="215900" progId="Equation.3">
                  <p:embed/>
                  <p:pic>
                    <p:nvPicPr>
                      <p:cNvPr id="46" name="Object 45"/>
                      <p:cNvPicPr/>
                      <p:nvPr/>
                    </p:nvPicPr>
                    <p:blipFill>
                      <a:blip r:embed="rId30"/>
                      <a:stretch>
                        <a:fillRect/>
                      </a:stretch>
                    </p:blipFill>
                    <p:spPr>
                      <a:xfrm>
                        <a:off x="1066800" y="4787900"/>
                        <a:ext cx="325438" cy="425450"/>
                      </a:xfrm>
                      <a:prstGeom prst="rect">
                        <a:avLst/>
                      </a:prstGeom>
                    </p:spPr>
                  </p:pic>
                </p:oleObj>
              </mc:Fallback>
            </mc:AlternateContent>
          </a:graphicData>
        </a:graphic>
      </p:graphicFrame>
      <p:cxnSp>
        <p:nvCxnSpPr>
          <p:cNvPr id="47" name="Straight Arrow Connector 46"/>
          <p:cNvCxnSpPr/>
          <p:nvPr/>
        </p:nvCxnSpPr>
        <p:spPr bwMode="auto">
          <a:xfrm flipH="1" flipV="1">
            <a:off x="2463800" y="5257800"/>
            <a:ext cx="28194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8" name="Straight Arrow Connector 47"/>
          <p:cNvCxnSpPr>
            <a:endCxn id="34" idx="2"/>
          </p:cNvCxnSpPr>
          <p:nvPr/>
        </p:nvCxnSpPr>
        <p:spPr bwMode="auto">
          <a:xfrm flipH="1" flipV="1">
            <a:off x="4904581" y="5213350"/>
            <a:ext cx="1369219"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49" name="Straight Arrow Connector 48"/>
          <p:cNvCxnSpPr/>
          <p:nvPr/>
        </p:nvCxnSpPr>
        <p:spPr bwMode="auto">
          <a:xfrm flipH="1" flipV="1">
            <a:off x="4292600" y="5257800"/>
            <a:ext cx="2438400" cy="6858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50" name="Straight Arrow Connector 49"/>
          <p:cNvCxnSpPr>
            <a:endCxn id="35" idx="2"/>
          </p:cNvCxnSpPr>
          <p:nvPr/>
        </p:nvCxnSpPr>
        <p:spPr bwMode="auto">
          <a:xfrm flipV="1">
            <a:off x="5816600" y="5213350"/>
            <a:ext cx="168275" cy="65405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
        <p:nvSpPr>
          <p:cNvPr id="61" name="TextBox 60"/>
          <p:cNvSpPr txBox="1"/>
          <p:nvPr/>
        </p:nvSpPr>
        <p:spPr>
          <a:xfrm>
            <a:off x="1828800" y="3733800"/>
            <a:ext cx="3905511" cy="400110"/>
          </a:xfrm>
          <a:prstGeom prst="rect">
            <a:avLst/>
          </a:prstGeom>
          <a:noFill/>
        </p:spPr>
        <p:txBody>
          <a:bodyPr wrap="none" rtlCol="0">
            <a:spAutoFit/>
          </a:bodyPr>
          <a:lstStyle/>
          <a:p>
            <a:pPr algn="l"/>
            <a:r>
              <a:rPr lang="en-US" sz="2000" dirty="0">
                <a:solidFill>
                  <a:srgbClr val="0000FF"/>
                </a:solidFill>
              </a:rPr>
              <a:t>No. Model 1 ignores word order!</a:t>
            </a:r>
          </a:p>
        </p:txBody>
      </p:sp>
    </p:spTree>
    <p:extLst>
      <p:ext uri="{BB962C8B-B14F-4D97-AF65-F5344CB8AC3E}">
        <p14:creationId xmlns:p14="http://schemas.microsoft.com/office/powerpoint/2010/main" val="3597172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1143000"/>
          </a:xfrm>
        </p:spPr>
        <p:txBody>
          <a:bodyPr/>
          <a:lstStyle/>
          <a:p>
            <a:r>
              <a:rPr lang="en-US" altLang="ja-JP" sz="3600" dirty="0">
                <a:ea typeface="ＭＳ Ｐゴシック" pitchFamily="-111" charset="-128"/>
                <a:cs typeface="ＭＳ Ｐゴシック" pitchFamily="-111" charset="-128"/>
              </a:rPr>
              <a:t>IBM Model 2</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47775" y="1600200"/>
            <a:ext cx="5000625"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1981200" y="22240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00200" y="19954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09800" y="19954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09800" y="19954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19400" y="19954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505200" y="19954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581400" y="19954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14800" y="1995488"/>
            <a:ext cx="1022350" cy="4429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908550" y="1981200"/>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746750" y="1981200"/>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8" name="Rectangle 16"/>
          <p:cNvSpPr>
            <a:spLocks noChangeArrowheads="1"/>
          </p:cNvSpPr>
          <p:nvPr/>
        </p:nvSpPr>
        <p:spPr bwMode="auto">
          <a:xfrm>
            <a:off x="1066800" y="3389313"/>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143000" y="3313113"/>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bruja verde</a:t>
            </a:r>
          </a:p>
        </p:txBody>
      </p:sp>
      <p:sp>
        <p:nvSpPr>
          <p:cNvPr id="356370" name="Text Box 18"/>
          <p:cNvSpPr txBox="1">
            <a:spLocks noChangeArrowheads="1"/>
          </p:cNvSpPr>
          <p:nvPr/>
        </p:nvSpPr>
        <p:spPr bwMode="auto">
          <a:xfrm>
            <a:off x="6781800" y="2895600"/>
            <a:ext cx="2419803"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p(</a:t>
            </a:r>
            <a:r>
              <a:rPr lang="en-US" altLang="ja-JP" sz="2400" dirty="0" err="1">
                <a:latin typeface="Tahoma" pitchFamily="-111" charset="0"/>
                <a:ea typeface="ＭＳ Ｐゴシック" pitchFamily="-111" charset="-128"/>
                <a:cs typeface="ＭＳ Ｐゴシック" pitchFamily="-111" charset="-128"/>
              </a:rPr>
              <a:t>i</a:t>
            </a:r>
            <a:r>
              <a:rPr lang="en-US" altLang="ja-JP" sz="2400" dirty="0">
                <a:latin typeface="Tahoma" pitchFamily="-111" charset="0"/>
                <a:ea typeface="ＭＳ Ｐゴシック" pitchFamily="-111" charset="-128"/>
                <a:cs typeface="ＭＳ Ｐゴシック" pitchFamily="-111" charset="-128"/>
              </a:rPr>
              <a:t> aligned-to </a:t>
            </a:r>
            <a:r>
              <a:rPr lang="en-US" altLang="ja-JP" sz="2400" i="1" dirty="0" err="1">
                <a:latin typeface="Tahoma" pitchFamily="-111" charset="0"/>
                <a:ea typeface="ＭＳ Ｐゴシック" pitchFamily="-111" charset="-128"/>
                <a:cs typeface="ＭＳ Ｐゴシック" pitchFamily="-111" charset="-128"/>
              </a:rPr>
              <a:t>a</a:t>
            </a:r>
            <a:r>
              <a:rPr lang="en-US" altLang="ja-JP" sz="2400" i="1" baseline="-25000" dirty="0" err="1">
                <a:latin typeface="Tahoma" pitchFamily="-111" charset="0"/>
                <a:ea typeface="ＭＳ Ｐゴシック" pitchFamily="-111" charset="-128"/>
                <a:cs typeface="ＭＳ Ｐゴシック" pitchFamily="-111" charset="-128"/>
              </a:rPr>
              <a:t>i</a:t>
            </a:r>
            <a:r>
              <a:rPr lang="en-US" altLang="ja-JP" sz="2400" dirty="0">
                <a:latin typeface="Tahoma" pitchFamily="-111" charset="0"/>
                <a:ea typeface="ＭＳ Ｐゴシック" pitchFamily="-111" charset="-128"/>
                <a:cs typeface="ＭＳ Ｐゴシック" pitchFamily="-111" charset="-128"/>
              </a:rPr>
              <a:t>)</a:t>
            </a:r>
          </a:p>
        </p:txBody>
      </p:sp>
      <p:sp>
        <p:nvSpPr>
          <p:cNvPr id="356371" name="Line 19"/>
          <p:cNvSpPr>
            <a:spLocks noChangeShapeType="1"/>
          </p:cNvSpPr>
          <p:nvPr/>
        </p:nvSpPr>
        <p:spPr bwMode="auto">
          <a:xfrm>
            <a:off x="16002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2" name="Line 20"/>
          <p:cNvSpPr>
            <a:spLocks noChangeShapeType="1"/>
          </p:cNvSpPr>
          <p:nvPr/>
        </p:nvSpPr>
        <p:spPr bwMode="auto">
          <a:xfrm>
            <a:off x="21336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3" name="Line 21"/>
          <p:cNvSpPr>
            <a:spLocks noChangeShapeType="1"/>
          </p:cNvSpPr>
          <p:nvPr/>
        </p:nvSpPr>
        <p:spPr bwMode="auto">
          <a:xfrm>
            <a:off x="26670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4" name="Line 22"/>
          <p:cNvSpPr>
            <a:spLocks noChangeShapeType="1"/>
          </p:cNvSpPr>
          <p:nvPr/>
        </p:nvSpPr>
        <p:spPr bwMode="auto">
          <a:xfrm>
            <a:off x="3352800" y="2779713"/>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5" name="Line 23"/>
          <p:cNvSpPr>
            <a:spLocks noChangeShapeType="1"/>
          </p:cNvSpPr>
          <p:nvPr/>
        </p:nvSpPr>
        <p:spPr bwMode="auto">
          <a:xfrm>
            <a:off x="4343400" y="2855913"/>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6" name="Line 24"/>
          <p:cNvSpPr>
            <a:spLocks noChangeShapeType="1"/>
          </p:cNvSpPr>
          <p:nvPr/>
        </p:nvSpPr>
        <p:spPr bwMode="auto">
          <a:xfrm>
            <a:off x="5213350" y="2779713"/>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7" name="Line 25"/>
          <p:cNvSpPr>
            <a:spLocks noChangeShapeType="1"/>
          </p:cNvSpPr>
          <p:nvPr/>
        </p:nvSpPr>
        <p:spPr bwMode="auto">
          <a:xfrm>
            <a:off x="5486400" y="2779713"/>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8" name="Line 26"/>
          <p:cNvSpPr>
            <a:spLocks noChangeShapeType="1"/>
          </p:cNvSpPr>
          <p:nvPr/>
        </p:nvSpPr>
        <p:spPr bwMode="auto">
          <a:xfrm>
            <a:off x="6019800" y="2779713"/>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9" name="Line 27"/>
          <p:cNvSpPr>
            <a:spLocks noChangeShapeType="1"/>
          </p:cNvSpPr>
          <p:nvPr/>
        </p:nvSpPr>
        <p:spPr bwMode="auto">
          <a:xfrm flipH="1">
            <a:off x="5943600" y="2779713"/>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0" name="Text Box 38"/>
          <p:cNvSpPr txBox="1">
            <a:spLocks noChangeArrowheads="1"/>
          </p:cNvSpPr>
          <p:nvPr/>
        </p:nvSpPr>
        <p:spPr bwMode="auto">
          <a:xfrm>
            <a:off x="1127125" y="23622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verde bruja</a:t>
            </a:r>
          </a:p>
        </p:txBody>
      </p:sp>
      <p:sp>
        <p:nvSpPr>
          <p:cNvPr id="356391" name="Text Box 39"/>
          <p:cNvSpPr txBox="1">
            <a:spLocks noChangeArrowheads="1"/>
          </p:cNvSpPr>
          <p:nvPr/>
        </p:nvSpPr>
        <p:spPr bwMode="auto">
          <a:xfrm>
            <a:off x="7346950" y="1981200"/>
            <a:ext cx="1376549"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p(</a:t>
            </a:r>
            <a:r>
              <a:rPr lang="en-US" altLang="ja-JP" sz="2400" dirty="0" err="1">
                <a:latin typeface="Tahoma" pitchFamily="-111" charset="0"/>
                <a:ea typeface="ＭＳ Ｐゴシック" pitchFamily="-111" charset="-128"/>
                <a:cs typeface="ＭＳ Ｐゴシック" pitchFamily="-111" charset="-128"/>
              </a:rPr>
              <a:t>la|the</a:t>
            </a:r>
            <a:r>
              <a:rPr lang="en-US" altLang="ja-JP" sz="2400" dirty="0">
                <a:latin typeface="Tahoma" pitchFamily="-111" charset="0"/>
                <a:ea typeface="ＭＳ Ｐゴシック" pitchFamily="-111" charset="-128"/>
                <a:cs typeface="ＭＳ Ｐゴシック" pitchFamily="-111" charset="-128"/>
              </a:rPr>
              <a:t>)</a:t>
            </a:r>
          </a:p>
        </p:txBody>
      </p:sp>
      <p:graphicFrame>
        <p:nvGraphicFramePr>
          <p:cNvPr id="53" name="Object 52"/>
          <p:cNvGraphicFramePr>
            <a:graphicFrameLocks noChangeAspect="1"/>
          </p:cNvGraphicFramePr>
          <p:nvPr>
            <p:extLst/>
          </p:nvPr>
        </p:nvGraphicFramePr>
        <p:xfrm>
          <a:off x="547688" y="4267200"/>
          <a:ext cx="7577137" cy="900113"/>
        </p:xfrm>
        <a:graphic>
          <a:graphicData uri="http://schemas.openxmlformats.org/presentationml/2006/ole">
            <mc:AlternateContent xmlns:mc="http://schemas.openxmlformats.org/markup-compatibility/2006">
              <mc:Choice xmlns:v="urn:schemas-microsoft-com:vml" Requires="v">
                <p:oleObj spid="_x0000_s1033218" name="Equation" r:id="rId4" imgW="3848100" imgH="457200" progId="Equation.3">
                  <p:embed/>
                </p:oleObj>
              </mc:Choice>
              <mc:Fallback>
                <p:oleObj name="Equation" r:id="rId4" imgW="3848100" imgH="457200" progId="Equation.3">
                  <p:embed/>
                  <p:pic>
                    <p:nvPicPr>
                      <p:cNvPr id="53" name="Object 52"/>
                      <p:cNvPicPr/>
                      <p:nvPr/>
                    </p:nvPicPr>
                    <p:blipFill>
                      <a:blip r:embed="rId5"/>
                      <a:stretch>
                        <a:fillRect/>
                      </a:stretch>
                    </p:blipFill>
                    <p:spPr>
                      <a:xfrm>
                        <a:off x="547688" y="4267200"/>
                        <a:ext cx="7577137" cy="900113"/>
                      </a:xfrm>
                      <a:prstGeom prst="rect">
                        <a:avLst/>
                      </a:prstGeom>
                    </p:spPr>
                  </p:pic>
                </p:oleObj>
              </mc:Fallback>
            </mc:AlternateContent>
          </a:graphicData>
        </a:graphic>
      </p:graphicFrame>
      <p:sp>
        <p:nvSpPr>
          <p:cNvPr id="2" name="TextBox 1"/>
          <p:cNvSpPr txBox="1"/>
          <p:nvPr/>
        </p:nvSpPr>
        <p:spPr>
          <a:xfrm>
            <a:off x="609600" y="5486400"/>
            <a:ext cx="8186857" cy="1200328"/>
          </a:xfrm>
          <a:prstGeom prst="rect">
            <a:avLst/>
          </a:prstGeom>
          <a:noFill/>
        </p:spPr>
        <p:txBody>
          <a:bodyPr wrap="none" rtlCol="0">
            <a:spAutoFit/>
          </a:bodyPr>
          <a:lstStyle/>
          <a:p>
            <a:pPr algn="l"/>
            <a:r>
              <a:rPr lang="en-US" sz="2400" dirty="0"/>
              <a:t>Models word movement by position, e.g.</a:t>
            </a:r>
          </a:p>
          <a:p>
            <a:pPr marL="342900" indent="-342900" algn="l">
              <a:buFont typeface="Arial"/>
              <a:buChar char="•"/>
            </a:pPr>
            <a:r>
              <a:rPr lang="en-US" sz="2400" dirty="0"/>
              <a:t>Words don’t tend to move too much</a:t>
            </a:r>
          </a:p>
          <a:p>
            <a:pPr marL="342900" indent="-342900" algn="l">
              <a:buFont typeface="Arial"/>
              <a:buChar char="•"/>
            </a:pPr>
            <a:r>
              <a:rPr lang="en-US" sz="2400" dirty="0"/>
              <a:t>Words at the beginning move less than words at the end</a:t>
            </a:r>
          </a:p>
        </p:txBody>
      </p:sp>
      <p:sp>
        <p:nvSpPr>
          <p:cNvPr id="3" name="TextBox 2"/>
          <p:cNvSpPr txBox="1"/>
          <p:nvPr/>
        </p:nvSpPr>
        <p:spPr>
          <a:xfrm>
            <a:off x="304800" y="1600200"/>
            <a:ext cx="766255" cy="369332"/>
          </a:xfrm>
          <a:prstGeom prst="rect">
            <a:avLst/>
          </a:prstGeom>
          <a:noFill/>
        </p:spPr>
        <p:txBody>
          <a:bodyPr wrap="none" rtlCol="0">
            <a:spAutoFit/>
          </a:bodyPr>
          <a:lstStyle/>
          <a:p>
            <a:pPr algn="l"/>
            <a:r>
              <a:rPr lang="en-US" dirty="0"/>
              <a:t>NULL</a:t>
            </a:r>
          </a:p>
        </p:txBody>
      </p:sp>
      <p:sp>
        <p:nvSpPr>
          <p:cNvPr id="56" name="Line 11"/>
          <p:cNvSpPr>
            <a:spLocks noChangeShapeType="1"/>
          </p:cNvSpPr>
          <p:nvPr/>
        </p:nvSpPr>
        <p:spPr bwMode="auto">
          <a:xfrm>
            <a:off x="762000" y="1905000"/>
            <a:ext cx="411480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cxnSp>
        <p:nvCxnSpPr>
          <p:cNvPr id="5" name="Straight Arrow Connector 4"/>
          <p:cNvCxnSpPr/>
          <p:nvPr/>
        </p:nvCxnSpPr>
        <p:spPr bwMode="auto">
          <a:xfrm flipV="1">
            <a:off x="5105400" y="4953000"/>
            <a:ext cx="609600" cy="6096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369826295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52400" y="274638"/>
            <a:ext cx="8763000" cy="868362"/>
          </a:xfrm>
        </p:spPr>
        <p:txBody>
          <a:bodyPr/>
          <a:lstStyle/>
          <a:p>
            <a:r>
              <a:rPr lang="en-US" altLang="ja-JP" sz="3600" dirty="0">
                <a:ea typeface="ＭＳ Ｐゴシック" pitchFamily="-111" charset="-128"/>
                <a:cs typeface="ＭＳ Ｐゴシック" pitchFamily="-111" charset="-128"/>
              </a:rPr>
              <a:t>IBM Model 3</a:t>
            </a:r>
            <a:endParaRPr lang="en-US" altLang="ja-JP" sz="2000" dirty="0">
              <a:ea typeface="ＭＳ Ｐゴシック" pitchFamily="-111" charset="-128"/>
              <a:cs typeface="ＭＳ Ｐゴシック" pitchFamily="-111" charset="-128"/>
            </a:endParaRPr>
          </a:p>
        </p:txBody>
      </p:sp>
      <p:sp>
        <p:nvSpPr>
          <p:cNvPr id="356355" name="Rectangle 3"/>
          <p:cNvSpPr>
            <a:spLocks noChangeArrowheads="1"/>
          </p:cNvSpPr>
          <p:nvPr/>
        </p:nvSpPr>
        <p:spPr bwMode="auto">
          <a:xfrm>
            <a:off x="1295400" y="1524000"/>
            <a:ext cx="5029200" cy="3810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l" eaLnBrk="0" hangingPunct="0"/>
            <a:r>
              <a:rPr lang="en-US" sz="2400"/>
              <a:t>Mary  did  not  slap the green witch</a:t>
            </a:r>
          </a:p>
        </p:txBody>
      </p:sp>
      <p:sp>
        <p:nvSpPr>
          <p:cNvPr id="356356" name="Line 4"/>
          <p:cNvSpPr>
            <a:spLocks noChangeShapeType="1"/>
          </p:cNvSpPr>
          <p:nvPr/>
        </p:nvSpPr>
        <p:spPr bwMode="auto">
          <a:xfrm>
            <a:off x="2028825" y="2147888"/>
            <a:ext cx="457200" cy="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7" name="Line 5"/>
          <p:cNvSpPr>
            <a:spLocks noChangeShapeType="1"/>
          </p:cNvSpPr>
          <p:nvPr/>
        </p:nvSpPr>
        <p:spPr bwMode="auto">
          <a:xfrm flipH="1">
            <a:off x="1647825" y="1919288"/>
            <a:ext cx="1524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58" name="Line 6"/>
          <p:cNvSpPr>
            <a:spLocks noChangeShapeType="1"/>
          </p:cNvSpPr>
          <p:nvPr/>
        </p:nvSpPr>
        <p:spPr bwMode="auto">
          <a:xfrm flipH="1">
            <a:off x="2257425" y="1919288"/>
            <a:ext cx="152400" cy="228600"/>
          </a:xfrm>
          <a:prstGeom prst="line">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356359" name="Line 7"/>
          <p:cNvSpPr>
            <a:spLocks noChangeShapeType="1"/>
          </p:cNvSpPr>
          <p:nvPr/>
        </p:nvSpPr>
        <p:spPr bwMode="auto">
          <a:xfrm flipH="1">
            <a:off x="2257425" y="1919288"/>
            <a:ext cx="8382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0" name="Line 8"/>
          <p:cNvSpPr>
            <a:spLocks noChangeShapeType="1"/>
          </p:cNvSpPr>
          <p:nvPr/>
        </p:nvSpPr>
        <p:spPr bwMode="auto">
          <a:xfrm flipH="1">
            <a:off x="2867025" y="1919288"/>
            <a:ext cx="7620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1" name="Line 9"/>
          <p:cNvSpPr>
            <a:spLocks noChangeShapeType="1"/>
          </p:cNvSpPr>
          <p:nvPr/>
        </p:nvSpPr>
        <p:spPr bwMode="auto">
          <a:xfrm flipH="1">
            <a:off x="3552825" y="1919288"/>
            <a:ext cx="76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2" name="Line 10"/>
          <p:cNvSpPr>
            <a:spLocks noChangeShapeType="1"/>
          </p:cNvSpPr>
          <p:nvPr/>
        </p:nvSpPr>
        <p:spPr bwMode="auto">
          <a:xfrm>
            <a:off x="3629025" y="1919288"/>
            <a:ext cx="4857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3" name="Line 11"/>
          <p:cNvSpPr>
            <a:spLocks noChangeShapeType="1"/>
          </p:cNvSpPr>
          <p:nvPr/>
        </p:nvSpPr>
        <p:spPr bwMode="auto">
          <a:xfrm>
            <a:off x="4162425" y="1919288"/>
            <a:ext cx="4572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4" name="Line 12"/>
          <p:cNvSpPr>
            <a:spLocks noChangeShapeType="1"/>
          </p:cNvSpPr>
          <p:nvPr/>
        </p:nvSpPr>
        <p:spPr bwMode="auto">
          <a:xfrm>
            <a:off x="4772025" y="1919288"/>
            <a:ext cx="40957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5" name="Line 13"/>
          <p:cNvSpPr>
            <a:spLocks noChangeShapeType="1"/>
          </p:cNvSpPr>
          <p:nvPr/>
        </p:nvSpPr>
        <p:spPr bwMode="auto">
          <a:xfrm>
            <a:off x="5534025" y="1919288"/>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66" name="Text Box 14"/>
          <p:cNvSpPr txBox="1">
            <a:spLocks noChangeArrowheads="1"/>
          </p:cNvSpPr>
          <p:nvPr/>
        </p:nvSpPr>
        <p:spPr bwMode="auto">
          <a:xfrm>
            <a:off x="1190625" y="2224088"/>
            <a:ext cx="5554663"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Mary not slap slap slap the green witch </a:t>
            </a:r>
          </a:p>
        </p:txBody>
      </p:sp>
      <p:sp>
        <p:nvSpPr>
          <p:cNvPr id="356367" name="Text Box 15"/>
          <p:cNvSpPr txBox="1">
            <a:spLocks noChangeArrowheads="1"/>
          </p:cNvSpPr>
          <p:nvPr/>
        </p:nvSpPr>
        <p:spPr bwMode="auto">
          <a:xfrm>
            <a:off x="7086600" y="1981200"/>
            <a:ext cx="1210337" cy="400110"/>
          </a:xfrm>
          <a:prstGeom prst="rect">
            <a:avLst/>
          </a:prstGeom>
          <a:noFill/>
          <a:ln w="9525">
            <a:noFill/>
            <a:miter lim="800000"/>
            <a:headEnd/>
            <a:tailEnd/>
          </a:ln>
          <a:effectLst/>
        </p:spPr>
        <p:txBody>
          <a:bodyPr wrap="none">
            <a:prstTxWarp prst="textNoShape">
              <a:avLst/>
            </a:prstTxWarp>
            <a:spAutoFit/>
          </a:bodyPr>
          <a:lstStyle/>
          <a:p>
            <a:pPr algn="l"/>
            <a:r>
              <a:rPr lang="en-US" altLang="ja-JP" sz="2000" dirty="0">
                <a:latin typeface="Tahoma" pitchFamily="-111" charset="0"/>
                <a:ea typeface="ＭＳ Ｐゴシック" pitchFamily="-111" charset="-128"/>
                <a:cs typeface="ＭＳ Ｐゴシック" pitchFamily="-111" charset="-128"/>
              </a:rPr>
              <a:t>p(3|slap)</a:t>
            </a:r>
          </a:p>
        </p:txBody>
      </p:sp>
      <p:sp>
        <p:nvSpPr>
          <p:cNvPr id="356368" name="Rectangle 16"/>
          <p:cNvSpPr>
            <a:spLocks noChangeArrowheads="1"/>
          </p:cNvSpPr>
          <p:nvPr/>
        </p:nvSpPr>
        <p:spPr bwMode="auto">
          <a:xfrm>
            <a:off x="1066800" y="4038600"/>
            <a:ext cx="6248400" cy="457200"/>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56369" name="Text Box 17"/>
          <p:cNvSpPr txBox="1">
            <a:spLocks noChangeArrowheads="1"/>
          </p:cNvSpPr>
          <p:nvPr/>
        </p:nvSpPr>
        <p:spPr bwMode="auto">
          <a:xfrm>
            <a:off x="1143000" y="39624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una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botefada</a:t>
            </a:r>
            <a:r>
              <a:rPr lang="en-US" altLang="ja-JP" sz="2400" dirty="0">
                <a:latin typeface="Tahoma" pitchFamily="-111" charset="0"/>
                <a:ea typeface="ＭＳ Ｐゴシック" pitchFamily="-111" charset="-128"/>
                <a:cs typeface="ＭＳ Ｐゴシック" pitchFamily="-111" charset="-128"/>
              </a:rPr>
              <a:t> a la </a:t>
            </a:r>
            <a:r>
              <a:rPr lang="en-US" altLang="ja-JP" sz="2400" dirty="0" err="1">
                <a:latin typeface="Tahoma" pitchFamily="-111" charset="0"/>
                <a:ea typeface="ＭＳ Ｐゴシック" pitchFamily="-111" charset="-128"/>
                <a:cs typeface="ＭＳ Ｐゴシック" pitchFamily="-111" charset="-128"/>
              </a:rPr>
              <a:t>bruja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sp>
        <p:nvSpPr>
          <p:cNvPr id="356370" name="Text Box 18"/>
          <p:cNvSpPr txBox="1">
            <a:spLocks noChangeArrowheads="1"/>
          </p:cNvSpPr>
          <p:nvPr/>
        </p:nvSpPr>
        <p:spPr bwMode="auto">
          <a:xfrm>
            <a:off x="6705600" y="3429000"/>
            <a:ext cx="2443247"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p(</a:t>
            </a:r>
            <a:r>
              <a:rPr lang="en-US" altLang="ja-JP" sz="2400" dirty="0" err="1">
                <a:latin typeface="Tahoma" pitchFamily="-111" charset="0"/>
                <a:ea typeface="ＭＳ Ｐゴシック" pitchFamily="-111" charset="-128"/>
                <a:cs typeface="ＭＳ Ｐゴシック" pitchFamily="-111" charset="-128"/>
              </a:rPr>
              <a:t>i</a:t>
            </a:r>
            <a:r>
              <a:rPr lang="en-US" altLang="ja-JP" sz="2400" dirty="0">
                <a:latin typeface="Tahoma" pitchFamily="-111" charset="0"/>
                <a:ea typeface="ＭＳ Ｐゴシック" pitchFamily="-111" charset="-128"/>
                <a:cs typeface="ＭＳ Ｐゴシック" pitchFamily="-111" charset="-128"/>
              </a:rPr>
              <a:t> aligned-to </a:t>
            </a:r>
            <a:r>
              <a:rPr lang="en-US" altLang="ja-JP" sz="2400" i="1" dirty="0" err="1">
                <a:latin typeface="Tahoma" pitchFamily="-111" charset="0"/>
                <a:ea typeface="ＭＳ Ｐゴシック" pitchFamily="-111" charset="-128"/>
                <a:cs typeface="ＭＳ Ｐゴシック" pitchFamily="-111" charset="-128"/>
              </a:rPr>
              <a:t>a</a:t>
            </a:r>
            <a:r>
              <a:rPr lang="en-US" altLang="ja-JP" sz="2400" i="1" baseline="-25000" dirty="0" err="1">
                <a:latin typeface="Tahoma" pitchFamily="-111" charset="0"/>
                <a:ea typeface="ＭＳ Ｐゴシック" pitchFamily="-111" charset="-128"/>
                <a:cs typeface="ＭＳ Ｐゴシック" pitchFamily="-111" charset="-128"/>
              </a:rPr>
              <a:t>i</a:t>
            </a:r>
            <a:r>
              <a:rPr lang="en-US" altLang="ja-JP" sz="2400" dirty="0">
                <a:latin typeface="Tahoma" pitchFamily="-111" charset="0"/>
                <a:ea typeface="ＭＳ Ｐゴシック" pitchFamily="-111" charset="-128"/>
                <a:cs typeface="ＭＳ Ｐゴシック" pitchFamily="-111" charset="-128"/>
              </a:rPr>
              <a:t>)</a:t>
            </a:r>
          </a:p>
        </p:txBody>
      </p:sp>
      <p:sp>
        <p:nvSpPr>
          <p:cNvPr id="356371" name="Line 19"/>
          <p:cNvSpPr>
            <a:spLocks noChangeShapeType="1"/>
          </p:cNvSpPr>
          <p:nvPr/>
        </p:nvSpPr>
        <p:spPr bwMode="auto">
          <a:xfrm>
            <a:off x="16002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2" name="Line 20"/>
          <p:cNvSpPr>
            <a:spLocks noChangeShapeType="1"/>
          </p:cNvSpPr>
          <p:nvPr/>
        </p:nvSpPr>
        <p:spPr bwMode="auto">
          <a:xfrm>
            <a:off x="21336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3" name="Line 21"/>
          <p:cNvSpPr>
            <a:spLocks noChangeShapeType="1"/>
          </p:cNvSpPr>
          <p:nvPr/>
        </p:nvSpPr>
        <p:spPr bwMode="auto">
          <a:xfrm>
            <a:off x="26670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4" name="Line 22"/>
          <p:cNvSpPr>
            <a:spLocks noChangeShapeType="1"/>
          </p:cNvSpPr>
          <p:nvPr/>
        </p:nvSpPr>
        <p:spPr bwMode="auto">
          <a:xfrm>
            <a:off x="3352800" y="3429000"/>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5" name="Line 23"/>
          <p:cNvSpPr>
            <a:spLocks noChangeShapeType="1"/>
          </p:cNvSpPr>
          <p:nvPr/>
        </p:nvSpPr>
        <p:spPr bwMode="auto">
          <a:xfrm>
            <a:off x="4343400" y="3505200"/>
            <a:ext cx="0" cy="5334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6" name="Line 24"/>
          <p:cNvSpPr>
            <a:spLocks noChangeShapeType="1"/>
          </p:cNvSpPr>
          <p:nvPr/>
        </p:nvSpPr>
        <p:spPr bwMode="auto">
          <a:xfrm>
            <a:off x="5257800" y="3429000"/>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7" name="Line 25"/>
          <p:cNvSpPr>
            <a:spLocks noChangeShapeType="1"/>
          </p:cNvSpPr>
          <p:nvPr/>
        </p:nvSpPr>
        <p:spPr bwMode="auto">
          <a:xfrm>
            <a:off x="5486400" y="3429000"/>
            <a:ext cx="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8" name="Line 26"/>
          <p:cNvSpPr>
            <a:spLocks noChangeShapeType="1"/>
          </p:cNvSpPr>
          <p:nvPr/>
        </p:nvSpPr>
        <p:spPr bwMode="auto">
          <a:xfrm>
            <a:off x="6019800" y="3429000"/>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79" name="Line 27"/>
          <p:cNvSpPr>
            <a:spLocks noChangeShapeType="1"/>
          </p:cNvSpPr>
          <p:nvPr/>
        </p:nvSpPr>
        <p:spPr bwMode="auto">
          <a:xfrm flipH="1">
            <a:off x="5943600" y="3429000"/>
            <a:ext cx="762000" cy="6096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0" name="Text Box 38"/>
          <p:cNvSpPr txBox="1">
            <a:spLocks noChangeArrowheads="1"/>
          </p:cNvSpPr>
          <p:nvPr/>
        </p:nvSpPr>
        <p:spPr bwMode="auto">
          <a:xfrm>
            <a:off x="1127125" y="3011487"/>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a:latin typeface="Tahoma" pitchFamily="-111" charset="0"/>
                <a:ea typeface="ＭＳ Ｐゴシック" pitchFamily="-111" charset="-128"/>
                <a:cs typeface="ＭＳ Ｐゴシック" pitchFamily="-111" charset="-128"/>
              </a:rPr>
              <a:t>Maria no d</a:t>
            </a:r>
            <a:r>
              <a:rPr lang="en-US" sz="2400"/>
              <a:t>i</a:t>
            </a:r>
            <a:r>
              <a:rPr lang="en-US" sz="2400">
                <a:ea typeface="Arial" pitchFamily="-111" charset="0"/>
                <a:cs typeface="Arial" pitchFamily="-111" charset="0"/>
              </a:rPr>
              <a:t>ó</a:t>
            </a:r>
            <a:r>
              <a:rPr lang="en-US" altLang="ja-JP" sz="2400">
                <a:latin typeface="Tahoma" pitchFamily="-111" charset="0"/>
                <a:ea typeface="ＭＳ Ｐゴシック" pitchFamily="-111" charset="-128"/>
                <a:cs typeface="ＭＳ Ｐゴシック" pitchFamily="-111" charset="-128"/>
              </a:rPr>
              <a:t> una botefada a la verde bruja</a:t>
            </a:r>
          </a:p>
        </p:txBody>
      </p:sp>
      <p:sp>
        <p:nvSpPr>
          <p:cNvPr id="356391" name="Text Box 39"/>
          <p:cNvSpPr txBox="1">
            <a:spLocks noChangeArrowheads="1"/>
          </p:cNvSpPr>
          <p:nvPr/>
        </p:nvSpPr>
        <p:spPr bwMode="auto">
          <a:xfrm>
            <a:off x="7086600" y="2662535"/>
            <a:ext cx="1376549" cy="461665"/>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p(</a:t>
            </a:r>
            <a:r>
              <a:rPr lang="en-US" altLang="ja-JP" sz="2400" dirty="0" err="1">
                <a:latin typeface="Tahoma" pitchFamily="-111" charset="0"/>
                <a:ea typeface="ＭＳ Ｐゴシック" pitchFamily="-111" charset="-128"/>
                <a:cs typeface="ＭＳ Ｐゴシック" pitchFamily="-111" charset="-128"/>
              </a:rPr>
              <a:t>la|the</a:t>
            </a:r>
            <a:r>
              <a:rPr lang="en-US" altLang="ja-JP" sz="2400" dirty="0">
                <a:latin typeface="Tahoma" pitchFamily="-111" charset="0"/>
                <a:ea typeface="ＭＳ Ｐゴシック" pitchFamily="-111" charset="-128"/>
                <a:cs typeface="ＭＳ Ｐゴシック" pitchFamily="-111" charset="-128"/>
              </a:rPr>
              <a:t>)</a:t>
            </a:r>
          </a:p>
        </p:txBody>
      </p:sp>
      <p:sp>
        <p:nvSpPr>
          <p:cNvPr id="356392" name="Line 40"/>
          <p:cNvSpPr>
            <a:spLocks noChangeShapeType="1"/>
          </p:cNvSpPr>
          <p:nvPr/>
        </p:nvSpPr>
        <p:spPr bwMode="auto">
          <a:xfrm>
            <a:off x="1600200" y="2667000"/>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3" name="Line 41"/>
          <p:cNvSpPr>
            <a:spLocks noChangeShapeType="1"/>
          </p:cNvSpPr>
          <p:nvPr/>
        </p:nvSpPr>
        <p:spPr bwMode="auto">
          <a:xfrm>
            <a:off x="2133600" y="2667000"/>
            <a:ext cx="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4" name="Line 42"/>
          <p:cNvSpPr>
            <a:spLocks noChangeShapeType="1"/>
          </p:cNvSpPr>
          <p:nvPr/>
        </p:nvSpPr>
        <p:spPr bwMode="auto">
          <a:xfrm flipH="1">
            <a:off x="2695575" y="2743200"/>
            <a:ext cx="47625" cy="366712"/>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5" name="Line 43"/>
          <p:cNvSpPr>
            <a:spLocks noChangeShapeType="1"/>
          </p:cNvSpPr>
          <p:nvPr/>
        </p:nvSpPr>
        <p:spPr bwMode="auto">
          <a:xfrm>
            <a:off x="3429000" y="2667000"/>
            <a:ext cx="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6" name="Line 44"/>
          <p:cNvSpPr>
            <a:spLocks noChangeShapeType="1"/>
          </p:cNvSpPr>
          <p:nvPr/>
        </p:nvSpPr>
        <p:spPr bwMode="auto">
          <a:xfrm>
            <a:off x="4038600" y="2667000"/>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7" name="Line 45"/>
          <p:cNvSpPr>
            <a:spLocks noChangeShapeType="1"/>
          </p:cNvSpPr>
          <p:nvPr/>
        </p:nvSpPr>
        <p:spPr bwMode="auto">
          <a:xfrm>
            <a:off x="4800600" y="2667000"/>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398" name="Line 46"/>
          <p:cNvSpPr>
            <a:spLocks noChangeShapeType="1"/>
          </p:cNvSpPr>
          <p:nvPr/>
        </p:nvSpPr>
        <p:spPr bwMode="auto">
          <a:xfrm>
            <a:off x="5486399" y="2743200"/>
            <a:ext cx="228600" cy="3810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356400" name="Line 48"/>
          <p:cNvSpPr>
            <a:spLocks noChangeShapeType="1"/>
          </p:cNvSpPr>
          <p:nvPr/>
        </p:nvSpPr>
        <p:spPr bwMode="auto">
          <a:xfrm>
            <a:off x="6324600" y="2667000"/>
            <a:ext cx="381000" cy="457200"/>
          </a:xfrm>
          <a:prstGeom prst="line">
            <a:avLst/>
          </a:prstGeom>
          <a:noFill/>
          <a:ln w="9525">
            <a:solidFill>
              <a:schemeClr val="tx1"/>
            </a:solidFill>
            <a:miter lim="800000"/>
            <a:headEnd/>
            <a:tailEnd type="triangle" w="med" len="med"/>
          </a:ln>
          <a:effectLst/>
        </p:spPr>
        <p:txBody>
          <a:bodyPr wrap="none" anchor="ctr">
            <a:prstTxWarp prst="textNoShape">
              <a:avLst/>
            </a:prstTxWarp>
          </a:bodyPr>
          <a:lstStyle/>
          <a:p>
            <a:endParaRPr lang="en-US"/>
          </a:p>
        </p:txBody>
      </p:sp>
      <p:sp>
        <p:nvSpPr>
          <p:cNvPr id="53" name="TextBox 52"/>
          <p:cNvSpPr txBox="1"/>
          <p:nvPr/>
        </p:nvSpPr>
        <p:spPr>
          <a:xfrm>
            <a:off x="381000" y="1524000"/>
            <a:ext cx="766255" cy="369332"/>
          </a:xfrm>
          <a:prstGeom prst="rect">
            <a:avLst/>
          </a:prstGeom>
          <a:noFill/>
        </p:spPr>
        <p:txBody>
          <a:bodyPr wrap="none" rtlCol="0">
            <a:spAutoFit/>
          </a:bodyPr>
          <a:lstStyle/>
          <a:p>
            <a:pPr algn="l"/>
            <a:r>
              <a:rPr lang="en-US" dirty="0"/>
              <a:t>NULL</a:t>
            </a:r>
          </a:p>
        </p:txBody>
      </p:sp>
      <p:sp>
        <p:nvSpPr>
          <p:cNvPr id="2" name="TextBox 1"/>
          <p:cNvSpPr txBox="1"/>
          <p:nvPr/>
        </p:nvSpPr>
        <p:spPr>
          <a:xfrm>
            <a:off x="838200" y="5029200"/>
            <a:ext cx="7120804" cy="830997"/>
          </a:xfrm>
          <a:prstGeom prst="rect">
            <a:avLst/>
          </a:prstGeom>
          <a:noFill/>
        </p:spPr>
        <p:txBody>
          <a:bodyPr wrap="square" rtlCol="0">
            <a:spAutoFit/>
          </a:bodyPr>
          <a:lstStyle/>
          <a:p>
            <a:pPr algn="l"/>
            <a:r>
              <a:rPr lang="en-US" sz="2400" dirty="0"/>
              <a:t>Incorporates “</a:t>
            </a:r>
            <a:r>
              <a:rPr lang="en-US" sz="2400" dirty="0">
                <a:solidFill>
                  <a:srgbClr val="FF6600"/>
                </a:solidFill>
              </a:rPr>
              <a:t>fertility</a:t>
            </a:r>
            <a:r>
              <a:rPr lang="en-US" sz="2400" dirty="0"/>
              <a:t>”: how likely a particular English word is to produce multiple foreign words</a:t>
            </a:r>
          </a:p>
        </p:txBody>
      </p:sp>
      <p:cxnSp>
        <p:nvCxnSpPr>
          <p:cNvPr id="4" name="Straight Arrow Connector 3"/>
          <p:cNvCxnSpPr/>
          <p:nvPr/>
        </p:nvCxnSpPr>
        <p:spPr bwMode="auto">
          <a:xfrm flipV="1">
            <a:off x="3276600" y="2362200"/>
            <a:ext cx="3886200" cy="26670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Tree>
    <p:extLst>
      <p:ext uri="{BB962C8B-B14F-4D97-AF65-F5344CB8AC3E}">
        <p14:creationId xmlns:p14="http://schemas.microsoft.com/office/powerpoint/2010/main" val="193138474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Word-level models</a:t>
            </a:r>
          </a:p>
        </p:txBody>
      </p:sp>
      <p:sp>
        <p:nvSpPr>
          <p:cNvPr id="3" name="Content Placeholder 2"/>
          <p:cNvSpPr>
            <a:spLocks noGrp="1"/>
          </p:cNvSpPr>
          <p:nvPr>
            <p:ph idx="1"/>
          </p:nvPr>
        </p:nvSpPr>
        <p:spPr/>
        <p:txBody>
          <a:bodyPr/>
          <a:lstStyle/>
          <a:p>
            <a:pPr marL="0" indent="0">
              <a:buNone/>
            </a:pPr>
            <a:r>
              <a:rPr lang="en-US" dirty="0">
                <a:solidFill>
                  <a:srgbClr val="FF0000"/>
                </a:solidFill>
              </a:rPr>
              <a:t>Problems/concerns?</a:t>
            </a:r>
          </a:p>
          <a:p>
            <a:pPr lvl="1"/>
            <a:r>
              <a:rPr lang="en-US" sz="2400" dirty="0"/>
              <a:t>Multiple English words for one French word</a:t>
            </a:r>
          </a:p>
          <a:p>
            <a:pPr lvl="2"/>
            <a:r>
              <a:rPr lang="en-US" sz="2000" dirty="0"/>
              <a:t>IBM models can do one-to-many (fertility) but not many-to-one</a:t>
            </a:r>
          </a:p>
          <a:p>
            <a:pPr lvl="1"/>
            <a:r>
              <a:rPr lang="en-US" sz="2400" dirty="0"/>
              <a:t>Phrasal Translation</a:t>
            </a:r>
          </a:p>
          <a:p>
            <a:pPr lvl="2"/>
            <a:r>
              <a:rPr lang="ja-JP" altLang="en-US" sz="2000" dirty="0"/>
              <a:t>“</a:t>
            </a:r>
            <a:r>
              <a:rPr lang="en-US" sz="2000" dirty="0"/>
              <a:t>real estate</a:t>
            </a:r>
            <a:r>
              <a:rPr lang="ja-JP" altLang="en-US" sz="2000" dirty="0"/>
              <a:t>”</a:t>
            </a:r>
            <a:r>
              <a:rPr lang="en-US" sz="2000" dirty="0"/>
              <a:t>, </a:t>
            </a:r>
            <a:r>
              <a:rPr lang="ja-JP" altLang="en-US" sz="2000" dirty="0"/>
              <a:t>“</a:t>
            </a:r>
            <a:r>
              <a:rPr lang="en-US" sz="2000" dirty="0"/>
              <a:t>note that</a:t>
            </a:r>
            <a:r>
              <a:rPr lang="ja-JP" altLang="en-US" sz="2000" dirty="0"/>
              <a:t>”</a:t>
            </a:r>
            <a:r>
              <a:rPr lang="en-US" sz="2000" dirty="0"/>
              <a:t>, </a:t>
            </a:r>
            <a:r>
              <a:rPr lang="ja-JP" altLang="en-US" sz="2000" dirty="0"/>
              <a:t>“</a:t>
            </a:r>
            <a:r>
              <a:rPr lang="en-US" sz="2000" dirty="0"/>
              <a:t>interest in</a:t>
            </a:r>
            <a:r>
              <a:rPr lang="ja-JP" altLang="en-US" sz="2000" dirty="0"/>
              <a:t>”</a:t>
            </a:r>
            <a:endParaRPr lang="en-US" sz="2000" dirty="0"/>
          </a:p>
          <a:p>
            <a:pPr lvl="1"/>
            <a:r>
              <a:rPr lang="en-US" sz="2400" dirty="0"/>
              <a:t>Syntactic Transformations</a:t>
            </a:r>
          </a:p>
          <a:p>
            <a:pPr lvl="2"/>
            <a:r>
              <a:rPr lang="en-US" sz="2000" dirty="0"/>
              <a:t>Verb at the beginning in Arabic</a:t>
            </a:r>
          </a:p>
          <a:p>
            <a:pPr lvl="2"/>
            <a:r>
              <a:rPr lang="en-US" sz="2000" dirty="0"/>
              <a:t>Translation model penalizes any proposed re-ordering</a:t>
            </a:r>
          </a:p>
          <a:p>
            <a:pPr lvl="2"/>
            <a:r>
              <a:rPr lang="en-US" sz="2000" dirty="0"/>
              <a:t>Language model not strong enough to force the verb to move to the right place</a:t>
            </a:r>
            <a:endParaRPr lang="en-US" dirty="0"/>
          </a:p>
        </p:txBody>
      </p:sp>
    </p:spTree>
    <p:extLst>
      <p:ext uri="{BB962C8B-B14F-4D97-AF65-F5344CB8AC3E}">
        <p14:creationId xmlns:p14="http://schemas.microsoft.com/office/powerpoint/2010/main" val="60470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word-level model</a:t>
            </a:r>
          </a:p>
        </p:txBody>
      </p:sp>
      <p:sp>
        <p:nvSpPr>
          <p:cNvPr id="3" name="Content Placeholder 2"/>
          <p:cNvSpPr>
            <a:spLocks noGrp="1"/>
          </p:cNvSpPr>
          <p:nvPr>
            <p:ph idx="1"/>
          </p:nvPr>
        </p:nvSpPr>
        <p:spPr>
          <a:xfrm>
            <a:off x="457200" y="1371600"/>
            <a:ext cx="8229600" cy="1447800"/>
          </a:xfrm>
        </p:spPr>
        <p:txBody>
          <a:bodyPr/>
          <a:lstStyle/>
          <a:p>
            <a:pPr marL="0" indent="0">
              <a:buNone/>
            </a:pPr>
            <a:r>
              <a:rPr lang="en-US" sz="2400" dirty="0"/>
              <a:t>Rarely used in practice for modern MT systems</a:t>
            </a:r>
          </a:p>
          <a:p>
            <a:pPr marL="0" indent="0">
              <a:buNone/>
            </a:pPr>
            <a:endParaRPr lang="en-US" sz="2400" dirty="0"/>
          </a:p>
          <a:p>
            <a:pPr marL="0" indent="0">
              <a:buNone/>
            </a:pPr>
            <a:r>
              <a:rPr lang="en-US" sz="2400" dirty="0">
                <a:solidFill>
                  <a:srgbClr val="FF0000"/>
                </a:solidFill>
              </a:rPr>
              <a:t>Why talk about them?</a:t>
            </a:r>
          </a:p>
        </p:txBody>
      </p:sp>
      <p:sp>
        <p:nvSpPr>
          <p:cNvPr id="4" name="Rectangle 3"/>
          <p:cNvSpPr>
            <a:spLocks noChangeArrowheads="1"/>
          </p:cNvSpPr>
          <p:nvPr/>
        </p:nvSpPr>
        <p:spPr bwMode="auto">
          <a:xfrm>
            <a:off x="1524000" y="2971800"/>
            <a:ext cx="5638800" cy="381000"/>
          </a:xfrm>
          <a:prstGeom prst="rect">
            <a:avLst/>
          </a:prstGeom>
          <a:noFill/>
          <a:ln w="9525">
            <a:noFill/>
            <a:miter lim="800000"/>
            <a:headEnd/>
            <a:tailEnd/>
          </a:ln>
          <a:effectLst/>
        </p:spPr>
        <p:txBody>
          <a:bodyPr wrap="none" anchor="ctr">
            <a:prstTxWarp prst="textNoShape">
              <a:avLst/>
            </a:prstTxWarp>
          </a:bodyPr>
          <a:lstStyle/>
          <a:p>
            <a:pPr algn="l" eaLnBrk="0" hangingPunct="0"/>
            <a:r>
              <a:rPr lang="en-US" sz="2400" dirty="0"/>
              <a:t>Mary  did  not  slap the green witch</a:t>
            </a:r>
          </a:p>
        </p:txBody>
      </p:sp>
      <p:sp>
        <p:nvSpPr>
          <p:cNvPr id="5" name="Text Box 14"/>
          <p:cNvSpPr txBox="1">
            <a:spLocks noChangeArrowheads="1"/>
          </p:cNvSpPr>
          <p:nvPr/>
        </p:nvSpPr>
        <p:spPr bwMode="auto">
          <a:xfrm>
            <a:off x="1371600" y="4800600"/>
            <a:ext cx="5938838" cy="457200"/>
          </a:xfrm>
          <a:prstGeom prst="rect">
            <a:avLst/>
          </a:prstGeom>
          <a:noFill/>
          <a:ln w="9525">
            <a:noFill/>
            <a:miter lim="800000"/>
            <a:headEnd/>
            <a:tailEnd/>
          </a:ln>
          <a:effectLst/>
        </p:spPr>
        <p:txBody>
          <a:bodyPr wrap="none">
            <a:prstTxWarp prst="textNoShape">
              <a:avLst/>
            </a:prstTxWarp>
            <a:spAutoFit/>
          </a:bodyPr>
          <a:lstStyle/>
          <a:p>
            <a:pPr algn="l"/>
            <a:r>
              <a:rPr lang="en-US" altLang="ja-JP" sz="2400" dirty="0">
                <a:latin typeface="Tahoma" pitchFamily="-111" charset="0"/>
                <a:ea typeface="ＭＳ Ｐゴシック" pitchFamily="-111" charset="-128"/>
                <a:cs typeface="ＭＳ Ｐゴシック" pitchFamily="-111" charset="-128"/>
              </a:rPr>
              <a:t>Maria no </a:t>
            </a:r>
            <a:r>
              <a:rPr lang="en-US" altLang="ja-JP" sz="2400" dirty="0" err="1">
                <a:latin typeface="Tahoma" pitchFamily="-111" charset="0"/>
                <a:ea typeface="ＭＳ Ｐゴシック" pitchFamily="-111" charset="-128"/>
                <a:cs typeface="ＭＳ Ｐゴシック" pitchFamily="-111" charset="-128"/>
              </a:rPr>
              <a:t>d</a:t>
            </a:r>
            <a:r>
              <a:rPr lang="en-US" sz="2400" dirty="0" err="1"/>
              <a:t>i</a:t>
            </a:r>
            <a:r>
              <a:rPr lang="en-US" sz="2400" dirty="0" err="1">
                <a:ea typeface="Arial" pitchFamily="-111" charset="0"/>
                <a:cs typeface="Arial" pitchFamily="-111" charset="0"/>
              </a:rPr>
              <a:t>ó</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una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botefada</a:t>
            </a:r>
            <a:r>
              <a:rPr lang="en-US" altLang="ja-JP" sz="2400" dirty="0">
                <a:latin typeface="Tahoma" pitchFamily="-111" charset="0"/>
                <a:ea typeface="ＭＳ Ｐゴシック" pitchFamily="-111" charset="-128"/>
                <a:cs typeface="ＭＳ Ｐゴシック" pitchFamily="-111" charset="-128"/>
              </a:rPr>
              <a:t> a la </a:t>
            </a:r>
            <a:r>
              <a:rPr lang="en-US" altLang="ja-JP" sz="2400" dirty="0" err="1">
                <a:latin typeface="Tahoma" pitchFamily="-111" charset="0"/>
                <a:ea typeface="ＭＳ Ｐゴシック" pitchFamily="-111" charset="-128"/>
                <a:cs typeface="ＭＳ Ｐゴシック" pitchFamily="-111" charset="-128"/>
              </a:rPr>
              <a:t>bruja</a:t>
            </a:r>
            <a:r>
              <a:rPr lang="en-US" altLang="ja-JP" sz="2400" dirty="0">
                <a:latin typeface="Tahoma" pitchFamily="-111" charset="0"/>
                <a:ea typeface="ＭＳ Ｐゴシック" pitchFamily="-111" charset="-128"/>
                <a:cs typeface="ＭＳ Ｐゴシック" pitchFamily="-111" charset="-128"/>
              </a:rPr>
              <a:t> </a:t>
            </a:r>
            <a:r>
              <a:rPr lang="en-US" altLang="ja-JP" sz="2400" dirty="0" err="1">
                <a:latin typeface="Tahoma" pitchFamily="-111" charset="0"/>
                <a:ea typeface="ＭＳ Ｐゴシック" pitchFamily="-111" charset="-128"/>
                <a:cs typeface="ＭＳ Ｐゴシック" pitchFamily="-111" charset="-128"/>
              </a:rPr>
              <a:t>verde</a:t>
            </a:r>
            <a:endParaRPr lang="en-US" altLang="ja-JP" sz="2400" dirty="0">
              <a:latin typeface="Tahoma" pitchFamily="-111" charset="0"/>
              <a:ea typeface="ＭＳ Ｐゴシック" pitchFamily="-111" charset="-128"/>
              <a:cs typeface="ＭＳ Ｐゴシック" pitchFamily="-111" charset="-128"/>
            </a:endParaRPr>
          </a:p>
        </p:txBody>
      </p:sp>
      <p:graphicFrame>
        <p:nvGraphicFramePr>
          <p:cNvPr id="6" name="Object 5"/>
          <p:cNvGraphicFramePr>
            <a:graphicFrameLocks noChangeAspect="1"/>
          </p:cNvGraphicFramePr>
          <p:nvPr>
            <p:extLst/>
          </p:nvPr>
        </p:nvGraphicFramePr>
        <p:xfrm>
          <a:off x="1828800" y="3352800"/>
          <a:ext cx="274637" cy="400050"/>
        </p:xfrm>
        <a:graphic>
          <a:graphicData uri="http://schemas.openxmlformats.org/presentationml/2006/ole">
            <mc:AlternateContent xmlns:mc="http://schemas.openxmlformats.org/markup-compatibility/2006">
              <mc:Choice xmlns:v="urn:schemas-microsoft-com:vml" Requires="v">
                <p:oleObj spid="_x0000_s1034258" name="Equation" r:id="rId4" imgW="139700" imgH="203200" progId="Equation.3">
                  <p:embed/>
                </p:oleObj>
              </mc:Choice>
              <mc:Fallback>
                <p:oleObj name="Equation" r:id="rId4" imgW="139700" imgH="203200" progId="Equation.3">
                  <p:embed/>
                  <p:pic>
                    <p:nvPicPr>
                      <p:cNvPr id="6" name="Object 5"/>
                      <p:cNvPicPr/>
                      <p:nvPr/>
                    </p:nvPicPr>
                    <p:blipFill>
                      <a:blip r:embed="rId5"/>
                      <a:stretch>
                        <a:fillRect/>
                      </a:stretch>
                    </p:blipFill>
                    <p:spPr>
                      <a:xfrm>
                        <a:off x="1828800" y="3352800"/>
                        <a:ext cx="274637" cy="4000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2520950" y="3352800"/>
          <a:ext cx="323850" cy="400050"/>
        </p:xfrm>
        <a:graphic>
          <a:graphicData uri="http://schemas.openxmlformats.org/presentationml/2006/ole">
            <mc:AlternateContent xmlns:mc="http://schemas.openxmlformats.org/markup-compatibility/2006">
              <mc:Choice xmlns:v="urn:schemas-microsoft-com:vml" Requires="v">
                <p:oleObj spid="_x0000_s1034259" name="Equation" r:id="rId6" imgW="165100" imgH="203200" progId="Equation.3">
                  <p:embed/>
                </p:oleObj>
              </mc:Choice>
              <mc:Fallback>
                <p:oleObj name="Equation" r:id="rId6" imgW="165100" imgH="203200" progId="Equation.3">
                  <p:embed/>
                  <p:pic>
                    <p:nvPicPr>
                      <p:cNvPr id="7" name="Object 6"/>
                      <p:cNvPicPr/>
                      <p:nvPr/>
                    </p:nvPicPr>
                    <p:blipFill>
                      <a:blip r:embed="rId7"/>
                      <a:stretch>
                        <a:fillRect/>
                      </a:stretch>
                    </p:blipFill>
                    <p:spPr>
                      <a:xfrm>
                        <a:off x="2520950" y="3352800"/>
                        <a:ext cx="323850" cy="40005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141663" y="3340100"/>
          <a:ext cx="300037" cy="425450"/>
        </p:xfrm>
        <a:graphic>
          <a:graphicData uri="http://schemas.openxmlformats.org/presentationml/2006/ole">
            <mc:AlternateContent xmlns:mc="http://schemas.openxmlformats.org/markup-compatibility/2006">
              <mc:Choice xmlns:v="urn:schemas-microsoft-com:vml" Requires="v">
                <p:oleObj spid="_x0000_s1034260" name="Equation" r:id="rId8" imgW="152400" imgH="215900" progId="Equation.3">
                  <p:embed/>
                </p:oleObj>
              </mc:Choice>
              <mc:Fallback>
                <p:oleObj name="Equation" r:id="rId8" imgW="152400" imgH="215900" progId="Equation.3">
                  <p:embed/>
                  <p:pic>
                    <p:nvPicPr>
                      <p:cNvPr id="8" name="Object 7"/>
                      <p:cNvPicPr/>
                      <p:nvPr/>
                    </p:nvPicPr>
                    <p:blipFill>
                      <a:blip r:embed="rId9"/>
                      <a:stretch>
                        <a:fillRect/>
                      </a:stretch>
                    </p:blipFill>
                    <p:spPr>
                      <a:xfrm>
                        <a:off x="3141663" y="3340100"/>
                        <a:ext cx="300037" cy="42545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3738563" y="3352800"/>
          <a:ext cx="325437" cy="400050"/>
        </p:xfrm>
        <a:graphic>
          <a:graphicData uri="http://schemas.openxmlformats.org/presentationml/2006/ole">
            <mc:AlternateContent xmlns:mc="http://schemas.openxmlformats.org/markup-compatibility/2006">
              <mc:Choice xmlns:v="urn:schemas-microsoft-com:vml" Requires="v">
                <p:oleObj spid="_x0000_s1034261" name="Equation" r:id="rId10" imgW="165100" imgH="203200" progId="Equation.3">
                  <p:embed/>
                </p:oleObj>
              </mc:Choice>
              <mc:Fallback>
                <p:oleObj name="Equation" r:id="rId10" imgW="165100" imgH="203200" progId="Equation.3">
                  <p:embed/>
                  <p:pic>
                    <p:nvPicPr>
                      <p:cNvPr id="9" name="Object 8"/>
                      <p:cNvPicPr/>
                      <p:nvPr/>
                    </p:nvPicPr>
                    <p:blipFill>
                      <a:blip r:embed="rId11"/>
                      <a:stretch>
                        <a:fillRect/>
                      </a:stretch>
                    </p:blipFill>
                    <p:spPr>
                      <a:xfrm>
                        <a:off x="3738563" y="3352800"/>
                        <a:ext cx="325437" cy="40005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4360863" y="3340100"/>
          <a:ext cx="300037" cy="425450"/>
        </p:xfrm>
        <a:graphic>
          <a:graphicData uri="http://schemas.openxmlformats.org/presentationml/2006/ole">
            <mc:AlternateContent xmlns:mc="http://schemas.openxmlformats.org/markup-compatibility/2006">
              <mc:Choice xmlns:v="urn:schemas-microsoft-com:vml" Requires="v">
                <p:oleObj spid="_x0000_s1034262" name="Equation" r:id="rId12" imgW="152400" imgH="215900" progId="Equation.3">
                  <p:embed/>
                </p:oleObj>
              </mc:Choice>
              <mc:Fallback>
                <p:oleObj name="Equation" r:id="rId12" imgW="152400" imgH="215900" progId="Equation.3">
                  <p:embed/>
                  <p:pic>
                    <p:nvPicPr>
                      <p:cNvPr id="10" name="Object 9"/>
                      <p:cNvPicPr/>
                      <p:nvPr/>
                    </p:nvPicPr>
                    <p:blipFill>
                      <a:blip r:embed="rId13"/>
                      <a:stretch>
                        <a:fillRect/>
                      </a:stretch>
                    </p:blipFill>
                    <p:spPr>
                      <a:xfrm>
                        <a:off x="4360863" y="3340100"/>
                        <a:ext cx="300037" cy="425450"/>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4929188" y="3340100"/>
          <a:ext cx="323850" cy="425450"/>
        </p:xfrm>
        <a:graphic>
          <a:graphicData uri="http://schemas.openxmlformats.org/presentationml/2006/ole">
            <mc:AlternateContent xmlns:mc="http://schemas.openxmlformats.org/markup-compatibility/2006">
              <mc:Choice xmlns:v="urn:schemas-microsoft-com:vml" Requires="v">
                <p:oleObj spid="_x0000_s1034263" name="Equation" r:id="rId14" imgW="165100" imgH="215900" progId="Equation.3">
                  <p:embed/>
                </p:oleObj>
              </mc:Choice>
              <mc:Fallback>
                <p:oleObj name="Equation" r:id="rId14" imgW="165100" imgH="215900" progId="Equation.3">
                  <p:embed/>
                  <p:pic>
                    <p:nvPicPr>
                      <p:cNvPr id="11" name="Object 10"/>
                      <p:cNvPicPr/>
                      <p:nvPr/>
                    </p:nvPicPr>
                    <p:blipFill>
                      <a:blip r:embed="rId15"/>
                      <a:stretch>
                        <a:fillRect/>
                      </a:stretch>
                    </p:blipFill>
                    <p:spPr>
                      <a:xfrm>
                        <a:off x="4929188" y="3340100"/>
                        <a:ext cx="323850" cy="42545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7550" y="3352800"/>
          <a:ext cx="323850" cy="400050"/>
        </p:xfrm>
        <a:graphic>
          <a:graphicData uri="http://schemas.openxmlformats.org/presentationml/2006/ole">
            <mc:AlternateContent xmlns:mc="http://schemas.openxmlformats.org/markup-compatibility/2006">
              <mc:Choice xmlns:v="urn:schemas-microsoft-com:vml" Requires="v">
                <p:oleObj spid="_x0000_s1034264" name="Equation" r:id="rId16" imgW="165100" imgH="203200" progId="Equation.3">
                  <p:embed/>
                </p:oleObj>
              </mc:Choice>
              <mc:Fallback>
                <p:oleObj name="Equation" r:id="rId16" imgW="165100" imgH="203200" progId="Equation.3">
                  <p:embed/>
                  <p:pic>
                    <p:nvPicPr>
                      <p:cNvPr id="12" name="Object 11"/>
                      <p:cNvPicPr/>
                      <p:nvPr/>
                    </p:nvPicPr>
                    <p:blipFill>
                      <a:blip r:embed="rId17"/>
                      <a:stretch>
                        <a:fillRect/>
                      </a:stretch>
                    </p:blipFill>
                    <p:spPr>
                      <a:xfrm>
                        <a:off x="5797550" y="3352800"/>
                        <a:ext cx="323850" cy="40005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1735138" y="4343400"/>
          <a:ext cx="298450" cy="400050"/>
        </p:xfrm>
        <a:graphic>
          <a:graphicData uri="http://schemas.openxmlformats.org/presentationml/2006/ole">
            <mc:AlternateContent xmlns:mc="http://schemas.openxmlformats.org/markup-compatibility/2006">
              <mc:Choice xmlns:v="urn:schemas-microsoft-com:vml" Requires="v">
                <p:oleObj spid="_x0000_s1034265" name="Equation" r:id="rId18" imgW="152400" imgH="203200" progId="Equation.3">
                  <p:embed/>
                </p:oleObj>
              </mc:Choice>
              <mc:Fallback>
                <p:oleObj name="Equation" r:id="rId18" imgW="152400" imgH="203200" progId="Equation.3">
                  <p:embed/>
                  <p:pic>
                    <p:nvPicPr>
                      <p:cNvPr id="13" name="Object 12"/>
                      <p:cNvPicPr/>
                      <p:nvPr/>
                    </p:nvPicPr>
                    <p:blipFill>
                      <a:blip r:embed="rId19"/>
                      <a:stretch>
                        <a:fillRect/>
                      </a:stretch>
                    </p:blipFill>
                    <p:spPr>
                      <a:xfrm>
                        <a:off x="1735138" y="4343400"/>
                        <a:ext cx="298450" cy="400050"/>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2343150" y="4343400"/>
          <a:ext cx="323850" cy="400050"/>
        </p:xfrm>
        <a:graphic>
          <a:graphicData uri="http://schemas.openxmlformats.org/presentationml/2006/ole">
            <mc:AlternateContent xmlns:mc="http://schemas.openxmlformats.org/markup-compatibility/2006">
              <mc:Choice xmlns:v="urn:schemas-microsoft-com:vml" Requires="v">
                <p:oleObj spid="_x0000_s1034266" name="Equation" r:id="rId20" imgW="165100" imgH="203200" progId="Equation.3">
                  <p:embed/>
                </p:oleObj>
              </mc:Choice>
              <mc:Fallback>
                <p:oleObj name="Equation" r:id="rId20" imgW="165100" imgH="203200" progId="Equation.3">
                  <p:embed/>
                  <p:pic>
                    <p:nvPicPr>
                      <p:cNvPr id="14" name="Object 13"/>
                      <p:cNvPicPr/>
                      <p:nvPr/>
                    </p:nvPicPr>
                    <p:blipFill>
                      <a:blip r:embed="rId21"/>
                      <a:stretch>
                        <a:fillRect/>
                      </a:stretch>
                    </p:blipFill>
                    <p:spPr>
                      <a:xfrm>
                        <a:off x="2343150" y="4343400"/>
                        <a:ext cx="323850" cy="40005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2819400" y="4330700"/>
          <a:ext cx="300037" cy="425450"/>
        </p:xfrm>
        <a:graphic>
          <a:graphicData uri="http://schemas.openxmlformats.org/presentationml/2006/ole">
            <mc:AlternateContent xmlns:mc="http://schemas.openxmlformats.org/markup-compatibility/2006">
              <mc:Choice xmlns:v="urn:schemas-microsoft-com:vml" Requires="v">
                <p:oleObj spid="_x0000_s1034267" name="Equation" r:id="rId22" imgW="152400" imgH="215900" progId="Equation.3">
                  <p:embed/>
                </p:oleObj>
              </mc:Choice>
              <mc:Fallback>
                <p:oleObj name="Equation" r:id="rId22" imgW="152400" imgH="215900" progId="Equation.3">
                  <p:embed/>
                  <p:pic>
                    <p:nvPicPr>
                      <p:cNvPr id="15" name="Object 14"/>
                      <p:cNvPicPr/>
                      <p:nvPr/>
                    </p:nvPicPr>
                    <p:blipFill>
                      <a:blip r:embed="rId23"/>
                      <a:stretch>
                        <a:fillRect/>
                      </a:stretch>
                    </p:blipFill>
                    <p:spPr>
                      <a:xfrm>
                        <a:off x="2819400" y="4330700"/>
                        <a:ext cx="300037" cy="42545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3429000" y="4343400"/>
          <a:ext cx="325437" cy="400050"/>
        </p:xfrm>
        <a:graphic>
          <a:graphicData uri="http://schemas.openxmlformats.org/presentationml/2006/ole">
            <mc:AlternateContent xmlns:mc="http://schemas.openxmlformats.org/markup-compatibility/2006">
              <mc:Choice xmlns:v="urn:schemas-microsoft-com:vml" Requires="v">
                <p:oleObj spid="_x0000_s1034268" name="Equation" r:id="rId24" imgW="165100" imgH="203200" progId="Equation.3">
                  <p:embed/>
                </p:oleObj>
              </mc:Choice>
              <mc:Fallback>
                <p:oleObj name="Equation" r:id="rId24" imgW="165100" imgH="203200" progId="Equation.3">
                  <p:embed/>
                  <p:pic>
                    <p:nvPicPr>
                      <p:cNvPr id="16" name="Object 15"/>
                      <p:cNvPicPr/>
                      <p:nvPr/>
                    </p:nvPicPr>
                    <p:blipFill>
                      <a:blip r:embed="rId25"/>
                      <a:stretch>
                        <a:fillRect/>
                      </a:stretch>
                    </p:blipFill>
                    <p:spPr>
                      <a:xfrm>
                        <a:off x="3429000" y="4343400"/>
                        <a:ext cx="325437" cy="40005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267200" y="4330700"/>
          <a:ext cx="323850" cy="425450"/>
        </p:xfrm>
        <a:graphic>
          <a:graphicData uri="http://schemas.openxmlformats.org/presentationml/2006/ole">
            <mc:AlternateContent xmlns:mc="http://schemas.openxmlformats.org/markup-compatibility/2006">
              <mc:Choice xmlns:v="urn:schemas-microsoft-com:vml" Requires="v">
                <p:oleObj spid="_x0000_s1034269" name="Equation" r:id="rId26" imgW="165100" imgH="215900" progId="Equation.3">
                  <p:embed/>
                </p:oleObj>
              </mc:Choice>
              <mc:Fallback>
                <p:oleObj name="Equation" r:id="rId26" imgW="165100" imgH="215900" progId="Equation.3">
                  <p:embed/>
                  <p:pic>
                    <p:nvPicPr>
                      <p:cNvPr id="17" name="Object 16"/>
                      <p:cNvPicPr/>
                      <p:nvPr/>
                    </p:nvPicPr>
                    <p:blipFill>
                      <a:blip r:embed="rId27"/>
                      <a:stretch>
                        <a:fillRect/>
                      </a:stretch>
                    </p:blipFill>
                    <p:spPr>
                      <a:xfrm>
                        <a:off x="4267200" y="4330700"/>
                        <a:ext cx="323850" cy="42545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5010150" y="4330700"/>
          <a:ext cx="323850" cy="425450"/>
        </p:xfrm>
        <a:graphic>
          <a:graphicData uri="http://schemas.openxmlformats.org/presentationml/2006/ole">
            <mc:AlternateContent xmlns:mc="http://schemas.openxmlformats.org/markup-compatibility/2006">
              <mc:Choice xmlns:v="urn:schemas-microsoft-com:vml" Requires="v">
                <p:oleObj spid="_x0000_s1034270" name="Equation" r:id="rId28" imgW="165100" imgH="215900" progId="Equation.3">
                  <p:embed/>
                </p:oleObj>
              </mc:Choice>
              <mc:Fallback>
                <p:oleObj name="Equation" r:id="rId28" imgW="165100" imgH="215900" progId="Equation.3">
                  <p:embed/>
                  <p:pic>
                    <p:nvPicPr>
                      <p:cNvPr id="18" name="Object 17"/>
                      <p:cNvPicPr/>
                      <p:nvPr/>
                    </p:nvPicPr>
                    <p:blipFill>
                      <a:blip r:embed="rId29"/>
                      <a:stretch>
                        <a:fillRect/>
                      </a:stretch>
                    </p:blipFill>
                    <p:spPr>
                      <a:xfrm>
                        <a:off x="5010150" y="4330700"/>
                        <a:ext cx="323850" cy="425450"/>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5334000" y="4343400"/>
          <a:ext cx="323850" cy="400050"/>
        </p:xfrm>
        <a:graphic>
          <a:graphicData uri="http://schemas.openxmlformats.org/presentationml/2006/ole">
            <mc:AlternateContent xmlns:mc="http://schemas.openxmlformats.org/markup-compatibility/2006">
              <mc:Choice xmlns:v="urn:schemas-microsoft-com:vml" Requires="v">
                <p:oleObj spid="_x0000_s1034271" name="Equation" r:id="rId30" imgW="165100" imgH="203200" progId="Equation.3">
                  <p:embed/>
                </p:oleObj>
              </mc:Choice>
              <mc:Fallback>
                <p:oleObj name="Equation" r:id="rId30" imgW="165100" imgH="203200" progId="Equation.3">
                  <p:embed/>
                  <p:pic>
                    <p:nvPicPr>
                      <p:cNvPr id="19" name="Object 18"/>
                      <p:cNvPicPr/>
                      <p:nvPr/>
                    </p:nvPicPr>
                    <p:blipFill>
                      <a:blip r:embed="rId31"/>
                      <a:stretch>
                        <a:fillRect/>
                      </a:stretch>
                    </p:blipFill>
                    <p:spPr>
                      <a:xfrm>
                        <a:off x="5334000" y="4343400"/>
                        <a:ext cx="323850" cy="400050"/>
                      </a:xfrm>
                      <a:prstGeom prst="rect">
                        <a:avLst/>
                      </a:prstGeom>
                    </p:spPr>
                  </p:pic>
                </p:oleObj>
              </mc:Fallback>
            </mc:AlternateContent>
          </a:graphicData>
        </a:graphic>
      </p:graphicFrame>
      <p:graphicFrame>
        <p:nvGraphicFramePr>
          <p:cNvPr id="20" name="Object 19"/>
          <p:cNvGraphicFramePr>
            <a:graphicFrameLocks noChangeAspect="1"/>
          </p:cNvGraphicFramePr>
          <p:nvPr>
            <p:extLst/>
          </p:nvPr>
        </p:nvGraphicFramePr>
        <p:xfrm>
          <a:off x="5937250" y="4330700"/>
          <a:ext cx="298450" cy="425450"/>
        </p:xfrm>
        <a:graphic>
          <a:graphicData uri="http://schemas.openxmlformats.org/presentationml/2006/ole">
            <mc:AlternateContent xmlns:mc="http://schemas.openxmlformats.org/markup-compatibility/2006">
              <mc:Choice xmlns:v="urn:schemas-microsoft-com:vml" Requires="v">
                <p:oleObj spid="_x0000_s1034272" name="Equation" r:id="rId32" imgW="152400" imgH="215900" progId="Equation.3">
                  <p:embed/>
                </p:oleObj>
              </mc:Choice>
              <mc:Fallback>
                <p:oleObj name="Equation" r:id="rId32" imgW="152400" imgH="215900" progId="Equation.3">
                  <p:embed/>
                  <p:pic>
                    <p:nvPicPr>
                      <p:cNvPr id="20" name="Object 19"/>
                      <p:cNvPicPr/>
                      <p:nvPr/>
                    </p:nvPicPr>
                    <p:blipFill>
                      <a:blip r:embed="rId33"/>
                      <a:stretch>
                        <a:fillRect/>
                      </a:stretch>
                    </p:blipFill>
                    <p:spPr>
                      <a:xfrm>
                        <a:off x="5937250" y="4330700"/>
                        <a:ext cx="298450" cy="425450"/>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6534150" y="4330700"/>
          <a:ext cx="323850" cy="425450"/>
        </p:xfrm>
        <a:graphic>
          <a:graphicData uri="http://schemas.openxmlformats.org/presentationml/2006/ole">
            <mc:AlternateContent xmlns:mc="http://schemas.openxmlformats.org/markup-compatibility/2006">
              <mc:Choice xmlns:v="urn:schemas-microsoft-com:vml" Requires="v">
                <p:oleObj spid="_x0000_s1034273" name="Equation" r:id="rId34" imgW="165100" imgH="215900" progId="Equation.3">
                  <p:embed/>
                </p:oleObj>
              </mc:Choice>
              <mc:Fallback>
                <p:oleObj name="Equation" r:id="rId34" imgW="165100" imgH="215900" progId="Equation.3">
                  <p:embed/>
                  <p:pic>
                    <p:nvPicPr>
                      <p:cNvPr id="21" name="Object 20"/>
                      <p:cNvPicPr/>
                      <p:nvPr/>
                    </p:nvPicPr>
                    <p:blipFill>
                      <a:blip r:embed="rId35"/>
                      <a:stretch>
                        <a:fillRect/>
                      </a:stretch>
                    </p:blipFill>
                    <p:spPr>
                      <a:xfrm>
                        <a:off x="6534150" y="4330700"/>
                        <a:ext cx="323850" cy="425450"/>
                      </a:xfrm>
                      <a:prstGeom prst="rect">
                        <a:avLst/>
                      </a:prstGeom>
                    </p:spPr>
                  </p:pic>
                </p:oleObj>
              </mc:Fallback>
            </mc:AlternateContent>
          </a:graphicData>
        </a:graphic>
      </p:graphicFrame>
      <p:cxnSp>
        <p:nvCxnSpPr>
          <p:cNvPr id="22" name="Straight Arrow Connector 21"/>
          <p:cNvCxnSpPr/>
          <p:nvPr/>
        </p:nvCxnSpPr>
        <p:spPr bwMode="auto">
          <a:xfrm flipV="1">
            <a:off x="2514600" y="37338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V="1">
            <a:off x="1905000" y="3810000"/>
            <a:ext cx="76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flipV="1">
            <a:off x="3048000" y="3733800"/>
            <a:ext cx="6858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flipV="1">
            <a:off x="3657600" y="3810000"/>
            <a:ext cx="1524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flipH="1" flipV="1">
            <a:off x="3962400" y="3810000"/>
            <a:ext cx="457200" cy="533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flipH="1" flipV="1">
            <a:off x="1219200" y="3810000"/>
            <a:ext cx="3810000" cy="457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aphicFrame>
        <p:nvGraphicFramePr>
          <p:cNvPr id="28" name="Object 27"/>
          <p:cNvGraphicFramePr>
            <a:graphicFrameLocks noChangeAspect="1"/>
          </p:cNvGraphicFramePr>
          <p:nvPr>
            <p:extLst/>
          </p:nvPr>
        </p:nvGraphicFramePr>
        <p:xfrm>
          <a:off x="1041400" y="3340100"/>
          <a:ext cx="325438" cy="425450"/>
        </p:xfrm>
        <a:graphic>
          <a:graphicData uri="http://schemas.openxmlformats.org/presentationml/2006/ole">
            <mc:AlternateContent xmlns:mc="http://schemas.openxmlformats.org/markup-compatibility/2006">
              <mc:Choice xmlns:v="urn:schemas-microsoft-com:vml" Requires="v">
                <p:oleObj spid="_x0000_s1034274" name="Equation" r:id="rId36" imgW="165100" imgH="215900" progId="Equation.3">
                  <p:embed/>
                </p:oleObj>
              </mc:Choice>
              <mc:Fallback>
                <p:oleObj name="Equation" r:id="rId36" imgW="165100" imgH="215900" progId="Equation.3">
                  <p:embed/>
                  <p:pic>
                    <p:nvPicPr>
                      <p:cNvPr id="28" name="Object 27"/>
                      <p:cNvPicPr/>
                      <p:nvPr/>
                    </p:nvPicPr>
                    <p:blipFill>
                      <a:blip r:embed="rId37"/>
                      <a:stretch>
                        <a:fillRect/>
                      </a:stretch>
                    </p:blipFill>
                    <p:spPr>
                      <a:xfrm>
                        <a:off x="1041400" y="3340100"/>
                        <a:ext cx="325438" cy="425450"/>
                      </a:xfrm>
                      <a:prstGeom prst="rect">
                        <a:avLst/>
                      </a:prstGeom>
                    </p:spPr>
                  </p:pic>
                </p:oleObj>
              </mc:Fallback>
            </mc:AlternateContent>
          </a:graphicData>
        </a:graphic>
      </p:graphicFrame>
      <p:cxnSp>
        <p:nvCxnSpPr>
          <p:cNvPr id="29" name="Straight Arrow Connector 28"/>
          <p:cNvCxnSpPr/>
          <p:nvPr/>
        </p:nvCxnSpPr>
        <p:spPr bwMode="auto">
          <a:xfrm flipH="1" flipV="1">
            <a:off x="4572000" y="3733800"/>
            <a:ext cx="990600"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a:stCxn id="21" idx="0"/>
          </p:cNvCxnSpPr>
          <p:nvPr/>
        </p:nvCxnSpPr>
        <p:spPr bwMode="auto">
          <a:xfrm flipH="1" flipV="1">
            <a:off x="5181600" y="3733800"/>
            <a:ext cx="1514475"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flipH="1" flipV="1">
            <a:off x="5943600" y="3733800"/>
            <a:ext cx="152401" cy="609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a:off x="304800" y="5486400"/>
            <a:ext cx="7141498" cy="1200328"/>
          </a:xfrm>
          <a:prstGeom prst="rect">
            <a:avLst/>
          </a:prstGeom>
          <a:noFill/>
        </p:spPr>
        <p:txBody>
          <a:bodyPr wrap="none" rtlCol="0">
            <a:spAutoFit/>
          </a:bodyPr>
          <a:lstStyle/>
          <a:p>
            <a:pPr algn="l"/>
            <a:r>
              <a:rPr lang="en-US" sz="2400" dirty="0">
                <a:solidFill>
                  <a:srgbClr val="0000FF"/>
                </a:solidFill>
              </a:rPr>
              <a:t>Two key side effects of training a word-level model:</a:t>
            </a:r>
          </a:p>
          <a:p>
            <a:pPr marL="742950" lvl="1" indent="-285750" algn="l">
              <a:buFont typeface="Arial"/>
              <a:buChar char="•"/>
            </a:pPr>
            <a:r>
              <a:rPr lang="en-US" sz="2400" dirty="0">
                <a:solidFill>
                  <a:srgbClr val="0000FF"/>
                </a:solidFill>
              </a:rPr>
              <a:t>Word-level alignment</a:t>
            </a:r>
          </a:p>
          <a:p>
            <a:pPr marL="742950" lvl="1" indent="-285750" algn="l">
              <a:buFont typeface="Arial"/>
              <a:buChar char="•"/>
            </a:pPr>
            <a:r>
              <a:rPr lang="en-US" sz="2400" dirty="0">
                <a:solidFill>
                  <a:srgbClr val="0000FF"/>
                </a:solidFill>
              </a:rPr>
              <a:t>p(f | e): translation dictionary</a:t>
            </a:r>
          </a:p>
        </p:txBody>
      </p:sp>
    </p:spTree>
    <p:extLst>
      <p:ext uri="{BB962C8B-B14F-4D97-AF65-F5344CB8AC3E}">
        <p14:creationId xmlns:p14="http://schemas.microsoft.com/office/powerpoint/2010/main" val="312440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atin typeface="Arial" charset="0"/>
              </a:rPr>
              <a:t>World-Level MT: Examples</a:t>
            </a:r>
          </a:p>
        </p:txBody>
      </p:sp>
      <p:sp>
        <p:nvSpPr>
          <p:cNvPr id="26627" name="Content Placeholder 2"/>
          <p:cNvSpPr>
            <a:spLocks noGrp="1"/>
          </p:cNvSpPr>
          <p:nvPr>
            <p:ph idx="1"/>
          </p:nvPr>
        </p:nvSpPr>
        <p:spPr/>
        <p:txBody>
          <a:bodyPr/>
          <a:lstStyle/>
          <a:p>
            <a:pPr eaLnBrk="1" hangingPunct="1"/>
            <a:endParaRPr lang="fr-FR" sz="1800" i="1" dirty="0">
              <a:latin typeface="Arial" charset="0"/>
            </a:endParaRPr>
          </a:p>
          <a:p>
            <a:pPr marL="0" indent="0" eaLnBrk="1" hangingPunct="1">
              <a:buNone/>
            </a:pPr>
            <a:r>
              <a:rPr lang="fr-FR" sz="1800" i="1" dirty="0">
                <a:latin typeface="Arial" charset="0"/>
              </a:rPr>
              <a:t>la politique de la haine . 				(</a:t>
            </a:r>
            <a:r>
              <a:rPr lang="fr-FR" sz="1800" i="1" dirty="0" err="1">
                <a:latin typeface="Arial" charset="0"/>
              </a:rPr>
              <a:t>Foreign</a:t>
            </a:r>
            <a:r>
              <a:rPr lang="fr-FR" sz="1800" i="1" dirty="0">
                <a:latin typeface="Arial" charset="0"/>
              </a:rPr>
              <a:t> Original)</a:t>
            </a:r>
          </a:p>
          <a:p>
            <a:pPr marL="0" indent="0" eaLnBrk="1" hangingPunct="1">
              <a:buNone/>
            </a:pPr>
            <a:r>
              <a:rPr lang="en-US" sz="1800" dirty="0">
                <a:latin typeface="Arial" charset="0"/>
              </a:rPr>
              <a:t>politics of hate . 					(Reference Translation)</a:t>
            </a:r>
          </a:p>
          <a:p>
            <a:pPr marL="0" indent="0" eaLnBrk="1" hangingPunct="1">
              <a:buNone/>
            </a:pPr>
            <a:r>
              <a:rPr lang="en-US" sz="1800" dirty="0">
                <a:latin typeface="Arial" charset="0"/>
              </a:rPr>
              <a:t>the policy of the hatred . 				(IBM4+N-grams+Stack)</a:t>
            </a:r>
          </a:p>
          <a:p>
            <a:pPr eaLnBrk="1" hangingPunct="1"/>
            <a:endParaRPr lang="fr-FR" sz="1800" i="1" dirty="0">
              <a:latin typeface="Arial" charset="0"/>
            </a:endParaRPr>
          </a:p>
          <a:p>
            <a:pPr marL="0" indent="0" eaLnBrk="1" hangingPunct="1">
              <a:buNone/>
            </a:pPr>
            <a:r>
              <a:rPr lang="fr-FR" sz="1800" i="1" dirty="0">
                <a:latin typeface="Arial" charset="0"/>
              </a:rPr>
              <a:t>nous avons signé le protocole . 			(</a:t>
            </a:r>
            <a:r>
              <a:rPr lang="fr-FR" sz="1800" i="1" dirty="0" err="1">
                <a:latin typeface="Arial" charset="0"/>
              </a:rPr>
              <a:t>Foreign</a:t>
            </a:r>
            <a:r>
              <a:rPr lang="fr-FR" sz="1800" i="1" dirty="0">
                <a:latin typeface="Arial" charset="0"/>
              </a:rPr>
              <a:t> Original)</a:t>
            </a:r>
          </a:p>
          <a:p>
            <a:pPr marL="0" indent="0" eaLnBrk="1" hangingPunct="1">
              <a:buNone/>
            </a:pPr>
            <a:r>
              <a:rPr lang="en-US" sz="1800" dirty="0">
                <a:latin typeface="Arial" charset="0"/>
              </a:rPr>
              <a:t>we did sign the memorandum of agreement . 	(Reference Translation)</a:t>
            </a:r>
          </a:p>
          <a:p>
            <a:pPr marL="0" indent="0" eaLnBrk="1" hangingPunct="1">
              <a:buNone/>
            </a:pPr>
            <a:r>
              <a:rPr lang="en-US" sz="1800" dirty="0">
                <a:latin typeface="Arial" charset="0"/>
              </a:rPr>
              <a:t>we have signed the protocol . 			(IBM4+N-grams+Stack)</a:t>
            </a:r>
          </a:p>
          <a:p>
            <a:pPr eaLnBrk="1" hangingPunct="1"/>
            <a:endParaRPr lang="fr-FR" sz="1800" i="1" dirty="0">
              <a:latin typeface="Arial" charset="0"/>
            </a:endParaRPr>
          </a:p>
          <a:p>
            <a:pPr marL="0" indent="0" eaLnBrk="1" hangingPunct="1">
              <a:buNone/>
            </a:pPr>
            <a:r>
              <a:rPr lang="fr-FR" sz="1800" i="1" dirty="0">
                <a:latin typeface="Arial" charset="0"/>
              </a:rPr>
              <a:t>où était le plan solide ? 				(</a:t>
            </a:r>
            <a:r>
              <a:rPr lang="fr-FR" sz="1800" i="1" dirty="0" err="1">
                <a:latin typeface="Arial" charset="0"/>
              </a:rPr>
              <a:t>Foreign</a:t>
            </a:r>
            <a:r>
              <a:rPr lang="fr-FR" sz="1800" i="1" dirty="0">
                <a:latin typeface="Arial" charset="0"/>
              </a:rPr>
              <a:t> Original)</a:t>
            </a:r>
          </a:p>
          <a:p>
            <a:pPr marL="0" indent="0" eaLnBrk="1" hangingPunct="1">
              <a:buNone/>
            </a:pPr>
            <a:r>
              <a:rPr lang="en-US" sz="1800" dirty="0">
                <a:latin typeface="Arial" charset="0"/>
              </a:rPr>
              <a:t>but where was the solid plan ? 			(Reference Translation)</a:t>
            </a:r>
          </a:p>
          <a:p>
            <a:pPr marL="0" indent="0" eaLnBrk="1" hangingPunct="1">
              <a:buNone/>
            </a:pPr>
            <a:r>
              <a:rPr lang="en-US" sz="1800" dirty="0">
                <a:latin typeface="Arial" charset="0"/>
              </a:rPr>
              <a:t>where was the economic base ? 			(IBM4+N-grams+Stack)</a:t>
            </a:r>
          </a:p>
          <a:p>
            <a:pPr eaLnBrk="1" hangingPunct="1"/>
            <a:endParaRPr lang="en-US" sz="1800" dirty="0">
              <a:latin typeface="Arial" charset="0"/>
            </a:endParaRPr>
          </a:p>
        </p:txBody>
      </p:sp>
    </p:spTree>
    <p:extLst>
      <p:ext uri="{BB962C8B-B14F-4D97-AF65-F5344CB8AC3E}">
        <p14:creationId xmlns:p14="http://schemas.microsoft.com/office/powerpoint/2010/main" val="108937165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 word-level model</a:t>
            </a:r>
          </a:p>
        </p:txBody>
      </p:sp>
      <p:graphicFrame>
        <p:nvGraphicFramePr>
          <p:cNvPr id="9" name="Object 8"/>
          <p:cNvGraphicFramePr>
            <a:graphicFrameLocks noChangeAspect="1"/>
          </p:cNvGraphicFramePr>
          <p:nvPr>
            <p:extLst/>
          </p:nvPr>
        </p:nvGraphicFramePr>
        <p:xfrm>
          <a:off x="1295400" y="1828800"/>
          <a:ext cx="5476876" cy="900113"/>
        </p:xfrm>
        <a:graphic>
          <a:graphicData uri="http://schemas.openxmlformats.org/presentationml/2006/ole">
            <mc:AlternateContent xmlns:mc="http://schemas.openxmlformats.org/markup-compatibility/2006">
              <mc:Choice xmlns:v="urn:schemas-microsoft-com:vml" Requires="v">
                <p:oleObj spid="_x0000_s1035266" name="Equation" r:id="rId3" imgW="2781300" imgH="457200" progId="Equation.3">
                  <p:embed/>
                </p:oleObj>
              </mc:Choice>
              <mc:Fallback>
                <p:oleObj name="Equation" r:id="rId3" imgW="2781300" imgH="457200" progId="Equation.3">
                  <p:embed/>
                  <p:pic>
                    <p:nvPicPr>
                      <p:cNvPr id="9" name="Object 8"/>
                      <p:cNvPicPr/>
                      <p:nvPr/>
                    </p:nvPicPr>
                    <p:blipFill>
                      <a:blip r:embed="rId4"/>
                      <a:stretch>
                        <a:fillRect/>
                      </a:stretch>
                    </p:blipFill>
                    <p:spPr>
                      <a:xfrm>
                        <a:off x="1295400" y="1828800"/>
                        <a:ext cx="5476876" cy="900113"/>
                      </a:xfrm>
                      <a:prstGeom prst="rect">
                        <a:avLst/>
                      </a:prstGeom>
                    </p:spPr>
                  </p:pic>
                </p:oleObj>
              </mc:Fallback>
            </mc:AlternateContent>
          </a:graphicData>
        </a:graphic>
      </p:graphicFrame>
      <p:sp>
        <p:nvSpPr>
          <p:cNvPr id="10" name="Oval 9"/>
          <p:cNvSpPr/>
          <p:nvPr/>
        </p:nvSpPr>
        <p:spPr bwMode="auto">
          <a:xfrm>
            <a:off x="5486400" y="1981200"/>
            <a:ext cx="1524000" cy="609600"/>
          </a:xfrm>
          <a:prstGeom prst="ellipse">
            <a:avLst/>
          </a:prstGeom>
          <a:solidFill>
            <a:srgbClr val="FF0000">
              <a:alpha val="1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1" charset="0"/>
            </a:endParaRPr>
          </a:p>
        </p:txBody>
      </p:sp>
      <p:sp>
        <p:nvSpPr>
          <p:cNvPr id="14" name="TextBox 13"/>
          <p:cNvSpPr txBox="1"/>
          <p:nvPr/>
        </p:nvSpPr>
        <p:spPr>
          <a:xfrm>
            <a:off x="1600200" y="2971800"/>
            <a:ext cx="4067790" cy="461665"/>
          </a:xfrm>
          <a:prstGeom prst="rect">
            <a:avLst/>
          </a:prstGeom>
          <a:noFill/>
        </p:spPr>
        <p:txBody>
          <a:bodyPr wrap="none" rtlCol="0">
            <a:spAutoFit/>
          </a:bodyPr>
          <a:lstStyle/>
          <a:p>
            <a:pPr algn="l"/>
            <a:r>
              <a:rPr lang="en-US" sz="2400" dirty="0">
                <a:solidFill>
                  <a:srgbClr val="FF0000"/>
                </a:solidFill>
              </a:rPr>
              <a:t>Where do these come from?</a:t>
            </a:r>
          </a:p>
        </p:txBody>
      </p:sp>
      <p:cxnSp>
        <p:nvCxnSpPr>
          <p:cNvPr id="16" name="Straight Arrow Connector 15"/>
          <p:cNvCxnSpPr/>
          <p:nvPr/>
        </p:nvCxnSpPr>
        <p:spPr bwMode="auto">
          <a:xfrm flipV="1">
            <a:off x="5410200" y="2590800"/>
            <a:ext cx="685800" cy="457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nvGrpSpPr>
          <p:cNvPr id="23" name="Group 22"/>
          <p:cNvGrpSpPr/>
          <p:nvPr/>
        </p:nvGrpSpPr>
        <p:grpSpPr>
          <a:xfrm>
            <a:off x="457200" y="4648200"/>
            <a:ext cx="8077200" cy="1981200"/>
            <a:chOff x="457200" y="4648200"/>
            <a:chExt cx="8077200" cy="1981200"/>
          </a:xfrm>
        </p:grpSpPr>
        <p:sp>
          <p:nvSpPr>
            <p:cNvPr id="18" name="Rectangle 3"/>
            <p:cNvSpPr txBox="1">
              <a:spLocks noChangeArrowheads="1"/>
            </p:cNvSpPr>
            <p:nvPr/>
          </p:nvSpPr>
          <p:spPr bwMode="auto">
            <a:xfrm>
              <a:off x="457200" y="4648200"/>
              <a:ext cx="32004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11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1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1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a:lstStyle>
            <a:p>
              <a:pPr marL="0" indent="0">
                <a:buNone/>
              </a:pPr>
              <a:r>
                <a:rPr lang="en-US" sz="2000" dirty="0"/>
                <a:t>The old man is happy. He has fished many times.  </a:t>
              </a:r>
            </a:p>
            <a:p>
              <a:pPr marL="0" indent="0">
                <a:buNone/>
              </a:pPr>
              <a:r>
                <a:rPr lang="en-US" sz="2000" dirty="0"/>
                <a:t>His wife talks to him.  </a:t>
              </a:r>
            </a:p>
            <a:p>
              <a:pPr marL="0" indent="0">
                <a:buNone/>
              </a:pPr>
              <a:r>
                <a:rPr lang="en-US" sz="2000" dirty="0"/>
                <a:t>The sharks await.</a:t>
              </a:r>
            </a:p>
            <a:p>
              <a:pPr marL="0" indent="0">
                <a:buNone/>
              </a:pPr>
              <a:r>
                <a:rPr lang="en-US" sz="2000" dirty="0"/>
                <a:t>…</a:t>
              </a:r>
            </a:p>
          </p:txBody>
        </p:sp>
        <p:sp>
          <p:nvSpPr>
            <p:cNvPr id="19" name="Rectangle 18"/>
            <p:cNvSpPr>
              <a:spLocks noChangeArrowheads="1"/>
            </p:cNvSpPr>
            <p:nvPr/>
          </p:nvSpPr>
          <p:spPr bwMode="auto">
            <a:xfrm>
              <a:off x="4876800" y="4648200"/>
              <a:ext cx="3657600" cy="1981200"/>
            </a:xfrm>
            <a:prstGeom prst="rect">
              <a:avLst/>
            </a:prstGeom>
            <a:noFill/>
            <a:ln w="9525">
              <a:noFill/>
              <a:miter lim="800000"/>
              <a:headEnd/>
              <a:tailEnd/>
            </a:ln>
            <a:effectLst/>
          </p:spPr>
          <p:txBody>
            <a:bodyPr>
              <a:prstTxWarp prst="textNoShape">
                <a:avLst/>
              </a:prstTxWarp>
            </a:bodyPr>
            <a:lstStyle/>
            <a:p>
              <a:pPr algn="l">
                <a:spcBef>
                  <a:spcPct val="20000"/>
                </a:spcBef>
              </a:pPr>
              <a:r>
                <a:rPr lang="en-US" sz="2000" dirty="0"/>
                <a:t>El </a:t>
              </a:r>
              <a:r>
                <a:rPr lang="en-US" sz="2000" dirty="0" err="1"/>
                <a:t>viejo</a:t>
              </a:r>
              <a:r>
                <a:rPr lang="en-US" sz="2000" dirty="0"/>
                <a:t> </a:t>
              </a:r>
              <a:r>
                <a:rPr lang="en-US" sz="2000" dirty="0" err="1"/>
                <a:t>est</a:t>
              </a:r>
              <a:r>
                <a:rPr lang="en-US" sz="2000" dirty="0" err="1">
                  <a:ea typeface="Arial" pitchFamily="-111" charset="0"/>
                  <a:cs typeface="Arial" pitchFamily="-111" charset="0"/>
                </a:rPr>
                <a:t>á</a:t>
              </a:r>
              <a:r>
                <a:rPr lang="en-US" sz="2000" dirty="0"/>
                <a:t> </a:t>
              </a:r>
              <a:r>
                <a:rPr lang="en-US" sz="2000" dirty="0" err="1"/>
                <a:t>feliz</a:t>
              </a:r>
              <a:r>
                <a:rPr lang="en-US" sz="2000" dirty="0"/>
                <a:t> </a:t>
              </a:r>
              <a:r>
                <a:rPr lang="en-US" sz="2000" dirty="0" err="1"/>
                <a:t>porque</a:t>
              </a:r>
              <a:r>
                <a:rPr lang="en-US" sz="2000" dirty="0"/>
                <a:t> ha </a:t>
              </a:r>
              <a:r>
                <a:rPr lang="en-US" sz="2000" dirty="0" err="1"/>
                <a:t>pescado</a:t>
              </a:r>
              <a:r>
                <a:rPr lang="en-US" sz="2000" dirty="0"/>
                <a:t> </a:t>
              </a:r>
              <a:r>
                <a:rPr lang="en-US" sz="2000" dirty="0" err="1"/>
                <a:t>muchos</a:t>
              </a:r>
              <a:r>
                <a:rPr lang="en-US" sz="2000" dirty="0"/>
                <a:t> </a:t>
              </a:r>
              <a:r>
                <a:rPr lang="en-US" sz="2000" dirty="0" err="1"/>
                <a:t>veces</a:t>
              </a:r>
              <a:r>
                <a:rPr lang="en-US" sz="2000" dirty="0"/>
                <a:t>.  </a:t>
              </a:r>
            </a:p>
            <a:p>
              <a:pPr algn="l">
                <a:spcBef>
                  <a:spcPct val="20000"/>
                </a:spcBef>
              </a:pPr>
              <a:r>
                <a:rPr lang="en-US" sz="2000" dirty="0"/>
                <a:t>Su </a:t>
              </a:r>
              <a:r>
                <a:rPr lang="en-US" sz="2000" dirty="0" err="1"/>
                <a:t>mujer</a:t>
              </a:r>
              <a:r>
                <a:rPr lang="en-US" sz="2000" dirty="0"/>
                <a:t> </a:t>
              </a:r>
              <a:r>
                <a:rPr lang="en-US" sz="2000" dirty="0" err="1"/>
                <a:t>habla</a:t>
              </a:r>
              <a:r>
                <a:rPr lang="en-US" sz="2000" dirty="0"/>
                <a:t> con </a:t>
              </a:r>
              <a:r>
                <a:rPr lang="en-US" sz="2000" dirty="0" err="1">
                  <a:ea typeface="Arial" pitchFamily="-111" charset="0"/>
                  <a:cs typeface="Arial" pitchFamily="-111" charset="0"/>
                </a:rPr>
                <a:t>é</a:t>
              </a:r>
              <a:r>
                <a:rPr lang="en-US" sz="2000" dirty="0" err="1"/>
                <a:t>l</a:t>
              </a:r>
              <a:r>
                <a:rPr lang="en-US" sz="2000" dirty="0"/>
                <a:t>.  </a:t>
              </a:r>
            </a:p>
            <a:p>
              <a:pPr algn="l">
                <a:spcBef>
                  <a:spcPct val="20000"/>
                </a:spcBef>
              </a:pPr>
              <a:r>
                <a:rPr lang="en-US" sz="2000" dirty="0"/>
                <a:t>Los </a:t>
              </a:r>
              <a:r>
                <a:rPr lang="en-US" sz="2000" dirty="0" err="1"/>
                <a:t>tiburones</a:t>
              </a:r>
              <a:r>
                <a:rPr lang="en-US" sz="2000" dirty="0"/>
                <a:t> </a:t>
              </a:r>
              <a:r>
                <a:rPr lang="en-US" sz="2000" dirty="0" err="1"/>
                <a:t>esperan</a:t>
              </a:r>
              <a:r>
                <a:rPr lang="en-US" sz="2000" dirty="0"/>
                <a:t>.</a:t>
              </a:r>
            </a:p>
            <a:p>
              <a:pPr algn="l">
                <a:spcBef>
                  <a:spcPct val="20000"/>
                </a:spcBef>
              </a:pPr>
              <a:r>
                <a:rPr lang="en-US" sz="2000" dirty="0"/>
                <a:t>…</a:t>
              </a:r>
            </a:p>
          </p:txBody>
        </p:sp>
        <p:sp>
          <p:nvSpPr>
            <p:cNvPr id="20" name="Line 5"/>
            <p:cNvSpPr>
              <a:spLocks noChangeShapeType="1"/>
            </p:cNvSpPr>
            <p:nvPr/>
          </p:nvSpPr>
          <p:spPr bwMode="auto">
            <a:xfrm>
              <a:off x="3657600" y="49529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21" name="Line 6"/>
            <p:cNvSpPr>
              <a:spLocks noChangeShapeType="1"/>
            </p:cNvSpPr>
            <p:nvPr/>
          </p:nvSpPr>
          <p:spPr bwMode="auto">
            <a:xfrm flipV="1">
              <a:off x="3657600" y="55625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22" name="Line 7"/>
            <p:cNvSpPr>
              <a:spLocks noChangeShapeType="1"/>
            </p:cNvSpPr>
            <p:nvPr/>
          </p:nvSpPr>
          <p:spPr bwMode="auto">
            <a:xfrm>
              <a:off x="3657600" y="5943599"/>
              <a:ext cx="1143000" cy="0"/>
            </a:xfrm>
            <a:prstGeom prst="line">
              <a:avLst/>
            </a:prstGeom>
            <a:noFill/>
            <a:ln w="76200">
              <a:solidFill>
                <a:schemeClr val="tx1"/>
              </a:solidFill>
              <a:round/>
              <a:headEnd/>
              <a:tailEnd/>
            </a:ln>
            <a:effectLst/>
          </p:spPr>
          <p:txBody>
            <a:bodyPr>
              <a:prstTxWarp prst="textNoShape">
                <a:avLst/>
              </a:prstTxWarp>
            </a:bodyPr>
            <a:lstStyle/>
            <a:p>
              <a:endParaRPr lang="en-US"/>
            </a:p>
          </p:txBody>
        </p:sp>
      </p:grpSp>
      <p:sp>
        <p:nvSpPr>
          <p:cNvPr id="24" name="TextBox 23"/>
          <p:cNvSpPr txBox="1"/>
          <p:nvPr/>
        </p:nvSpPr>
        <p:spPr>
          <a:xfrm>
            <a:off x="2438400" y="3962400"/>
            <a:ext cx="2870497" cy="461665"/>
          </a:xfrm>
          <a:prstGeom prst="rect">
            <a:avLst/>
          </a:prstGeom>
          <a:noFill/>
        </p:spPr>
        <p:txBody>
          <a:bodyPr wrap="none" rtlCol="0">
            <a:spAutoFit/>
          </a:bodyPr>
          <a:lstStyle/>
          <a:p>
            <a:pPr algn="l"/>
            <a:r>
              <a:rPr lang="en-US" sz="2400" dirty="0">
                <a:solidFill>
                  <a:srgbClr val="0000CC"/>
                </a:solidFill>
              </a:rPr>
              <a:t>Have to learn them!</a:t>
            </a:r>
          </a:p>
        </p:txBody>
      </p:sp>
    </p:spTree>
    <p:extLst>
      <p:ext uri="{BB962C8B-B14F-4D97-AF65-F5344CB8AC3E}">
        <p14:creationId xmlns:p14="http://schemas.microsoft.com/office/powerpoint/2010/main" val="32984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4000">
                <a:latin typeface="Arial" charset="0"/>
              </a:rPr>
              <a:t>Phrasal / Syntactic MT: Examples</a:t>
            </a:r>
          </a:p>
        </p:txBody>
      </p:sp>
      <p:pic>
        <p:nvPicPr>
          <p:cNvPr id="276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53000" y="1524000"/>
            <a:ext cx="3419475" cy="4467225"/>
          </a:xfrm>
          <a:noFill/>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3476625" cy="513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301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0"/>
            <a:ext cx="8610600" cy="1143000"/>
          </a:xfrm>
        </p:spPr>
        <p:txBody>
          <a:bodyPr/>
          <a:lstStyle/>
          <a:p>
            <a:r>
              <a:rPr lang="en-US"/>
              <a:t>Data-Driven Machine Translation</a:t>
            </a:r>
          </a:p>
        </p:txBody>
      </p:sp>
      <p:pic>
        <p:nvPicPr>
          <p:cNvPr id="21507" name="Picture 3" descr="j0283011"/>
          <p:cNvPicPr>
            <a:picLocks noChangeAspect="1" noChangeArrowheads="1" noCrop="1"/>
          </p:cNvPicPr>
          <p:nvPr/>
        </p:nvPicPr>
        <p:blipFill>
          <a:blip r:embed="rId3"/>
          <a:srcRect/>
          <a:stretch>
            <a:fillRect/>
          </a:stretch>
        </p:blipFill>
        <p:spPr bwMode="auto">
          <a:xfrm>
            <a:off x="228600" y="3810000"/>
            <a:ext cx="2667000" cy="2667000"/>
          </a:xfrm>
          <a:prstGeom prst="rect">
            <a:avLst/>
          </a:prstGeom>
          <a:noFill/>
        </p:spPr>
      </p:pic>
      <p:sp>
        <p:nvSpPr>
          <p:cNvPr id="21511" name="Text Box 7"/>
          <p:cNvSpPr txBox="1">
            <a:spLocks noChangeArrowheads="1"/>
          </p:cNvSpPr>
          <p:nvPr/>
        </p:nvSpPr>
        <p:spPr bwMode="auto">
          <a:xfrm>
            <a:off x="5638800" y="1676400"/>
            <a:ext cx="2852738" cy="1739900"/>
          </a:xfrm>
          <a:prstGeom prst="rect">
            <a:avLst/>
          </a:prstGeom>
          <a:noFill/>
          <a:ln w="9525">
            <a:noFill/>
            <a:miter lim="800000"/>
            <a:headEnd/>
            <a:tailEnd/>
          </a:ln>
          <a:effectLst/>
        </p:spPr>
        <p:txBody>
          <a:bodyPr wrap="none">
            <a:prstTxWarp prst="textNoShape">
              <a:avLst/>
            </a:prstTxWarp>
            <a:spAutoFit/>
          </a:bodyPr>
          <a:lstStyle/>
          <a:p>
            <a:pPr algn="l"/>
            <a:r>
              <a:rPr lang="en-US"/>
              <a:t>Hmm, every time he sees </a:t>
            </a:r>
          </a:p>
          <a:p>
            <a:pPr algn="l"/>
            <a:r>
              <a:rPr lang="en-US"/>
              <a:t>“banco”, he either types </a:t>
            </a:r>
          </a:p>
          <a:p>
            <a:pPr algn="l"/>
            <a:r>
              <a:rPr lang="en-US"/>
              <a:t>“bank” or “bench” … but if </a:t>
            </a:r>
          </a:p>
          <a:p>
            <a:pPr algn="l"/>
            <a:r>
              <a:rPr lang="en-US"/>
              <a:t>he sees “banco de…”,</a:t>
            </a:r>
          </a:p>
          <a:p>
            <a:pPr algn="l"/>
            <a:r>
              <a:rPr lang="en-US"/>
              <a:t>he always types “bank”, </a:t>
            </a:r>
          </a:p>
          <a:p>
            <a:pPr algn="l"/>
            <a:r>
              <a:rPr lang="en-US"/>
              <a:t>never “bench”…</a:t>
            </a:r>
          </a:p>
        </p:txBody>
      </p:sp>
      <p:sp>
        <p:nvSpPr>
          <p:cNvPr id="21513" name="AutoShape 9"/>
          <p:cNvSpPr>
            <a:spLocks noChangeArrowheads="1"/>
          </p:cNvSpPr>
          <p:nvPr/>
        </p:nvSpPr>
        <p:spPr bwMode="auto">
          <a:xfrm>
            <a:off x="5181600" y="1219200"/>
            <a:ext cx="3581400" cy="2819400"/>
          </a:xfrm>
          <a:prstGeom prst="cloudCallout">
            <a:avLst>
              <a:gd name="adj1" fmla="val 37986"/>
              <a:gd name="adj2" fmla="val 69653"/>
            </a:avLst>
          </a:prstGeom>
          <a:noFill/>
          <a:ln w="38100">
            <a:solidFill>
              <a:schemeClr val="tx1"/>
            </a:solidFill>
            <a:round/>
            <a:headEnd/>
            <a:tailEnd/>
          </a:ln>
          <a:effectLst/>
        </p:spPr>
        <p:txBody>
          <a:bodyPr>
            <a:prstTxWarp prst="textNoShape">
              <a:avLst/>
            </a:prstTxWarp>
          </a:bodyPr>
          <a:lstStyle/>
          <a:p>
            <a:endParaRPr lang="en-US"/>
          </a:p>
        </p:txBody>
      </p:sp>
      <p:sp>
        <p:nvSpPr>
          <p:cNvPr id="21512" name="Text Box 8"/>
          <p:cNvSpPr txBox="1">
            <a:spLocks noChangeArrowheads="1"/>
          </p:cNvSpPr>
          <p:nvPr/>
        </p:nvSpPr>
        <p:spPr bwMode="auto">
          <a:xfrm>
            <a:off x="914400" y="2590800"/>
            <a:ext cx="2408238" cy="366713"/>
          </a:xfrm>
          <a:prstGeom prst="rect">
            <a:avLst/>
          </a:prstGeom>
          <a:noFill/>
          <a:ln w="9525">
            <a:noFill/>
            <a:miter lim="800000"/>
            <a:headEnd/>
            <a:tailEnd/>
          </a:ln>
          <a:effectLst/>
        </p:spPr>
        <p:txBody>
          <a:bodyPr wrap="none">
            <a:prstTxWarp prst="textNoShape">
              <a:avLst/>
            </a:prstTxWarp>
            <a:spAutoFit/>
          </a:bodyPr>
          <a:lstStyle/>
          <a:p>
            <a:pPr algn="l"/>
            <a:r>
              <a:rPr lang="en-US"/>
              <a:t>Man, this is so boring.</a:t>
            </a:r>
          </a:p>
        </p:txBody>
      </p:sp>
      <p:sp>
        <p:nvSpPr>
          <p:cNvPr id="21514" name="AutoShape 10"/>
          <p:cNvSpPr>
            <a:spLocks noChangeArrowheads="1"/>
          </p:cNvSpPr>
          <p:nvPr/>
        </p:nvSpPr>
        <p:spPr bwMode="auto">
          <a:xfrm>
            <a:off x="533400" y="2362200"/>
            <a:ext cx="3429000" cy="838200"/>
          </a:xfrm>
          <a:prstGeom prst="cloudCallout">
            <a:avLst>
              <a:gd name="adj1" fmla="val -12639"/>
              <a:gd name="adj2" fmla="val 113824"/>
            </a:avLst>
          </a:prstGeom>
          <a:noFill/>
          <a:ln w="38100">
            <a:solidFill>
              <a:schemeClr val="tx1"/>
            </a:solidFill>
            <a:round/>
            <a:headEnd/>
            <a:tailEnd/>
          </a:ln>
          <a:effectLst/>
        </p:spPr>
        <p:txBody>
          <a:bodyPr>
            <a:prstTxWarp prst="textNoShape">
              <a:avLst/>
            </a:prstTxWarp>
          </a:bodyPr>
          <a:lstStyle/>
          <a:p>
            <a:endParaRPr lang="en-US"/>
          </a:p>
        </p:txBody>
      </p:sp>
      <p:sp>
        <p:nvSpPr>
          <p:cNvPr id="21515" name="Line 11"/>
          <p:cNvSpPr>
            <a:spLocks noChangeShapeType="1"/>
          </p:cNvSpPr>
          <p:nvPr/>
        </p:nvSpPr>
        <p:spPr bwMode="auto">
          <a:xfrm>
            <a:off x="2895600" y="5105400"/>
            <a:ext cx="14478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
        <p:nvSpPr>
          <p:cNvPr id="21516" name="AutoShape 12"/>
          <p:cNvSpPr>
            <a:spLocks noChangeArrowheads="1"/>
          </p:cNvSpPr>
          <p:nvPr/>
        </p:nvSpPr>
        <p:spPr bwMode="auto">
          <a:xfrm>
            <a:off x="4495800" y="3886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7" name="AutoShape 13"/>
          <p:cNvSpPr>
            <a:spLocks noChangeArrowheads="1"/>
          </p:cNvSpPr>
          <p:nvPr/>
        </p:nvSpPr>
        <p:spPr bwMode="auto">
          <a:xfrm>
            <a:off x="5029200" y="38862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8" name="AutoShape 14"/>
          <p:cNvSpPr>
            <a:spLocks noChangeArrowheads="1"/>
          </p:cNvSpPr>
          <p:nvPr/>
        </p:nvSpPr>
        <p:spPr bwMode="auto">
          <a:xfrm>
            <a:off x="4495800" y="45720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19" name="AutoShape 15"/>
          <p:cNvSpPr>
            <a:spLocks noChangeArrowheads="1"/>
          </p:cNvSpPr>
          <p:nvPr/>
        </p:nvSpPr>
        <p:spPr bwMode="auto">
          <a:xfrm>
            <a:off x="5029200" y="45720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0" name="AutoShape 16"/>
          <p:cNvSpPr>
            <a:spLocks noChangeArrowheads="1"/>
          </p:cNvSpPr>
          <p:nvPr/>
        </p:nvSpPr>
        <p:spPr bwMode="auto">
          <a:xfrm>
            <a:off x="4495800" y="52578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1" name="AutoShape 17"/>
          <p:cNvSpPr>
            <a:spLocks noChangeArrowheads="1"/>
          </p:cNvSpPr>
          <p:nvPr/>
        </p:nvSpPr>
        <p:spPr bwMode="auto">
          <a:xfrm>
            <a:off x="5029200" y="5257800"/>
            <a:ext cx="533400" cy="533400"/>
          </a:xfrm>
          <a:prstGeom prst="verticalScroll">
            <a:avLst>
              <a:gd name="adj" fmla="val 125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21522" name="Text Box 18"/>
          <p:cNvSpPr txBox="1">
            <a:spLocks noChangeArrowheads="1"/>
          </p:cNvSpPr>
          <p:nvPr/>
        </p:nvSpPr>
        <p:spPr bwMode="auto">
          <a:xfrm>
            <a:off x="3733800" y="5791200"/>
            <a:ext cx="2622550" cy="366713"/>
          </a:xfrm>
          <a:prstGeom prst="rect">
            <a:avLst/>
          </a:prstGeom>
          <a:noFill/>
          <a:ln w="9525">
            <a:noFill/>
            <a:miter lim="800000"/>
            <a:headEnd/>
            <a:tailEnd/>
          </a:ln>
          <a:effectLst/>
        </p:spPr>
        <p:txBody>
          <a:bodyPr wrap="none">
            <a:prstTxWarp prst="textNoShape">
              <a:avLst/>
            </a:prstTxWarp>
            <a:spAutoFit/>
          </a:bodyPr>
          <a:lstStyle/>
          <a:p>
            <a:pPr algn="l"/>
            <a:r>
              <a:rPr lang="en-US" b="1"/>
              <a:t>Translated documents</a:t>
            </a:r>
          </a:p>
        </p:txBody>
      </p:sp>
      <p:sp>
        <p:nvSpPr>
          <p:cNvPr id="21523" name="laptop"/>
          <p:cNvSpPr>
            <a:spLocks noEditPoints="1" noChangeArrowheads="1"/>
          </p:cNvSpPr>
          <p:nvPr/>
        </p:nvSpPr>
        <p:spPr bwMode="auto">
          <a:xfrm>
            <a:off x="7620000" y="4876800"/>
            <a:ext cx="1223963" cy="92075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prstTxWarp prst="textNoShape">
              <a:avLst/>
            </a:prstTxWarp>
          </a:bodyPr>
          <a:lstStyle/>
          <a:p>
            <a:endParaRPr lang="en-US"/>
          </a:p>
        </p:txBody>
      </p:sp>
      <p:sp>
        <p:nvSpPr>
          <p:cNvPr id="21524" name="Line 20"/>
          <p:cNvSpPr>
            <a:spLocks noChangeShapeType="1"/>
          </p:cNvSpPr>
          <p:nvPr/>
        </p:nvSpPr>
        <p:spPr bwMode="auto">
          <a:xfrm>
            <a:off x="5791200" y="5105400"/>
            <a:ext cx="1524000" cy="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18736</TotalTime>
  <Words>5491</Words>
  <Application>Microsoft Macintosh PowerPoint</Application>
  <PresentationFormat>On-screen Show (4:3)</PresentationFormat>
  <Paragraphs>1034</Paragraphs>
  <Slides>70</Slides>
  <Notes>39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8" baseType="lpstr">
      <vt:lpstr>Arial Unicode MS</vt:lpstr>
      <vt:lpstr>ＭＳ Ｐゴシック</vt:lpstr>
      <vt:lpstr>Arial</vt:lpstr>
      <vt:lpstr>Tahoma</vt:lpstr>
      <vt:lpstr>Times</vt:lpstr>
      <vt:lpstr>Times New Roman</vt:lpstr>
      <vt:lpstr>Default Design</vt:lpstr>
      <vt:lpstr>Equation</vt:lpstr>
      <vt:lpstr>Introduction to  Statistical Machine Translation</vt:lpstr>
      <vt:lpstr>Admin</vt:lpstr>
      <vt:lpstr>Language translation</vt:lpstr>
      <vt:lpstr>MT Systems</vt:lpstr>
      <vt:lpstr>PowerPoint Presentation</vt:lpstr>
      <vt:lpstr>Levels of Transfer</vt:lpstr>
      <vt:lpstr>World-Level MT: Examples</vt:lpstr>
      <vt:lpstr>Phrasal / Syntactic MT: Examples</vt:lpstr>
      <vt:lpstr>Data-Driven Machine Translation</vt:lpstr>
      <vt:lpstr>Welcome to the Chinese Room</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Centauri/Arcturan [Knight, 1997]</vt:lpstr>
      <vt:lpstr>It’s Really Spanish/English</vt:lpstr>
      <vt:lpstr>Data available</vt:lpstr>
      <vt:lpstr>Statistical MT Overview</vt:lpstr>
      <vt:lpstr>Statistical MT</vt:lpstr>
      <vt:lpstr>Translation</vt:lpstr>
      <vt:lpstr>Noisy channel model</vt:lpstr>
      <vt:lpstr>Noisy channel model</vt:lpstr>
      <vt:lpstr>Noisy channel model</vt:lpstr>
      <vt:lpstr>Noisy channel model</vt:lpstr>
      <vt:lpstr>Translation model</vt:lpstr>
      <vt:lpstr>Translation model</vt:lpstr>
      <vt:lpstr>Translation model</vt:lpstr>
      <vt:lpstr>Language model</vt:lpstr>
      <vt:lpstr>What is a probability distribution?</vt:lpstr>
      <vt:lpstr>One way to think about it…</vt:lpstr>
      <vt:lpstr>Statistical MT Overview</vt:lpstr>
      <vt:lpstr>Basic Model, Revisited</vt:lpstr>
      <vt:lpstr>Basic Model, Revisited</vt:lpstr>
      <vt:lpstr>Basic Model, Revisited</vt:lpstr>
      <vt:lpstr>Basic Model, Revisited</vt:lpstr>
      <vt:lpstr>Problems for Statistical MT</vt:lpstr>
      <vt:lpstr>Translation Model</vt:lpstr>
      <vt:lpstr>Translation Model</vt:lpstr>
      <vt:lpstr>Translation Model</vt:lpstr>
      <vt:lpstr>What kind of Translation Model?</vt:lpstr>
      <vt:lpstr>IBM Word-level models</vt:lpstr>
      <vt:lpstr>IBM Word-level models</vt:lpstr>
      <vt:lpstr>Some notation</vt:lpstr>
      <vt:lpstr>Word models: IBM Model 1</vt:lpstr>
      <vt:lpstr>Word models: IBM Model 1</vt:lpstr>
      <vt:lpstr>Word models: IBM Model 1</vt:lpstr>
      <vt:lpstr>Alignment variables</vt:lpstr>
      <vt:lpstr>Alignment variables</vt:lpstr>
      <vt:lpstr>Alignment variables</vt:lpstr>
      <vt:lpstr>Alignment variables</vt:lpstr>
      <vt:lpstr>Probabilistic model</vt:lpstr>
      <vt:lpstr>Joint distribution</vt:lpstr>
      <vt:lpstr>Joint distribution</vt:lpstr>
      <vt:lpstr>Joint distribution</vt:lpstr>
      <vt:lpstr>Probabilistic model</vt:lpstr>
      <vt:lpstr>Independence assumptions</vt:lpstr>
      <vt:lpstr>PowerPoint Presentation</vt:lpstr>
      <vt:lpstr>PowerPoint Presentation</vt:lpstr>
      <vt:lpstr>IBM Model 2</vt:lpstr>
      <vt:lpstr>IBM Model 3</vt:lpstr>
      <vt:lpstr>Word-level models</vt:lpstr>
      <vt:lpstr>Benefits of word-level model</vt:lpstr>
      <vt:lpstr>Training a word-level model</vt:lpstr>
    </vt:vector>
  </TitlesOfParts>
  <Company>USC/ISI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Statistical Machine Translation</dc:title>
  <dc:creator> </dc:creator>
  <cp:lastModifiedBy>David Robert Kauchak</cp:lastModifiedBy>
  <cp:revision>381</cp:revision>
  <cp:lastPrinted>2011-04-04T22:28:49Z</cp:lastPrinted>
  <dcterms:created xsi:type="dcterms:W3CDTF">2011-04-04T17:18:47Z</dcterms:created>
  <dcterms:modified xsi:type="dcterms:W3CDTF">2019-03-27T17:43:38Z</dcterms:modified>
</cp:coreProperties>
</file>